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89750" cy="10021888"/>
  <p:embeddedFontLst>
    <p:embeddedFont>
      <p:font typeface="Calibri" panose="020F0502020204030204" pitchFamily="34" charset="0"/>
      <p:regular r:id="rId37"/>
      <p:bold r:id="rId38"/>
      <p:italic r:id="rId39"/>
      <p:boldItalic r:id="rId40"/>
    </p:embeddedFont>
    <p:embeddedFont>
      <p:font typeface="Helvetica Neue" panose="02000503000000020004" pitchFamily="2" charset="0"/>
      <p:regular r:id="rId41"/>
      <p:bold r:id="rId42"/>
      <p:italic r:id="rId43"/>
      <p:boldItalic r:id="rId44"/>
    </p:embeddedFont>
    <p:embeddedFont>
      <p:font typeface="Poppins" pitchFamily="2" charset="77"/>
      <p:regular r:id="rId45"/>
      <p:bold r:id="rId46"/>
      <p:italic r:id="rId47"/>
      <p:boldItalic r:id="rId48"/>
    </p:embeddedFont>
    <p:embeddedFont>
      <p:font typeface="Quattrocento Sans" panose="020B05020500000200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iEt+oFUTICEim00rmnduutIIf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06"/>
    <p:restoredTop sz="94760"/>
  </p:normalViewPr>
  <p:slideViewPr>
    <p:cSldViewPr snapToGrid="0">
      <p:cViewPr varScale="1">
        <p:scale>
          <a:sx n="146" d="100"/>
          <a:sy n="146" d="100"/>
        </p:scale>
        <p:origin x="776"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ctionsh.sharepoint.com/Masters/Masters/Masters/Report%20masters/General%20policy/Opinion%20Research/Smokefree%20GB%20youth%20surveys/Youth%20Survey%202022/ASH%20Smokefree%20Youth%20Graph_Design%202022%20Complet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91039753960362"/>
          <c:y val="3.3670588623108377E-4"/>
          <c:w val="0.62263509005145745"/>
          <c:h val="0.81954225197970887"/>
        </c:manualLayout>
      </c:layout>
      <c:barChart>
        <c:barDir val="bar"/>
        <c:grouping val="clustered"/>
        <c:varyColors val="0"/>
        <c:ser>
          <c:idx val="0"/>
          <c:order val="0"/>
          <c:tx>
            <c:strRef>
              <c:f>'[Chart in Microsoft PowerPoint]Reasons'!$D$4</c:f>
              <c:strCache>
                <c:ptCount val="1"/>
                <c:pt idx="0">
                  <c:v>Never tobacco smoker </c:v>
                </c:pt>
              </c:strCache>
            </c:strRef>
          </c:tx>
          <c:spPr>
            <a:solidFill>
              <a:srgbClr val="F7971D"/>
            </a:solidFill>
            <a:ln>
              <a:solidFill>
                <a:schemeClr val="tx1"/>
              </a:solidFill>
            </a:ln>
            <a:effectLst/>
          </c:spPr>
          <c:invertIfNegative val="0"/>
          <c:dLbls>
            <c:delete val="1"/>
          </c:dLbls>
          <c:errBars>
            <c:errBarType val="both"/>
            <c:errValType val="cust"/>
            <c:noEndCap val="0"/>
            <c:plus>
              <c:numRef>
                <c:f>'[Chart in Microsoft PowerPoint]Reasons'!$D$18:$D$26</c:f>
                <c:numCache>
                  <c:formatCode>General</c:formatCode>
                  <c:ptCount val="9"/>
                </c:numCache>
              </c:numRef>
            </c:plus>
            <c:minus>
              <c:numRef>
                <c:f>'[Chart in Microsoft PowerPoint]Reasons'!$D$18:$D$26</c:f>
                <c:numCache>
                  <c:formatCode>General</c:formatCode>
                  <c:ptCount val="9"/>
                </c:numCache>
              </c:numRef>
            </c:minus>
            <c:spPr>
              <a:noFill/>
              <a:ln w="9525" cap="flat" cmpd="sng" algn="ctr">
                <a:solidFill>
                  <a:schemeClr val="tx1">
                    <a:lumMod val="65000"/>
                    <a:lumOff val="35000"/>
                  </a:schemeClr>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PowerPoint]Reasons'!$D$5:$D$13</c:f>
              <c:numCache>
                <c:formatCode>0.0%</c:formatCode>
                <c:ptCount val="9"/>
                <c:pt idx="0">
                  <c:v>0.65410000000000001</c:v>
                </c:pt>
                <c:pt idx="1">
                  <c:v>0.1027</c:v>
                </c:pt>
                <c:pt idx="2">
                  <c:v>0.11</c:v>
                </c:pt>
                <c:pt idx="3">
                  <c:v>1.7500000000000002E-2</c:v>
                </c:pt>
                <c:pt idx="4">
                  <c:v>5.8999999999999999E-3</c:v>
                </c:pt>
              </c:numCache>
            </c:numRef>
          </c:val>
          <c:extLst>
            <c:ext xmlns:c16="http://schemas.microsoft.com/office/drawing/2014/chart" uri="{C3380CC4-5D6E-409C-BE32-E72D297353CC}">
              <c16:uniqueId val="{00000000-B7BD-AF42-A4E7-42FEBB1691D4}"/>
            </c:ext>
          </c:extLst>
        </c:ser>
        <c:ser>
          <c:idx val="1"/>
          <c:order val="1"/>
          <c:tx>
            <c:strRef>
              <c:f>'[Chart in Microsoft PowerPoint]Reasons'!$E$4</c:f>
              <c:strCache>
                <c:ptCount val="1"/>
                <c:pt idx="0">
                  <c:v>Former tobacco smoker </c:v>
                </c:pt>
              </c:strCache>
            </c:strRef>
          </c:tx>
          <c:spPr>
            <a:solidFill>
              <a:schemeClr val="bg1"/>
            </a:solidFill>
            <a:ln>
              <a:solidFill>
                <a:schemeClr val="tx1"/>
              </a:solidFill>
            </a:ln>
            <a:effectLst/>
          </c:spPr>
          <c:invertIfNegative val="0"/>
          <c:dLbls>
            <c:delete val="1"/>
          </c:dLbls>
          <c:errBars>
            <c:errBarType val="both"/>
            <c:errValType val="cust"/>
            <c:noEndCap val="0"/>
            <c:plus>
              <c:numRef>
                <c:f>'[Chart in Microsoft PowerPoint]Reasons'!$E$18:$E$26</c:f>
                <c:numCache>
                  <c:formatCode>General</c:formatCode>
                  <c:ptCount val="9"/>
                </c:numCache>
              </c:numRef>
            </c:plus>
            <c:minus>
              <c:numRef>
                <c:f>'[Chart in Microsoft PowerPoint]Reasons'!$E$18:$E$26</c:f>
                <c:numCache>
                  <c:formatCode>General</c:formatCode>
                  <c:ptCount val="9"/>
                </c:numCache>
              </c:numRef>
            </c:minus>
            <c:spPr>
              <a:noFill/>
              <a:ln w="9525" cap="flat" cmpd="sng" algn="ctr">
                <a:solidFill>
                  <a:schemeClr val="tx1">
                    <a:lumMod val="65000"/>
                    <a:lumOff val="35000"/>
                  </a:schemeClr>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PowerPoint]Reasons'!$E$5:$E$13</c:f>
              <c:numCache>
                <c:formatCode>0.0%</c:formatCode>
                <c:ptCount val="9"/>
                <c:pt idx="0">
                  <c:v>0.16439999999999999</c:v>
                </c:pt>
                <c:pt idx="1">
                  <c:v>0.23469999999999999</c:v>
                </c:pt>
                <c:pt idx="2">
                  <c:v>0.11459999999999999</c:v>
                </c:pt>
                <c:pt idx="3">
                  <c:v>0.1245</c:v>
                </c:pt>
                <c:pt idx="4">
                  <c:v>6.1699999999999998E-2</c:v>
                </c:pt>
              </c:numCache>
            </c:numRef>
          </c:val>
          <c:extLst>
            <c:ext xmlns:c16="http://schemas.microsoft.com/office/drawing/2014/chart" uri="{C3380CC4-5D6E-409C-BE32-E72D297353CC}">
              <c16:uniqueId val="{00000001-B7BD-AF42-A4E7-42FEBB1691D4}"/>
            </c:ext>
          </c:extLst>
        </c:ser>
        <c:ser>
          <c:idx val="2"/>
          <c:order val="2"/>
          <c:tx>
            <c:strRef>
              <c:f>'[Chart in Microsoft PowerPoint]Reasons'!$F$4</c:f>
              <c:strCache>
                <c:ptCount val="1"/>
                <c:pt idx="0">
                  <c:v>Current tobacco smoker</c:v>
                </c:pt>
              </c:strCache>
            </c:strRef>
          </c:tx>
          <c:spPr>
            <a:solidFill>
              <a:schemeClr val="tx1"/>
            </a:solidFill>
            <a:ln>
              <a:solidFill>
                <a:schemeClr val="tx1"/>
              </a:solidFill>
            </a:ln>
            <a:effectLst/>
          </c:spPr>
          <c:invertIfNegative val="0"/>
          <c:dLbls>
            <c:delete val="1"/>
          </c:dLbls>
          <c:errBars>
            <c:errBarType val="both"/>
            <c:errValType val="cust"/>
            <c:noEndCap val="0"/>
            <c:plus>
              <c:numRef>
                <c:f>'[Chart in Microsoft PowerPoint]Reasons'!$F$18:$F$26</c:f>
                <c:numCache>
                  <c:formatCode>General</c:formatCode>
                  <c:ptCount val="9"/>
                </c:numCache>
              </c:numRef>
            </c:plus>
            <c:minus>
              <c:numRef>
                <c:f>'[Chart in Microsoft PowerPoint]Reasons'!$F$18:$F$26</c:f>
                <c:numCache>
                  <c:formatCode>General</c:formatCode>
                  <c:ptCount val="9"/>
                </c:numCache>
              </c:numRef>
            </c:minus>
            <c:spPr>
              <a:noFill/>
              <a:ln w="9525" cap="flat" cmpd="sng" algn="ctr">
                <a:solidFill>
                  <a:schemeClr val="accent2"/>
                </a:solidFill>
                <a:round/>
              </a:ln>
              <a:effectLst/>
            </c:spPr>
          </c:errBars>
          <c:cat>
            <c:strRef>
              <c:f>'[Chart in Microsoft PowerPoint]Reasons'!$C$5:$C$13</c:f>
              <c:strCache>
                <c:ptCount val="5"/>
                <c:pt idx="0">
                  <c:v>Just to give it a try</c:v>
                </c:pt>
                <c:pt idx="1">
                  <c:v>I like the flavours</c:v>
                </c:pt>
                <c:pt idx="2">
                  <c:v>Other people use them so I join in</c:v>
                </c:pt>
                <c:pt idx="3">
                  <c:v>I use them instead of smoking</c:v>
                </c:pt>
                <c:pt idx="4">
                  <c:v>I am trying to quit smoking</c:v>
                </c:pt>
              </c:strCache>
            </c:strRef>
          </c:cat>
          <c:val>
            <c:numRef>
              <c:f>'[Chart in Microsoft PowerPoint]Reasons'!$F$5:$F$13</c:f>
              <c:numCache>
                <c:formatCode>0.0%</c:formatCode>
                <c:ptCount val="9"/>
                <c:pt idx="0">
                  <c:v>0.1515</c:v>
                </c:pt>
                <c:pt idx="1">
                  <c:v>0.20780000000000001</c:v>
                </c:pt>
                <c:pt idx="2">
                  <c:v>6.8000000000000005E-2</c:v>
                </c:pt>
                <c:pt idx="3">
                  <c:v>9.35E-2</c:v>
                </c:pt>
                <c:pt idx="4">
                  <c:v>0.1071</c:v>
                </c:pt>
              </c:numCache>
            </c:numRef>
          </c:val>
          <c:extLst>
            <c:ext xmlns:c16="http://schemas.microsoft.com/office/drawing/2014/chart" uri="{C3380CC4-5D6E-409C-BE32-E72D297353CC}">
              <c16:uniqueId val="{00000002-B7BD-AF42-A4E7-42FEBB1691D4}"/>
            </c:ext>
          </c:extLst>
        </c:ser>
        <c:dLbls>
          <c:dLblPos val="outEnd"/>
          <c:showLegendKey val="0"/>
          <c:showVal val="1"/>
          <c:showCatName val="0"/>
          <c:showSerName val="0"/>
          <c:showPercent val="0"/>
          <c:showBubbleSize val="0"/>
        </c:dLbls>
        <c:gapWidth val="150"/>
        <c:axId val="1086983856"/>
        <c:axId val="1220612352"/>
      </c:barChart>
      <c:catAx>
        <c:axId val="10869838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20612352"/>
        <c:crosses val="autoZero"/>
        <c:auto val="0"/>
        <c:lblAlgn val="ctr"/>
        <c:lblOffset val="50"/>
        <c:noMultiLvlLbl val="0"/>
      </c:catAx>
      <c:valAx>
        <c:axId val="1220612352"/>
        <c:scaling>
          <c:orientation val="minMax"/>
          <c:max val="0.8"/>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6983856"/>
        <c:crosses val="autoZero"/>
        <c:crossBetween val="between"/>
      </c:valAx>
      <c:spPr>
        <a:noFill/>
        <a:ln>
          <a:noFill/>
        </a:ln>
        <a:effectLst/>
      </c:spPr>
    </c:plotArea>
    <c:legend>
      <c:legendPos val="b"/>
      <c:layout>
        <c:manualLayout>
          <c:xMode val="edge"/>
          <c:yMode val="edge"/>
          <c:x val="6.6371017094365797E-2"/>
          <c:y val="0.90544715954443455"/>
          <c:w val="0.91166951281348896"/>
          <c:h val="9.45528404555654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solidFill>
        <a:schemeClr val="bg1">
          <a:lumMod val="85000"/>
        </a:schemeClr>
      </a:solidFill>
      <a:round/>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Cigarette Source</c:v>
                </c:pt>
              </c:strCache>
            </c:strRef>
          </c:tx>
          <c:spPr>
            <a:solidFill>
              <a:schemeClr val="accent1"/>
            </a:solidFill>
            <a:ln>
              <a:noFill/>
            </a:ln>
            <a:effectLst/>
          </c:spPr>
          <c:invertIfNegative val="0"/>
          <c:cat>
            <c:strRef>
              <c:f>Sheet1!$A$2:$A$6</c:f>
              <c:strCache>
                <c:ptCount val="5"/>
                <c:pt idx="0">
                  <c:v>Shops</c:v>
                </c:pt>
                <c:pt idx="1">
                  <c:v>Street markets</c:v>
                </c:pt>
                <c:pt idx="2">
                  <c:v>Given</c:v>
                </c:pt>
                <c:pt idx="3">
                  <c:v>The internet</c:v>
                </c:pt>
                <c:pt idx="4">
                  <c:v>Purchased from friends or other informal source</c:v>
                </c:pt>
              </c:strCache>
            </c:strRef>
          </c:cat>
          <c:val>
            <c:numRef>
              <c:f>Sheet1!$B$2:$B$6</c:f>
              <c:numCache>
                <c:formatCode>General</c:formatCode>
                <c:ptCount val="5"/>
                <c:pt idx="0">
                  <c:v>51.9</c:v>
                </c:pt>
                <c:pt idx="1">
                  <c:v>10.9</c:v>
                </c:pt>
                <c:pt idx="2">
                  <c:v>39.299999999999997</c:v>
                </c:pt>
                <c:pt idx="3">
                  <c:v>4</c:v>
                </c:pt>
                <c:pt idx="4">
                  <c:v>21.6</c:v>
                </c:pt>
              </c:numCache>
            </c:numRef>
          </c:val>
          <c:extLst>
            <c:ext xmlns:c16="http://schemas.microsoft.com/office/drawing/2014/chart" uri="{C3380CC4-5D6E-409C-BE32-E72D297353CC}">
              <c16:uniqueId val="{00000000-E645-7A40-8BE3-71E080E87DBF}"/>
            </c:ext>
          </c:extLst>
        </c:ser>
        <c:ser>
          <c:idx val="1"/>
          <c:order val="1"/>
          <c:tx>
            <c:strRef>
              <c:f>Sheet1!$C$1</c:f>
              <c:strCache>
                <c:ptCount val="1"/>
                <c:pt idx="0">
                  <c:v>E-cigarette Source</c:v>
                </c:pt>
              </c:strCache>
            </c:strRef>
          </c:tx>
          <c:spPr>
            <a:solidFill>
              <a:schemeClr val="accent2"/>
            </a:solidFill>
            <a:ln>
              <a:noFill/>
            </a:ln>
            <a:effectLst/>
          </c:spPr>
          <c:invertIfNegative val="0"/>
          <c:cat>
            <c:strRef>
              <c:f>Sheet1!$A$2:$A$6</c:f>
              <c:strCache>
                <c:ptCount val="5"/>
                <c:pt idx="0">
                  <c:v>Shops</c:v>
                </c:pt>
                <c:pt idx="1">
                  <c:v>Street markets</c:v>
                </c:pt>
                <c:pt idx="2">
                  <c:v>Given</c:v>
                </c:pt>
                <c:pt idx="3">
                  <c:v>The internet</c:v>
                </c:pt>
                <c:pt idx="4">
                  <c:v>Purchased from friends or other informal source</c:v>
                </c:pt>
              </c:strCache>
            </c:strRef>
          </c:cat>
          <c:val>
            <c:numRef>
              <c:f>Sheet1!$C$2:$C$6</c:f>
              <c:numCache>
                <c:formatCode>General</c:formatCode>
                <c:ptCount val="5"/>
                <c:pt idx="0">
                  <c:v>46.5</c:v>
                </c:pt>
                <c:pt idx="1">
                  <c:v>6.5</c:v>
                </c:pt>
                <c:pt idx="2">
                  <c:v>43</c:v>
                </c:pt>
                <c:pt idx="3">
                  <c:v>10</c:v>
                </c:pt>
                <c:pt idx="4">
                  <c:v>17.8</c:v>
                </c:pt>
              </c:numCache>
            </c:numRef>
          </c:val>
          <c:extLst>
            <c:ext xmlns:c16="http://schemas.microsoft.com/office/drawing/2014/chart" uri="{C3380CC4-5D6E-409C-BE32-E72D297353CC}">
              <c16:uniqueId val="{00000001-E645-7A40-8BE3-71E080E87DBF}"/>
            </c:ext>
          </c:extLst>
        </c:ser>
        <c:dLbls>
          <c:showLegendKey val="0"/>
          <c:showVal val="0"/>
          <c:showCatName val="0"/>
          <c:showSerName val="0"/>
          <c:showPercent val="0"/>
          <c:showBubbleSize val="0"/>
        </c:dLbls>
        <c:gapWidth val="182"/>
        <c:axId val="698099288"/>
        <c:axId val="698096664"/>
      </c:barChart>
      <c:catAx>
        <c:axId val="698099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8096664"/>
        <c:crosses val="autoZero"/>
        <c:auto val="1"/>
        <c:lblAlgn val="ctr"/>
        <c:lblOffset val="100"/>
        <c:noMultiLvlLbl val="0"/>
      </c:catAx>
      <c:valAx>
        <c:axId val="698096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8099288"/>
        <c:crosses val="autoZero"/>
        <c:crossBetween val="between"/>
      </c:valAx>
      <c:spPr>
        <a:noFill/>
        <a:ln>
          <a:noFill/>
        </a:ln>
        <a:effectLst/>
      </c:spPr>
    </c:plotArea>
    <c:legend>
      <c:legendPos val="b"/>
      <c:layout>
        <c:manualLayout>
          <c:xMode val="edge"/>
          <c:yMode val="edge"/>
          <c:x val="0.28807621269563527"/>
          <c:y val="0.87917882485303256"/>
          <c:w val="0.46860066102848247"/>
          <c:h val="9.5753654035311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cat>
            <c:strRef>
              <c:f>'Fig9 Promotion of vapes'!$B$7:$B$13</c:f>
              <c:strCache>
                <c:ptCount val="7"/>
                <c:pt idx="0">
                  <c:v>TikTok</c:v>
                </c:pt>
                <c:pt idx="1">
                  <c:v>Instagram</c:v>
                </c:pt>
                <c:pt idx="2">
                  <c:v>Snapchat</c:v>
                </c:pt>
                <c:pt idx="3">
                  <c:v>Facebook</c:v>
                </c:pt>
                <c:pt idx="4">
                  <c:v>Twitter</c:v>
                </c:pt>
                <c:pt idx="5">
                  <c:v>Somewhere else</c:v>
                </c:pt>
                <c:pt idx="6">
                  <c:v>Don't remember</c:v>
                </c:pt>
              </c:strCache>
            </c:strRef>
          </c:cat>
          <c:val>
            <c:numRef>
              <c:f>'Fig9 Promotion of vapes'!$C$7:$C$13</c:f>
              <c:numCache>
                <c:formatCode>0.0%</c:formatCode>
                <c:ptCount val="7"/>
                <c:pt idx="0">
                  <c:v>0.4541</c:v>
                </c:pt>
                <c:pt idx="1">
                  <c:v>0.3115</c:v>
                </c:pt>
                <c:pt idx="2">
                  <c:v>0.2198</c:v>
                </c:pt>
                <c:pt idx="3">
                  <c:v>0.15440000000000001</c:v>
                </c:pt>
                <c:pt idx="4">
                  <c:v>0.1249</c:v>
                </c:pt>
                <c:pt idx="5">
                  <c:v>6.2899999999999998E-2</c:v>
                </c:pt>
                <c:pt idx="6">
                  <c:v>0.27389999999999998</c:v>
                </c:pt>
              </c:numCache>
            </c:numRef>
          </c:val>
          <c:extLst>
            <c:ext xmlns:c16="http://schemas.microsoft.com/office/drawing/2014/chart" uri="{C3380CC4-5D6E-409C-BE32-E72D297353CC}">
              <c16:uniqueId val="{00000000-FAC4-BB40-99E8-E7B800052458}"/>
            </c:ext>
          </c:extLst>
        </c:ser>
        <c:dLbls>
          <c:showLegendKey val="0"/>
          <c:showVal val="0"/>
          <c:showCatName val="0"/>
          <c:showSerName val="0"/>
          <c:showPercent val="0"/>
          <c:showBubbleSize val="0"/>
        </c:dLbls>
        <c:gapWidth val="219"/>
        <c:overlap val="-27"/>
        <c:axId val="1536044223"/>
        <c:axId val="1536055039"/>
      </c:barChart>
      <c:catAx>
        <c:axId val="1536044223"/>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55039"/>
        <c:crosses val="autoZero"/>
        <c:auto val="1"/>
        <c:lblAlgn val="ctr"/>
        <c:lblOffset val="100"/>
        <c:noMultiLvlLbl val="0"/>
      </c:catAx>
      <c:valAx>
        <c:axId val="1536055039"/>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6"/>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044223"/>
        <c:crosses val="autoZero"/>
        <c:crossBetween val="between"/>
        <c:majorUnit val="0.1"/>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5558" cy="501095"/>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8" y="0"/>
            <a:ext cx="2985558" cy="501095"/>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9054"/>
            <a:ext cx="2985558" cy="501095"/>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8" y="9519054"/>
            <a:ext cx="2985558" cy="501095"/>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47: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228"/>
              </a:spcBef>
              <a:spcAft>
                <a:spcPts val="0"/>
              </a:spcAft>
              <a:buSzPts val="1400"/>
              <a:buNone/>
            </a:pPr>
            <a:endParaRPr/>
          </a:p>
        </p:txBody>
      </p:sp>
      <p:sp>
        <p:nvSpPr>
          <p:cNvPr id="89" name="Google Shape;89;p47:notes"/>
          <p:cNvSpPr txBox="1">
            <a:spLocks noGrp="1"/>
          </p:cNvSpPr>
          <p:nvPr>
            <p:ph type="sldNum" idx="12"/>
          </p:nvPr>
        </p:nvSpPr>
        <p:spPr>
          <a:xfrm>
            <a:off x="3902598" y="9519054"/>
            <a:ext cx="2985558" cy="501095"/>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None/>
            </a:pPr>
            <a:fld id="{00000000-1234-1234-1234-123412341234}" type="slidenum">
              <a:rPr lang="en-GB"/>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1: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5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2: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5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2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4:notes"/>
          <p:cNvSpPr txBox="1">
            <a:spLocks noGrp="1"/>
          </p:cNvSpPr>
          <p:nvPr>
            <p:ph type="sldNum" idx="12"/>
          </p:nvPr>
        </p:nvSpPr>
        <p:spPr>
          <a:xfrm>
            <a:off x="3902598" y="9519054"/>
            <a:ext cx="2985558" cy="501095"/>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None/>
            </a:pPr>
            <a:fld id="{00000000-1234-1234-1234-123412341234}" type="slidenum">
              <a:rPr lang="en-GB"/>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5: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2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8: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8:notes"/>
          <p:cNvSpPr txBox="1">
            <a:spLocks noGrp="1"/>
          </p:cNvSpPr>
          <p:nvPr>
            <p:ph type="body" idx="1"/>
          </p:nvPr>
        </p:nvSpPr>
        <p:spPr>
          <a:xfrm>
            <a:off x="688976" y="4760398"/>
            <a:ext cx="5511800" cy="450984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1" name="Google Shape;101;p48: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9: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0: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3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1: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31: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2: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32: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9:notes"/>
          <p:cNvSpPr txBox="1">
            <a:spLocks noGrp="1"/>
          </p:cNvSpPr>
          <p:nvPr>
            <p:ph type="body" idx="1"/>
          </p:nvPr>
        </p:nvSpPr>
        <p:spPr>
          <a:xfrm>
            <a:off x="688976" y="4760398"/>
            <a:ext cx="5511800" cy="450984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07" name="Google Shape;107;p49: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0:notes"/>
          <p:cNvSpPr txBox="1">
            <a:spLocks noGrp="1"/>
          </p:cNvSpPr>
          <p:nvPr>
            <p:ph type="body" idx="1"/>
          </p:nvPr>
        </p:nvSpPr>
        <p:spPr>
          <a:xfrm>
            <a:off x="688976" y="4760398"/>
            <a:ext cx="5511800" cy="4509849"/>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19" name="Google Shape;119;p50: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8976" y="4760398"/>
            <a:ext cx="5511800" cy="450984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7:notes"/>
          <p:cNvSpPr>
            <a:spLocks noGrp="1" noRot="1" noChangeAspect="1"/>
          </p:cNvSpPr>
          <p:nvPr>
            <p:ph type="sldImg" idx="2"/>
          </p:nvPr>
        </p:nvSpPr>
        <p:spPr>
          <a:xfrm>
            <a:off x="104775" y="752475"/>
            <a:ext cx="6680200" cy="3757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4"/>
          <p:cNvSpPr txBox="1">
            <a:spLocks noGrp="1"/>
          </p:cNvSpPr>
          <p:nvPr>
            <p:ph type="ctrTitle"/>
          </p:nvPr>
        </p:nvSpPr>
        <p:spPr>
          <a:xfrm>
            <a:off x="685802" y="1597820"/>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5"/>
              </a:buClr>
              <a:buSzPts val="40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200"/>
              </a:spcBef>
              <a:spcAft>
                <a:spcPts val="0"/>
              </a:spcAft>
              <a:buClr>
                <a:srgbClr val="888888"/>
              </a:buClr>
              <a:buSzPts val="2400"/>
              <a:buNone/>
              <a:defRPr>
                <a:solidFill>
                  <a:srgbClr val="888888"/>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2000"/>
              <a:buNone/>
              <a:defRPr>
                <a:solidFill>
                  <a:srgbClr val="888888"/>
                </a:solidFill>
              </a:defRPr>
            </a:lvl3pPr>
            <a:lvl4pPr lvl="3" algn="ctr">
              <a:lnSpc>
                <a:spcPct val="100000"/>
              </a:lnSpc>
              <a:spcBef>
                <a:spcPts val="1200"/>
              </a:spcBef>
              <a:spcAft>
                <a:spcPts val="0"/>
              </a:spcAft>
              <a:buClr>
                <a:srgbClr val="888888"/>
              </a:buClr>
              <a:buSzPts val="2000"/>
              <a:buNone/>
              <a:defRPr>
                <a:solidFill>
                  <a:srgbClr val="888888"/>
                </a:solidFill>
              </a:defRPr>
            </a:lvl4pPr>
            <a:lvl5pPr lvl="4" algn="ctr">
              <a:lnSpc>
                <a:spcPct val="100000"/>
              </a:lnSpc>
              <a:spcBef>
                <a:spcPts val="12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5"/>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4"/>
          <p:cNvSpPr>
            <a:spLocks noGrp="1"/>
          </p:cNvSpPr>
          <p:nvPr>
            <p:ph type="pic" idx="2"/>
          </p:nvPr>
        </p:nvSpPr>
        <p:spPr>
          <a:xfrm>
            <a:off x="1792288" y="459581"/>
            <a:ext cx="5486400" cy="3086100"/>
          </a:xfrm>
          <a:prstGeom prst="rect">
            <a:avLst/>
          </a:prstGeom>
          <a:noFill/>
          <a:ln>
            <a:noFill/>
          </a:ln>
        </p:spPr>
      </p:sp>
      <p:sp>
        <p:nvSpPr>
          <p:cNvPr id="62" name="Google Shape;62;p44"/>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595959"/>
              </a:buClr>
              <a:buSzPts val="1400"/>
              <a:buNone/>
              <a:defRPr sz="1400"/>
            </a:lvl1pPr>
            <a:lvl2pPr marL="914400" lvl="1" indent="-228600" algn="l">
              <a:lnSpc>
                <a:spcPct val="100000"/>
              </a:lnSpc>
              <a:spcBef>
                <a:spcPts val="1200"/>
              </a:spcBef>
              <a:spcAft>
                <a:spcPts val="0"/>
              </a:spcAft>
              <a:buClr>
                <a:srgbClr val="595959"/>
              </a:buClr>
              <a:buSzPts val="1200"/>
              <a:buNone/>
              <a:defRPr sz="1200"/>
            </a:lvl2pPr>
            <a:lvl3pPr marL="1371600" lvl="2" indent="-228600" algn="l">
              <a:lnSpc>
                <a:spcPct val="100000"/>
              </a:lnSpc>
              <a:spcBef>
                <a:spcPts val="1200"/>
              </a:spcBef>
              <a:spcAft>
                <a:spcPts val="0"/>
              </a:spcAft>
              <a:buClr>
                <a:srgbClr val="595959"/>
              </a:buClr>
              <a:buSzPts val="1000"/>
              <a:buNone/>
              <a:defRPr sz="1000"/>
            </a:lvl3pPr>
            <a:lvl4pPr marL="1828800" lvl="3" indent="-228600" algn="l">
              <a:lnSpc>
                <a:spcPct val="100000"/>
              </a:lnSpc>
              <a:spcBef>
                <a:spcPts val="1200"/>
              </a:spcBef>
              <a:spcAft>
                <a:spcPts val="0"/>
              </a:spcAft>
              <a:buClr>
                <a:srgbClr val="595959"/>
              </a:buClr>
              <a:buSzPts val="900"/>
              <a:buNone/>
              <a:defRPr sz="900"/>
            </a:lvl4pPr>
            <a:lvl5pPr marL="2286000" lvl="4" indent="-228600" algn="l">
              <a:lnSpc>
                <a:spcPct val="100000"/>
              </a:lnSpc>
              <a:spcBef>
                <a:spcPts val="1200"/>
              </a:spcBef>
              <a:spcAft>
                <a:spcPts val="0"/>
              </a:spcAft>
              <a:buClr>
                <a:srgbClr val="595959"/>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5"/>
          <p:cNvSpPr txBox="1">
            <a:spLocks noGrp="1"/>
          </p:cNvSpPr>
          <p:nvPr>
            <p:ph type="body" idx="1"/>
          </p:nvPr>
        </p:nvSpPr>
        <p:spPr>
          <a:xfrm rot="5400000">
            <a:off x="3131243" y="-1237130"/>
            <a:ext cx="288151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200"/>
              </a:spcBef>
              <a:spcAft>
                <a:spcPts val="0"/>
              </a:spcAft>
              <a:buClr>
                <a:srgbClr val="595959"/>
              </a:buClr>
              <a:buSzPts val="1800"/>
              <a:buChar char="•"/>
              <a:defRPr/>
            </a:lvl1pPr>
            <a:lvl2pPr marL="914400" lvl="1" indent="-342900" algn="l">
              <a:lnSpc>
                <a:spcPct val="100000"/>
              </a:lnSpc>
              <a:spcBef>
                <a:spcPts val="1200"/>
              </a:spcBef>
              <a:spcAft>
                <a:spcPts val="0"/>
              </a:spcAft>
              <a:buClr>
                <a:srgbClr val="595959"/>
              </a:buClr>
              <a:buSzPts val="1800"/>
              <a:buChar char="–"/>
              <a:defRPr/>
            </a:lvl2pPr>
            <a:lvl3pPr marL="1371600" lvl="2" indent="-342900" algn="l">
              <a:lnSpc>
                <a:spcPct val="100000"/>
              </a:lnSpc>
              <a:spcBef>
                <a:spcPts val="1200"/>
              </a:spcBef>
              <a:spcAft>
                <a:spcPts val="0"/>
              </a:spcAft>
              <a:buClr>
                <a:srgbClr val="595959"/>
              </a:buClr>
              <a:buSzPts val="1800"/>
              <a:buChar char="•"/>
              <a:defRPr/>
            </a:lvl3pPr>
            <a:lvl4pPr marL="1828800" lvl="3" indent="-342900" algn="l">
              <a:lnSpc>
                <a:spcPct val="100000"/>
              </a:lnSpc>
              <a:spcBef>
                <a:spcPts val="1200"/>
              </a:spcBef>
              <a:spcAft>
                <a:spcPts val="0"/>
              </a:spcAft>
              <a:buClr>
                <a:srgbClr val="595959"/>
              </a:buClr>
              <a:buSzPts val="1800"/>
              <a:buChar char="–"/>
              <a:defRPr/>
            </a:lvl4pPr>
            <a:lvl5pPr marL="2286000" lvl="4" indent="-342900" algn="l">
              <a:lnSpc>
                <a:spcPct val="100000"/>
              </a:lnSpc>
              <a:spcBef>
                <a:spcPts val="1200"/>
              </a:spcBef>
              <a:spcAft>
                <a:spcPts val="0"/>
              </a:spcAft>
              <a:buClr>
                <a:srgbClr val="59595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rot="5400000">
            <a:off x="5463777" y="1371601"/>
            <a:ext cx="4388644" cy="205740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1272779" y="-609600"/>
            <a:ext cx="4388644" cy="601980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200"/>
              </a:spcBef>
              <a:spcAft>
                <a:spcPts val="0"/>
              </a:spcAft>
              <a:buClr>
                <a:srgbClr val="595959"/>
              </a:buClr>
              <a:buSzPts val="1800"/>
              <a:buChar char="•"/>
              <a:defRPr/>
            </a:lvl1pPr>
            <a:lvl2pPr marL="914400" lvl="1" indent="-342900" algn="l">
              <a:lnSpc>
                <a:spcPct val="100000"/>
              </a:lnSpc>
              <a:spcBef>
                <a:spcPts val="1200"/>
              </a:spcBef>
              <a:spcAft>
                <a:spcPts val="0"/>
              </a:spcAft>
              <a:buClr>
                <a:srgbClr val="595959"/>
              </a:buClr>
              <a:buSzPts val="1800"/>
              <a:buChar char="–"/>
              <a:defRPr/>
            </a:lvl2pPr>
            <a:lvl3pPr marL="1371600" lvl="2" indent="-342900" algn="l">
              <a:lnSpc>
                <a:spcPct val="100000"/>
              </a:lnSpc>
              <a:spcBef>
                <a:spcPts val="1200"/>
              </a:spcBef>
              <a:spcAft>
                <a:spcPts val="0"/>
              </a:spcAft>
              <a:buClr>
                <a:srgbClr val="595959"/>
              </a:buClr>
              <a:buSzPts val="1800"/>
              <a:buChar char="•"/>
              <a:defRPr/>
            </a:lvl3pPr>
            <a:lvl4pPr marL="1828800" lvl="3" indent="-342900" algn="l">
              <a:lnSpc>
                <a:spcPct val="100000"/>
              </a:lnSpc>
              <a:spcBef>
                <a:spcPts val="1200"/>
              </a:spcBef>
              <a:spcAft>
                <a:spcPts val="0"/>
              </a:spcAft>
              <a:buClr>
                <a:srgbClr val="595959"/>
              </a:buClr>
              <a:buSzPts val="1800"/>
              <a:buChar char="–"/>
              <a:defRPr/>
            </a:lvl4pPr>
            <a:lvl5pPr marL="2286000" lvl="4" indent="-342900" algn="l">
              <a:lnSpc>
                <a:spcPct val="100000"/>
              </a:lnSpc>
              <a:spcBef>
                <a:spcPts val="1200"/>
              </a:spcBef>
              <a:spcAft>
                <a:spcPts val="0"/>
              </a:spcAft>
              <a:buClr>
                <a:srgbClr val="59595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Vertical Title and Text">
  <p:cSld name="1_Vertical Title and Text 2">
    <p:bg>
      <p:bgPr>
        <a:solidFill>
          <a:schemeClr val="lt1"/>
        </a:solidFill>
        <a:effectLst/>
      </p:bgPr>
    </p:bg>
    <p:spTree>
      <p:nvGrpSpPr>
        <p:cNvPr id="1" name="Shape 75"/>
        <p:cNvGrpSpPr/>
        <p:nvPr/>
      </p:nvGrpSpPr>
      <p:grpSpPr>
        <a:xfrm>
          <a:off x="0" y="0"/>
          <a:ext cx="0" cy="0"/>
          <a:chOff x="0" y="0"/>
          <a:chExt cx="0" cy="0"/>
        </a:xfrm>
      </p:grpSpPr>
      <p:pic>
        <p:nvPicPr>
          <p:cNvPr id="76" name="Google Shape;76;p53"/>
          <p:cNvPicPr preferRelativeResize="0"/>
          <p:nvPr/>
        </p:nvPicPr>
        <p:blipFill rotWithShape="1">
          <a:blip r:embed="rId2">
            <a:alphaModFix/>
          </a:blip>
          <a:srcRect/>
          <a:stretch/>
        </p:blipFill>
        <p:spPr>
          <a:xfrm>
            <a:off x="3878419" y="272711"/>
            <a:ext cx="2559881" cy="930076"/>
          </a:xfrm>
          <a:prstGeom prst="rect">
            <a:avLst/>
          </a:prstGeom>
          <a:noFill/>
          <a:ln>
            <a:noFill/>
          </a:ln>
        </p:spPr>
      </p:pic>
      <p:pic>
        <p:nvPicPr>
          <p:cNvPr id="77" name="Google Shape;77;p53"/>
          <p:cNvPicPr preferRelativeResize="0"/>
          <p:nvPr/>
        </p:nvPicPr>
        <p:blipFill rotWithShape="1">
          <a:blip r:embed="rId3">
            <a:alphaModFix/>
          </a:blip>
          <a:srcRect/>
          <a:stretch/>
        </p:blipFill>
        <p:spPr>
          <a:xfrm>
            <a:off x="3080566" y="527065"/>
            <a:ext cx="773882" cy="449425"/>
          </a:xfrm>
          <a:prstGeom prst="rect">
            <a:avLst/>
          </a:prstGeom>
          <a:noFill/>
          <a:ln>
            <a:noFill/>
          </a:ln>
        </p:spPr>
      </p:pic>
      <p:pic>
        <p:nvPicPr>
          <p:cNvPr id="78" name="Google Shape;78;p53"/>
          <p:cNvPicPr preferRelativeResize="0"/>
          <p:nvPr/>
        </p:nvPicPr>
        <p:blipFill rotWithShape="1">
          <a:blip r:embed="rId4">
            <a:alphaModFix/>
          </a:blip>
          <a:srcRect/>
          <a:stretch/>
        </p:blipFill>
        <p:spPr>
          <a:xfrm>
            <a:off x="3910264" y="4187399"/>
            <a:ext cx="1323473" cy="528744"/>
          </a:xfrm>
          <a:prstGeom prst="rect">
            <a:avLst/>
          </a:prstGeom>
          <a:noFill/>
          <a:ln>
            <a:noFill/>
          </a:ln>
        </p:spPr>
      </p:pic>
      <p:sp>
        <p:nvSpPr>
          <p:cNvPr id="79" name="Google Shape;79;p53"/>
          <p:cNvSpPr/>
          <p:nvPr/>
        </p:nvSpPr>
        <p:spPr>
          <a:xfrm>
            <a:off x="1968759" y="1361657"/>
            <a:ext cx="5206482" cy="2420186"/>
          </a:xfrm>
          <a:prstGeom prst="rect">
            <a:avLst/>
          </a:prstGeom>
          <a:solidFill>
            <a:srgbClr val="F8BF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5"/>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200"/>
              </a:spcBef>
              <a:spcAft>
                <a:spcPts val="0"/>
              </a:spcAft>
              <a:buClr>
                <a:srgbClr val="595959"/>
              </a:buClr>
              <a:buSzPts val="2400"/>
              <a:buChar char="•"/>
              <a:defRPr sz="2400"/>
            </a:lvl1pPr>
            <a:lvl2pPr marL="914400" lvl="1" indent="-355600" algn="l">
              <a:lnSpc>
                <a:spcPct val="100000"/>
              </a:lnSpc>
              <a:spcBef>
                <a:spcPts val="1200"/>
              </a:spcBef>
              <a:spcAft>
                <a:spcPts val="0"/>
              </a:spcAft>
              <a:buClr>
                <a:srgbClr val="595959"/>
              </a:buClr>
              <a:buSzPts val="2000"/>
              <a:buChar char="–"/>
              <a:defRPr sz="2000"/>
            </a:lvl2pPr>
            <a:lvl3pPr marL="1371600" lvl="2" indent="-355600" algn="l">
              <a:lnSpc>
                <a:spcPct val="100000"/>
              </a:lnSpc>
              <a:spcBef>
                <a:spcPts val="1200"/>
              </a:spcBef>
              <a:spcAft>
                <a:spcPts val="0"/>
              </a:spcAft>
              <a:buClr>
                <a:srgbClr val="595959"/>
              </a:buClr>
              <a:buSzPts val="2000"/>
              <a:buChar char="•"/>
              <a:defRPr sz="2000"/>
            </a:lvl3pPr>
            <a:lvl4pPr marL="1828800" lvl="3" indent="-355600" algn="l">
              <a:lnSpc>
                <a:spcPct val="100000"/>
              </a:lnSpc>
              <a:spcBef>
                <a:spcPts val="1200"/>
              </a:spcBef>
              <a:spcAft>
                <a:spcPts val="0"/>
              </a:spcAft>
              <a:buClr>
                <a:srgbClr val="595959"/>
              </a:buClr>
              <a:buSzPts val="2000"/>
              <a:buChar char="–"/>
              <a:defRPr sz="2000"/>
            </a:lvl4pPr>
            <a:lvl5pPr marL="2286000" lvl="4" indent="-355600" algn="l">
              <a:lnSpc>
                <a:spcPct val="100000"/>
              </a:lnSpc>
              <a:spcBef>
                <a:spcPts val="1200"/>
              </a:spcBef>
              <a:spcAft>
                <a:spcPts val="0"/>
              </a:spcAft>
              <a:buClr>
                <a:srgbClr val="595959"/>
              </a:buClr>
              <a:buSzPts val="2000"/>
              <a:buChar char="»"/>
              <a:defRPr sz="20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722314" y="1717722"/>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5"/>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7"/>
          <p:cNvSpPr txBox="1">
            <a:spLocks noGrp="1"/>
          </p:cNvSpPr>
          <p:nvPr>
            <p:ph type="body" idx="1"/>
          </p:nvPr>
        </p:nvSpPr>
        <p:spPr>
          <a:xfrm>
            <a:off x="722314" y="592582"/>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200"/>
              </a:spcBef>
              <a:spcAft>
                <a:spcPts val="0"/>
              </a:spcAft>
              <a:buClr>
                <a:srgbClr val="888888"/>
              </a:buClr>
              <a:buSzPts val="2000"/>
              <a:buNone/>
              <a:defRPr sz="2000">
                <a:solidFill>
                  <a:srgbClr val="888888"/>
                </a:solidFill>
              </a:defRPr>
            </a:lvl1pPr>
            <a:lvl2pPr marL="914400" lvl="1" indent="-228600" algn="l">
              <a:lnSpc>
                <a:spcPct val="100000"/>
              </a:lnSpc>
              <a:spcBef>
                <a:spcPts val="1200"/>
              </a:spcBef>
              <a:spcAft>
                <a:spcPts val="0"/>
              </a:spcAft>
              <a:buClr>
                <a:srgbClr val="888888"/>
              </a:buClr>
              <a:buSzPts val="1800"/>
              <a:buNone/>
              <a:defRPr sz="1800">
                <a:solidFill>
                  <a:srgbClr val="888888"/>
                </a:solidFill>
              </a:defRPr>
            </a:lvl2pPr>
            <a:lvl3pPr marL="1371600" lvl="2" indent="-228600" algn="l">
              <a:lnSpc>
                <a:spcPct val="100000"/>
              </a:lnSpc>
              <a:spcBef>
                <a:spcPts val="1200"/>
              </a:spcBef>
              <a:spcAft>
                <a:spcPts val="0"/>
              </a:spcAft>
              <a:buClr>
                <a:srgbClr val="888888"/>
              </a:buClr>
              <a:buSzPts val="1600"/>
              <a:buNone/>
              <a:defRPr sz="1600">
                <a:solidFill>
                  <a:srgbClr val="888888"/>
                </a:solidFill>
              </a:defRPr>
            </a:lvl3pPr>
            <a:lvl4pPr marL="1828800" lvl="3" indent="-228600" algn="l">
              <a:lnSpc>
                <a:spcPct val="100000"/>
              </a:lnSpc>
              <a:spcBef>
                <a:spcPts val="1200"/>
              </a:spcBef>
              <a:spcAft>
                <a:spcPts val="0"/>
              </a:spcAft>
              <a:buClr>
                <a:srgbClr val="888888"/>
              </a:buClr>
              <a:buSzPts val="1400"/>
              <a:buNone/>
              <a:defRPr sz="1400">
                <a:solidFill>
                  <a:srgbClr val="888888"/>
                </a:solidFill>
              </a:defRPr>
            </a:lvl4pPr>
            <a:lvl5pPr marL="2286000" lvl="4" indent="-228600" algn="l">
              <a:lnSpc>
                <a:spcPct val="100000"/>
              </a:lnSpc>
              <a:spcBef>
                <a:spcPts val="120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3" name="Google Shape;33;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200"/>
              </a:spcBef>
              <a:spcAft>
                <a:spcPts val="0"/>
              </a:spcAft>
              <a:buClr>
                <a:srgbClr val="595959"/>
              </a:buClr>
              <a:buSzPts val="2400"/>
              <a:buNone/>
              <a:defRPr sz="2400" b="1"/>
            </a:lvl1pPr>
            <a:lvl2pPr marL="914400" lvl="1" indent="-228600" algn="l">
              <a:lnSpc>
                <a:spcPct val="100000"/>
              </a:lnSpc>
              <a:spcBef>
                <a:spcPts val="1200"/>
              </a:spcBef>
              <a:spcAft>
                <a:spcPts val="0"/>
              </a:spcAft>
              <a:buClr>
                <a:srgbClr val="595959"/>
              </a:buClr>
              <a:buSzPts val="2000"/>
              <a:buNone/>
              <a:defRPr sz="2000" b="1"/>
            </a:lvl2pPr>
            <a:lvl3pPr marL="1371600" lvl="2" indent="-228600" algn="l">
              <a:lnSpc>
                <a:spcPct val="100000"/>
              </a:lnSpc>
              <a:spcBef>
                <a:spcPts val="1200"/>
              </a:spcBef>
              <a:spcAft>
                <a:spcPts val="0"/>
              </a:spcAft>
              <a:buClr>
                <a:srgbClr val="595959"/>
              </a:buClr>
              <a:buSzPts val="1800"/>
              <a:buNone/>
              <a:defRPr sz="1800" b="1"/>
            </a:lvl3pPr>
            <a:lvl4pPr marL="1828800" lvl="3" indent="-228600" algn="l">
              <a:lnSpc>
                <a:spcPct val="100000"/>
              </a:lnSpc>
              <a:spcBef>
                <a:spcPts val="1200"/>
              </a:spcBef>
              <a:spcAft>
                <a:spcPts val="0"/>
              </a:spcAft>
              <a:buClr>
                <a:srgbClr val="595959"/>
              </a:buClr>
              <a:buSzPts val="1600"/>
              <a:buNone/>
              <a:defRPr sz="1600" b="1"/>
            </a:lvl4pPr>
            <a:lvl5pPr marL="2286000" lvl="4" indent="-228600" algn="l">
              <a:lnSpc>
                <a:spcPct val="100000"/>
              </a:lnSpc>
              <a:spcBef>
                <a:spcPts val="1200"/>
              </a:spcBef>
              <a:spcAft>
                <a:spcPts val="0"/>
              </a:spcAft>
              <a:buClr>
                <a:srgbClr val="595959"/>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38"/>
          <p:cNvSpPr txBox="1">
            <a:spLocks noGrp="1"/>
          </p:cNvSpPr>
          <p:nvPr>
            <p:ph type="body" idx="2"/>
          </p:nvPr>
        </p:nvSpPr>
        <p:spPr>
          <a:xfrm>
            <a:off x="457200" y="1631157"/>
            <a:ext cx="4040188" cy="263999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200"/>
              </a:spcBef>
              <a:spcAft>
                <a:spcPts val="0"/>
              </a:spcAft>
              <a:buClr>
                <a:srgbClr val="595959"/>
              </a:buClr>
              <a:buSzPts val="2400"/>
              <a:buChar char="•"/>
              <a:defRPr sz="2400"/>
            </a:lvl1pPr>
            <a:lvl2pPr marL="914400" lvl="1" indent="-355600" algn="l">
              <a:lnSpc>
                <a:spcPct val="100000"/>
              </a:lnSpc>
              <a:spcBef>
                <a:spcPts val="1200"/>
              </a:spcBef>
              <a:spcAft>
                <a:spcPts val="0"/>
              </a:spcAft>
              <a:buClr>
                <a:srgbClr val="595959"/>
              </a:buClr>
              <a:buSzPts val="2000"/>
              <a:buChar char="–"/>
              <a:defRPr sz="2000"/>
            </a:lvl2pPr>
            <a:lvl3pPr marL="1371600" lvl="2" indent="-342900" algn="l">
              <a:lnSpc>
                <a:spcPct val="100000"/>
              </a:lnSpc>
              <a:spcBef>
                <a:spcPts val="1200"/>
              </a:spcBef>
              <a:spcAft>
                <a:spcPts val="0"/>
              </a:spcAft>
              <a:buClr>
                <a:srgbClr val="595959"/>
              </a:buClr>
              <a:buSzPts val="1800"/>
              <a:buChar char="•"/>
              <a:defRPr sz="1800"/>
            </a:lvl3pPr>
            <a:lvl4pPr marL="1828800" lvl="3" indent="-330200" algn="l">
              <a:lnSpc>
                <a:spcPct val="100000"/>
              </a:lnSpc>
              <a:spcBef>
                <a:spcPts val="1200"/>
              </a:spcBef>
              <a:spcAft>
                <a:spcPts val="0"/>
              </a:spcAft>
              <a:buClr>
                <a:srgbClr val="595959"/>
              </a:buClr>
              <a:buSzPts val="1600"/>
              <a:buChar char="–"/>
              <a:defRPr sz="1600"/>
            </a:lvl4pPr>
            <a:lvl5pPr marL="2286000" lvl="4" indent="-330200" algn="l">
              <a:lnSpc>
                <a:spcPct val="100000"/>
              </a:lnSpc>
              <a:spcBef>
                <a:spcPts val="1200"/>
              </a:spcBef>
              <a:spcAft>
                <a:spcPts val="0"/>
              </a:spcAft>
              <a:buClr>
                <a:srgbClr val="595959"/>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38"/>
          <p:cNvSpPr txBox="1">
            <a:spLocks noGrp="1"/>
          </p:cNvSpPr>
          <p:nvPr>
            <p:ph type="body" idx="3"/>
          </p:nvPr>
        </p:nvSpPr>
        <p:spPr>
          <a:xfrm>
            <a:off x="4645028" y="1151335"/>
            <a:ext cx="4041774"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200"/>
              </a:spcBef>
              <a:spcAft>
                <a:spcPts val="0"/>
              </a:spcAft>
              <a:buClr>
                <a:srgbClr val="595959"/>
              </a:buClr>
              <a:buSzPts val="2400"/>
              <a:buNone/>
              <a:defRPr sz="2400" b="1"/>
            </a:lvl1pPr>
            <a:lvl2pPr marL="914400" lvl="1" indent="-228600" algn="l">
              <a:lnSpc>
                <a:spcPct val="100000"/>
              </a:lnSpc>
              <a:spcBef>
                <a:spcPts val="1200"/>
              </a:spcBef>
              <a:spcAft>
                <a:spcPts val="0"/>
              </a:spcAft>
              <a:buClr>
                <a:srgbClr val="595959"/>
              </a:buClr>
              <a:buSzPts val="2000"/>
              <a:buNone/>
              <a:defRPr sz="2000" b="1"/>
            </a:lvl2pPr>
            <a:lvl3pPr marL="1371600" lvl="2" indent="-228600" algn="l">
              <a:lnSpc>
                <a:spcPct val="100000"/>
              </a:lnSpc>
              <a:spcBef>
                <a:spcPts val="1200"/>
              </a:spcBef>
              <a:spcAft>
                <a:spcPts val="0"/>
              </a:spcAft>
              <a:buClr>
                <a:srgbClr val="595959"/>
              </a:buClr>
              <a:buSzPts val="1800"/>
              <a:buNone/>
              <a:defRPr sz="1800" b="1"/>
            </a:lvl3pPr>
            <a:lvl4pPr marL="1828800" lvl="3" indent="-228600" algn="l">
              <a:lnSpc>
                <a:spcPct val="100000"/>
              </a:lnSpc>
              <a:spcBef>
                <a:spcPts val="1200"/>
              </a:spcBef>
              <a:spcAft>
                <a:spcPts val="0"/>
              </a:spcAft>
              <a:buClr>
                <a:srgbClr val="595959"/>
              </a:buClr>
              <a:buSzPts val="1600"/>
              <a:buNone/>
              <a:defRPr sz="1600" b="1"/>
            </a:lvl4pPr>
            <a:lvl5pPr marL="2286000" lvl="4" indent="-228600" algn="l">
              <a:lnSpc>
                <a:spcPct val="100000"/>
              </a:lnSpc>
              <a:spcBef>
                <a:spcPts val="1200"/>
              </a:spcBef>
              <a:spcAft>
                <a:spcPts val="0"/>
              </a:spcAft>
              <a:buClr>
                <a:srgbClr val="595959"/>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38"/>
          <p:cNvSpPr txBox="1">
            <a:spLocks noGrp="1"/>
          </p:cNvSpPr>
          <p:nvPr>
            <p:ph type="body" idx="4"/>
          </p:nvPr>
        </p:nvSpPr>
        <p:spPr>
          <a:xfrm>
            <a:off x="4645028" y="1631157"/>
            <a:ext cx="4041774" cy="263999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200"/>
              </a:spcBef>
              <a:spcAft>
                <a:spcPts val="0"/>
              </a:spcAft>
              <a:buClr>
                <a:srgbClr val="595959"/>
              </a:buClr>
              <a:buSzPts val="2400"/>
              <a:buChar char="•"/>
              <a:defRPr sz="2400"/>
            </a:lvl1pPr>
            <a:lvl2pPr marL="914400" lvl="1" indent="-355600" algn="l">
              <a:lnSpc>
                <a:spcPct val="100000"/>
              </a:lnSpc>
              <a:spcBef>
                <a:spcPts val="1200"/>
              </a:spcBef>
              <a:spcAft>
                <a:spcPts val="0"/>
              </a:spcAft>
              <a:buClr>
                <a:srgbClr val="595959"/>
              </a:buClr>
              <a:buSzPts val="2000"/>
              <a:buChar char="–"/>
              <a:defRPr sz="2000"/>
            </a:lvl2pPr>
            <a:lvl3pPr marL="1371600" lvl="2" indent="-342900" algn="l">
              <a:lnSpc>
                <a:spcPct val="100000"/>
              </a:lnSpc>
              <a:spcBef>
                <a:spcPts val="1200"/>
              </a:spcBef>
              <a:spcAft>
                <a:spcPts val="0"/>
              </a:spcAft>
              <a:buClr>
                <a:srgbClr val="595959"/>
              </a:buClr>
              <a:buSzPts val="1800"/>
              <a:buChar char="•"/>
              <a:defRPr sz="1800"/>
            </a:lvl3pPr>
            <a:lvl4pPr marL="1828800" lvl="3" indent="-330200" algn="l">
              <a:lnSpc>
                <a:spcPct val="100000"/>
              </a:lnSpc>
              <a:spcBef>
                <a:spcPts val="1200"/>
              </a:spcBef>
              <a:spcAft>
                <a:spcPts val="0"/>
              </a:spcAft>
              <a:buClr>
                <a:srgbClr val="595959"/>
              </a:buClr>
              <a:buSzPts val="1600"/>
              <a:buChar char="–"/>
              <a:defRPr sz="1600"/>
            </a:lvl4pPr>
            <a:lvl5pPr marL="2286000" lvl="4" indent="-330200" algn="l">
              <a:lnSpc>
                <a:spcPct val="100000"/>
              </a:lnSpc>
              <a:spcBef>
                <a:spcPts val="1200"/>
              </a:spcBef>
              <a:spcAft>
                <a:spcPts val="0"/>
              </a:spcAft>
              <a:buClr>
                <a:srgbClr val="595959"/>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40"/>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Only">
  <p:cSld name="2_Title Only">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41"/>
          <p:cNvSpPr txBox="1">
            <a:spLocks noGrp="1"/>
          </p:cNvSpPr>
          <p:nvPr>
            <p:ph type="title"/>
          </p:nvPr>
        </p:nvSpPr>
        <p:spPr>
          <a:xfrm>
            <a:off x="457200" y="1805413"/>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5"/>
              </a:buClr>
              <a:buSzPts val="40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2" y="802711"/>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5"/>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3"/>
          <p:cNvSpPr txBox="1">
            <a:spLocks noGrp="1"/>
          </p:cNvSpPr>
          <p:nvPr>
            <p:ph type="body" idx="1"/>
          </p:nvPr>
        </p:nvSpPr>
        <p:spPr>
          <a:xfrm>
            <a:off x="3575052" y="802712"/>
            <a:ext cx="5111749" cy="3474429"/>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200"/>
              </a:spcBef>
              <a:spcAft>
                <a:spcPts val="0"/>
              </a:spcAft>
              <a:buClr>
                <a:srgbClr val="595959"/>
              </a:buClr>
              <a:buSzPts val="3200"/>
              <a:buChar char="•"/>
              <a:defRPr sz="3200"/>
            </a:lvl1pPr>
            <a:lvl2pPr marL="914400" lvl="1" indent="-406400" algn="l">
              <a:lnSpc>
                <a:spcPct val="100000"/>
              </a:lnSpc>
              <a:spcBef>
                <a:spcPts val="1200"/>
              </a:spcBef>
              <a:spcAft>
                <a:spcPts val="0"/>
              </a:spcAft>
              <a:buClr>
                <a:srgbClr val="595959"/>
              </a:buClr>
              <a:buSzPts val="2800"/>
              <a:buChar char="–"/>
              <a:defRPr sz="2800"/>
            </a:lvl2pPr>
            <a:lvl3pPr marL="1371600" lvl="2" indent="-381000" algn="l">
              <a:lnSpc>
                <a:spcPct val="100000"/>
              </a:lnSpc>
              <a:spcBef>
                <a:spcPts val="1200"/>
              </a:spcBef>
              <a:spcAft>
                <a:spcPts val="0"/>
              </a:spcAft>
              <a:buClr>
                <a:srgbClr val="595959"/>
              </a:buClr>
              <a:buSzPts val="2400"/>
              <a:buChar char="•"/>
              <a:defRPr sz="2400"/>
            </a:lvl3pPr>
            <a:lvl4pPr marL="1828800" lvl="3" indent="-355600" algn="l">
              <a:lnSpc>
                <a:spcPct val="100000"/>
              </a:lnSpc>
              <a:spcBef>
                <a:spcPts val="1200"/>
              </a:spcBef>
              <a:spcAft>
                <a:spcPts val="0"/>
              </a:spcAft>
              <a:buClr>
                <a:srgbClr val="595959"/>
              </a:buClr>
              <a:buSzPts val="2000"/>
              <a:buChar char="–"/>
              <a:defRPr sz="2000"/>
            </a:lvl4pPr>
            <a:lvl5pPr marL="2286000" lvl="4" indent="-355600" algn="l">
              <a:lnSpc>
                <a:spcPct val="100000"/>
              </a:lnSpc>
              <a:spcBef>
                <a:spcPts val="1200"/>
              </a:spcBef>
              <a:spcAft>
                <a:spcPts val="0"/>
              </a:spcAft>
              <a:buClr>
                <a:srgbClr val="595959"/>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6" name="Google Shape;56;p43"/>
          <p:cNvSpPr txBox="1">
            <a:spLocks noGrp="1"/>
          </p:cNvSpPr>
          <p:nvPr>
            <p:ph type="body" idx="2"/>
          </p:nvPr>
        </p:nvSpPr>
        <p:spPr>
          <a:xfrm>
            <a:off x="457202" y="1674250"/>
            <a:ext cx="3008313" cy="260289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595959"/>
              </a:buClr>
              <a:buSzPts val="1400"/>
              <a:buNone/>
              <a:defRPr sz="1400"/>
            </a:lvl1pPr>
            <a:lvl2pPr marL="914400" lvl="1" indent="-228600" algn="l">
              <a:lnSpc>
                <a:spcPct val="100000"/>
              </a:lnSpc>
              <a:spcBef>
                <a:spcPts val="1200"/>
              </a:spcBef>
              <a:spcAft>
                <a:spcPts val="0"/>
              </a:spcAft>
              <a:buClr>
                <a:srgbClr val="595959"/>
              </a:buClr>
              <a:buSzPts val="1200"/>
              <a:buNone/>
              <a:defRPr sz="1200"/>
            </a:lvl2pPr>
            <a:lvl3pPr marL="1371600" lvl="2" indent="-228600" algn="l">
              <a:lnSpc>
                <a:spcPct val="100000"/>
              </a:lnSpc>
              <a:spcBef>
                <a:spcPts val="1200"/>
              </a:spcBef>
              <a:spcAft>
                <a:spcPts val="0"/>
              </a:spcAft>
              <a:buClr>
                <a:srgbClr val="595959"/>
              </a:buClr>
              <a:buSzPts val="1000"/>
              <a:buNone/>
              <a:defRPr sz="1000"/>
            </a:lvl3pPr>
            <a:lvl4pPr marL="1828800" lvl="3" indent="-228600" algn="l">
              <a:lnSpc>
                <a:spcPct val="100000"/>
              </a:lnSpc>
              <a:spcBef>
                <a:spcPts val="1200"/>
              </a:spcBef>
              <a:spcAft>
                <a:spcPts val="0"/>
              </a:spcAft>
              <a:buClr>
                <a:srgbClr val="595959"/>
              </a:buClr>
              <a:buSzPts val="900"/>
              <a:buNone/>
              <a:defRPr sz="900"/>
            </a:lvl4pPr>
            <a:lvl5pPr marL="2286000" lvl="4" indent="-228600" algn="l">
              <a:lnSpc>
                <a:spcPct val="100000"/>
              </a:lnSpc>
              <a:spcBef>
                <a:spcPts val="1200"/>
              </a:spcBef>
              <a:spcAft>
                <a:spcPts val="0"/>
              </a:spcAft>
              <a:buClr>
                <a:srgbClr val="595959"/>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7" name="Google Shape;57;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2"/>
              </a:buClr>
              <a:buSzPts val="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accent5"/>
              </a:buClr>
              <a:buSzPts val="4000"/>
              <a:buFont typeface="Calibri"/>
              <a:buNone/>
              <a:defRPr sz="4000" b="0" i="0" u="none" strike="noStrike" cap="none">
                <a:solidFill>
                  <a:schemeClr val="accent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457200" y="1436913"/>
            <a:ext cx="8229600" cy="288151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2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1pPr>
            <a:lvl2pPr marL="914400" marR="0" lvl="1" indent="-355600" algn="l" rtl="0">
              <a:lnSpc>
                <a:spcPct val="100000"/>
              </a:lnSpc>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2pPr>
            <a:lvl3pPr marL="1371600" marR="0" lvl="2" indent="-355600" algn="l" rtl="0">
              <a:lnSpc>
                <a:spcPct val="100000"/>
              </a:lnSpc>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55600" algn="l" rtl="0">
              <a:lnSpc>
                <a:spcPct val="100000"/>
              </a:lnSpc>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L="2286000" marR="0" lvl="4" indent="-355600" algn="l" rtl="0">
              <a:lnSpc>
                <a:spcPct val="100000"/>
              </a:lnSpc>
              <a:spcBef>
                <a:spcPts val="12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4" name="Google Shape;14;p33"/>
          <p:cNvPicPr preferRelativeResize="0"/>
          <p:nvPr/>
        </p:nvPicPr>
        <p:blipFill rotWithShape="1">
          <a:blip r:embed="rId16">
            <a:alphaModFix/>
          </a:blip>
          <a:srcRect/>
          <a:stretch/>
        </p:blipFill>
        <p:spPr>
          <a:xfrm>
            <a:off x="285750" y="122307"/>
            <a:ext cx="774424" cy="4497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itizensadvice.org.uk/consum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uidance/e-cigarettes-regulations-for-consumer-produc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sa.org.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sh.org.uk/uploads/Tobacco-Environment.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who.int/publications/i/item/978924005128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alktofrank.com/get-help/dealing-with-peer-pressur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gov.uk/government/publications/nicotine-vaping-in-england-2022-evidence-update" TargetMode="External"/><Relationship Id="rId3" Type="http://schemas.openxmlformats.org/officeDocument/2006/relationships/hyperlink" Target="https://ash.org.uk/uploads/ASH-brief-for-local-authorities-on-youth-vaping.pdf" TargetMode="External"/><Relationship Id="rId7" Type="http://schemas.openxmlformats.org/officeDocument/2006/relationships/hyperlink" Target="https://ash.org.uk/uploads/ASH-guidance-for-school-vaping-policies.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talktofrank.com/drug/vapes" TargetMode="External"/><Relationship Id="rId5" Type="http://schemas.openxmlformats.org/officeDocument/2006/relationships/hyperlink" Target="https://ash.org.uk/uploads/Use-of-e-cigarettes-among-young-people-in-Great-Britain-2022.pdf" TargetMode="External"/><Relationship Id="rId4" Type="http://schemas.openxmlformats.org/officeDocument/2006/relationships/hyperlink" Target="http://www.nhs.uk/better-health/quit-smoking/vaping-to-quit-smok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sh.org.uk/uploads/Use-of-e-cigarettes-among-young-people-in-Great-Britain-2022.pdf?v=166186645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hs.uk/better-health/quit-smoking/vaping-to-quit-smoking/#vaping-devices" TargetMode="External"/><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9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169817" y="396448"/>
            <a:ext cx="539496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5"/>
              </a:buClr>
              <a:buSzPts val="2400"/>
              <a:buFont typeface="Calibri"/>
              <a:buNone/>
            </a:pPr>
            <a:r>
              <a:rPr lang="en-GB" sz="2400"/>
              <a:t>What are the concerns with </a:t>
            </a:r>
            <a:br>
              <a:rPr lang="en-GB" sz="2400"/>
            </a:br>
            <a:r>
              <a:rPr lang="en-GB" sz="2400"/>
              <a:t>vaping and children and young people?</a:t>
            </a:r>
            <a:endParaRPr/>
          </a:p>
        </p:txBody>
      </p:sp>
      <p:sp>
        <p:nvSpPr>
          <p:cNvPr id="144" name="Google Shape;144;p7"/>
          <p:cNvSpPr txBox="1">
            <a:spLocks noGrp="1"/>
          </p:cNvSpPr>
          <p:nvPr>
            <p:ph type="body" idx="1"/>
          </p:nvPr>
        </p:nvSpPr>
        <p:spPr>
          <a:xfrm>
            <a:off x="169818" y="1439889"/>
            <a:ext cx="5394960" cy="28785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100000"/>
              </a:lnSpc>
              <a:spcBef>
                <a:spcPts val="0"/>
              </a:spcBef>
              <a:spcAft>
                <a:spcPts val="0"/>
              </a:spcAft>
              <a:buClr>
                <a:srgbClr val="595959"/>
              </a:buClr>
              <a:buSzPct val="100000"/>
              <a:buChar char="•"/>
            </a:pPr>
            <a:r>
              <a:rPr lang="en-GB"/>
              <a:t>Most children and young people don’t vape or smoke. </a:t>
            </a:r>
            <a:endParaRPr/>
          </a:p>
          <a:p>
            <a:pPr marL="342900" lvl="0" indent="-342900" algn="l" rtl="0">
              <a:lnSpc>
                <a:spcPct val="100000"/>
              </a:lnSpc>
              <a:spcBef>
                <a:spcPts val="1200"/>
              </a:spcBef>
              <a:spcAft>
                <a:spcPts val="0"/>
              </a:spcAft>
              <a:buClr>
                <a:srgbClr val="595959"/>
              </a:buClr>
              <a:buSzPct val="100000"/>
              <a:buChar char="•"/>
            </a:pPr>
            <a:r>
              <a:rPr lang="en-GB"/>
              <a:t>However in 2022 the number of 11–17-year-olds in the UK using vapes and e-cigarettes rose to 7% compared to 4% in 2020. </a:t>
            </a:r>
            <a:endParaRPr/>
          </a:p>
          <a:p>
            <a:pPr marL="342900" lvl="0" indent="-342900" algn="l" rtl="0">
              <a:lnSpc>
                <a:spcPct val="100000"/>
              </a:lnSpc>
              <a:spcBef>
                <a:spcPts val="1200"/>
              </a:spcBef>
              <a:spcAft>
                <a:spcPts val="0"/>
              </a:spcAft>
              <a:buClr>
                <a:srgbClr val="595959"/>
              </a:buClr>
              <a:buSzPct val="100000"/>
              <a:buChar char="•"/>
            </a:pPr>
            <a:r>
              <a:rPr lang="en-GB"/>
              <a:t>Regular vaping is mainly confined to children who currently smoke or have done in the past. </a:t>
            </a:r>
            <a:endParaRPr/>
          </a:p>
          <a:p>
            <a:pPr marL="342900" lvl="0" indent="-342900" algn="l" rtl="0">
              <a:lnSpc>
                <a:spcPct val="100000"/>
              </a:lnSpc>
              <a:spcBef>
                <a:spcPts val="1200"/>
              </a:spcBef>
              <a:spcAft>
                <a:spcPts val="0"/>
              </a:spcAft>
              <a:buClr>
                <a:srgbClr val="595959"/>
              </a:buClr>
              <a:buSzPct val="100000"/>
              <a:buChar char="•"/>
            </a:pPr>
            <a:r>
              <a:rPr lang="en-GB"/>
              <a:t>The increase in youth vaping has coincided with the arrival on the UK market of a new category of cheap and attractive disposable vapes that have proven particularly popular with children and young people and have been promoted extensively on social media.</a:t>
            </a:r>
            <a:endParaRPr/>
          </a:p>
          <a:p>
            <a:pPr marL="342900" lvl="0" indent="-247650" algn="l" rtl="0">
              <a:lnSpc>
                <a:spcPct val="100000"/>
              </a:lnSpc>
              <a:spcBef>
                <a:spcPts val="1200"/>
              </a:spcBef>
              <a:spcAft>
                <a:spcPts val="0"/>
              </a:spcAft>
              <a:buClr>
                <a:srgbClr val="595959"/>
              </a:buClr>
              <a:buSzPct val="100000"/>
              <a:buNone/>
            </a:pPr>
            <a:endParaRPr/>
          </a:p>
        </p:txBody>
      </p:sp>
      <p:pic>
        <p:nvPicPr>
          <p:cNvPr id="145" name="Google Shape;145;p7" descr="Graphical user interface, website&#10;&#10;Description automatically generated"/>
          <p:cNvPicPr preferRelativeResize="0"/>
          <p:nvPr/>
        </p:nvPicPr>
        <p:blipFill rotWithShape="1">
          <a:blip r:embed="rId3">
            <a:alphaModFix/>
          </a:blip>
          <a:srcRect l="2206" r="2256" b="2"/>
          <a:stretch/>
        </p:blipFill>
        <p:spPr>
          <a:xfrm>
            <a:off x="5674469" y="10576"/>
            <a:ext cx="3469531" cy="5132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5"/>
              </a:buClr>
              <a:buSzPct val="100000"/>
              <a:buFont typeface="Calibri"/>
              <a:buNone/>
            </a:pPr>
            <a:r>
              <a:rPr lang="en-GB"/>
              <a:t>Nicotine vapes and dependency </a:t>
            </a:r>
            <a:br>
              <a:rPr lang="en-GB"/>
            </a:br>
            <a:r>
              <a:rPr lang="en-GB"/>
              <a:t>in Children and Young People </a:t>
            </a:r>
            <a:endParaRPr/>
          </a:p>
        </p:txBody>
      </p:sp>
      <p:sp>
        <p:nvSpPr>
          <p:cNvPr id="151" name="Google Shape;151;p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595959"/>
              </a:buClr>
              <a:buSzPts val="2400"/>
              <a:buChar char="•"/>
            </a:pPr>
            <a:r>
              <a:rPr lang="en-GB"/>
              <a:t>Dependence on vaping appears lower than on smoking for young people. Most vaping is experimental with regular vaping mainly confined to children who also smoke or used to smoke.</a:t>
            </a:r>
            <a:endParaRPr/>
          </a:p>
          <a:p>
            <a:pPr marL="342900" lvl="0" indent="-342900" algn="l" rtl="0">
              <a:lnSpc>
                <a:spcPct val="100000"/>
              </a:lnSpc>
              <a:spcBef>
                <a:spcPts val="1200"/>
              </a:spcBef>
              <a:spcAft>
                <a:spcPts val="0"/>
              </a:spcAft>
              <a:buClr>
                <a:srgbClr val="595959"/>
              </a:buClr>
              <a:buSzPts val="2400"/>
              <a:buChar char="•"/>
            </a:pPr>
            <a:r>
              <a:rPr lang="en-GB"/>
              <a:t>Most young people in the UK who try vaping have not become addicted to nicotine.</a:t>
            </a:r>
            <a:endParaRPr/>
          </a:p>
          <a:p>
            <a:pPr marL="342900" lvl="0" indent="-190500" algn="l" rtl="0">
              <a:lnSpc>
                <a:spcPct val="100000"/>
              </a:lnSpc>
              <a:spcBef>
                <a:spcPts val="1200"/>
              </a:spcBef>
              <a:spcAft>
                <a:spcPts val="0"/>
              </a:spcAft>
              <a:buClr>
                <a:srgbClr val="595959"/>
              </a:buClr>
              <a:buSzPts val="2400"/>
              <a:buNone/>
            </a:pPr>
            <a:endParaRPr/>
          </a:p>
          <a:p>
            <a:pPr marL="342900" lvl="0" indent="-190500" algn="l" rtl="0">
              <a:lnSpc>
                <a:spcPct val="100000"/>
              </a:lnSpc>
              <a:spcBef>
                <a:spcPts val="1200"/>
              </a:spcBef>
              <a:spcAft>
                <a:spcPts val="0"/>
              </a:spcAft>
              <a:buClr>
                <a:srgbClr val="595959"/>
              </a:buClr>
              <a:buSzPts val="2400"/>
              <a:buNone/>
            </a:pPr>
            <a:endParaRPr/>
          </a:p>
          <a:p>
            <a:pPr marL="342900" lvl="0" indent="-190500" algn="l" rtl="0">
              <a:lnSpc>
                <a:spcPct val="100000"/>
              </a:lnSpc>
              <a:spcBef>
                <a:spcPts val="1200"/>
              </a:spcBef>
              <a:spcAft>
                <a:spcPts val="0"/>
              </a:spcAft>
              <a:buClr>
                <a:srgbClr val="595959"/>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GB"/>
              <a:t>Smoking vs vaping</a:t>
            </a:r>
            <a:endParaRPr/>
          </a:p>
        </p:txBody>
      </p:sp>
      <p:sp>
        <p:nvSpPr>
          <p:cNvPr id="157" name="Google Shape;157;p9"/>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200"/>
              </a:spcBef>
              <a:spcAft>
                <a:spcPts val="0"/>
              </a:spcAft>
              <a:buSzPts val="2400"/>
              <a:buChar char="•"/>
            </a:pPr>
            <a:r>
              <a:rPr lang="en-GB"/>
              <a:t>Smoking is much more harmful than vaping. Tobacco smoke contains 7,000 chemicals including carbon monoxide and tar, and a sticky soup of around 250 toxic chemicals (more than a quarter of which are known to be carcinogens), causing disease, disability, and early death.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1"/>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Vapes are not harmless</a:t>
            </a:r>
            <a:endParaRPr/>
          </a:p>
        </p:txBody>
      </p:sp>
      <p:sp>
        <p:nvSpPr>
          <p:cNvPr id="163" name="Google Shape;163;p51"/>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200"/>
              </a:spcBef>
              <a:spcAft>
                <a:spcPts val="0"/>
              </a:spcAft>
              <a:buSzPts val="1800"/>
              <a:buChar char="•"/>
            </a:pPr>
            <a:r>
              <a:rPr lang="en-GB" sz="1800">
                <a:latin typeface="Calibri"/>
                <a:ea typeface="Calibri"/>
                <a:cs typeface="Calibri"/>
                <a:sym typeface="Calibri"/>
              </a:rPr>
              <a:t>The levels of exposure to cancer causing and other toxicants are extremely low in people who vape compared with those who smoke but there is still some exposure</a:t>
            </a:r>
            <a:endParaRPr/>
          </a:p>
          <a:p>
            <a:pPr marL="342900" lvl="0" indent="-342900" algn="l" rtl="0">
              <a:lnSpc>
                <a:spcPct val="100000"/>
              </a:lnSpc>
              <a:spcBef>
                <a:spcPts val="1200"/>
              </a:spcBef>
              <a:spcAft>
                <a:spcPts val="0"/>
              </a:spcAft>
              <a:buClr>
                <a:srgbClr val="595959"/>
              </a:buClr>
              <a:buSzPts val="1800"/>
              <a:buChar char="•"/>
            </a:pPr>
            <a:r>
              <a:rPr lang="en-GB" sz="1800"/>
              <a:t>Short-term effects can include coughing, headaches, dizziness and sore throats. </a:t>
            </a:r>
            <a:endParaRPr/>
          </a:p>
          <a:p>
            <a:pPr marL="342900" lvl="0" indent="-342900" algn="l" rtl="0">
              <a:lnSpc>
                <a:spcPct val="100000"/>
              </a:lnSpc>
              <a:spcBef>
                <a:spcPts val="1200"/>
              </a:spcBef>
              <a:spcAft>
                <a:spcPts val="0"/>
              </a:spcAft>
              <a:buClr>
                <a:srgbClr val="595959"/>
              </a:buClr>
              <a:buSzPts val="1800"/>
              <a:buChar char="•"/>
            </a:pPr>
            <a:r>
              <a:rPr lang="en-GB" sz="1800"/>
              <a:t>The long-term effects are, as yet, unknown. </a:t>
            </a:r>
            <a:endParaRPr/>
          </a:p>
          <a:p>
            <a:pPr marL="342900" lvl="0" indent="-342900" algn="l" rtl="0">
              <a:lnSpc>
                <a:spcPct val="100000"/>
              </a:lnSpc>
              <a:spcBef>
                <a:spcPts val="1200"/>
              </a:spcBef>
              <a:spcAft>
                <a:spcPts val="0"/>
              </a:spcAft>
              <a:buClr>
                <a:srgbClr val="595959"/>
              </a:buClr>
              <a:buSzPts val="1800"/>
              <a:buChar char="•"/>
            </a:pPr>
            <a:r>
              <a:rPr lang="en-GB" sz="1800"/>
              <a:t>Our advice to children and young people is:</a:t>
            </a:r>
            <a:endParaRPr/>
          </a:p>
          <a:p>
            <a:pPr marL="0" lvl="0" indent="0" algn="ctr" rtl="0">
              <a:lnSpc>
                <a:spcPct val="100000"/>
              </a:lnSpc>
              <a:spcBef>
                <a:spcPts val="1200"/>
              </a:spcBef>
              <a:spcAft>
                <a:spcPts val="0"/>
              </a:spcAft>
              <a:buClr>
                <a:srgbClr val="595959"/>
              </a:buClr>
              <a:buSzPts val="1800"/>
              <a:buNone/>
            </a:pPr>
            <a:r>
              <a:rPr lang="en-GB" b="1"/>
              <a:t>DON’T SMOKE? DON’T START TO VAPE</a:t>
            </a:r>
            <a:r>
              <a:rPr lang="en-GB" sz="3100" b="1"/>
              <a:t>.</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Question!</a:t>
            </a:r>
            <a:endParaRPr/>
          </a:p>
        </p:txBody>
      </p:sp>
      <p:sp>
        <p:nvSpPr>
          <p:cNvPr id="169" name="Google Shape;169;p1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595959"/>
              </a:buClr>
              <a:buSzPts val="3200"/>
              <a:buNone/>
            </a:pPr>
            <a:r>
              <a:rPr lang="en-GB" sz="3200"/>
              <a:t>Why do you think children try vaping?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74" name="Google Shape;174;p11"/>
          <p:cNvGraphicFramePr/>
          <p:nvPr/>
        </p:nvGraphicFramePr>
        <p:xfrm>
          <a:off x="0" y="87087"/>
          <a:ext cx="9144000" cy="4273847"/>
        </p:xfrm>
        <a:graphic>
          <a:graphicData uri="http://schemas.openxmlformats.org/drawingml/2006/chart">
            <c:chart xmlns:c="http://schemas.openxmlformats.org/drawingml/2006/chart" xmlns:r="http://schemas.openxmlformats.org/officeDocument/2006/relationships" r:id="rId3"/>
          </a:graphicData>
        </a:graphic>
      </p:graphicFrame>
      <p:sp>
        <p:nvSpPr>
          <p:cNvPr id="175" name="Google Shape;175;p11"/>
          <p:cNvSpPr/>
          <p:nvPr/>
        </p:nvSpPr>
        <p:spPr>
          <a:xfrm>
            <a:off x="0" y="0"/>
            <a:ext cx="9144000" cy="133667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6" name="Google Shape;176;p11"/>
          <p:cNvSpPr txBox="1">
            <a:spLocks noGrp="1"/>
          </p:cNvSpPr>
          <p:nvPr>
            <p:ph type="title"/>
          </p:nvPr>
        </p:nvSpPr>
        <p:spPr>
          <a:xfrm>
            <a:off x="457200" y="479425"/>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Reasons for vaping by smoking status</a:t>
            </a:r>
            <a:endParaRPr/>
          </a:p>
        </p:txBody>
      </p:sp>
      <p:pic>
        <p:nvPicPr>
          <p:cNvPr id="177" name="Google Shape;177;p11"/>
          <p:cNvPicPr preferRelativeResize="0"/>
          <p:nvPr/>
        </p:nvPicPr>
        <p:blipFill rotWithShape="1">
          <a:blip r:embed="rId4">
            <a:alphaModFix/>
          </a:blip>
          <a:srcRect/>
          <a:stretch/>
        </p:blipFill>
        <p:spPr>
          <a:xfrm>
            <a:off x="285750" y="122307"/>
            <a:ext cx="774424" cy="449740"/>
          </a:xfrm>
          <a:prstGeom prst="rect">
            <a:avLst/>
          </a:prstGeom>
          <a:noFill/>
          <a:ln>
            <a:noFill/>
          </a:ln>
        </p:spPr>
      </p:pic>
      <p:pic>
        <p:nvPicPr>
          <p:cNvPr id="178" name="Google Shape;178;p11"/>
          <p:cNvPicPr preferRelativeResize="0"/>
          <p:nvPr/>
        </p:nvPicPr>
        <p:blipFill rotWithShape="1">
          <a:blip r:embed="rId5">
            <a:alphaModFix/>
          </a:blip>
          <a:srcRect/>
          <a:stretch/>
        </p:blipFill>
        <p:spPr>
          <a:xfrm>
            <a:off x="7431145" y="-452848"/>
            <a:ext cx="1588729" cy="1588729"/>
          </a:xfrm>
          <a:prstGeom prst="rect">
            <a:avLst/>
          </a:prstGeom>
          <a:noFill/>
          <a:ln>
            <a:noFill/>
          </a:ln>
        </p:spPr>
      </p:pic>
      <p:sp>
        <p:nvSpPr>
          <p:cNvPr id="179" name="Google Shape;179;p11"/>
          <p:cNvSpPr txBox="1"/>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accent5"/>
              </a:buClr>
              <a:buSzPts val="4000"/>
              <a:buFont typeface="Calibri"/>
              <a:buNone/>
            </a:pPr>
            <a:r>
              <a:rPr lang="en-GB" sz="1800" b="0" i="0" u="none" strike="noStrike" cap="none">
                <a:solidFill>
                  <a:schemeClr val="dk1"/>
                </a:solidFill>
                <a:latin typeface="Calibri"/>
                <a:ea typeface="Calibri"/>
                <a:cs typeface="Calibri"/>
                <a:sym typeface="Calibri"/>
              </a:rPr>
              <a:t>ASH/YouGov Smokefree GB Youth Survey 2022</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Question!</a:t>
            </a:r>
            <a:endParaRPr/>
          </a:p>
        </p:txBody>
      </p:sp>
      <p:sp>
        <p:nvSpPr>
          <p:cNvPr id="185" name="Google Shape;185;p12"/>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595959"/>
              </a:buClr>
              <a:buSzPts val="3200"/>
              <a:buNone/>
            </a:pPr>
            <a:r>
              <a:rPr lang="en-GB" sz="3200"/>
              <a:t>Where do you think children and young people who vape get them? </a:t>
            </a:r>
            <a:endParaRPr/>
          </a:p>
          <a:p>
            <a:pPr marL="0" lvl="0" indent="0" algn="ctr" rtl="0">
              <a:lnSpc>
                <a:spcPct val="100000"/>
              </a:lnSpc>
              <a:spcBef>
                <a:spcPts val="1200"/>
              </a:spcBef>
              <a:spcAft>
                <a:spcPts val="0"/>
              </a:spcAft>
              <a:buClr>
                <a:srgbClr val="595959"/>
              </a:buClr>
              <a:buSzPts val="3200"/>
              <a:buNone/>
            </a:pPr>
            <a:r>
              <a:rPr lang="en-GB" sz="3200"/>
              <a:t>And what can we do about this?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2"/>
          <p:cNvSpPr/>
          <p:nvPr/>
        </p:nvSpPr>
        <p:spPr>
          <a:xfrm>
            <a:off x="0" y="3017962"/>
            <a:ext cx="9144000" cy="133667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1" name="Google Shape;191;p52"/>
          <p:cNvSpPr txBox="1"/>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accent5"/>
              </a:buClr>
              <a:buSzPts val="4000"/>
              <a:buFont typeface="Calibri"/>
              <a:buNone/>
            </a:pPr>
            <a:r>
              <a:rPr lang="en-GB" sz="1800" b="0" i="0" u="none" strike="noStrike" cap="none">
                <a:solidFill>
                  <a:schemeClr val="dk1"/>
                </a:solidFill>
                <a:latin typeface="Calibri"/>
                <a:ea typeface="Calibri"/>
                <a:cs typeface="Calibri"/>
                <a:sym typeface="Calibri"/>
              </a:rPr>
              <a:t>ASH/YouGov Smokefree GB Youth Survey 2022</a:t>
            </a:r>
            <a:endParaRPr sz="2000" b="0" i="0" u="none" strike="noStrike" cap="none">
              <a:solidFill>
                <a:schemeClr val="dk1"/>
              </a:solidFill>
              <a:latin typeface="Calibri"/>
              <a:ea typeface="Calibri"/>
              <a:cs typeface="Calibri"/>
              <a:sym typeface="Calibri"/>
            </a:endParaRPr>
          </a:p>
        </p:txBody>
      </p:sp>
      <p:graphicFrame>
        <p:nvGraphicFramePr>
          <p:cNvPr id="192" name="Google Shape;192;p52"/>
          <p:cNvGraphicFramePr/>
          <p:nvPr/>
        </p:nvGraphicFramePr>
        <p:xfrm>
          <a:off x="383628" y="1395576"/>
          <a:ext cx="8229600" cy="3039790"/>
        </p:xfrm>
        <a:graphic>
          <a:graphicData uri="http://schemas.openxmlformats.org/drawingml/2006/chart">
            <c:chart xmlns:c="http://schemas.openxmlformats.org/drawingml/2006/chart" xmlns:r="http://schemas.openxmlformats.org/officeDocument/2006/relationships" r:id="rId3"/>
          </a:graphicData>
        </a:graphic>
      </p:graphicFrame>
      <p:sp>
        <p:nvSpPr>
          <p:cNvPr id="193" name="Google Shape;193;p52"/>
          <p:cNvSpPr txBox="1"/>
          <p:nvPr/>
        </p:nvSpPr>
        <p:spPr>
          <a:xfrm>
            <a:off x="332185" y="479667"/>
            <a:ext cx="8612981"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5"/>
              </a:buClr>
              <a:buSzPts val="2800"/>
              <a:buFont typeface="Calibri"/>
              <a:buNone/>
            </a:pPr>
            <a:r>
              <a:rPr lang="en-GB" sz="2800" b="0" i="0" u="none" strike="noStrike" cap="none">
                <a:solidFill>
                  <a:schemeClr val="accent5"/>
                </a:solidFill>
                <a:latin typeface="Calibri"/>
                <a:ea typeface="Calibri"/>
                <a:cs typeface="Calibri"/>
                <a:sym typeface="Calibri"/>
              </a:rPr>
              <a:t>For 11-17-yr-olds, shops are still most </a:t>
            </a:r>
            <a:br>
              <a:rPr lang="en-GB" sz="2800" b="0" i="0" u="none" strike="noStrike" cap="none">
                <a:solidFill>
                  <a:schemeClr val="accent5"/>
                </a:solidFill>
                <a:latin typeface="Calibri"/>
                <a:ea typeface="Calibri"/>
                <a:cs typeface="Calibri"/>
                <a:sym typeface="Calibri"/>
              </a:rPr>
            </a:br>
            <a:r>
              <a:rPr lang="en-GB" sz="2800" b="0" i="0" u="none" strike="noStrike" cap="none">
                <a:solidFill>
                  <a:schemeClr val="accent5"/>
                </a:solidFill>
                <a:latin typeface="Calibri"/>
                <a:ea typeface="Calibri"/>
                <a:cs typeface="Calibri"/>
                <a:sym typeface="Calibri"/>
              </a:rPr>
              <a:t>common route of purchase for tobacco and vapes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Question!</a:t>
            </a:r>
            <a:endParaRPr/>
          </a:p>
        </p:txBody>
      </p:sp>
      <p:sp>
        <p:nvSpPr>
          <p:cNvPr id="199" name="Google Shape;199;p14"/>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595959"/>
              </a:buClr>
              <a:buSzPts val="3200"/>
              <a:buNone/>
            </a:pPr>
            <a:r>
              <a:rPr lang="en-GB" sz="3200"/>
              <a:t>Where is vaping being promoted online and what can we do about this?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5"/>
          <p:cNvSpPr/>
          <p:nvPr/>
        </p:nvSpPr>
        <p:spPr>
          <a:xfrm>
            <a:off x="0" y="3017962"/>
            <a:ext cx="9144000" cy="133667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5" name="Google Shape;205;p15"/>
          <p:cNvSpPr txBox="1">
            <a:spLocks noGrp="1"/>
          </p:cNvSpPr>
          <p:nvPr>
            <p:ph type="title"/>
          </p:nvPr>
        </p:nvSpPr>
        <p:spPr>
          <a:xfrm>
            <a:off x="457200" y="479425"/>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5"/>
              </a:buClr>
              <a:buSzPts val="3200"/>
              <a:buFont typeface="Calibri"/>
              <a:buNone/>
            </a:pPr>
            <a:r>
              <a:rPr lang="en-GB" sz="3200"/>
              <a:t>11-17 year olds who had seen e-cigarettes promoted online, where did they see them?</a:t>
            </a:r>
            <a:endParaRPr/>
          </a:p>
        </p:txBody>
      </p:sp>
      <p:graphicFrame>
        <p:nvGraphicFramePr>
          <p:cNvPr id="206" name="Google Shape;206;p15"/>
          <p:cNvGraphicFramePr/>
          <p:nvPr/>
        </p:nvGraphicFramePr>
        <p:xfrm>
          <a:off x="173620" y="1336675"/>
          <a:ext cx="8649260" cy="3003831"/>
        </p:xfrm>
        <a:graphic>
          <a:graphicData uri="http://schemas.openxmlformats.org/drawingml/2006/chart">
            <c:chart xmlns:c="http://schemas.openxmlformats.org/drawingml/2006/chart" xmlns:r="http://schemas.openxmlformats.org/officeDocument/2006/relationships" r:id="rId3"/>
          </a:graphicData>
        </a:graphic>
      </p:graphicFrame>
      <p:sp>
        <p:nvSpPr>
          <p:cNvPr id="207" name="Google Shape;207;p15"/>
          <p:cNvSpPr txBox="1"/>
          <p:nvPr/>
        </p:nvSpPr>
        <p:spPr>
          <a:xfrm>
            <a:off x="457200" y="4568606"/>
            <a:ext cx="6310779"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accent5"/>
              </a:buClr>
              <a:buSzPts val="4000"/>
              <a:buFont typeface="Calibri"/>
              <a:buNone/>
            </a:pPr>
            <a:r>
              <a:rPr lang="en-GB" sz="1800" b="0" i="0" u="none" strike="noStrike" cap="none">
                <a:solidFill>
                  <a:schemeClr val="dk1"/>
                </a:solidFill>
                <a:latin typeface="Calibri"/>
                <a:ea typeface="Calibri"/>
                <a:cs typeface="Calibri"/>
                <a:sym typeface="Calibri"/>
              </a:rPr>
              <a:t>ASH/YouGov Smokefree GB Youth Survey 2022</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7"/>
          <p:cNvSpPr txBox="1">
            <a:spLocks noGrp="1"/>
          </p:cNvSpPr>
          <p:nvPr>
            <p:ph type="ctrTitle"/>
          </p:nvPr>
        </p:nvSpPr>
        <p:spPr>
          <a:xfrm>
            <a:off x="685800" y="969163"/>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5"/>
              </a:buClr>
              <a:buSzPct val="111111"/>
              <a:buFont typeface="Calibri"/>
              <a:buNone/>
            </a:pPr>
            <a:r>
              <a:rPr lang="en-GB" b="1">
                <a:solidFill>
                  <a:schemeClr val="accent5"/>
                </a:solidFill>
              </a:rPr>
              <a:t>Vaping: The Facts</a:t>
            </a:r>
            <a:br>
              <a:rPr lang="en-GB" b="1">
                <a:solidFill>
                  <a:schemeClr val="accent5"/>
                </a:solidFill>
              </a:rPr>
            </a:br>
            <a:r>
              <a:rPr lang="en-GB" sz="3100" b="1">
                <a:solidFill>
                  <a:schemeClr val="accent5"/>
                </a:solidFill>
              </a:rPr>
              <a:t>Enabling young people to make informed decisions</a:t>
            </a:r>
            <a:endParaRPr/>
          </a:p>
        </p:txBody>
      </p:sp>
      <p:sp>
        <p:nvSpPr>
          <p:cNvPr id="92" name="Google Shape;92;p47"/>
          <p:cNvSpPr txBox="1">
            <a:spLocks noGrp="1"/>
          </p:cNvSpPr>
          <p:nvPr>
            <p:ph type="subTitle" idx="1"/>
          </p:nvPr>
        </p:nvSpPr>
        <p:spPr>
          <a:xfrm>
            <a:off x="1371600" y="2345805"/>
            <a:ext cx="6400800" cy="2100021"/>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00000"/>
              </a:lnSpc>
              <a:spcBef>
                <a:spcPts val="0"/>
              </a:spcBef>
              <a:spcAft>
                <a:spcPts val="0"/>
              </a:spcAft>
              <a:buClr>
                <a:srgbClr val="888888"/>
              </a:buClr>
              <a:buSzPct val="100000"/>
              <a:buNone/>
            </a:pPr>
            <a:r>
              <a:rPr lang="en-GB" b="1"/>
              <a:t>A presentation to support teachers and safeguarding leads in developing their knowledge on vaping and CYP. </a:t>
            </a:r>
            <a:br>
              <a:rPr lang="en-GB" b="1"/>
            </a:br>
            <a:br>
              <a:rPr lang="en-GB" b="1"/>
            </a:br>
            <a:r>
              <a:rPr lang="en-GB" b="1"/>
              <a:t>This will also support discussions and debate in the classroom</a:t>
            </a:r>
            <a:endParaRPr/>
          </a:p>
          <a:p>
            <a:pPr marL="0" lvl="0" indent="0" algn="ctr" rtl="0">
              <a:lnSpc>
                <a:spcPct val="100000"/>
              </a:lnSpc>
              <a:spcBef>
                <a:spcPts val="1200"/>
              </a:spcBef>
              <a:spcAft>
                <a:spcPts val="0"/>
              </a:spcAft>
              <a:buClr>
                <a:srgbClr val="888888"/>
              </a:buClr>
              <a:buSzPct val="100000"/>
              <a:buNone/>
            </a:pPr>
            <a:r>
              <a:rPr lang="en-GB"/>
              <a:t>Sarah Hepworth, Health Improvement Principal</a:t>
            </a:r>
            <a:br>
              <a:rPr lang="en-GB"/>
            </a:br>
            <a:r>
              <a:rPr lang="en-GB"/>
              <a:t>Tobacco Control Strategy lead, Sheffield City Council</a:t>
            </a:r>
            <a:endParaRPr/>
          </a:p>
          <a:p>
            <a:pPr marL="0" lvl="0" indent="0" algn="ctr" rtl="0">
              <a:lnSpc>
                <a:spcPct val="100000"/>
              </a:lnSpc>
              <a:spcBef>
                <a:spcPts val="1200"/>
              </a:spcBef>
              <a:spcAft>
                <a:spcPts val="0"/>
              </a:spcAft>
              <a:buClr>
                <a:srgbClr val="888888"/>
              </a:buClr>
              <a:buSzPct val="100000"/>
              <a:buNone/>
            </a:pPr>
            <a:r>
              <a:rPr lang="en-GB"/>
              <a:t>Deborah Arnott, Chief Executive, ASH</a:t>
            </a:r>
            <a:endParaRPr/>
          </a:p>
          <a:p>
            <a:pPr marL="0" lvl="0" indent="0" algn="ctr" rtl="0">
              <a:lnSpc>
                <a:spcPct val="100000"/>
              </a:lnSpc>
              <a:spcBef>
                <a:spcPts val="1200"/>
              </a:spcBef>
              <a:spcAft>
                <a:spcPts val="0"/>
              </a:spcAft>
              <a:buClr>
                <a:srgbClr val="888888"/>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The law and vaping </a:t>
            </a:r>
            <a:endParaRPr/>
          </a:p>
        </p:txBody>
      </p:sp>
      <p:sp>
        <p:nvSpPr>
          <p:cNvPr id="213" name="Google Shape;213;p1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rgbClr val="595959"/>
              </a:buClr>
              <a:buSzPct val="100000"/>
              <a:buChar char="•"/>
            </a:pPr>
            <a:r>
              <a:rPr lang="en-GB"/>
              <a:t>Vapes and vaping products containing nicotine, like tobacco, are age restricted. It’s illegal to sell them to under 18s, and for adults to buy them on their behalf. </a:t>
            </a:r>
            <a:endParaRPr/>
          </a:p>
          <a:p>
            <a:pPr marL="342900" lvl="0" indent="-342900" algn="l" rtl="0">
              <a:lnSpc>
                <a:spcPct val="100000"/>
              </a:lnSpc>
              <a:spcBef>
                <a:spcPts val="1200"/>
              </a:spcBef>
              <a:spcAft>
                <a:spcPts val="0"/>
              </a:spcAft>
              <a:buClr>
                <a:srgbClr val="595959"/>
              </a:buClr>
              <a:buSzPct val="100000"/>
              <a:buChar char="•"/>
            </a:pPr>
            <a:r>
              <a:rPr lang="en-GB" sz="2400">
                <a:latin typeface="Calibri"/>
                <a:ea typeface="Calibri"/>
                <a:cs typeface="Calibri"/>
                <a:sym typeface="Calibri"/>
              </a:rPr>
              <a:t>Those who knowingly sell vapes to under 18s don’t care who they sell to and they are just interested in making money.</a:t>
            </a:r>
            <a:endParaRPr/>
          </a:p>
          <a:p>
            <a:pPr marL="342900" lvl="0" indent="-342900" algn="l" rtl="0">
              <a:lnSpc>
                <a:spcPct val="100000"/>
              </a:lnSpc>
              <a:spcBef>
                <a:spcPts val="1200"/>
              </a:spcBef>
              <a:spcAft>
                <a:spcPts val="0"/>
              </a:spcAft>
              <a:buClr>
                <a:srgbClr val="595959"/>
              </a:buClr>
              <a:buSzPct val="100000"/>
              <a:buChar char="•"/>
            </a:pPr>
            <a:r>
              <a:rPr lang="en-GB"/>
              <a:t>If you know of anyone who does sell vapes, or tobacco illegally, you can report them to trading standards through the Citizens </a:t>
            </a:r>
            <a:br>
              <a:rPr lang="en-GB"/>
            </a:br>
            <a:r>
              <a:rPr lang="en-GB"/>
              <a:t>Advice online portal: </a:t>
            </a:r>
            <a:r>
              <a:rPr lang="en-GB" u="sng">
                <a:solidFill>
                  <a:schemeClr val="hlink"/>
                </a:solidFill>
                <a:hlinkClick r:id="rId3"/>
              </a:rPr>
              <a:t>www.citizensadvice.org.uk/consumer/</a:t>
            </a:r>
            <a:endParaRPr/>
          </a:p>
          <a:p>
            <a:pPr marL="342900" lvl="0" indent="-201930" algn="l" rtl="0">
              <a:lnSpc>
                <a:spcPct val="100000"/>
              </a:lnSpc>
              <a:spcBef>
                <a:spcPts val="1200"/>
              </a:spcBef>
              <a:spcAft>
                <a:spcPts val="0"/>
              </a:spcAft>
              <a:buClr>
                <a:srgbClr val="595959"/>
              </a:buClr>
              <a:buSzPct val="100000"/>
              <a:buNone/>
            </a:pPr>
            <a:endParaRPr/>
          </a:p>
          <a:p>
            <a:pPr marL="342900" lvl="0" indent="-201930" algn="l" rtl="0">
              <a:lnSpc>
                <a:spcPct val="100000"/>
              </a:lnSpc>
              <a:spcBef>
                <a:spcPts val="1200"/>
              </a:spcBef>
              <a:spcAft>
                <a:spcPts val="0"/>
              </a:spcAft>
              <a:buClr>
                <a:srgbClr val="595959"/>
              </a:buClr>
              <a:buSzPct val="100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GB"/>
              <a:t>Regulation of vapes to protect health</a:t>
            </a:r>
            <a:endParaRPr/>
          </a:p>
        </p:txBody>
      </p:sp>
      <p:sp>
        <p:nvSpPr>
          <p:cNvPr id="219" name="Google Shape;219;p17"/>
          <p:cNvSpPr txBox="1">
            <a:spLocks noGrp="1"/>
          </p:cNvSpPr>
          <p:nvPr>
            <p:ph type="body" idx="1"/>
          </p:nvPr>
        </p:nvSpPr>
        <p:spPr>
          <a:xfrm>
            <a:off x="491778" y="1209368"/>
            <a:ext cx="8229600" cy="28785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800"/>
              <a:buChar char="•"/>
            </a:pPr>
            <a:r>
              <a:rPr lang="en-GB" sz="1800"/>
              <a:t>In the UK we have tight regulations around the strength of nicotine allowed in vapes and they must carry health warnings on the packaging </a:t>
            </a:r>
            <a:r>
              <a:rPr lang="en-GB" sz="1800" u="sng">
                <a:solidFill>
                  <a:schemeClr val="hlink"/>
                </a:solidFill>
                <a:hlinkClick r:id="rId3"/>
              </a:rPr>
              <a:t>E-cigarettes: regulations for consumer products - GOV.UK (www.gov.uk)</a:t>
            </a:r>
            <a:r>
              <a:rPr lang="en-GB" sz="1800"/>
              <a:t>.</a:t>
            </a:r>
            <a:endParaRPr/>
          </a:p>
          <a:p>
            <a:pPr marL="342900" lvl="0" indent="-228600" algn="l" rtl="0">
              <a:lnSpc>
                <a:spcPct val="100000"/>
              </a:lnSpc>
              <a:spcBef>
                <a:spcPts val="0"/>
              </a:spcBef>
              <a:spcAft>
                <a:spcPts val="0"/>
              </a:spcAft>
              <a:buSzPts val="1800"/>
              <a:buNone/>
            </a:pPr>
            <a:endParaRPr sz="1800"/>
          </a:p>
          <a:p>
            <a:pPr marL="342900" lvl="0" indent="-342900" algn="l" rtl="0">
              <a:lnSpc>
                <a:spcPct val="100000"/>
              </a:lnSpc>
              <a:spcBef>
                <a:spcPts val="0"/>
              </a:spcBef>
              <a:spcAft>
                <a:spcPts val="0"/>
              </a:spcAft>
              <a:buSzPts val="1800"/>
              <a:buChar char="•"/>
            </a:pPr>
            <a:r>
              <a:rPr lang="en-GB" sz="1800"/>
              <a:t>Vaping products containing nicotine are regulated by the Medicines and Healthcare products Regulatory Agency (MHRA), which provides advice for consumers.</a:t>
            </a:r>
            <a:endParaRPr/>
          </a:p>
          <a:p>
            <a:pPr marL="342900" lvl="0" indent="-228600" algn="l" rtl="0">
              <a:lnSpc>
                <a:spcPct val="100000"/>
              </a:lnSpc>
              <a:spcBef>
                <a:spcPts val="0"/>
              </a:spcBef>
              <a:spcAft>
                <a:spcPts val="0"/>
              </a:spcAft>
              <a:buSzPts val="1800"/>
              <a:buNone/>
            </a:pPr>
            <a:endParaRPr sz="1800"/>
          </a:p>
          <a:p>
            <a:pPr marL="342900" lvl="0" indent="-342900" algn="l" rtl="0">
              <a:lnSpc>
                <a:spcPct val="100000"/>
              </a:lnSpc>
              <a:spcBef>
                <a:spcPts val="0"/>
              </a:spcBef>
              <a:spcAft>
                <a:spcPts val="0"/>
              </a:spcAft>
              <a:buSzPts val="1800"/>
              <a:buChar char="•"/>
            </a:pPr>
            <a:r>
              <a:rPr lang="en-GB" sz="1800"/>
              <a:t>They also must not contain vitamins, stimulants such as caffeine or taurine, colourings and chemicals which are carcinogenic, mutagenic </a:t>
            </a:r>
            <a:br>
              <a:rPr lang="en-GB" sz="1800"/>
            </a:br>
            <a:r>
              <a:rPr lang="en-GB" sz="1800"/>
              <a:t>and reprotoxic in their unburnt form.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Regulation of vapes to protect health</a:t>
            </a:r>
            <a:endParaRPr/>
          </a:p>
        </p:txBody>
      </p:sp>
      <p:sp>
        <p:nvSpPr>
          <p:cNvPr id="225" name="Google Shape;225;p1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rgbClr val="595959"/>
              </a:buClr>
              <a:buSzPct val="100000"/>
              <a:buChar char="•"/>
            </a:pPr>
            <a:r>
              <a:rPr lang="en-GB"/>
              <a:t>Sales to those under 18 are illegal, but to be legally sold in the UK nicotine containing e-cigarettes must also: </a:t>
            </a:r>
            <a:endParaRPr/>
          </a:p>
          <a:p>
            <a:pPr marL="742950" lvl="1" indent="-285750" algn="l" rtl="0">
              <a:lnSpc>
                <a:spcPct val="100000"/>
              </a:lnSpc>
              <a:spcBef>
                <a:spcPts val="1200"/>
              </a:spcBef>
              <a:spcAft>
                <a:spcPts val="0"/>
              </a:spcAft>
              <a:buClr>
                <a:srgbClr val="595959"/>
              </a:buClr>
              <a:buSzPct val="100000"/>
              <a:buChar char="–"/>
            </a:pPr>
            <a:r>
              <a:rPr lang="en-GB"/>
              <a:t>Contain 20 mg/ml or less of nicotine (equivalent to 2% or less)</a:t>
            </a:r>
            <a:endParaRPr/>
          </a:p>
          <a:p>
            <a:pPr marL="742950" lvl="1" indent="-285750" algn="l" rtl="0">
              <a:lnSpc>
                <a:spcPct val="100000"/>
              </a:lnSpc>
              <a:spcBef>
                <a:spcPts val="1200"/>
              </a:spcBef>
              <a:spcAft>
                <a:spcPts val="0"/>
              </a:spcAft>
              <a:buClr>
                <a:srgbClr val="595959"/>
              </a:buClr>
              <a:buSzPct val="100000"/>
              <a:buChar char="–"/>
            </a:pPr>
            <a:r>
              <a:rPr lang="en-GB"/>
              <a:t>Carry the health warning ‘This product contains nicotine which is a highly addictive substance”.</a:t>
            </a:r>
            <a:endParaRPr/>
          </a:p>
          <a:p>
            <a:pPr marL="742950" lvl="1" indent="-285750" algn="l" rtl="0">
              <a:lnSpc>
                <a:spcPct val="100000"/>
              </a:lnSpc>
              <a:spcBef>
                <a:spcPts val="1200"/>
              </a:spcBef>
              <a:spcAft>
                <a:spcPts val="0"/>
              </a:spcAft>
              <a:buClr>
                <a:srgbClr val="595959"/>
              </a:buClr>
              <a:buSzPct val="100000"/>
              <a:buChar char="–"/>
            </a:pPr>
            <a:r>
              <a:rPr lang="en-GB"/>
              <a:t>Be notified to the MHRA and listed on its website. </a:t>
            </a:r>
            <a:endParaRPr/>
          </a:p>
          <a:p>
            <a:pPr marL="742950" lvl="1" indent="-285750" algn="l" rtl="0">
              <a:lnSpc>
                <a:spcPct val="100000"/>
              </a:lnSpc>
              <a:spcBef>
                <a:spcPts val="1200"/>
              </a:spcBef>
              <a:spcAft>
                <a:spcPts val="0"/>
              </a:spcAft>
              <a:buClr>
                <a:srgbClr val="595959"/>
              </a:buClr>
              <a:buSzPct val="100000"/>
              <a:buChar char="–"/>
            </a:pPr>
            <a:r>
              <a:rPr lang="en-GB"/>
              <a:t>In addition there are a number of ingredients which are prohibited in nicotine-containing e-liquid, including vitamins, stimulants such as caffeine or taurine, colourings and chemicals which are carcinogenic, mutagenic and reprotoxic in their unburnt form.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Advertising </a:t>
            </a:r>
            <a:endParaRPr/>
          </a:p>
        </p:txBody>
      </p:sp>
      <p:sp>
        <p:nvSpPr>
          <p:cNvPr id="231" name="Google Shape;231;p2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Clr>
                <a:srgbClr val="595959"/>
              </a:buClr>
              <a:buSzPct val="100000"/>
              <a:buChar char="•"/>
            </a:pPr>
            <a:r>
              <a:rPr lang="en-GB"/>
              <a:t>Advertising of all tobacco products is illegal. </a:t>
            </a:r>
            <a:endParaRPr/>
          </a:p>
          <a:p>
            <a:pPr marL="342900" lvl="0" indent="-342900" algn="l" rtl="0">
              <a:lnSpc>
                <a:spcPct val="100000"/>
              </a:lnSpc>
              <a:spcBef>
                <a:spcPts val="1200"/>
              </a:spcBef>
              <a:spcAft>
                <a:spcPts val="0"/>
              </a:spcAft>
              <a:buClr>
                <a:srgbClr val="595959"/>
              </a:buClr>
              <a:buSzPct val="100000"/>
              <a:buChar char="•"/>
            </a:pPr>
            <a:r>
              <a:rPr lang="en-GB"/>
              <a:t>Advertising of nicotine-containing vaping products is prohibited on broadcast media (TV and radio); and in newspapers, magazines and periodicals; online media and some other forms of electronic media (this includes social media). </a:t>
            </a:r>
            <a:endParaRPr/>
          </a:p>
          <a:p>
            <a:pPr marL="342900" lvl="0" indent="-342900" algn="l" rtl="0">
              <a:lnSpc>
                <a:spcPct val="100000"/>
              </a:lnSpc>
              <a:spcBef>
                <a:spcPts val="1200"/>
              </a:spcBef>
              <a:spcAft>
                <a:spcPts val="0"/>
              </a:spcAft>
              <a:buClr>
                <a:srgbClr val="595959"/>
              </a:buClr>
              <a:buSzPct val="100000"/>
              <a:buChar char="•"/>
            </a:pPr>
            <a:r>
              <a:rPr lang="en-GB"/>
              <a:t>If you see advertising for vapes that you feel is trying to encourage children and young people to try vaping, you can report it to the Advertising Standards Authority </a:t>
            </a:r>
            <a:r>
              <a:rPr lang="en-GB" u="sng">
                <a:solidFill>
                  <a:schemeClr val="hlink"/>
                </a:solidFill>
                <a:hlinkClick r:id="rId3"/>
              </a:rPr>
              <a:t>www.asa.org.uk</a:t>
            </a:r>
            <a:r>
              <a:rPr lang="en-GB"/>
              <a:t>.</a:t>
            </a:r>
            <a:endParaRPr/>
          </a:p>
          <a:p>
            <a:pPr marL="342900" lvl="0" indent="-342900" algn="l" rtl="0">
              <a:lnSpc>
                <a:spcPct val="100000"/>
              </a:lnSpc>
              <a:spcBef>
                <a:spcPts val="1200"/>
              </a:spcBef>
              <a:spcAft>
                <a:spcPts val="0"/>
              </a:spcAft>
              <a:buClr>
                <a:srgbClr val="595959"/>
              </a:buClr>
              <a:buSzPct val="100000"/>
              <a:buChar char="•"/>
            </a:pPr>
            <a:r>
              <a:rPr lang="en-GB"/>
              <a:t>Non-commercial public health campaigns promoting vaping as an alternative to smoking are permitted.</a:t>
            </a:r>
            <a:endParaRPr/>
          </a:p>
          <a:p>
            <a:pPr marL="342900" lvl="0" indent="-224790" algn="l" rtl="0">
              <a:lnSpc>
                <a:spcPct val="100000"/>
              </a:lnSpc>
              <a:spcBef>
                <a:spcPts val="1200"/>
              </a:spcBef>
              <a:spcAft>
                <a:spcPts val="0"/>
              </a:spcAft>
              <a:buClr>
                <a:srgbClr val="595959"/>
              </a:buClr>
              <a:buSzPct val="100000"/>
              <a:buNone/>
            </a:pPr>
            <a:endParaRPr/>
          </a:p>
          <a:p>
            <a:pPr marL="342900" lvl="0" indent="-224790" algn="l" rtl="0">
              <a:lnSpc>
                <a:spcPct val="100000"/>
              </a:lnSpc>
              <a:spcBef>
                <a:spcPts val="1200"/>
              </a:spcBef>
              <a:spcAft>
                <a:spcPts val="0"/>
              </a:spcAft>
              <a:buClr>
                <a:srgbClr val="595959"/>
              </a:buClr>
              <a:buSzPct val="100000"/>
              <a:buNone/>
            </a:pPr>
            <a:endParaRPr/>
          </a:p>
          <a:p>
            <a:pPr marL="342900" lvl="0" indent="-224790" algn="l" rtl="0">
              <a:lnSpc>
                <a:spcPct val="100000"/>
              </a:lnSpc>
              <a:spcBef>
                <a:spcPts val="1200"/>
              </a:spcBef>
              <a:spcAft>
                <a:spcPts val="0"/>
              </a:spcAft>
              <a:buClr>
                <a:srgbClr val="595959"/>
              </a:buClr>
              <a:buSzPct val="100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txBox="1">
            <a:spLocks noGrp="1"/>
          </p:cNvSpPr>
          <p:nvPr>
            <p:ph type="title"/>
          </p:nvPr>
        </p:nvSpPr>
        <p:spPr>
          <a:xfrm>
            <a:off x="457200" y="396448"/>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5"/>
              </a:buClr>
              <a:buSzPct val="100000"/>
              <a:buFont typeface="Calibri"/>
              <a:buNone/>
            </a:pPr>
            <a:r>
              <a:rPr lang="en-GB"/>
              <a:t>How much nicotine is there in</a:t>
            </a:r>
            <a:br>
              <a:rPr lang="en-GB"/>
            </a:br>
            <a:r>
              <a:rPr lang="en-GB"/>
              <a:t>vapes compared to cigarettes?</a:t>
            </a:r>
            <a:endParaRPr/>
          </a:p>
        </p:txBody>
      </p:sp>
      <p:sp>
        <p:nvSpPr>
          <p:cNvPr id="237" name="Google Shape;237;p21"/>
          <p:cNvSpPr txBox="1">
            <a:spLocks noGrp="1"/>
          </p:cNvSpPr>
          <p:nvPr>
            <p:ph type="body" idx="1"/>
          </p:nvPr>
        </p:nvSpPr>
        <p:spPr>
          <a:xfrm>
            <a:off x="457200" y="1559859"/>
            <a:ext cx="8229600" cy="275856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100000"/>
              </a:lnSpc>
              <a:spcBef>
                <a:spcPts val="0"/>
              </a:spcBef>
              <a:spcAft>
                <a:spcPts val="0"/>
              </a:spcAft>
              <a:buClr>
                <a:srgbClr val="595959"/>
              </a:buClr>
              <a:buSzPct val="100000"/>
              <a:buChar char="•"/>
            </a:pPr>
            <a:r>
              <a:rPr lang="en-GB"/>
              <a:t>Disposable vapes DO NOT contain as much or more nicotine as a packet of 20 cigarettes. </a:t>
            </a:r>
            <a:endParaRPr/>
          </a:p>
          <a:p>
            <a:pPr marL="342900" lvl="0" indent="-236220" algn="l" rtl="0">
              <a:lnSpc>
                <a:spcPct val="100000"/>
              </a:lnSpc>
              <a:spcBef>
                <a:spcPts val="0"/>
              </a:spcBef>
              <a:spcAft>
                <a:spcPts val="0"/>
              </a:spcAft>
              <a:buClr>
                <a:srgbClr val="595959"/>
              </a:buClr>
              <a:buSzPct val="100000"/>
              <a:buNone/>
            </a:pPr>
            <a:endParaRPr/>
          </a:p>
          <a:p>
            <a:pPr marL="342900" lvl="0" indent="-342900" algn="l" rtl="0">
              <a:lnSpc>
                <a:spcPct val="100000"/>
              </a:lnSpc>
              <a:spcBef>
                <a:spcPts val="1200"/>
              </a:spcBef>
              <a:spcAft>
                <a:spcPts val="0"/>
              </a:spcAft>
              <a:buClr>
                <a:srgbClr val="595959"/>
              </a:buClr>
              <a:buSzPct val="100000"/>
              <a:buChar char="•"/>
            </a:pPr>
            <a:r>
              <a:rPr lang="en-GB"/>
              <a:t>Comparing like with like, a UK standard 2 ml disposable vape contains 40 mg of nicotine; an average pack of 20 cigarettes contains 250 mg of nicotine, which is more than six times as much. </a:t>
            </a:r>
            <a:endParaRPr/>
          </a:p>
          <a:p>
            <a:pPr marL="342900" lvl="0" indent="-236220" algn="l" rtl="0">
              <a:lnSpc>
                <a:spcPct val="100000"/>
              </a:lnSpc>
              <a:spcBef>
                <a:spcPts val="1200"/>
              </a:spcBef>
              <a:spcAft>
                <a:spcPts val="0"/>
              </a:spcAft>
              <a:buClr>
                <a:srgbClr val="595959"/>
              </a:buClr>
              <a:buSzPct val="100000"/>
              <a:buNone/>
            </a:pPr>
            <a:endParaRPr/>
          </a:p>
          <a:p>
            <a:pPr marL="342900" lvl="0" indent="-342900" algn="l" rtl="0">
              <a:lnSpc>
                <a:spcPct val="100000"/>
              </a:lnSpc>
              <a:spcBef>
                <a:spcPts val="1200"/>
              </a:spcBef>
              <a:spcAft>
                <a:spcPts val="0"/>
              </a:spcAft>
              <a:buClr>
                <a:srgbClr val="595959"/>
              </a:buClr>
              <a:buSzPct val="100000"/>
              <a:buChar char="•"/>
            </a:pPr>
            <a:r>
              <a:rPr lang="en-GB"/>
              <a:t>For both smoking and vaping, a small proportion of the nicotine content is absorbed by the user and depends largely on how a cigarette or vape is used, rather than what it contains.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2"/>
          <p:cNvSpPr txBox="1">
            <a:spLocks noGrp="1"/>
          </p:cNvSpPr>
          <p:nvPr>
            <p:ph type="title"/>
          </p:nvPr>
        </p:nvSpPr>
        <p:spPr>
          <a:xfrm>
            <a:off x="457200" y="396448"/>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5"/>
              </a:buClr>
              <a:buSzPct val="100000"/>
              <a:buFont typeface="Calibri"/>
              <a:buNone/>
            </a:pPr>
            <a:r>
              <a:rPr lang="en-GB"/>
              <a:t>How much nicotine is there in</a:t>
            </a:r>
            <a:br>
              <a:rPr lang="en-GB"/>
            </a:br>
            <a:r>
              <a:rPr lang="en-GB"/>
              <a:t>vapes compared to cigarettes?</a:t>
            </a:r>
            <a:endParaRPr/>
          </a:p>
        </p:txBody>
      </p:sp>
      <p:sp>
        <p:nvSpPr>
          <p:cNvPr id="243" name="Google Shape;243;p22"/>
          <p:cNvSpPr txBox="1">
            <a:spLocks noGrp="1"/>
          </p:cNvSpPr>
          <p:nvPr>
            <p:ph type="body" idx="1"/>
          </p:nvPr>
        </p:nvSpPr>
        <p:spPr>
          <a:xfrm>
            <a:off x="457200" y="1629015"/>
            <a:ext cx="8229600" cy="2689412"/>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595959"/>
              </a:buClr>
              <a:buSzPts val="2400"/>
              <a:buChar char="•"/>
            </a:pPr>
            <a:r>
              <a:rPr lang="en-GB"/>
              <a:t>A packet of cigarettes takes between 160 and 320 puffs to smoke.</a:t>
            </a:r>
            <a:endParaRPr/>
          </a:p>
          <a:p>
            <a:pPr marL="342900" lvl="0" indent="-342900" algn="l" rtl="0">
              <a:lnSpc>
                <a:spcPct val="100000"/>
              </a:lnSpc>
              <a:spcBef>
                <a:spcPts val="1200"/>
              </a:spcBef>
              <a:spcAft>
                <a:spcPts val="0"/>
              </a:spcAft>
              <a:buClr>
                <a:srgbClr val="595959"/>
              </a:buClr>
              <a:buSzPts val="2400"/>
              <a:buChar char="•"/>
            </a:pPr>
            <a:r>
              <a:rPr lang="en-GB"/>
              <a:t>Popular disposable vapes, such as Elf Bar and Geek Bar, are said to contain around 600 puffs, but puffs on vapes ARE NOT equivalent to puffs on cigarette.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Diacetyl and Popcorn Lung</a:t>
            </a:r>
            <a:endParaRPr/>
          </a:p>
        </p:txBody>
      </p:sp>
      <p:sp>
        <p:nvSpPr>
          <p:cNvPr id="250" name="Google Shape;250;p24"/>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120000"/>
              </a:lnSpc>
              <a:spcBef>
                <a:spcPts val="0"/>
              </a:spcBef>
              <a:spcAft>
                <a:spcPts val="0"/>
              </a:spcAft>
              <a:buSzPct val="122448"/>
              <a:buChar char="•"/>
            </a:pPr>
            <a:r>
              <a:rPr lang="en-GB" sz="2800"/>
              <a:t>You may have heard of ‘popcorn lung’, a serious but rare respiratory disease so-called because it was found in popcorn factory workers, who had been exposed to high levels of exposure to diacetyl, which was used to give popcorn a buttery flavour.</a:t>
            </a:r>
            <a:endParaRPr/>
          </a:p>
          <a:p>
            <a:pPr marL="342900" lvl="0" indent="-342900" algn="l" rtl="0">
              <a:lnSpc>
                <a:spcPct val="120000"/>
              </a:lnSpc>
              <a:spcBef>
                <a:spcPts val="1200"/>
              </a:spcBef>
              <a:spcAft>
                <a:spcPts val="0"/>
              </a:spcAft>
              <a:buSzPct val="122448"/>
              <a:buChar char="•"/>
            </a:pPr>
            <a:r>
              <a:rPr lang="en-GB" sz="2800"/>
              <a:t>Some vapes were found to contain diacetyl but in very small quantities, not the large quantities associated with ‘popcorn lung’. However, as a safety precaution it has been banned from vapes in the UK as are other ingredients that pose a risk to human health.</a:t>
            </a:r>
            <a:endParaRPr/>
          </a:p>
          <a:p>
            <a:pPr marL="0" lvl="0" indent="0" algn="l" rtl="0">
              <a:lnSpc>
                <a:spcPct val="100000"/>
              </a:lnSpc>
              <a:spcBef>
                <a:spcPts val="0"/>
              </a:spcBef>
              <a:spcAft>
                <a:spcPts val="0"/>
              </a:spcAft>
              <a:buClr>
                <a:srgbClr val="595959"/>
              </a:buClr>
              <a:buSzPct val="100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txBox="1">
            <a:spLocks noGrp="1"/>
          </p:cNvSpPr>
          <p:nvPr>
            <p:ph type="title"/>
          </p:nvPr>
        </p:nvSpPr>
        <p:spPr>
          <a:xfrm>
            <a:off x="156754" y="479667"/>
            <a:ext cx="5055326"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5"/>
              </a:buClr>
              <a:buSzPct val="100000"/>
              <a:buFont typeface="Calibri"/>
              <a:buNone/>
            </a:pPr>
            <a:r>
              <a:rPr lang="en-GB"/>
              <a:t>How does vaping </a:t>
            </a:r>
            <a:br>
              <a:rPr lang="en-GB"/>
            </a:br>
            <a:r>
              <a:rPr lang="en-GB"/>
              <a:t>harm the environment ?</a:t>
            </a:r>
            <a:endParaRPr/>
          </a:p>
        </p:txBody>
      </p:sp>
      <p:sp>
        <p:nvSpPr>
          <p:cNvPr id="256" name="Google Shape;256;p25"/>
          <p:cNvSpPr txBox="1">
            <a:spLocks noGrp="1"/>
          </p:cNvSpPr>
          <p:nvPr>
            <p:ph type="body" idx="1"/>
          </p:nvPr>
        </p:nvSpPr>
        <p:spPr>
          <a:xfrm>
            <a:off x="156754" y="1724297"/>
            <a:ext cx="5306594" cy="259413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595959"/>
              </a:buClr>
              <a:buSzPts val="1800"/>
              <a:buChar char="•"/>
            </a:pPr>
            <a:r>
              <a:rPr lang="en-GB" sz="1800"/>
              <a:t>Single-use vapes contain batteries and difficult to recycle plastics.</a:t>
            </a:r>
            <a:endParaRPr sz="1800"/>
          </a:p>
          <a:p>
            <a:pPr marL="342900" lvl="0" indent="-342900" algn="l" rtl="0">
              <a:lnSpc>
                <a:spcPct val="90000"/>
              </a:lnSpc>
              <a:spcBef>
                <a:spcPts val="1000"/>
              </a:spcBef>
              <a:spcAft>
                <a:spcPts val="0"/>
              </a:spcAft>
              <a:buClr>
                <a:srgbClr val="595959"/>
              </a:buClr>
              <a:buSzPts val="1800"/>
              <a:buChar char="•"/>
            </a:pPr>
            <a:r>
              <a:rPr lang="en-GB" sz="1800"/>
              <a:t>Approximately </a:t>
            </a:r>
            <a:r>
              <a:rPr lang="en-GB" sz="1800" b="1"/>
              <a:t>1.3 </a:t>
            </a:r>
            <a:r>
              <a:rPr lang="en-GB" sz="1800"/>
              <a:t>million disposable vapes</a:t>
            </a:r>
            <a:r>
              <a:rPr lang="en-GB" sz="1800" b="1"/>
              <a:t> </a:t>
            </a:r>
            <a:r>
              <a:rPr lang="en-GB" sz="1800"/>
              <a:t>are thrown away every week in the UK: enough to cover </a:t>
            </a:r>
            <a:r>
              <a:rPr lang="en-GB" sz="1800" b="1"/>
              <a:t>22 football pitches</a:t>
            </a:r>
            <a:r>
              <a:rPr lang="en-GB" sz="1800"/>
              <a:t>.</a:t>
            </a:r>
            <a:endParaRPr sz="1800"/>
          </a:p>
          <a:p>
            <a:pPr marL="342900" lvl="0" indent="-342900" algn="l" rtl="0">
              <a:lnSpc>
                <a:spcPct val="90000"/>
              </a:lnSpc>
              <a:spcBef>
                <a:spcPts val="1000"/>
              </a:spcBef>
              <a:spcAft>
                <a:spcPts val="0"/>
              </a:spcAft>
              <a:buClr>
                <a:srgbClr val="595959"/>
              </a:buClr>
              <a:buSzPts val="1800"/>
              <a:buChar char="•"/>
            </a:pPr>
            <a:r>
              <a:rPr lang="en-GB" sz="1800"/>
              <a:t>These break down in landfills causing dangerous chemicals to pollute the soil and water. </a:t>
            </a:r>
            <a:endParaRPr sz="1800"/>
          </a:p>
          <a:p>
            <a:pPr marL="342900" lvl="0" indent="-342900" algn="l" rtl="0">
              <a:lnSpc>
                <a:spcPct val="90000"/>
              </a:lnSpc>
              <a:spcBef>
                <a:spcPts val="1000"/>
              </a:spcBef>
              <a:spcAft>
                <a:spcPts val="0"/>
              </a:spcAft>
              <a:buClr>
                <a:srgbClr val="595959"/>
              </a:buClr>
              <a:buSzPts val="1800"/>
              <a:buChar char="•"/>
            </a:pPr>
            <a:r>
              <a:rPr lang="en-GB" sz="1800"/>
              <a:t>These chemicals can cause harm to humans, animals and the environment.</a:t>
            </a:r>
            <a:endParaRPr sz="1800"/>
          </a:p>
        </p:txBody>
      </p:sp>
      <p:pic>
        <p:nvPicPr>
          <p:cNvPr id="257" name="Google Shape;257;p25" descr="Text&#10;&#10;Description automatically generated"/>
          <p:cNvPicPr preferRelativeResize="0"/>
          <p:nvPr/>
        </p:nvPicPr>
        <p:blipFill rotWithShape="1">
          <a:blip r:embed="rId3">
            <a:alphaModFix/>
          </a:blip>
          <a:srcRect t="2823" r="-2" b="-2"/>
          <a:stretch/>
        </p:blipFill>
        <p:spPr>
          <a:xfrm>
            <a:off x="5399267" y="0"/>
            <a:ext cx="3744733" cy="514349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5"/>
              </a:buClr>
              <a:buSzPct val="100000"/>
              <a:buFont typeface="Calibri"/>
              <a:buNone/>
            </a:pPr>
            <a:r>
              <a:rPr lang="en-GB"/>
              <a:t>What about the impact of tobacco </a:t>
            </a:r>
            <a:br>
              <a:rPr lang="en-GB"/>
            </a:br>
            <a:r>
              <a:rPr lang="en-GB"/>
              <a:t>on the environment?</a:t>
            </a:r>
            <a:endParaRPr/>
          </a:p>
        </p:txBody>
      </p:sp>
      <p:sp>
        <p:nvSpPr>
          <p:cNvPr id="263" name="Google Shape;263;p2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342900" lvl="0" indent="-190500" algn="l" rtl="0">
              <a:lnSpc>
                <a:spcPct val="110000"/>
              </a:lnSpc>
              <a:spcBef>
                <a:spcPts val="0"/>
              </a:spcBef>
              <a:spcAft>
                <a:spcPts val="0"/>
              </a:spcAft>
              <a:buSzPct val="108108"/>
              <a:buNone/>
            </a:pPr>
            <a:endParaRPr/>
          </a:p>
          <a:p>
            <a:pPr marL="342900" lvl="0" indent="-342900" algn="l" rtl="0">
              <a:lnSpc>
                <a:spcPct val="110000"/>
              </a:lnSpc>
              <a:spcBef>
                <a:spcPts val="0"/>
              </a:spcBef>
              <a:spcAft>
                <a:spcPts val="0"/>
              </a:spcAft>
              <a:buSzPct val="108108"/>
              <a:buChar char="•"/>
            </a:pPr>
            <a:r>
              <a:rPr lang="en-GB"/>
              <a:t>Tobacco growing, curing and manufacturing pollutes the environment, causes soil degradation, biodiversity losses, and deforestation.</a:t>
            </a:r>
            <a:endParaRPr/>
          </a:p>
          <a:p>
            <a:pPr marL="342900" lvl="0" indent="-190500" algn="l" rtl="0">
              <a:lnSpc>
                <a:spcPct val="110000"/>
              </a:lnSpc>
              <a:spcBef>
                <a:spcPts val="0"/>
              </a:spcBef>
              <a:spcAft>
                <a:spcPts val="0"/>
              </a:spcAft>
              <a:buSzPct val="108108"/>
              <a:buNone/>
            </a:pPr>
            <a:endParaRPr/>
          </a:p>
          <a:p>
            <a:pPr marL="342900" lvl="0" indent="-342900" algn="l" rtl="0">
              <a:lnSpc>
                <a:spcPct val="110000"/>
              </a:lnSpc>
              <a:spcBef>
                <a:spcPts val="1200"/>
              </a:spcBef>
              <a:spcAft>
                <a:spcPts val="0"/>
              </a:spcAft>
              <a:buSzPct val="108108"/>
              <a:buChar char="•"/>
            </a:pPr>
            <a:r>
              <a:rPr lang="en-GB"/>
              <a:t>Tobacco cigarettes are the most littered item and the toxic chemicals they contain pollute our pavements, parks, soil, rivers, and the sea with devastating consequences.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Impact of tobacco on the environment</a:t>
            </a:r>
            <a:endParaRPr/>
          </a:p>
        </p:txBody>
      </p:sp>
      <p:sp>
        <p:nvSpPr>
          <p:cNvPr id="269" name="Google Shape;269;p27"/>
          <p:cNvSpPr txBox="1">
            <a:spLocks noGrp="1"/>
          </p:cNvSpPr>
          <p:nvPr>
            <p:ph type="body" idx="1"/>
          </p:nvPr>
        </p:nvSpPr>
        <p:spPr>
          <a:xfrm>
            <a:off x="457200" y="1336917"/>
            <a:ext cx="8229600" cy="2981510"/>
          </a:xfrm>
          <a:prstGeom prst="rect">
            <a:avLst/>
          </a:prstGeom>
          <a:noFill/>
          <a:ln>
            <a:noFill/>
          </a:ln>
        </p:spPr>
        <p:txBody>
          <a:bodyPr spcFirstLastPara="1" wrap="square" lIns="91425" tIns="45700" rIns="91425" bIns="45700" anchor="t" anchorCtr="0">
            <a:normAutofit fontScale="25000" lnSpcReduction="20000"/>
          </a:bodyPr>
          <a:lstStyle/>
          <a:p>
            <a:pPr marL="457200" lvl="0" indent="-381000" algn="l" rtl="0">
              <a:lnSpc>
                <a:spcPct val="100000"/>
              </a:lnSpc>
              <a:spcBef>
                <a:spcPts val="0"/>
              </a:spcBef>
              <a:spcAft>
                <a:spcPts val="0"/>
              </a:spcAft>
              <a:buSzPct val="100000"/>
              <a:buChar char="•"/>
            </a:pPr>
            <a:r>
              <a:rPr lang="en-GB" sz="8000"/>
              <a:t>Globally the tobacco industry manufactures the equivalent of six trillion cigarettes each year, using 5.3 million hectares of land.</a:t>
            </a:r>
            <a:endParaRPr/>
          </a:p>
          <a:p>
            <a:pPr marL="457200" lvl="0" indent="-254000" algn="l" rtl="0">
              <a:lnSpc>
                <a:spcPct val="100000"/>
              </a:lnSpc>
              <a:spcBef>
                <a:spcPts val="0"/>
              </a:spcBef>
              <a:spcAft>
                <a:spcPts val="0"/>
              </a:spcAft>
              <a:buSzPct val="100000"/>
              <a:buNone/>
            </a:pPr>
            <a:endParaRPr sz="8000"/>
          </a:p>
          <a:p>
            <a:pPr marL="457200" lvl="0" indent="-381000" algn="l" rtl="0">
              <a:lnSpc>
                <a:spcPct val="100000"/>
              </a:lnSpc>
              <a:spcBef>
                <a:spcPts val="1200"/>
              </a:spcBef>
              <a:spcAft>
                <a:spcPts val="0"/>
              </a:spcAft>
              <a:buSzPct val="100000"/>
              <a:buChar char="•"/>
            </a:pPr>
            <a:r>
              <a:rPr lang="en-GB" sz="8000"/>
              <a:t>Every year tobacco costs more than 8 million human lives, and 600 million trees, and 4.5 trillion cigarette filters pollute our pavements, parks, soil, rivers, beaches  and oceans.</a:t>
            </a:r>
            <a:endParaRPr/>
          </a:p>
          <a:p>
            <a:pPr marL="457200" lvl="0" indent="-254000" algn="l" rtl="0">
              <a:lnSpc>
                <a:spcPct val="100000"/>
              </a:lnSpc>
              <a:spcBef>
                <a:spcPts val="1200"/>
              </a:spcBef>
              <a:spcAft>
                <a:spcPts val="0"/>
              </a:spcAft>
              <a:buSzPct val="100000"/>
              <a:buNone/>
            </a:pPr>
            <a:endParaRPr sz="8000"/>
          </a:p>
          <a:p>
            <a:pPr marL="457200" lvl="0" indent="-381000" algn="l" rtl="0">
              <a:lnSpc>
                <a:spcPct val="100000"/>
              </a:lnSpc>
              <a:spcBef>
                <a:spcPts val="1200"/>
              </a:spcBef>
              <a:spcAft>
                <a:spcPts val="0"/>
              </a:spcAft>
              <a:buSzPct val="100000"/>
              <a:buChar char="•"/>
            </a:pPr>
            <a:r>
              <a:rPr lang="en-GB" sz="8000"/>
              <a:t>Tobacco produces 25 megatons of solid waste, 55 megatons of waste water, almost 84 megatons of CO</a:t>
            </a:r>
            <a:r>
              <a:rPr lang="en-GB" sz="8000" baseline="-25000"/>
              <a:t>2</a:t>
            </a:r>
            <a:r>
              <a:rPr lang="en-GB" sz="8000"/>
              <a:t> emissions to climate change – approximately 0.2% of the global total.</a:t>
            </a:r>
            <a:endParaRPr/>
          </a:p>
          <a:p>
            <a:pPr marL="76200" lvl="0" indent="0" algn="l" rtl="0">
              <a:lnSpc>
                <a:spcPct val="100000"/>
              </a:lnSpc>
              <a:spcBef>
                <a:spcPts val="1200"/>
              </a:spcBef>
              <a:spcAft>
                <a:spcPts val="0"/>
              </a:spcAft>
              <a:buSzPct val="100000"/>
              <a:buNone/>
            </a:pPr>
            <a:endParaRPr sz="8000"/>
          </a:p>
          <a:p>
            <a:pPr marL="76200" lvl="0" indent="0" algn="l" rtl="0">
              <a:lnSpc>
                <a:spcPct val="100000"/>
              </a:lnSpc>
              <a:spcBef>
                <a:spcPts val="1200"/>
              </a:spcBef>
              <a:spcAft>
                <a:spcPts val="0"/>
              </a:spcAft>
              <a:buSzPct val="100000"/>
              <a:buNone/>
            </a:pPr>
            <a:endParaRPr sz="9600"/>
          </a:p>
          <a:p>
            <a:pPr marL="0" marR="0" lvl="0" indent="0" algn="l" rtl="0">
              <a:lnSpc>
                <a:spcPct val="120000"/>
              </a:lnSpc>
              <a:spcBef>
                <a:spcPts val="0"/>
              </a:spcBef>
              <a:spcAft>
                <a:spcPts val="0"/>
              </a:spcAft>
              <a:buClr>
                <a:srgbClr val="595959"/>
              </a:buClr>
              <a:buSzPct val="100000"/>
              <a:buFont typeface="Arial"/>
              <a:buNone/>
            </a:pPr>
            <a:r>
              <a:rPr lang="en-GB" sz="4300" b="0" i="0" u="none" strike="noStrike" cap="none">
                <a:solidFill>
                  <a:srgbClr val="595959"/>
                </a:solidFill>
                <a:latin typeface="Calibri"/>
                <a:ea typeface="Calibri"/>
                <a:cs typeface="Calibri"/>
                <a:sym typeface="Calibri"/>
              </a:rPr>
              <a:t>More information:</a:t>
            </a:r>
            <a:endParaRPr/>
          </a:p>
          <a:p>
            <a:pPr marL="342900" marR="0" lvl="0" indent="-342900" algn="l" rtl="0">
              <a:lnSpc>
                <a:spcPct val="120000"/>
              </a:lnSpc>
              <a:spcBef>
                <a:spcPts val="0"/>
              </a:spcBef>
              <a:spcAft>
                <a:spcPts val="0"/>
              </a:spcAft>
              <a:buClr>
                <a:srgbClr val="0563C1"/>
              </a:buClr>
              <a:buSzPct val="100000"/>
              <a:buFont typeface="Arial"/>
              <a:buChar char="•"/>
            </a:pPr>
            <a:r>
              <a:rPr lang="en-GB" sz="43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WHO. </a:t>
            </a:r>
            <a:r>
              <a:rPr lang="en-GB" sz="43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Tobacco: poisoning our planet</a:t>
            </a:r>
            <a:r>
              <a:rPr lang="en-GB" sz="43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29 May 2022</a:t>
            </a:r>
            <a:endParaRPr/>
          </a:p>
          <a:p>
            <a:pPr marL="342900" lvl="0" indent="-304800" algn="l" rtl="0">
              <a:lnSpc>
                <a:spcPct val="100000"/>
              </a:lnSpc>
              <a:spcBef>
                <a:spcPts val="2200"/>
              </a:spcBef>
              <a:spcAft>
                <a:spcPts val="0"/>
              </a:spcAft>
              <a:buClr>
                <a:srgbClr val="595959"/>
              </a:buClr>
              <a:buSzPct val="100000"/>
              <a:buNone/>
            </a:pPr>
            <a:endParaRPr/>
          </a:p>
          <a:p>
            <a:pPr marL="342900" lvl="0" indent="-304800" algn="l" rtl="0">
              <a:lnSpc>
                <a:spcPct val="100000"/>
              </a:lnSpc>
              <a:spcBef>
                <a:spcPts val="1200"/>
              </a:spcBef>
              <a:spcAft>
                <a:spcPts val="0"/>
              </a:spcAft>
              <a:buClr>
                <a:srgbClr val="595959"/>
              </a:buClr>
              <a:buSzPct val="100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Teachers’ Toolkit</a:t>
            </a:r>
            <a:endParaRPr/>
          </a:p>
        </p:txBody>
      </p:sp>
      <p:sp>
        <p:nvSpPr>
          <p:cNvPr id="98" name="Google Shape;98;p2"/>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rgbClr val="595959"/>
              </a:buClr>
              <a:buSzPts val="2400"/>
              <a:buChar char="•"/>
            </a:pPr>
            <a:r>
              <a:rPr lang="en-GB"/>
              <a:t>Posters on vaping and CYP</a:t>
            </a:r>
            <a:endParaRPr/>
          </a:p>
          <a:p>
            <a:pPr marL="342900" lvl="0" indent="-342900" algn="l" rtl="0">
              <a:lnSpc>
                <a:spcPct val="100000"/>
              </a:lnSpc>
              <a:spcBef>
                <a:spcPts val="1200"/>
              </a:spcBef>
              <a:spcAft>
                <a:spcPts val="0"/>
              </a:spcAft>
              <a:buClr>
                <a:srgbClr val="595959"/>
              </a:buClr>
              <a:buSzPts val="2400"/>
              <a:buChar char="•"/>
            </a:pPr>
            <a:r>
              <a:rPr lang="en-GB"/>
              <a:t>Animation on vaping and CYP and presentation to support classroom discussion and debate</a:t>
            </a:r>
            <a:endParaRPr/>
          </a:p>
          <a:p>
            <a:pPr marL="342900" lvl="0" indent="-342900" algn="l" rtl="0">
              <a:lnSpc>
                <a:spcPct val="100000"/>
              </a:lnSpc>
              <a:spcBef>
                <a:spcPts val="1200"/>
              </a:spcBef>
              <a:spcAft>
                <a:spcPts val="0"/>
              </a:spcAft>
              <a:buClr>
                <a:srgbClr val="595959"/>
              </a:buClr>
              <a:buSzPts val="2400"/>
              <a:buChar char="•"/>
            </a:pPr>
            <a:r>
              <a:rPr lang="en-GB"/>
              <a:t>Teacher knowledge presentation to support lesson planning and equip teachers to be discussion ready</a:t>
            </a:r>
            <a:endParaRPr/>
          </a:p>
          <a:p>
            <a:pPr marL="342900" lvl="0" indent="-342900" algn="l" rtl="0">
              <a:lnSpc>
                <a:spcPct val="100000"/>
              </a:lnSpc>
              <a:spcBef>
                <a:spcPts val="1200"/>
              </a:spcBef>
              <a:spcAft>
                <a:spcPts val="0"/>
              </a:spcAft>
              <a:buClr>
                <a:srgbClr val="595959"/>
              </a:buClr>
              <a:buSzPts val="2400"/>
              <a:buChar char="•"/>
            </a:pPr>
            <a:r>
              <a:rPr lang="en-GB"/>
              <a:t>Parents information leaflet – which can be shared via newsletters and emails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8"/>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Our advice</a:t>
            </a:r>
            <a:endParaRPr/>
          </a:p>
        </p:txBody>
      </p:sp>
      <p:sp>
        <p:nvSpPr>
          <p:cNvPr id="275" name="Google Shape;275;p28"/>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95959"/>
              </a:buClr>
              <a:buSzPts val="2400"/>
              <a:buNone/>
            </a:pPr>
            <a:r>
              <a:rPr lang="en-GB" sz="2800"/>
              <a:t>Vapes are helpful quit aids to support smokers to stop</a:t>
            </a:r>
            <a:endParaRPr sz="2800"/>
          </a:p>
          <a:p>
            <a:pPr marL="0" lvl="0" indent="0" algn="ctr" rtl="0">
              <a:lnSpc>
                <a:spcPct val="100000"/>
              </a:lnSpc>
              <a:spcBef>
                <a:spcPts val="1200"/>
              </a:spcBef>
              <a:spcAft>
                <a:spcPts val="0"/>
              </a:spcAft>
              <a:buClr>
                <a:srgbClr val="595959"/>
              </a:buClr>
              <a:buSzPts val="2400"/>
              <a:buNone/>
            </a:pPr>
            <a:endParaRPr sz="2800"/>
          </a:p>
          <a:p>
            <a:pPr marL="0" lvl="0" indent="0" algn="ctr" rtl="0">
              <a:lnSpc>
                <a:spcPct val="100000"/>
              </a:lnSpc>
              <a:spcBef>
                <a:spcPts val="1200"/>
              </a:spcBef>
              <a:spcAft>
                <a:spcPts val="0"/>
              </a:spcAft>
              <a:buClr>
                <a:srgbClr val="595959"/>
              </a:buClr>
              <a:buSzPts val="2400"/>
              <a:buNone/>
            </a:pPr>
            <a:r>
              <a:rPr lang="en-GB" sz="2800"/>
              <a:t>Our advice to children and young people and non smokers is:</a:t>
            </a:r>
            <a:endParaRPr/>
          </a:p>
          <a:p>
            <a:pPr marL="0" lvl="0" indent="0" algn="ctr" rtl="0">
              <a:lnSpc>
                <a:spcPct val="100000"/>
              </a:lnSpc>
              <a:spcBef>
                <a:spcPts val="1200"/>
              </a:spcBef>
              <a:spcAft>
                <a:spcPts val="0"/>
              </a:spcAft>
              <a:buClr>
                <a:srgbClr val="595959"/>
              </a:buClr>
              <a:buSzPts val="2400"/>
              <a:buNone/>
            </a:pPr>
            <a:r>
              <a:rPr lang="en-GB" sz="3200" b="1"/>
              <a:t> Don’t smoke? Don’t start to vape.</a:t>
            </a:r>
            <a:endParaRPr sz="32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Debate and discussion</a:t>
            </a:r>
            <a:endParaRPr/>
          </a:p>
        </p:txBody>
      </p:sp>
      <p:sp>
        <p:nvSpPr>
          <p:cNvPr id="281" name="Google Shape;281;p29"/>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595959"/>
              </a:buClr>
              <a:buSzPts val="2400"/>
              <a:buNone/>
            </a:pPr>
            <a:r>
              <a:rPr lang="en-GB"/>
              <a:t>Key questions:</a:t>
            </a:r>
            <a:endParaRPr/>
          </a:p>
          <a:p>
            <a:pPr marL="342900" lvl="0" indent="-342900" algn="l" rtl="0">
              <a:lnSpc>
                <a:spcPct val="100000"/>
              </a:lnSpc>
              <a:spcBef>
                <a:spcPts val="1200"/>
              </a:spcBef>
              <a:spcAft>
                <a:spcPts val="0"/>
              </a:spcAft>
              <a:buSzPts val="2400"/>
              <a:buChar char="•"/>
            </a:pPr>
            <a:r>
              <a:rPr lang="en-GB"/>
              <a:t>What do they think about smoking…?</a:t>
            </a:r>
            <a:endParaRPr/>
          </a:p>
          <a:p>
            <a:pPr marL="800100" lvl="1" indent="-342900" algn="l" rtl="0">
              <a:lnSpc>
                <a:spcPct val="100000"/>
              </a:lnSpc>
              <a:spcBef>
                <a:spcPts val="1200"/>
              </a:spcBef>
              <a:spcAft>
                <a:spcPts val="0"/>
              </a:spcAft>
              <a:buSzPts val="2400"/>
              <a:buChar char="•"/>
            </a:pPr>
            <a:r>
              <a:rPr lang="en-GB" sz="2400"/>
              <a:t>…and what do they think about vaping…?</a:t>
            </a:r>
            <a:endParaRPr/>
          </a:p>
          <a:p>
            <a:pPr marL="800100" lvl="1" indent="-342900" algn="l" rtl="0">
              <a:lnSpc>
                <a:spcPct val="100000"/>
              </a:lnSpc>
              <a:spcBef>
                <a:spcPts val="1200"/>
              </a:spcBef>
              <a:spcAft>
                <a:spcPts val="0"/>
              </a:spcAft>
              <a:buSzPts val="2400"/>
              <a:buChar char="•"/>
            </a:pPr>
            <a:r>
              <a:rPr lang="en-GB" sz="2400"/>
              <a:t>…what is the difference?</a:t>
            </a:r>
            <a:endParaRPr sz="2400"/>
          </a:p>
          <a:p>
            <a:pPr marL="342900" lvl="0" indent="-342900" algn="l" rtl="0">
              <a:lnSpc>
                <a:spcPct val="100000"/>
              </a:lnSpc>
              <a:spcBef>
                <a:spcPts val="1200"/>
              </a:spcBef>
              <a:spcAft>
                <a:spcPts val="0"/>
              </a:spcAft>
              <a:buClr>
                <a:srgbClr val="595959"/>
              </a:buClr>
              <a:buSzPts val="2400"/>
              <a:buChar char="•"/>
            </a:pPr>
            <a:r>
              <a:rPr lang="en-GB"/>
              <a:t>Do they know people who smoke or vape?</a:t>
            </a:r>
            <a:endParaRPr/>
          </a:p>
          <a:p>
            <a:pPr marL="342900" lvl="0" indent="-342900" algn="l" rtl="0">
              <a:lnSpc>
                <a:spcPct val="100000"/>
              </a:lnSpc>
              <a:spcBef>
                <a:spcPts val="1200"/>
              </a:spcBef>
              <a:spcAft>
                <a:spcPts val="0"/>
              </a:spcAft>
              <a:buClr>
                <a:srgbClr val="595959"/>
              </a:buClr>
              <a:buSzPts val="2400"/>
              <a:buChar char="•"/>
            </a:pPr>
            <a:r>
              <a:rPr lang="en-GB"/>
              <a:t>Why do they think people smoke or vape?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0"/>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Debate and discussion</a:t>
            </a:r>
            <a:endParaRPr/>
          </a:p>
        </p:txBody>
      </p:sp>
      <p:sp>
        <p:nvSpPr>
          <p:cNvPr id="287" name="Google Shape;287;p30"/>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rgbClr val="595959"/>
              </a:buClr>
              <a:buSzPct val="100000"/>
              <a:buNone/>
            </a:pPr>
            <a:r>
              <a:rPr lang="en-GB" sz="2000"/>
              <a:t>Key questions:</a:t>
            </a:r>
            <a:endParaRPr/>
          </a:p>
          <a:p>
            <a:pPr marL="342900" lvl="0" indent="-342900" algn="l" rtl="0">
              <a:lnSpc>
                <a:spcPct val="100000"/>
              </a:lnSpc>
              <a:spcBef>
                <a:spcPts val="1200"/>
              </a:spcBef>
              <a:spcAft>
                <a:spcPts val="0"/>
              </a:spcAft>
              <a:buClr>
                <a:srgbClr val="595959"/>
              </a:buClr>
              <a:buSzPct val="100000"/>
              <a:buChar char="•"/>
            </a:pPr>
            <a:r>
              <a:rPr lang="en-GB" sz="2000"/>
              <a:t>Discuss the different reasons why children may smoke or vape – give examples such as wanting to fit in, curiosity, stress. Talk through effective ways to respond if they ever feel pressured to try either and practise responding together. More information can be found here to support these conversations - </a:t>
            </a:r>
            <a:r>
              <a:rPr lang="en-GB" sz="2000" u="sng">
                <a:solidFill>
                  <a:schemeClr val="hlink"/>
                </a:solidFill>
                <a:hlinkClick r:id="rId3"/>
              </a:rPr>
              <a:t>Feeling pressured to take drugs? Here are 10 ways to deal with it | FRANK (talktofrank.com)</a:t>
            </a:r>
            <a:r>
              <a:rPr lang="en-GB" sz="2000" u="sng">
                <a:solidFill>
                  <a:schemeClr val="hlink"/>
                </a:solidFill>
              </a:rPr>
              <a:t>.</a:t>
            </a:r>
            <a:endParaRPr sz="2000"/>
          </a:p>
          <a:p>
            <a:pPr marL="342900" lvl="0" indent="-342900" algn="l" rtl="0">
              <a:lnSpc>
                <a:spcPct val="100000"/>
              </a:lnSpc>
              <a:spcBef>
                <a:spcPts val="1200"/>
              </a:spcBef>
              <a:spcAft>
                <a:spcPts val="0"/>
              </a:spcAft>
              <a:buClr>
                <a:srgbClr val="595959"/>
              </a:buClr>
              <a:buSzPct val="100000"/>
              <a:buChar char="•"/>
            </a:pPr>
            <a:r>
              <a:rPr lang="en-GB" sz="2000"/>
              <a:t>Explain the facts.</a:t>
            </a:r>
            <a:endParaRPr/>
          </a:p>
          <a:p>
            <a:pPr marL="342900" lvl="0" indent="-342900" algn="l" rtl="0">
              <a:lnSpc>
                <a:spcPct val="100000"/>
              </a:lnSpc>
              <a:spcBef>
                <a:spcPts val="1200"/>
              </a:spcBef>
              <a:spcAft>
                <a:spcPts val="0"/>
              </a:spcAft>
              <a:buClr>
                <a:srgbClr val="595959"/>
              </a:buClr>
              <a:buSzPct val="100000"/>
              <a:buChar char="•"/>
            </a:pPr>
            <a:r>
              <a:rPr lang="en-GB" sz="2000"/>
              <a:t>Discuss why nicotine vapes are not for non-smokers and children but </a:t>
            </a:r>
            <a:br>
              <a:rPr lang="en-GB" sz="2000"/>
            </a:br>
            <a:r>
              <a:rPr lang="en-GB" sz="2000"/>
              <a:t>are an effective quitting aid for adult smokers.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1"/>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GB"/>
              <a:t>Debate and discussion</a:t>
            </a:r>
            <a:endParaRPr/>
          </a:p>
        </p:txBody>
      </p:sp>
      <p:sp>
        <p:nvSpPr>
          <p:cNvPr id="293" name="Google Shape;293;p31"/>
          <p:cNvSpPr txBox="1">
            <a:spLocks noGrp="1"/>
          </p:cNvSpPr>
          <p:nvPr>
            <p:ph type="body" idx="1"/>
          </p:nvPr>
        </p:nvSpPr>
        <p:spPr>
          <a:xfrm>
            <a:off x="457200" y="1336917"/>
            <a:ext cx="8229600" cy="2878538"/>
          </a:xfrm>
          <a:prstGeom prst="rect">
            <a:avLst/>
          </a:prstGeom>
          <a:noFill/>
          <a:ln>
            <a:noFill/>
          </a:ln>
        </p:spPr>
        <p:txBody>
          <a:bodyPr spcFirstLastPara="1" wrap="square" lIns="91425" tIns="45700" rIns="91425" bIns="45700" anchor="t" anchorCtr="0">
            <a:normAutofit fontScale="62500" lnSpcReduction="20000"/>
          </a:bodyPr>
          <a:lstStyle/>
          <a:p>
            <a:pPr marL="457200" lvl="0" indent="-381000" algn="l" rtl="0">
              <a:lnSpc>
                <a:spcPct val="100000"/>
              </a:lnSpc>
              <a:spcBef>
                <a:spcPts val="1200"/>
              </a:spcBef>
              <a:spcAft>
                <a:spcPts val="0"/>
              </a:spcAft>
              <a:buSzPct val="160000"/>
              <a:buChar char="•"/>
            </a:pPr>
            <a:r>
              <a:rPr lang="en-GB"/>
              <a:t>If a child confides that they are a smoker or a vaper try to understand why they are smoking or vaping by asking questions like “What do you enjoy about smoking or vaping?” Or “How does smoking or vaping make you feel?”. Understanding this might help you to understand their needs and discuss other ways to meet their needs.  </a:t>
            </a:r>
            <a:endParaRPr/>
          </a:p>
          <a:p>
            <a:pPr marL="457200" lvl="0" indent="-381000" algn="l" rtl="0">
              <a:lnSpc>
                <a:spcPct val="100000"/>
              </a:lnSpc>
              <a:spcBef>
                <a:spcPts val="1200"/>
              </a:spcBef>
              <a:spcAft>
                <a:spcPts val="0"/>
              </a:spcAft>
              <a:buSzPct val="160000"/>
              <a:buChar char="•"/>
            </a:pPr>
            <a:r>
              <a:rPr lang="en-GB"/>
              <a:t>Make a referral, where appropriate, to the school nurse, pastoral lead, safeguarding lead who can then seek support re: vaping or stopping smoking</a:t>
            </a:r>
            <a:endParaRPr/>
          </a:p>
          <a:p>
            <a:pPr marL="457200" lvl="0" indent="-381000" algn="l" rtl="0">
              <a:lnSpc>
                <a:spcPct val="100000"/>
              </a:lnSpc>
              <a:spcBef>
                <a:spcPts val="1200"/>
              </a:spcBef>
              <a:spcAft>
                <a:spcPts val="0"/>
              </a:spcAft>
              <a:buSzPct val="160000"/>
              <a:buChar char="•"/>
            </a:pPr>
            <a:r>
              <a:rPr lang="en-GB"/>
              <a:t>Additionally children and young people can be directed to Talk to FRANK telephone support </a:t>
            </a:r>
            <a:br>
              <a:rPr lang="en-GB"/>
            </a:br>
            <a:r>
              <a:rPr lang="en-GB" b="1"/>
              <a:t>0300 123 6600</a:t>
            </a:r>
            <a:r>
              <a:rPr lang="en-GB"/>
              <a:t> for confidential advice</a:t>
            </a:r>
            <a:endParaRPr/>
          </a:p>
          <a:p>
            <a:pPr marL="457200" lvl="0" indent="-381000" algn="l" rtl="0">
              <a:lnSpc>
                <a:spcPct val="100000"/>
              </a:lnSpc>
              <a:spcBef>
                <a:spcPts val="1200"/>
              </a:spcBef>
              <a:spcAft>
                <a:spcPts val="0"/>
              </a:spcAft>
              <a:buSzPct val="160000"/>
              <a:buChar char="•"/>
            </a:pPr>
            <a:r>
              <a:rPr lang="en-GB"/>
              <a:t>Provide information on the school smoking and vaping policies - children should not be </a:t>
            </a:r>
            <a:br>
              <a:rPr lang="en-GB"/>
            </a:br>
            <a:r>
              <a:rPr lang="en-GB"/>
              <a:t>excluded from school for vaping or smoking, unless it is associated with other disruptive behaviour which justifies this.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2"/>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GB" dirty="0"/>
              <a:t>Further reading and helpful info</a:t>
            </a:r>
            <a:endParaRPr dirty="0"/>
          </a:p>
        </p:txBody>
      </p:sp>
      <p:sp>
        <p:nvSpPr>
          <p:cNvPr id="299" name="Google Shape;299;p32"/>
          <p:cNvSpPr txBox="1">
            <a:spLocks noGrp="1"/>
          </p:cNvSpPr>
          <p:nvPr>
            <p:ph type="body" idx="1"/>
          </p:nvPr>
        </p:nvSpPr>
        <p:spPr>
          <a:xfrm>
            <a:off x="457200" y="1336917"/>
            <a:ext cx="8229600" cy="2878538"/>
          </a:xfrm>
          <a:prstGeom prst="rect">
            <a:avLst/>
          </a:prstGeom>
          <a:noFill/>
          <a:ln>
            <a:noFill/>
          </a:ln>
        </p:spPr>
        <p:txBody>
          <a:bodyPr spcFirstLastPara="1" wrap="square" lIns="91425" tIns="45700" rIns="91425" bIns="45700" anchor="t" anchorCtr="0">
            <a:normAutofit fontScale="62500" lnSpcReduction="20000"/>
          </a:bodyPr>
          <a:lstStyle/>
          <a:p>
            <a:pPr marL="457200" lvl="0" indent="-381000" algn="l" rtl="0">
              <a:lnSpc>
                <a:spcPct val="100000"/>
              </a:lnSpc>
              <a:spcBef>
                <a:spcPts val="1200"/>
              </a:spcBef>
              <a:spcAft>
                <a:spcPts val="0"/>
              </a:spcAft>
              <a:buClr>
                <a:srgbClr val="595959"/>
              </a:buClr>
              <a:buSzPct val="160000"/>
              <a:buChar char="•"/>
            </a:pPr>
            <a:r>
              <a:rPr lang="en-GB" u="sng" dirty="0">
                <a:solidFill>
                  <a:schemeClr val="hlink"/>
                </a:solidFill>
                <a:hlinkClick r:id="rId3"/>
              </a:rPr>
              <a:t>smokefreesheffield.org</a:t>
            </a:r>
            <a:endParaRPr lang="en-GB" u="sng" dirty="0">
              <a:solidFill>
                <a:schemeClr val="hlink"/>
              </a:solidFill>
            </a:endParaRPr>
          </a:p>
          <a:p>
            <a:pPr marL="457200" lvl="0" indent="-381000" algn="l" rtl="0">
              <a:lnSpc>
                <a:spcPct val="100000"/>
              </a:lnSpc>
              <a:spcBef>
                <a:spcPts val="1200"/>
              </a:spcBef>
              <a:spcAft>
                <a:spcPts val="0"/>
              </a:spcAft>
              <a:buClr>
                <a:srgbClr val="595959"/>
              </a:buClr>
              <a:buSzPct val="160000"/>
              <a:buChar char="•"/>
            </a:pPr>
            <a:r>
              <a:rPr lang="en-GB" u="sng" dirty="0" err="1">
                <a:solidFill>
                  <a:schemeClr val="hlink"/>
                </a:solidFill>
              </a:rPr>
              <a:t>hlsglos.org</a:t>
            </a:r>
            <a:r>
              <a:rPr lang="en-GB" u="sng" dirty="0">
                <a:solidFill>
                  <a:schemeClr val="hlink"/>
                </a:solidFill>
              </a:rPr>
              <a:t>/programmes</a:t>
            </a:r>
            <a:r>
              <a:rPr lang="en-GB" u="sng">
                <a:solidFill>
                  <a:schemeClr val="hlink"/>
                </a:solidFill>
              </a:rPr>
              <a:t>/stop-smoking/vaping-children</a:t>
            </a:r>
          </a:p>
          <a:p>
            <a:pPr marL="457200" lvl="0" indent="-381000" algn="l" rtl="0">
              <a:lnSpc>
                <a:spcPct val="100000"/>
              </a:lnSpc>
              <a:spcBef>
                <a:spcPts val="1200"/>
              </a:spcBef>
              <a:spcAft>
                <a:spcPts val="0"/>
              </a:spcAft>
              <a:buClr>
                <a:srgbClr val="595959"/>
              </a:buClr>
              <a:buSzPct val="160000"/>
              <a:buChar char="•"/>
            </a:pPr>
            <a:r>
              <a:rPr lang="en-GB" u="sng" dirty="0">
                <a:solidFill>
                  <a:schemeClr val="hlink"/>
                </a:solidFill>
                <a:hlinkClick r:id="rId3"/>
              </a:rPr>
              <a:t>ASH-brief-for-local-authorities-on-youth-vaping.pdf</a:t>
            </a:r>
            <a:endParaRPr dirty="0"/>
          </a:p>
          <a:p>
            <a:pPr marL="457200" lvl="0" indent="-381000" algn="l" rtl="0">
              <a:lnSpc>
                <a:spcPct val="100000"/>
              </a:lnSpc>
              <a:spcBef>
                <a:spcPts val="1200"/>
              </a:spcBef>
              <a:spcAft>
                <a:spcPts val="0"/>
              </a:spcAft>
              <a:buClr>
                <a:srgbClr val="595959"/>
              </a:buClr>
              <a:buSzPct val="160000"/>
              <a:buChar char="•"/>
            </a:pPr>
            <a:r>
              <a:rPr lang="en-GB" u="sng" dirty="0">
                <a:solidFill>
                  <a:schemeClr val="hlink"/>
                </a:solidFill>
                <a:hlinkClick r:id="rId4"/>
              </a:rPr>
              <a:t>www.nhs.uk/better-health/quit-smoking/vaping-to-quit-smoking/</a:t>
            </a:r>
            <a:endParaRPr dirty="0"/>
          </a:p>
          <a:p>
            <a:pPr marL="457200" lvl="0" indent="-381000" algn="l" rtl="0">
              <a:lnSpc>
                <a:spcPct val="100000"/>
              </a:lnSpc>
              <a:spcBef>
                <a:spcPts val="1200"/>
              </a:spcBef>
              <a:spcAft>
                <a:spcPts val="0"/>
              </a:spcAft>
              <a:buClr>
                <a:srgbClr val="595959"/>
              </a:buClr>
              <a:buSzPct val="160000"/>
              <a:buChar char="•"/>
            </a:pPr>
            <a:r>
              <a:rPr lang="en-GB" u="sng" dirty="0">
                <a:solidFill>
                  <a:schemeClr val="hlink"/>
                </a:solidFill>
                <a:hlinkClick r:id="rId5"/>
              </a:rPr>
              <a:t>https://ash.org.uk/uploads/Use-of-e-cigarettes-among-young-people-in-Great-Britain-2022.pdf</a:t>
            </a:r>
            <a:endParaRPr dirty="0"/>
          </a:p>
          <a:p>
            <a:pPr marL="457200" lvl="0" indent="-381000" algn="l" rtl="0">
              <a:lnSpc>
                <a:spcPct val="100000"/>
              </a:lnSpc>
              <a:spcBef>
                <a:spcPts val="1200"/>
              </a:spcBef>
              <a:spcAft>
                <a:spcPts val="0"/>
              </a:spcAft>
              <a:buClr>
                <a:srgbClr val="595959"/>
              </a:buClr>
              <a:buSzPct val="160000"/>
              <a:buChar char="•"/>
            </a:pPr>
            <a:r>
              <a:rPr lang="en-GB" u="sng" dirty="0">
                <a:solidFill>
                  <a:schemeClr val="hlink"/>
                </a:solidFill>
                <a:hlinkClick r:id="rId6"/>
              </a:rPr>
              <a:t>Vapes | FRANK (talktofrank.com)</a:t>
            </a:r>
            <a:endParaRPr dirty="0"/>
          </a:p>
          <a:p>
            <a:pPr marL="457200" lvl="0" indent="-381000" algn="l" rtl="0">
              <a:lnSpc>
                <a:spcPct val="100000"/>
              </a:lnSpc>
              <a:spcBef>
                <a:spcPts val="1200"/>
              </a:spcBef>
              <a:spcAft>
                <a:spcPts val="0"/>
              </a:spcAft>
              <a:buClr>
                <a:srgbClr val="595959"/>
              </a:buClr>
              <a:buSzPct val="160000"/>
              <a:buChar char="•"/>
            </a:pPr>
            <a:r>
              <a:rPr lang="en-GB" u="sng" dirty="0">
                <a:solidFill>
                  <a:schemeClr val="hlink"/>
                </a:solidFill>
                <a:hlinkClick r:id="rId7"/>
              </a:rPr>
              <a:t>https://ash.org.uk/uploads/ASH-guidance-for-school-vaping-policies.pdf</a:t>
            </a:r>
            <a:endParaRPr dirty="0"/>
          </a:p>
          <a:p>
            <a:pPr marL="457200" lvl="0" indent="-381000" algn="l" rtl="0">
              <a:lnSpc>
                <a:spcPct val="100000"/>
              </a:lnSpc>
              <a:spcBef>
                <a:spcPts val="1200"/>
              </a:spcBef>
              <a:spcAft>
                <a:spcPts val="0"/>
              </a:spcAft>
              <a:buClr>
                <a:srgbClr val="595959"/>
              </a:buClr>
              <a:buSzPct val="160000"/>
              <a:buChar char="•"/>
            </a:pPr>
            <a:r>
              <a:rPr lang="en-GB" u="sng" dirty="0">
                <a:solidFill>
                  <a:schemeClr val="hlink"/>
                </a:solidFill>
                <a:hlinkClick r:id="rId8"/>
              </a:rPr>
              <a:t>https://www.gov.uk/government/publications/nicotine-vaping-in-england-2022-evidence-update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8"/>
          <p:cNvSpPr txBox="1">
            <a:spLocks noGrp="1"/>
          </p:cNvSpPr>
          <p:nvPr>
            <p:ph type="title"/>
          </p:nvPr>
        </p:nvSpPr>
        <p:spPr>
          <a:xfrm>
            <a:off x="1240221" y="125826"/>
            <a:ext cx="6284512"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5"/>
              </a:buClr>
              <a:buSzPts val="4000"/>
              <a:buFont typeface="Calibri"/>
              <a:buNone/>
            </a:pPr>
            <a:r>
              <a:rPr lang="en-GB" sz="2800" b="1">
                <a:latin typeface="Quattrocento Sans"/>
                <a:ea typeface="Quattrocento Sans"/>
                <a:cs typeface="Quattrocento Sans"/>
                <a:sym typeface="Quattrocento Sans"/>
              </a:rPr>
              <a:t>ASH </a:t>
            </a:r>
            <a:r>
              <a:rPr lang="en-GB" sz="2400" b="1">
                <a:latin typeface="Quattrocento Sans"/>
                <a:ea typeface="Quattrocento Sans"/>
                <a:cs typeface="Quattrocento Sans"/>
                <a:sym typeface="Quattrocento Sans"/>
              </a:rPr>
              <a:t>Smokefree</a:t>
            </a:r>
            <a:r>
              <a:rPr lang="en-GB" sz="2800" b="1">
                <a:latin typeface="Quattrocento Sans"/>
                <a:ea typeface="Quattrocento Sans"/>
                <a:cs typeface="Quattrocento Sans"/>
                <a:sym typeface="Quattrocento Sans"/>
              </a:rPr>
              <a:t> GB youth survey on vaping prevalence among CYP: </a:t>
            </a:r>
            <a:r>
              <a:rPr lang="en-GB" sz="2800" b="1"/>
              <a:t>2022</a:t>
            </a:r>
            <a:endParaRPr/>
          </a:p>
        </p:txBody>
      </p:sp>
      <p:sp>
        <p:nvSpPr>
          <p:cNvPr id="104" name="Google Shape;104;p48"/>
          <p:cNvSpPr txBox="1">
            <a:spLocks noGrp="1"/>
          </p:cNvSpPr>
          <p:nvPr>
            <p:ph type="body" idx="1"/>
          </p:nvPr>
        </p:nvSpPr>
        <p:spPr>
          <a:xfrm>
            <a:off x="457200" y="983075"/>
            <a:ext cx="8229600" cy="424085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000"/>
              <a:buNone/>
            </a:pPr>
            <a:endParaRPr sz="1500" b="1">
              <a:solidFill>
                <a:srgbClr val="202020"/>
              </a:solidFill>
              <a:latin typeface="Arial"/>
              <a:ea typeface="Arial"/>
              <a:cs typeface="Arial"/>
              <a:sym typeface="Arial"/>
            </a:endParaRPr>
          </a:p>
          <a:p>
            <a:pPr marL="0" lvl="0" indent="0" algn="l" rtl="0">
              <a:lnSpc>
                <a:spcPct val="100000"/>
              </a:lnSpc>
              <a:spcBef>
                <a:spcPts val="0"/>
              </a:spcBef>
              <a:spcAft>
                <a:spcPts val="0"/>
              </a:spcAft>
              <a:buSzPts val="1000"/>
              <a:buNone/>
            </a:pPr>
            <a:r>
              <a:rPr lang="en-GB" sz="1400" b="1">
                <a:solidFill>
                  <a:srgbClr val="202020"/>
                </a:solidFill>
                <a:latin typeface="Calibri"/>
                <a:ea typeface="Calibri"/>
                <a:cs typeface="Calibri"/>
                <a:sym typeface="Calibri"/>
              </a:rPr>
              <a:t>Overall vaping rates</a:t>
            </a:r>
            <a:endParaRPr/>
          </a:p>
          <a:p>
            <a:pPr marL="257168" lvl="0" indent="-257168" algn="l" rtl="0">
              <a:lnSpc>
                <a:spcPct val="100000"/>
              </a:lnSpc>
              <a:spcBef>
                <a:spcPts val="0"/>
              </a:spcBef>
              <a:spcAft>
                <a:spcPts val="0"/>
              </a:spcAft>
              <a:buSzPts val="1000"/>
              <a:buFont typeface="Noto Sans Symbols"/>
              <a:buChar char="∙"/>
            </a:pPr>
            <a:r>
              <a:rPr lang="en-GB" sz="1400">
                <a:solidFill>
                  <a:srgbClr val="202020"/>
                </a:solidFill>
                <a:latin typeface="Calibri"/>
                <a:ea typeface="Calibri"/>
                <a:cs typeface="Calibri"/>
                <a:sym typeface="Calibri"/>
              </a:rPr>
              <a:t>Current vaping among children 11-17 up from 4% in 2020, around the time of the first lockdown, to 7% in 2022</a:t>
            </a:r>
            <a:endParaRPr/>
          </a:p>
          <a:p>
            <a:pPr marL="257168" lvl="0" indent="-193668" algn="l" rtl="0">
              <a:lnSpc>
                <a:spcPct val="100000"/>
              </a:lnSpc>
              <a:spcBef>
                <a:spcPts val="0"/>
              </a:spcBef>
              <a:spcAft>
                <a:spcPts val="0"/>
              </a:spcAft>
              <a:buSzPts val="1000"/>
              <a:buFont typeface="Noto Sans Symbols"/>
              <a:buNone/>
            </a:pPr>
            <a:endParaRPr sz="1400">
              <a:solidFill>
                <a:srgbClr val="202020"/>
              </a:solidFill>
              <a:latin typeface="Calibri"/>
              <a:ea typeface="Calibri"/>
              <a:cs typeface="Calibri"/>
              <a:sym typeface="Calibri"/>
            </a:endParaRPr>
          </a:p>
          <a:p>
            <a:pPr marL="257168" lvl="0" indent="-257168" algn="l" rtl="0">
              <a:lnSpc>
                <a:spcPct val="100000"/>
              </a:lnSpc>
              <a:spcBef>
                <a:spcPts val="0"/>
              </a:spcBef>
              <a:spcAft>
                <a:spcPts val="0"/>
              </a:spcAft>
              <a:buSzPts val="1000"/>
              <a:buFont typeface="Noto Sans Symbols"/>
              <a:buChar char="∙"/>
            </a:pPr>
            <a:r>
              <a:rPr lang="en-GB" sz="1400">
                <a:solidFill>
                  <a:srgbClr val="202020"/>
                </a:solidFill>
                <a:latin typeface="Calibri"/>
                <a:ea typeface="Calibri"/>
                <a:cs typeface="Calibri"/>
                <a:sym typeface="Calibri"/>
              </a:rPr>
              <a:t>While the increase is a cause for concern, and needs close monitoring, 92% of under 18s who’ve never smoked, have also never vaped and only 2% have vaped more frequently than once or twice</a:t>
            </a:r>
            <a:endParaRPr/>
          </a:p>
          <a:p>
            <a:pPr marL="0" lvl="0" indent="0" algn="l" rtl="0">
              <a:lnSpc>
                <a:spcPct val="100000"/>
              </a:lnSpc>
              <a:spcBef>
                <a:spcPts val="0"/>
              </a:spcBef>
              <a:spcAft>
                <a:spcPts val="0"/>
              </a:spcAft>
              <a:buSzPts val="1000"/>
              <a:buNone/>
            </a:pPr>
            <a:endParaRPr sz="1400">
              <a:latin typeface="Calibri"/>
              <a:ea typeface="Calibri"/>
              <a:cs typeface="Calibri"/>
              <a:sym typeface="Calibri"/>
            </a:endParaRPr>
          </a:p>
          <a:p>
            <a:pPr marL="257168" lvl="0" indent="-257168" algn="l" rtl="0">
              <a:lnSpc>
                <a:spcPct val="100000"/>
              </a:lnSpc>
              <a:spcBef>
                <a:spcPts val="0"/>
              </a:spcBef>
              <a:spcAft>
                <a:spcPts val="0"/>
              </a:spcAft>
              <a:buSzPts val="1000"/>
              <a:buFont typeface="Noto Sans Symbols"/>
              <a:buChar char="∙"/>
            </a:pPr>
            <a:r>
              <a:rPr lang="en-GB" sz="1400">
                <a:latin typeface="Calibri"/>
                <a:ea typeface="Calibri"/>
                <a:cs typeface="Calibri"/>
                <a:sym typeface="Calibri"/>
              </a:rPr>
              <a:t>Children under 16 are least likely to try vapes. 10.4% of 11-15 year olds have tried vaping, compared to 29.1% of 16-17 year olds. Among 18 year olds 40.8% report having tried a vape</a:t>
            </a:r>
            <a:endParaRPr/>
          </a:p>
          <a:p>
            <a:pPr marL="257168" lvl="0" indent="-193668" algn="l" rtl="0">
              <a:lnSpc>
                <a:spcPct val="100000"/>
              </a:lnSpc>
              <a:spcBef>
                <a:spcPts val="0"/>
              </a:spcBef>
              <a:spcAft>
                <a:spcPts val="0"/>
              </a:spcAft>
              <a:buSzPts val="1000"/>
              <a:buFont typeface="Noto Sans Symbols"/>
              <a:buNone/>
            </a:pPr>
            <a:endParaRPr sz="1400">
              <a:latin typeface="Calibri"/>
              <a:ea typeface="Calibri"/>
              <a:cs typeface="Calibri"/>
              <a:sym typeface="Calibri"/>
            </a:endParaRPr>
          </a:p>
          <a:p>
            <a:pPr marL="257168" lvl="0" indent="-257168" algn="l" rtl="0">
              <a:lnSpc>
                <a:spcPct val="100000"/>
              </a:lnSpc>
              <a:spcBef>
                <a:spcPts val="0"/>
              </a:spcBef>
              <a:spcAft>
                <a:spcPts val="0"/>
              </a:spcAft>
              <a:buSzPts val="1000"/>
              <a:buFont typeface="Noto Sans Symbols"/>
              <a:buChar char="∙"/>
            </a:pPr>
            <a:r>
              <a:rPr lang="en-GB" sz="1400">
                <a:latin typeface="Calibri"/>
                <a:ea typeface="Calibri"/>
                <a:cs typeface="Calibri"/>
                <a:sym typeface="Calibri"/>
              </a:rPr>
              <a:t>Use of vaping among 11-17 year olds who have never smoked remains low and largely experimental, while 7.5% of never smokers have tried an e-cigarette in 2022 only 1.7% report at least monthly use</a:t>
            </a:r>
            <a:endParaRPr/>
          </a:p>
          <a:p>
            <a:pPr marL="0" lvl="0" indent="0" algn="l" rtl="0">
              <a:lnSpc>
                <a:spcPct val="100000"/>
              </a:lnSpc>
              <a:spcBef>
                <a:spcPts val="0"/>
              </a:spcBef>
              <a:spcAft>
                <a:spcPts val="0"/>
              </a:spcAft>
              <a:buSzPts val="1000"/>
              <a:buNone/>
            </a:pPr>
            <a:br>
              <a:rPr lang="en-GB" sz="1500">
                <a:solidFill>
                  <a:srgbClr val="202020"/>
                </a:solidFill>
                <a:latin typeface="Helvetica Neue"/>
                <a:ea typeface="Helvetica Neue"/>
                <a:cs typeface="Helvetica Neue"/>
                <a:sym typeface="Helvetica Neue"/>
              </a:rPr>
            </a:br>
            <a:r>
              <a:rPr lang="en-GB" sz="1500">
                <a:solidFill>
                  <a:srgbClr val="202020"/>
                </a:solidFill>
                <a:latin typeface="Helvetica Neue"/>
                <a:ea typeface="Helvetica Neue"/>
                <a:cs typeface="Helvetica Neue"/>
                <a:sym typeface="Helvetica Neue"/>
              </a:rPr>
              <a:t>	</a:t>
            </a:r>
            <a:r>
              <a:rPr lang="en-GB" sz="1500" u="sng">
                <a:solidFill>
                  <a:schemeClr val="hlink"/>
                </a:solidFill>
                <a:hlinkClick r:id="rId3"/>
              </a:rPr>
              <a:t>Use-of-e-cigarettes-among-young-people-in-Great-Britain-2022.pdf (ash.org.uk)</a:t>
            </a:r>
            <a:endParaRPr sz="1500"/>
          </a:p>
          <a:p>
            <a:pPr marL="0" lvl="0" indent="0" algn="l" rtl="0">
              <a:lnSpc>
                <a:spcPct val="100000"/>
              </a:lnSpc>
              <a:spcBef>
                <a:spcPts val="0"/>
              </a:spcBef>
              <a:spcAft>
                <a:spcPts val="0"/>
              </a:spcAft>
              <a:buSzPts val="2400"/>
              <a:buNone/>
            </a:pPr>
            <a:endParaRPr sz="2100" b="1"/>
          </a:p>
          <a:p>
            <a:pPr marL="457200" lvl="0" indent="-228600" algn="l" rtl="0">
              <a:lnSpc>
                <a:spcPct val="100000"/>
              </a:lnSpc>
              <a:spcBef>
                <a:spcPts val="0"/>
              </a:spcBef>
              <a:spcAft>
                <a:spcPts val="0"/>
              </a:spcAft>
              <a:buSzPts val="2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9"/>
          <p:cNvSpPr txBox="1">
            <a:spLocks noGrp="1"/>
          </p:cNvSpPr>
          <p:nvPr>
            <p:ph type="title"/>
          </p:nvPr>
        </p:nvSpPr>
        <p:spPr>
          <a:xfrm>
            <a:off x="1376855" y="420575"/>
            <a:ext cx="6031348"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5"/>
              </a:buClr>
              <a:buSzPts val="4000"/>
              <a:buFont typeface="Calibri"/>
              <a:buNone/>
            </a:pPr>
            <a:r>
              <a:rPr lang="en-GB" sz="2800" b="1">
                <a:latin typeface="Quattrocento Sans"/>
                <a:ea typeface="Quattrocento Sans"/>
                <a:cs typeface="Quattrocento Sans"/>
                <a:sym typeface="Quattrocento Sans"/>
              </a:rPr>
              <a:t>ASH Smokefree GB youth survey on vaping prevalence among CYP: </a:t>
            </a:r>
            <a:r>
              <a:rPr lang="en-GB" sz="2800" b="1"/>
              <a:t>2022</a:t>
            </a:r>
            <a:endParaRPr sz="2800"/>
          </a:p>
        </p:txBody>
      </p:sp>
      <p:sp>
        <p:nvSpPr>
          <p:cNvPr id="110" name="Google Shape;110;p49"/>
          <p:cNvSpPr txBox="1">
            <a:spLocks noGrp="1"/>
          </p:cNvSpPr>
          <p:nvPr>
            <p:ph type="body" idx="1"/>
          </p:nvPr>
        </p:nvSpPr>
        <p:spPr>
          <a:xfrm>
            <a:off x="457200" y="1618593"/>
            <a:ext cx="8229600" cy="2609458"/>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00000"/>
              </a:lnSpc>
              <a:spcBef>
                <a:spcPts val="0"/>
              </a:spcBef>
              <a:spcAft>
                <a:spcPts val="0"/>
              </a:spcAft>
              <a:buSzPct val="176470"/>
              <a:buNone/>
            </a:pPr>
            <a:r>
              <a:rPr lang="en-GB" sz="3400" b="1">
                <a:solidFill>
                  <a:srgbClr val="202020"/>
                </a:solidFill>
                <a:latin typeface="Calibri"/>
                <a:ea typeface="Calibri"/>
                <a:cs typeface="Calibri"/>
                <a:sym typeface="Calibri"/>
              </a:rPr>
              <a:t>Youth use of disposable vapes</a:t>
            </a:r>
            <a:r>
              <a:rPr lang="en-GB" sz="3400">
                <a:solidFill>
                  <a:srgbClr val="202020"/>
                </a:solidFill>
                <a:latin typeface="Calibri"/>
                <a:ea typeface="Calibri"/>
                <a:cs typeface="Calibri"/>
                <a:sym typeface="Calibri"/>
              </a:rPr>
              <a:t> </a:t>
            </a:r>
            <a:endParaRPr sz="3400">
              <a:latin typeface="Calibri"/>
              <a:ea typeface="Calibri"/>
              <a:cs typeface="Calibri"/>
              <a:sym typeface="Calibri"/>
            </a:endParaRPr>
          </a:p>
          <a:p>
            <a:pPr marL="457200" lvl="0" indent="-381000" algn="l" rtl="0">
              <a:lnSpc>
                <a:spcPct val="100000"/>
              </a:lnSpc>
              <a:spcBef>
                <a:spcPts val="0"/>
              </a:spcBef>
              <a:spcAft>
                <a:spcPts val="0"/>
              </a:spcAft>
              <a:buSzPct val="73529"/>
              <a:buChar char="•"/>
            </a:pPr>
            <a:r>
              <a:rPr lang="en-GB" sz="3400">
                <a:latin typeface="Calibri"/>
                <a:ea typeface="Calibri"/>
                <a:cs typeface="Calibri"/>
                <a:sym typeface="Calibri"/>
              </a:rPr>
              <a:t>Single use disposable vapes are now the most popular product. Fewer than one in ten current vapers under 18 used disposable vapes in 2020, by 2022 it was over half, with Geek Bar and Elf Bar the most popular brands</a:t>
            </a:r>
            <a:endParaRPr/>
          </a:p>
          <a:p>
            <a:pPr marL="0" lvl="0" indent="0" algn="l" rtl="0">
              <a:lnSpc>
                <a:spcPct val="100000"/>
              </a:lnSpc>
              <a:spcBef>
                <a:spcPts val="0"/>
              </a:spcBef>
              <a:spcAft>
                <a:spcPts val="0"/>
              </a:spcAft>
              <a:buSzPct val="176470"/>
              <a:buNone/>
            </a:pPr>
            <a:br>
              <a:rPr lang="en-GB" sz="3400">
                <a:solidFill>
                  <a:srgbClr val="202020"/>
                </a:solidFill>
                <a:latin typeface="Calibri"/>
                <a:ea typeface="Calibri"/>
                <a:cs typeface="Calibri"/>
                <a:sym typeface="Calibri"/>
              </a:rPr>
            </a:br>
            <a:r>
              <a:rPr lang="en-GB" sz="3400" b="1">
                <a:solidFill>
                  <a:srgbClr val="202020"/>
                </a:solidFill>
                <a:latin typeface="Calibri"/>
                <a:ea typeface="Calibri"/>
                <a:cs typeface="Calibri"/>
                <a:sym typeface="Calibri"/>
              </a:rPr>
              <a:t>Sources of supply</a:t>
            </a:r>
            <a:r>
              <a:rPr lang="en-GB" sz="3400">
                <a:solidFill>
                  <a:srgbClr val="202020"/>
                </a:solidFill>
                <a:latin typeface="Calibri"/>
                <a:ea typeface="Calibri"/>
                <a:cs typeface="Calibri"/>
                <a:sym typeface="Calibri"/>
              </a:rPr>
              <a:t> </a:t>
            </a:r>
            <a:endParaRPr sz="3400">
              <a:latin typeface="Calibri"/>
              <a:ea typeface="Calibri"/>
              <a:cs typeface="Calibri"/>
              <a:sym typeface="Calibri"/>
            </a:endParaRPr>
          </a:p>
          <a:p>
            <a:pPr marL="257168" lvl="0" indent="-257168" algn="l" rtl="0">
              <a:lnSpc>
                <a:spcPct val="100000"/>
              </a:lnSpc>
              <a:spcBef>
                <a:spcPts val="0"/>
              </a:spcBef>
              <a:spcAft>
                <a:spcPts val="0"/>
              </a:spcAft>
              <a:buSzPct val="73529"/>
              <a:buFont typeface="Noto Sans Symbols"/>
              <a:buChar char="∙"/>
            </a:pPr>
            <a:r>
              <a:rPr lang="en-GB" sz="3400">
                <a:solidFill>
                  <a:srgbClr val="202020"/>
                </a:solidFill>
                <a:latin typeface="Calibri"/>
                <a:ea typeface="Calibri"/>
                <a:cs typeface="Calibri"/>
                <a:sym typeface="Calibri"/>
              </a:rPr>
              <a:t>Despite it being illegal to sell vapes to under 18s, the most common source of supply for underage vapers is shops (47%)</a:t>
            </a:r>
            <a:endParaRPr sz="3400">
              <a:solidFill>
                <a:srgbClr val="202020"/>
              </a:solidFill>
              <a:latin typeface="Calibri"/>
              <a:ea typeface="Calibri"/>
              <a:cs typeface="Calibri"/>
              <a:sym typeface="Calibri"/>
            </a:endParaRPr>
          </a:p>
          <a:p>
            <a:pPr marL="0" lvl="0" indent="0" algn="l" rtl="0">
              <a:lnSpc>
                <a:spcPct val="100000"/>
              </a:lnSpc>
              <a:spcBef>
                <a:spcPts val="0"/>
              </a:spcBef>
              <a:spcAft>
                <a:spcPts val="0"/>
              </a:spcAft>
              <a:buSzPct val="176470"/>
              <a:buNone/>
            </a:pPr>
            <a:r>
              <a:rPr lang="en-GB" sz="3400">
                <a:solidFill>
                  <a:srgbClr val="202020"/>
                </a:solidFill>
                <a:latin typeface="Calibri"/>
                <a:ea typeface="Calibri"/>
                <a:cs typeface="Calibri"/>
                <a:sym typeface="Calibri"/>
              </a:rPr>
              <a:t> </a:t>
            </a:r>
            <a:br>
              <a:rPr lang="en-GB" sz="3400">
                <a:solidFill>
                  <a:srgbClr val="202020"/>
                </a:solidFill>
                <a:latin typeface="Calibri"/>
                <a:ea typeface="Calibri"/>
                <a:cs typeface="Calibri"/>
                <a:sym typeface="Calibri"/>
              </a:rPr>
            </a:br>
            <a:r>
              <a:rPr lang="en-GB" sz="3400" b="1">
                <a:solidFill>
                  <a:srgbClr val="202020"/>
                </a:solidFill>
                <a:latin typeface="Calibri"/>
                <a:ea typeface="Calibri"/>
                <a:cs typeface="Calibri"/>
                <a:sym typeface="Calibri"/>
              </a:rPr>
              <a:t> Promotion of vapes</a:t>
            </a:r>
            <a:r>
              <a:rPr lang="en-GB" sz="3400">
                <a:solidFill>
                  <a:srgbClr val="202020"/>
                </a:solidFill>
                <a:latin typeface="Calibri"/>
                <a:ea typeface="Calibri"/>
                <a:cs typeface="Calibri"/>
                <a:sym typeface="Calibri"/>
              </a:rPr>
              <a:t> </a:t>
            </a:r>
            <a:endParaRPr sz="3400">
              <a:latin typeface="Calibri"/>
              <a:ea typeface="Calibri"/>
              <a:cs typeface="Calibri"/>
              <a:sym typeface="Calibri"/>
            </a:endParaRPr>
          </a:p>
          <a:p>
            <a:pPr marL="257168" lvl="0" indent="-257168" algn="l" rtl="0">
              <a:lnSpc>
                <a:spcPct val="100000"/>
              </a:lnSpc>
              <a:spcBef>
                <a:spcPts val="0"/>
              </a:spcBef>
              <a:spcAft>
                <a:spcPts val="0"/>
              </a:spcAft>
              <a:buSzPct val="73529"/>
              <a:buFont typeface="Noto Sans Symbols"/>
              <a:buChar char="∙"/>
            </a:pPr>
            <a:r>
              <a:rPr lang="en-GB" sz="3400">
                <a:solidFill>
                  <a:srgbClr val="202020"/>
                </a:solidFill>
                <a:latin typeface="Calibri"/>
                <a:ea typeface="Calibri"/>
                <a:cs typeface="Calibri"/>
                <a:sym typeface="Calibri"/>
              </a:rPr>
              <a:t>Over half (56%) of 11-17 year olds reported being aware of e-cigarette promotion, most frequently in shops, or online (Tik Tok, then Instagram were the most frequently mentioned sources)</a:t>
            </a:r>
            <a:endParaRPr/>
          </a:p>
          <a:p>
            <a:pPr marL="457200" lvl="0" indent="-228600" algn="l" rtl="0">
              <a:lnSpc>
                <a:spcPct val="100000"/>
              </a:lnSpc>
              <a:spcBef>
                <a:spcPts val="1200"/>
              </a:spcBef>
              <a:spcAft>
                <a:spcPts val="0"/>
              </a:spcAft>
              <a:buClr>
                <a:srgbClr val="595959"/>
              </a:buClr>
              <a:buSzPct val="25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5"/>
              </a:buClr>
              <a:buSzPts val="4000"/>
              <a:buFont typeface="Calibri"/>
              <a:buNone/>
            </a:pPr>
            <a:r>
              <a:rPr lang="en-GB"/>
              <a:t>What is vaping?</a:t>
            </a:r>
            <a:endParaRPr/>
          </a:p>
        </p:txBody>
      </p:sp>
      <p:sp>
        <p:nvSpPr>
          <p:cNvPr id="116" name="Google Shape;116;p3"/>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595959"/>
              </a:buClr>
              <a:buSzPts val="2400"/>
              <a:buChar char="•"/>
            </a:pPr>
            <a:r>
              <a:rPr lang="en-GB"/>
              <a:t>Vaping is the use of an electronic device to inhale vapour derived from a heated liquid. </a:t>
            </a:r>
            <a:endParaRPr/>
          </a:p>
          <a:p>
            <a:pPr marL="342900" lvl="0" indent="-342900" algn="l" rtl="0">
              <a:lnSpc>
                <a:spcPct val="100000"/>
              </a:lnSpc>
              <a:spcBef>
                <a:spcPts val="1200"/>
              </a:spcBef>
              <a:spcAft>
                <a:spcPts val="0"/>
              </a:spcAft>
              <a:buClr>
                <a:srgbClr val="595959"/>
              </a:buClr>
              <a:buSzPts val="2400"/>
              <a:buChar char="•"/>
            </a:pPr>
            <a:r>
              <a:rPr lang="en-GB"/>
              <a:t>The main ingredients are vegetable glycerine and propylene glycol, but most e-liquids also contain nicotine, which must be no more than 2% or 2 mg per ml, as well as small amounts of flavourings.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0"/>
          <p:cNvSpPr txBox="1">
            <a:spLocks noGrp="1"/>
          </p:cNvSpPr>
          <p:nvPr>
            <p:ph type="title"/>
          </p:nvPr>
        </p:nvSpPr>
        <p:spPr>
          <a:xfrm>
            <a:off x="693683" y="326091"/>
            <a:ext cx="7355342"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5"/>
              </a:buClr>
              <a:buSzPct val="111111"/>
              <a:buFont typeface="Calibri"/>
              <a:buNone/>
            </a:pPr>
            <a:r>
              <a:rPr lang="en-GB" b="1" i="0">
                <a:solidFill>
                  <a:srgbClr val="000000"/>
                </a:solidFill>
                <a:latin typeface="Arial"/>
                <a:ea typeface="Arial"/>
                <a:cs typeface="Arial"/>
                <a:sym typeface="Arial"/>
              </a:rPr>
              <a:t>What is a vape device?</a:t>
            </a:r>
            <a:br>
              <a:rPr lang="en-GB" b="1" i="0">
                <a:solidFill>
                  <a:srgbClr val="000000"/>
                </a:solidFill>
                <a:latin typeface="Poppins"/>
                <a:ea typeface="Poppins"/>
                <a:cs typeface="Poppins"/>
                <a:sym typeface="Poppins"/>
              </a:rPr>
            </a:br>
            <a:endParaRPr/>
          </a:p>
        </p:txBody>
      </p:sp>
      <p:sp>
        <p:nvSpPr>
          <p:cNvPr id="122" name="Google Shape;122;p50"/>
          <p:cNvSpPr txBox="1">
            <a:spLocks noGrp="1"/>
          </p:cNvSpPr>
          <p:nvPr>
            <p:ph type="body" idx="1"/>
          </p:nvPr>
        </p:nvSpPr>
        <p:spPr>
          <a:xfrm>
            <a:off x="460504" y="903890"/>
            <a:ext cx="5139267" cy="22771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GB" sz="1200" b="0" i="0">
                <a:solidFill>
                  <a:srgbClr val="000000"/>
                </a:solidFill>
                <a:latin typeface="Calibri"/>
                <a:ea typeface="Calibri"/>
                <a:cs typeface="Calibri"/>
                <a:sym typeface="Calibri"/>
              </a:rPr>
              <a:t>There are a variety of vape devices (which are also known as e-cigarettes). The names and type of devices keep </a:t>
            </a:r>
            <a:r>
              <a:rPr lang="en-GB" sz="1200">
                <a:solidFill>
                  <a:srgbClr val="000000"/>
                </a:solidFill>
                <a:latin typeface="Calibri"/>
                <a:ea typeface="Calibri"/>
                <a:cs typeface="Calibri"/>
                <a:sym typeface="Calibri"/>
              </a:rPr>
              <a:t>changing </a:t>
            </a:r>
            <a:r>
              <a:rPr lang="en-GB" sz="1200" b="0" i="0">
                <a:solidFill>
                  <a:srgbClr val="000000"/>
                </a:solidFill>
                <a:latin typeface="Calibri"/>
                <a:ea typeface="Calibri"/>
                <a:cs typeface="Calibri"/>
                <a:sym typeface="Calibri"/>
              </a:rPr>
              <a:t>and new ones come on to the market frequently. Below are the main types of vapes currently available:</a:t>
            </a:r>
            <a:endParaRPr/>
          </a:p>
          <a:p>
            <a:pPr marL="457200" lvl="0" indent="-381000" algn="l" rtl="0">
              <a:lnSpc>
                <a:spcPct val="100000"/>
              </a:lnSpc>
              <a:spcBef>
                <a:spcPts val="1200"/>
              </a:spcBef>
              <a:spcAft>
                <a:spcPts val="0"/>
              </a:spcAft>
              <a:buSzPts val="2400"/>
              <a:buFont typeface="Arial"/>
              <a:buChar char="•"/>
            </a:pPr>
            <a:r>
              <a:rPr lang="en-GB" sz="1200" b="0" i="0">
                <a:solidFill>
                  <a:srgbClr val="000000"/>
                </a:solidFill>
                <a:latin typeface="Calibri"/>
                <a:ea typeface="Calibri"/>
                <a:cs typeface="Calibri"/>
                <a:sym typeface="Calibri"/>
              </a:rPr>
              <a:t>vape bars shaped like a highlighter pen (usually single use and disposable but sometimes rechargeable and refillable with e-liquid capsules)</a:t>
            </a:r>
            <a:endParaRPr/>
          </a:p>
          <a:p>
            <a:pPr marL="457200" lvl="0" indent="-381000" algn="l" rtl="0">
              <a:lnSpc>
                <a:spcPct val="100000"/>
              </a:lnSpc>
              <a:spcBef>
                <a:spcPts val="1200"/>
              </a:spcBef>
              <a:spcAft>
                <a:spcPts val="0"/>
              </a:spcAft>
              <a:buSzPts val="2400"/>
              <a:buFont typeface="Arial"/>
              <a:buChar char="•"/>
            </a:pPr>
            <a:r>
              <a:rPr lang="en-GB" sz="1200" b="0" i="0">
                <a:solidFill>
                  <a:srgbClr val="000000"/>
                </a:solidFill>
                <a:latin typeface="Calibri"/>
                <a:ea typeface="Calibri"/>
                <a:cs typeface="Calibri"/>
                <a:sym typeface="Calibri"/>
              </a:rPr>
              <a:t>compact pod devices shaped like a flash drive or pebble (either disposable, or rechargeable and refillable with e-liquid capsules)</a:t>
            </a:r>
            <a:endParaRPr/>
          </a:p>
          <a:p>
            <a:pPr marL="457200" lvl="0" indent="-381000" algn="l" rtl="0">
              <a:lnSpc>
                <a:spcPct val="100000"/>
              </a:lnSpc>
              <a:spcBef>
                <a:spcPts val="1200"/>
              </a:spcBef>
              <a:spcAft>
                <a:spcPts val="0"/>
              </a:spcAft>
              <a:buSzPts val="2400"/>
              <a:buFont typeface="Arial"/>
              <a:buChar char="•"/>
            </a:pPr>
            <a:r>
              <a:rPr lang="en-GB" sz="1200" b="0" i="0">
                <a:solidFill>
                  <a:srgbClr val="000000"/>
                </a:solidFill>
                <a:latin typeface="Calibri"/>
                <a:ea typeface="Calibri"/>
                <a:cs typeface="Calibri"/>
                <a:sym typeface="Calibri"/>
              </a:rPr>
              <a:t>vape pens with a tank you fill with e-liquid, and a replaceable coil and rechargeable battery</a:t>
            </a:r>
            <a:endParaRPr/>
          </a:p>
          <a:p>
            <a:pPr marL="457200" lvl="0" indent="-381000" algn="l" rtl="0">
              <a:lnSpc>
                <a:spcPct val="100000"/>
              </a:lnSpc>
              <a:spcBef>
                <a:spcPts val="1200"/>
              </a:spcBef>
              <a:spcAft>
                <a:spcPts val="0"/>
              </a:spcAft>
              <a:buSzPts val="2400"/>
              <a:buFont typeface="Arial"/>
              <a:buChar char="•"/>
            </a:pPr>
            <a:r>
              <a:rPr lang="en-GB" sz="1200" b="0" i="0">
                <a:solidFill>
                  <a:srgbClr val="000000"/>
                </a:solidFill>
                <a:latin typeface="Calibri"/>
                <a:ea typeface="Calibri"/>
                <a:cs typeface="Calibri"/>
                <a:sym typeface="Calibri"/>
              </a:rPr>
              <a:t>"cigalikes" designed to look like a cigarette (either disposable, or rechargeable and refillable with e-liquid capsules)</a:t>
            </a:r>
            <a:endParaRPr/>
          </a:p>
          <a:p>
            <a:pPr marL="457200" lvl="0" indent="-381000" algn="l" rtl="0">
              <a:lnSpc>
                <a:spcPct val="100000"/>
              </a:lnSpc>
              <a:spcBef>
                <a:spcPts val="1200"/>
              </a:spcBef>
              <a:spcAft>
                <a:spcPts val="0"/>
              </a:spcAft>
              <a:buSzPts val="2400"/>
              <a:buFont typeface="Arial"/>
              <a:buChar char="•"/>
            </a:pPr>
            <a:r>
              <a:rPr lang="en-GB" sz="1200" b="0" i="0">
                <a:solidFill>
                  <a:srgbClr val="000000"/>
                </a:solidFill>
                <a:latin typeface="Calibri"/>
                <a:ea typeface="Calibri"/>
                <a:cs typeface="Calibri"/>
                <a:sym typeface="Calibri"/>
              </a:rPr>
              <a:t>customisable devices with variable power (these are more difficult to use and need more maintenance)</a:t>
            </a:r>
            <a:endParaRPr/>
          </a:p>
          <a:p>
            <a:pPr marL="0" lvl="0" indent="0" algn="l" rtl="0">
              <a:lnSpc>
                <a:spcPct val="100000"/>
              </a:lnSpc>
              <a:spcBef>
                <a:spcPts val="1200"/>
              </a:spcBef>
              <a:spcAft>
                <a:spcPts val="0"/>
              </a:spcAft>
              <a:buSzPts val="2400"/>
              <a:buNone/>
            </a:pPr>
            <a:r>
              <a:rPr lang="en-GB" sz="1200" u="sng">
                <a:solidFill>
                  <a:schemeClr val="hlink"/>
                </a:solidFill>
                <a:latin typeface="Calibri"/>
                <a:ea typeface="Calibri"/>
                <a:cs typeface="Calibri"/>
                <a:sym typeface="Calibri"/>
                <a:hlinkClick r:id="rId3"/>
              </a:rPr>
              <a:t>Vaping to quit smoking - Better Health - NHS (www.nhs.uk)</a:t>
            </a:r>
            <a:endParaRPr sz="1200">
              <a:latin typeface="Calibri"/>
              <a:ea typeface="Calibri"/>
              <a:cs typeface="Calibri"/>
              <a:sym typeface="Calibri"/>
            </a:endParaRPr>
          </a:p>
        </p:txBody>
      </p:sp>
      <p:pic>
        <p:nvPicPr>
          <p:cNvPr id="123" name="Google Shape;123;p50" descr="Guide to Disposable Vapes | Vape Superstore"/>
          <p:cNvPicPr preferRelativeResize="0"/>
          <p:nvPr/>
        </p:nvPicPr>
        <p:blipFill rotWithShape="1">
          <a:blip r:embed="rId4">
            <a:alphaModFix/>
          </a:blip>
          <a:srcRect/>
          <a:stretch/>
        </p:blipFill>
        <p:spPr>
          <a:xfrm>
            <a:off x="6361094" y="1183341"/>
            <a:ext cx="2652276" cy="1383696"/>
          </a:xfrm>
          <a:prstGeom prst="rect">
            <a:avLst/>
          </a:prstGeom>
          <a:noFill/>
          <a:ln>
            <a:noFill/>
          </a:ln>
        </p:spPr>
      </p:pic>
      <p:pic>
        <p:nvPicPr>
          <p:cNvPr id="124" name="Google Shape;124;p50" descr="Elf Bar | Disposable E-Cigs &amp; Vape Pens | Pure E-Liquids"/>
          <p:cNvPicPr preferRelativeResize="0"/>
          <p:nvPr/>
        </p:nvPicPr>
        <p:blipFill rotWithShape="1">
          <a:blip r:embed="rId5">
            <a:alphaModFix/>
          </a:blip>
          <a:srcRect/>
          <a:stretch/>
        </p:blipFill>
        <p:spPr>
          <a:xfrm>
            <a:off x="7687232" y="2915498"/>
            <a:ext cx="1428519" cy="1428519"/>
          </a:xfrm>
          <a:prstGeom prst="rect">
            <a:avLst/>
          </a:prstGeom>
          <a:noFill/>
          <a:ln>
            <a:noFill/>
          </a:ln>
        </p:spPr>
      </p:pic>
      <p:pic>
        <p:nvPicPr>
          <p:cNvPr id="125" name="Google Shape;125;p50" descr="Vape | Smokefree Norfolk"/>
          <p:cNvPicPr preferRelativeResize="0"/>
          <p:nvPr/>
        </p:nvPicPr>
        <p:blipFill rotWithShape="1">
          <a:blip r:embed="rId6">
            <a:alphaModFix/>
          </a:blip>
          <a:srcRect/>
          <a:stretch/>
        </p:blipFill>
        <p:spPr>
          <a:xfrm>
            <a:off x="5803778" y="2460563"/>
            <a:ext cx="1883454" cy="1883454"/>
          </a:xfrm>
          <a:prstGeom prst="rect">
            <a:avLst/>
          </a:prstGeom>
          <a:noFill/>
          <a:ln>
            <a:noFill/>
          </a:ln>
        </p:spPr>
      </p:pic>
      <p:pic>
        <p:nvPicPr>
          <p:cNvPr id="126" name="Google Shape;126;p50" descr="Logo, company name&#10;&#10;Description automatically generated"/>
          <p:cNvPicPr preferRelativeResize="0"/>
          <p:nvPr/>
        </p:nvPicPr>
        <p:blipFill rotWithShape="1">
          <a:blip r:embed="rId7">
            <a:alphaModFix/>
          </a:blip>
          <a:srcRect/>
          <a:stretch/>
        </p:blipFill>
        <p:spPr>
          <a:xfrm>
            <a:off x="372074" y="115119"/>
            <a:ext cx="859536" cy="4998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GB"/>
              <a:t>How do nicotine vapes help smokers quit?</a:t>
            </a:r>
            <a:endParaRPr/>
          </a:p>
        </p:txBody>
      </p:sp>
      <p:sp>
        <p:nvSpPr>
          <p:cNvPr id="132" name="Google Shape;132;p5"/>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77500" lnSpcReduction="20000"/>
          </a:bodyPr>
          <a:lstStyle/>
          <a:p>
            <a:pPr marL="457200" lvl="0" indent="-381000" algn="l" rtl="0">
              <a:lnSpc>
                <a:spcPct val="100000"/>
              </a:lnSpc>
              <a:spcBef>
                <a:spcPts val="1200"/>
              </a:spcBef>
              <a:spcAft>
                <a:spcPts val="0"/>
              </a:spcAft>
              <a:buSzPct val="129032"/>
              <a:buChar char="•"/>
            </a:pPr>
            <a:r>
              <a:rPr lang="en-GB"/>
              <a:t>Smoking delivers nicotine rapidly to the brain, which makes it highly addictive.</a:t>
            </a:r>
            <a:endParaRPr/>
          </a:p>
          <a:p>
            <a:pPr marL="457200" lvl="0" indent="-381000" algn="l" rtl="0">
              <a:lnSpc>
                <a:spcPct val="100000"/>
              </a:lnSpc>
              <a:spcBef>
                <a:spcPts val="1200"/>
              </a:spcBef>
              <a:spcAft>
                <a:spcPts val="0"/>
              </a:spcAft>
              <a:buSzPct val="129032"/>
              <a:buChar char="•"/>
            </a:pPr>
            <a:r>
              <a:rPr lang="en-GB"/>
              <a:t>Cravings for nicotine among those addicted can make people feel stressed, restless, irritable and unable to concentrate.</a:t>
            </a:r>
            <a:endParaRPr/>
          </a:p>
          <a:p>
            <a:pPr marL="457200" lvl="0" indent="-381000" algn="l" rtl="0">
              <a:lnSpc>
                <a:spcPct val="100000"/>
              </a:lnSpc>
              <a:spcBef>
                <a:spcPts val="1200"/>
              </a:spcBef>
              <a:spcAft>
                <a:spcPts val="0"/>
              </a:spcAft>
              <a:buSzPct val="129032"/>
              <a:buChar char="•"/>
            </a:pPr>
            <a:r>
              <a:rPr lang="en-GB"/>
              <a:t>Like nicotine patches and gum, vapes containing nicotine are a useful aid to quitting as they deal with the cravings smokers get when they try to stop.</a:t>
            </a:r>
            <a:endParaRPr/>
          </a:p>
          <a:p>
            <a:pPr marL="457200" lvl="0" indent="-381000" algn="l" rtl="0">
              <a:lnSpc>
                <a:spcPct val="100000"/>
              </a:lnSpc>
              <a:spcBef>
                <a:spcPts val="1200"/>
              </a:spcBef>
              <a:spcAft>
                <a:spcPts val="0"/>
              </a:spcAft>
              <a:buSzPct val="129032"/>
              <a:buChar char="•"/>
            </a:pPr>
            <a:r>
              <a:rPr lang="en-GB"/>
              <a:t>Nicotine vapes help smokers quit by replacing some of the nicotine they used to get from cigarettes and also by mimicking the hand-to-mouth action of smoking.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457200" y="47966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5"/>
              </a:buClr>
              <a:buSzPct val="111111"/>
              <a:buFont typeface="Calibri"/>
              <a:buNone/>
            </a:pPr>
            <a:r>
              <a:rPr lang="en-GB"/>
              <a:t>How do nicotine vapes help smokers quit?</a:t>
            </a:r>
            <a:endParaRPr/>
          </a:p>
        </p:txBody>
      </p:sp>
      <p:sp>
        <p:nvSpPr>
          <p:cNvPr id="138" name="Google Shape;138;p6"/>
          <p:cNvSpPr txBox="1">
            <a:spLocks noGrp="1"/>
          </p:cNvSpPr>
          <p:nvPr>
            <p:ph type="body" idx="1"/>
          </p:nvPr>
        </p:nvSpPr>
        <p:spPr>
          <a:xfrm>
            <a:off x="457200" y="1439889"/>
            <a:ext cx="8229600" cy="2878538"/>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Clr>
                <a:srgbClr val="595959"/>
              </a:buClr>
              <a:buSzPct val="100000"/>
              <a:buChar char="•"/>
            </a:pPr>
            <a:r>
              <a:rPr lang="en-GB"/>
              <a:t>Nicotine replacement therapy such as gum and patches are licensed by the Medicines and Healthcare products Regulatory Agency for smoking cessation, not just by adults but also by children from age 12 upwards.</a:t>
            </a:r>
            <a:endParaRPr/>
          </a:p>
          <a:p>
            <a:pPr marL="342900" lvl="0" indent="-342900" algn="l" rtl="0">
              <a:lnSpc>
                <a:spcPct val="100000"/>
              </a:lnSpc>
              <a:spcBef>
                <a:spcPts val="1200"/>
              </a:spcBef>
              <a:spcAft>
                <a:spcPts val="0"/>
              </a:spcAft>
              <a:buClr>
                <a:srgbClr val="595959"/>
              </a:buClr>
              <a:buSzPct val="100000"/>
              <a:buChar char="•"/>
            </a:pPr>
            <a:r>
              <a:rPr lang="en-GB"/>
              <a:t>Nicotine vapes are not yet licensed as medicines but are proven effective and have become the most popular quitting aid for smokers in recent years. </a:t>
            </a:r>
            <a:endParaRPr/>
          </a:p>
          <a:p>
            <a:pPr marL="342900" lvl="0" indent="-342900" algn="l" rtl="0">
              <a:lnSpc>
                <a:spcPct val="100000"/>
              </a:lnSpc>
              <a:spcBef>
                <a:spcPts val="1200"/>
              </a:spcBef>
              <a:spcAft>
                <a:spcPts val="0"/>
              </a:spcAft>
              <a:buClr>
                <a:srgbClr val="595959"/>
              </a:buClr>
              <a:buSzPct val="100000"/>
              <a:buChar char="•"/>
            </a:pPr>
            <a:r>
              <a:rPr lang="en-GB"/>
              <a:t>However, vapes are not for recommended non-smokers, particularly children.</a:t>
            </a:r>
            <a:endParaRPr/>
          </a:p>
          <a:p>
            <a:pPr marL="342900" lvl="0" indent="-201930" algn="l" rtl="0">
              <a:lnSpc>
                <a:spcPct val="100000"/>
              </a:lnSpc>
              <a:spcBef>
                <a:spcPts val="1200"/>
              </a:spcBef>
              <a:spcAft>
                <a:spcPts val="0"/>
              </a:spcAft>
              <a:buClr>
                <a:srgbClr val="595959"/>
              </a:buClr>
              <a:buSzPct val="100000"/>
              <a:buNone/>
            </a:pPr>
            <a:endParaRPr/>
          </a:p>
        </p:txBody>
      </p:sp>
    </p:spTree>
  </p:cSld>
  <p:clrMapOvr>
    <a:masterClrMapping/>
  </p:clrMapOvr>
</p:sld>
</file>

<file path=ppt/theme/theme1.xml><?xml version="1.0" encoding="utf-8"?>
<a:theme xmlns:a="http://schemas.openxmlformats.org/drawingml/2006/main" name="Office Theme">
  <a:themeElements>
    <a:clrScheme name="Smokefree Sheffield">
      <a:dk1>
        <a:srgbClr val="000000"/>
      </a:dk1>
      <a:lt1>
        <a:srgbClr val="FFFFFF"/>
      </a:lt1>
      <a:dk2>
        <a:srgbClr val="004057"/>
      </a:dk2>
      <a:lt2>
        <a:srgbClr val="EEECE1"/>
      </a:lt2>
      <a:accent1>
        <a:srgbClr val="6C448D"/>
      </a:accent1>
      <a:accent2>
        <a:srgbClr val="AEC95E"/>
      </a:accent2>
      <a:accent3>
        <a:srgbClr val="2DBBEB"/>
      </a:accent3>
      <a:accent4>
        <a:srgbClr val="43589C"/>
      </a:accent4>
      <a:accent5>
        <a:srgbClr val="F09032"/>
      </a:accent5>
      <a:accent6>
        <a:srgbClr val="FBBF2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44546A"/>
    </a:dk2>
    <a:lt2>
      <a:srgbClr val="E7E6E6"/>
    </a:lt2>
    <a:accent1>
      <a:srgbClr val="F7971D"/>
    </a:accent1>
    <a:accent2>
      <a:srgbClr val="A5A5A5"/>
    </a:accent2>
    <a:accent3>
      <a:srgbClr val="FFFFFF"/>
    </a:accent3>
    <a:accent4>
      <a:srgbClr val="44546A"/>
    </a:accent4>
    <a:accent5>
      <a:srgbClr val="000000"/>
    </a:accent5>
    <a:accent6>
      <a:srgbClr val="5959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2539</Words>
  <Application>Microsoft Macintosh PowerPoint</Application>
  <PresentationFormat>On-screen Show (16:9)</PresentationFormat>
  <Paragraphs>164</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Calibri</vt:lpstr>
      <vt:lpstr>Noto Sans Symbols</vt:lpstr>
      <vt:lpstr>Quattrocento Sans</vt:lpstr>
      <vt:lpstr>Helvetica Neue</vt:lpstr>
      <vt:lpstr>Arial</vt:lpstr>
      <vt:lpstr>Poppins</vt:lpstr>
      <vt:lpstr>Office Theme</vt:lpstr>
      <vt:lpstr>PowerPoint Presentation</vt:lpstr>
      <vt:lpstr>Vaping: The Facts Enabling young people to make informed decisions</vt:lpstr>
      <vt:lpstr>Teachers’ Toolkit</vt:lpstr>
      <vt:lpstr>ASH Smokefree GB youth survey on vaping prevalence among CYP: 2022</vt:lpstr>
      <vt:lpstr>ASH Smokefree GB youth survey on vaping prevalence among CYP: 2022</vt:lpstr>
      <vt:lpstr>What is vaping?</vt:lpstr>
      <vt:lpstr>What is a vape device? </vt:lpstr>
      <vt:lpstr>How do nicotine vapes help smokers quit?</vt:lpstr>
      <vt:lpstr>How do nicotine vapes help smokers quit?</vt:lpstr>
      <vt:lpstr>What are the concerns with  vaping and children and young people?</vt:lpstr>
      <vt:lpstr>Nicotine vapes and dependency  in Children and Young People </vt:lpstr>
      <vt:lpstr>Smoking vs vaping</vt:lpstr>
      <vt:lpstr>Vapes are not harmless</vt:lpstr>
      <vt:lpstr>Question!</vt:lpstr>
      <vt:lpstr>Reasons for vaping by smoking status</vt:lpstr>
      <vt:lpstr>Question!</vt:lpstr>
      <vt:lpstr>PowerPoint Presentation</vt:lpstr>
      <vt:lpstr>Question!</vt:lpstr>
      <vt:lpstr>11-17 year olds who had seen e-cigarettes promoted online, where did they see them?</vt:lpstr>
      <vt:lpstr>The law and vaping </vt:lpstr>
      <vt:lpstr>Regulation of vapes to protect health</vt:lpstr>
      <vt:lpstr>Regulation of vapes to protect health</vt:lpstr>
      <vt:lpstr>Advertising </vt:lpstr>
      <vt:lpstr>How much nicotine is there in vapes compared to cigarettes?</vt:lpstr>
      <vt:lpstr>How much nicotine is there in vapes compared to cigarettes?</vt:lpstr>
      <vt:lpstr>Diacetyl and Popcorn Lung</vt:lpstr>
      <vt:lpstr>How does vaping  harm the environment ?</vt:lpstr>
      <vt:lpstr>What about the impact of tobacco  on the environment?</vt:lpstr>
      <vt:lpstr>Impact of tobacco on the environment</vt:lpstr>
      <vt:lpstr>Our advice</vt:lpstr>
      <vt:lpstr>Debate and discussion</vt:lpstr>
      <vt:lpstr>Debate and discussion</vt:lpstr>
      <vt:lpstr>Debate and discussion</vt:lpstr>
      <vt:lpstr>Further reading and helpful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Hunter</dc:creator>
  <cp:lastModifiedBy>Microsoft Office User</cp:lastModifiedBy>
  <cp:revision>3</cp:revision>
  <dcterms:created xsi:type="dcterms:W3CDTF">2018-04-19T12:55:10Z</dcterms:created>
  <dcterms:modified xsi:type="dcterms:W3CDTF">2023-08-10T10:04:40Z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2022-02-01T17:59:02Z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fa6443df-cb2a-4c3c-bc53-0fd963f9f2e9</vt:lpwstr>
  </property>
  <property fmtid="{D5CDD505-2E9C-101B-9397-08002B2CF9AE}" pid="8" name="MSIP_Label_c8588358-c3f1-4695-a290-e2f70d15689d_ContentBits">
    <vt:lpwstr>0</vt:lpwstr>
  </property>
</Properties>
</file>