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0" r:id="rId2"/>
    <p:sldId id="294" r:id="rId3"/>
    <p:sldId id="281" r:id="rId4"/>
    <p:sldId id="280" r:id="rId5"/>
    <p:sldId id="279" r:id="rId6"/>
    <p:sldId id="278" r:id="rId7"/>
    <p:sldId id="276" r:id="rId8"/>
    <p:sldId id="275" r:id="rId9"/>
    <p:sldId id="265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3B521A-5D73-8427-6A11-A66F2FEBB167}" name="Simon Boyle" initials="SB" userId="S::Simon.Boyle@annafreud.org::dcb3ed6d-1ebe-41c8-8b24-a6ef519ee5e9" providerId="AD"/>
  <p188:author id="{AA70774B-2369-C7E0-7B7D-ECCF1B47BA48}" name="Simon Boyle" initials="SB" userId="S::simon.boyle@annafreud.org::dcb3ed6d-1ebe-41c8-8b24-a6ef519ee5e9" providerId="AD"/>
  <p188:author id="{158ED280-7C42-94AD-3D0C-AD908A813956}" name="Natalie Merrett" initials="NM" userId="S::natalie.merrett@annafreud.org::d4729c02-d983-4fa1-8fdb-7a6fc0b7cd07" providerId="AD"/>
  <p188:author id="{C7FDCDAD-E711-27AF-9B15-EBE715C018FA}" name="Roisin McEvoy" initials="RM" userId="S::Roisin.McEvoy@annafreud.org::a4c747bd-a517-430c-888f-ab24378a83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A3F683-9183-0901-802C-1AB388F0A84E}" v="15" dt="2023-05-10T16:16:05.655"/>
    <p1510:client id="{C584C1B7-253A-E545-634E-352A407271F8}" v="6" dt="2023-05-10T15:50:07.738"/>
    <p1510:client id="{C9FD7D41-1F55-41EE-AF9F-B7EA8B0DA22C}" v="3" dt="2023-05-10T16:26:53.013"/>
    <p1510:client id="{DCF24B07-B356-3F07-4FCD-D005E6E1CCE4}" v="2" dt="2023-05-10T16:07:26.396"/>
    <p1510:client id="{E7AFDD71-0D5A-F169-7954-D3788956F177}" v="30" dt="2023-05-10T13:18:16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733" autoAdjust="0"/>
  </p:normalViewPr>
  <p:slideViewPr>
    <p:cSldViewPr snapToGrid="0">
      <p:cViewPr varScale="1">
        <p:scale>
          <a:sx n="43" d="100"/>
          <a:sy n="43" d="100"/>
        </p:scale>
        <p:origin x="15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09E8A-2F68-44B6-8368-334AF69B8A25}" type="datetimeFigureOut">
              <a:t>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CED41-D63E-4D6C-9392-803288EFF57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2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knTQktH5Z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825490584/15cc14f9bc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Draw students’ attention to ‘unease’, ‘fear’ and ‘worry’. Ask for some other examples of feelings related to anxiety. </a:t>
            </a:r>
          </a:p>
          <a:p>
            <a:endParaRPr lang="en-GB"/>
          </a:p>
          <a:p>
            <a:r>
              <a:rPr lang="en-GB"/>
              <a:t>Ask students for a couple of further examples of when someone might feel anxious. How might it affect someone? </a:t>
            </a:r>
            <a:endParaRPr lang="en-GB">
              <a:cs typeface="Calibri"/>
            </a:endParaRPr>
          </a:p>
          <a:p>
            <a:endParaRPr lang="en-GB"/>
          </a:p>
          <a:p>
            <a:r>
              <a:rPr lang="en-GB"/>
              <a:t>Explain that these responses are normal – and that there are some skills and techniques we can learn and practise to help manage anxious feelings.</a:t>
            </a:r>
            <a:endParaRPr lang="en-GB">
              <a:cs typeface="Calibri" panose="020F0502020204030204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CED41-D63E-4D6C-9392-803288EFF570}" type="slidenum">
              <a:rPr lang="en-GB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83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Draw students’ attention to ‘unease’, ‘fear’ and ‘worry’. Ask for some other examples of feelings related to anxiety. </a:t>
            </a:r>
          </a:p>
          <a:p>
            <a:endParaRPr lang="en-GB"/>
          </a:p>
          <a:p>
            <a:r>
              <a:rPr lang="en-GB"/>
              <a:t>Ask students for a couple of further examples of when someone might feel anxious. How might it affect someone? </a:t>
            </a:r>
            <a:endParaRPr lang="en-GB">
              <a:cs typeface="Calibri"/>
            </a:endParaRPr>
          </a:p>
          <a:p>
            <a:endParaRPr lang="en-GB"/>
          </a:p>
          <a:p>
            <a:r>
              <a:rPr lang="en-GB"/>
              <a:t>Explain that these responses are normal – and that there are some skills and techniques we can learn and practise to help manage anxious feelings.</a:t>
            </a:r>
            <a:endParaRPr lang="en-GB">
              <a:cs typeface="Calibri" panose="020F0502020204030204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CED41-D63E-4D6C-9392-803288EFF570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76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Animation link: </a:t>
            </a:r>
            <a:r>
              <a:rPr lang="en-GB" dirty="0">
                <a:hlinkClick r:id="rId3"/>
              </a:rPr>
              <a:t>https://www.youtube.com/watch?v=dknTQktH5Z0</a:t>
            </a:r>
            <a:endParaRPr lang="en-GB" dirty="0">
              <a:cs typeface="Calibri" panose="020F0502020204030204"/>
            </a:endParaRPr>
          </a:p>
          <a:p>
            <a:endParaRPr lang="en-GB" dirty="0">
              <a:ea typeface="Calibri"/>
              <a:cs typeface="Calibri" panose="020F0502020204030204"/>
            </a:endParaRPr>
          </a:p>
          <a:p>
            <a:r>
              <a:rPr lang="en-GB" dirty="0">
                <a:ea typeface="Calibri"/>
                <a:cs typeface="Calibri" panose="020F0502020204030204"/>
              </a:rPr>
              <a:t>Alternative link: </a:t>
            </a:r>
            <a:r>
              <a:rPr lang="en-GB" dirty="0">
                <a:hlinkClick r:id="rId4"/>
              </a:rPr>
              <a:t>https://vimeo.com/825490584/15cc14f9bc</a:t>
            </a:r>
            <a:endParaRPr lang="en-GB" dirty="0">
              <a:ea typeface="Calibri"/>
              <a:cs typeface="Calibri"/>
              <a:hlinkClick r:id="rId4"/>
            </a:endParaRPr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dirty="0"/>
              <a:t>Introduce the Let’s talk about anxiety animation. </a:t>
            </a: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r>
              <a:rPr lang="en-GB" dirty="0"/>
              <a:t>Ask students to look out for the characters on the slide, and to think about the following as they watch:</a:t>
            </a:r>
          </a:p>
          <a:p>
            <a:endParaRPr lang="en-GB" dirty="0"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en-GB" dirty="0"/>
              <a:t>What are some of the situations that made them feel anxious?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GB" dirty="0"/>
              <a:t>How did it affect them?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GB" dirty="0"/>
              <a:t>What things were helpful for them?</a:t>
            </a:r>
            <a:endParaRPr lang="en-US" dirty="0"/>
          </a:p>
          <a:p>
            <a:pPr marL="171450" indent="-171450">
              <a:buFont typeface="Symbol"/>
              <a:buChar char="•"/>
            </a:pPr>
            <a:endParaRPr lang="en-GB" dirty="0"/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Mulish ExtraLight"/>
              </a:rPr>
              <a:t>After you have watched the animation, ask for hands up, and gather students’ responses to the questions, referring to the characters on the slides.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Mulish ExtraLight"/>
              </a:rPr>
              <a:t>Encourage them to make comparisons between the different characters, situations and ways of responding.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Mulish ExtraLight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Mulish ExtraLight"/>
              </a:rPr>
              <a:t>Ask students to suggest their own examples of how someone might cope with anxious feelings.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Mulish ExtraLight"/>
            </a:endParaRPr>
          </a:p>
          <a:p>
            <a:pPr algn="l"/>
            <a:r>
              <a:rPr lang="en-GB" sz="1800" b="0" i="0" u="none" strike="noStrike" baseline="0" dirty="0">
                <a:solidFill>
                  <a:srgbClr val="000000"/>
                </a:solidFill>
                <a:latin typeface="Mulish ExtraLight"/>
              </a:rPr>
              <a:t>At the end of the discussion, ask students to take a moment to reflect on when they might use any of the strategies covered in the animation. </a:t>
            </a:r>
            <a:endParaRPr lang="en-GB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82AF7-1A5D-4036-A7FC-8C75324C0C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93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did we find out about how anxiety can affect our bodies? (e.g., sweating, heart racing, butterflies in stomach, feeling dizzy, fidgety, etc.) </a:t>
            </a:r>
          </a:p>
          <a:p>
            <a:endParaRPr lang="en-GB">
              <a:cs typeface="Calibri"/>
            </a:endParaRPr>
          </a:p>
          <a:p>
            <a:r>
              <a:rPr lang="en-GB"/>
              <a:t>How might it affect our thoughts, feelings and actions? (e.g., negative thoughts, acting impulsively, avoiding difficult situations).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82AF7-1A5D-4036-A7FC-8C75324C0C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6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kinds of thoughts might be going through this character’s mind? (e.g., “I don’t have enough time”; “I’m going to fail my exam”; “My mum will be mad if I don’t finish my chores and do my homework”).</a:t>
            </a:r>
            <a:endParaRPr lang="en-US" dirty="0"/>
          </a:p>
          <a:p>
            <a:endParaRPr lang="en-GB" dirty="0"/>
          </a:p>
          <a:p>
            <a:r>
              <a:rPr lang="en-GB" dirty="0"/>
              <a:t>What could they try to manage better? (e.g., ask for help; create a schedule; stick to a routine; make time for self-care).  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82AF7-1A5D-4036-A7FC-8C75324C0C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5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might this character be looking at on their phone? How might this affect them?</a:t>
            </a:r>
            <a:endParaRPr lang="en-US"/>
          </a:p>
          <a:p>
            <a:endParaRPr lang="en-GB"/>
          </a:p>
          <a:p>
            <a:r>
              <a:rPr lang="en-GB"/>
              <a:t>What could a healthy evening routine look like for them? (e.g., stop using phone 30 mins before bed; set phone to ‘night mode’; try not to use laptop and phone in bed; have a regular bedtime; listen to relaxing music, read, etc. to wind down). 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82AF7-1A5D-4036-A7FC-8C75324C0C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183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might this character be thinking or imagining? (e.g., “I don’t know what I’m talking about”; “I’m not ready”; “Everyone will laugh at me”; “I’ll go red”).</a:t>
            </a:r>
            <a:endParaRPr lang="en-US"/>
          </a:p>
          <a:p>
            <a:endParaRPr lang="en-GB"/>
          </a:p>
          <a:p>
            <a:r>
              <a:rPr lang="en-GB"/>
              <a:t>Explain that one thing they might try is ‘positive self-talk'. This is when we talk to ourselves in a kinder and more helpful way. (e.g., rather than thinking “There’s no way I can do this,” we might think “I’ve done it before, I’ll try my best”). </a:t>
            </a:r>
          </a:p>
          <a:p>
            <a:endParaRPr lang="en-GB">
              <a:cs typeface="Calibri" panose="020F0502020204030204"/>
            </a:endParaRPr>
          </a:p>
          <a:p>
            <a:r>
              <a:rPr lang="en-GB"/>
              <a:t>How could this character use positive self-talk to ‘talk back’ to her anxious thoughts?</a:t>
            </a:r>
            <a:endParaRPr lang="en-GB">
              <a:cs typeface="Calibri" panose="020F0502020204030204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82AF7-1A5D-4036-A7FC-8C75324C0C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82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some other skills and coping strategies that we can work on to help manage anxious feelings?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82AF7-1A5D-4036-A7FC-8C75324C0C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1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slide is editable. Fill this slide with information about where students can find further support in your setting. </a:t>
            </a:r>
            <a:endParaRPr lang="en-US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cs typeface="Calibri"/>
            </a:endParaRPr>
          </a:p>
          <a:p>
            <a:r>
              <a:rPr lang="en-GB" dirty="0"/>
              <a:t>Close the assembly by emphasising that anxiety is a normal emotion, and that it’s important to try and find out what works for you. 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Remind students that if they’re worried, they should speak to a trusted adult, and possibly seek specialist help (e.g., speak to your GP).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Remind students about the support available at school. Make yourself available to any students who want to speak further.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82AF7-1A5D-4036-A7FC-8C75324C0C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3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21FB4-AA69-1BAD-765F-69845390D6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03741" y="502316"/>
            <a:ext cx="5717111" cy="100647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E53AC-7988-C838-3FEF-03574F2240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03742" y="1996717"/>
            <a:ext cx="5717110" cy="541337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GB"/>
          </a:p>
        </p:txBody>
      </p:sp>
      <p:pic>
        <p:nvPicPr>
          <p:cNvPr id="8" name="Picture 7" descr="Anna Freud building the mental wellbeing of the next generation (logo)">
            <a:extLst>
              <a:ext uri="{FF2B5EF4-FFF2-40B4-BE49-F238E27FC236}">
                <a16:creationId xmlns:a16="http://schemas.microsoft.com/office/drawing/2014/main" id="{56B5CFDE-5DB0-0E42-A1F8-0AF3D50317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53" y="5147178"/>
            <a:ext cx="3708000" cy="130820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2F1C98A-AD2C-49F1-3C86-B5BFA0FED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3925" y="2820988"/>
            <a:ext cx="5716927" cy="5413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9F10F53-1863-BA34-D57A-9FC228745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08"/>
            <a:ext cx="5688000" cy="68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20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5028-BB12-075F-E39F-07C1B8ECE9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83375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ADE59-C87F-04A5-0F9C-151E8AF24C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467803"/>
            <a:ext cx="5157787" cy="523557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340CD-A5E8-1B87-597F-888F23EB7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60283"/>
            <a:ext cx="5157787" cy="35443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576A3-56CB-90EF-C8E3-ACE323255E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67803"/>
            <a:ext cx="5183188" cy="523557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D3BC1-B4F9-D5AF-F549-11C9953E9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60283"/>
            <a:ext cx="5183188" cy="35443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645DF51-77B3-4499-1BC2-D98C9F822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235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B193-5ECF-37C1-FFAD-6CBFDED48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251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B14662-A44A-81B2-4BC8-5D17FCA1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72000" y="1366345"/>
            <a:ext cx="3240000" cy="3240000"/>
          </a:xfrm>
          <a:prstGeom prst="ellipse">
            <a:avLst/>
          </a:prstGeom>
          <a:solidFill>
            <a:srgbClr val="BED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B7F3064-E975-7685-9B22-3D792F04E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16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B193-5ECF-37C1-FFAD-6CBFDED48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01219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7CAE00-2AF0-E841-7D48-5AD42263E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72000" y="1366345"/>
            <a:ext cx="3240000" cy="3240000"/>
          </a:xfrm>
          <a:prstGeom prst="ellipse">
            <a:avLst/>
          </a:prstGeom>
          <a:solidFill>
            <a:srgbClr val="FFE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C785A38-52CE-E8D4-3D26-012DD5AF7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3833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B193-5ECF-37C1-FFAD-6CBFDED48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65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pic>
        <p:nvPicPr>
          <p:cNvPr id="6" name="Picture 5" descr="Anna Freud logo">
            <a:extLst>
              <a:ext uri="{FF2B5EF4-FFF2-40B4-BE49-F238E27FC236}">
                <a16:creationId xmlns:a16="http://schemas.microsoft.com/office/drawing/2014/main" id="{33AFDAC9-2D87-3E94-CDF0-06758C52E7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9" y="5804646"/>
            <a:ext cx="2999995" cy="68822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95C8353-B018-BB9D-B079-64A15F645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54" y="3836276"/>
            <a:ext cx="7200616" cy="47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440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B193-5ECF-37C1-FFAD-6CBFDED48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642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pic>
        <p:nvPicPr>
          <p:cNvPr id="6" name="Picture 5" descr="Anna Freud logo">
            <a:extLst>
              <a:ext uri="{FF2B5EF4-FFF2-40B4-BE49-F238E27FC236}">
                <a16:creationId xmlns:a16="http://schemas.microsoft.com/office/drawing/2014/main" id="{33AFDAC9-2D87-3E94-CDF0-06758C52E7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9" y="5804646"/>
            <a:ext cx="2999995" cy="68822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95C8353-B018-BB9D-B079-64A15F645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54" y="3836276"/>
            <a:ext cx="7200616" cy="47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1349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B193-5ECF-37C1-FFAD-6CBFDED48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65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pic>
        <p:nvPicPr>
          <p:cNvPr id="6" name="Picture 5" descr="Anna Freud logo">
            <a:extLst>
              <a:ext uri="{FF2B5EF4-FFF2-40B4-BE49-F238E27FC236}">
                <a16:creationId xmlns:a16="http://schemas.microsoft.com/office/drawing/2014/main" id="{33AFDAC9-2D87-3E94-CDF0-06758C52E7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9" y="5804646"/>
            <a:ext cx="2999995" cy="68822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95C8353-B018-BB9D-B079-64A15F645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54" y="3836276"/>
            <a:ext cx="7200616" cy="47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0980B-8C7E-FE7D-DA62-B5133635F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17040"/>
            <a:ext cx="6761480" cy="3911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39537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graphic"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B193-5ECF-37C1-FFAD-6CBFDED48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65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pic>
        <p:nvPicPr>
          <p:cNvPr id="6" name="Picture 5" descr="Anna Freud logo">
            <a:extLst>
              <a:ext uri="{FF2B5EF4-FFF2-40B4-BE49-F238E27FC236}">
                <a16:creationId xmlns:a16="http://schemas.microsoft.com/office/drawing/2014/main" id="{33AFDAC9-2D87-3E94-CDF0-06758C52E7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9" y="5804646"/>
            <a:ext cx="2999995" cy="68822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95C8353-B018-BB9D-B079-64A15F645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54" y="3836276"/>
            <a:ext cx="7200616" cy="47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0980B-8C7E-FE7D-DA62-B5133635F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17040"/>
            <a:ext cx="6761480" cy="3911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3807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B193-5ECF-37C1-FFAD-6CBFDED48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423400" cy="9251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pic>
        <p:nvPicPr>
          <p:cNvPr id="6" name="Picture 5" descr="Anna Freud logo">
            <a:extLst>
              <a:ext uri="{FF2B5EF4-FFF2-40B4-BE49-F238E27FC236}">
                <a16:creationId xmlns:a16="http://schemas.microsoft.com/office/drawing/2014/main" id="{33AFDAC9-2D87-3E94-CDF0-06758C52E7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9" y="5804646"/>
            <a:ext cx="2999995" cy="6882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0980B-8C7E-FE7D-DA62-B5133635F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6560"/>
            <a:ext cx="8295640" cy="39928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F54681-4E04-9590-0BD1-CCE2C1F1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02000" y="840886"/>
            <a:ext cx="5580000" cy="5580000"/>
          </a:xfrm>
          <a:prstGeom prst="ellipse">
            <a:avLst/>
          </a:prstGeom>
          <a:solidFill>
            <a:srgbClr val="D7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9769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graphic"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na Freud logo">
            <a:extLst>
              <a:ext uri="{FF2B5EF4-FFF2-40B4-BE49-F238E27FC236}">
                <a16:creationId xmlns:a16="http://schemas.microsoft.com/office/drawing/2014/main" id="{33AFDAC9-2D87-3E94-CDF0-06758C52E7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9" y="5804646"/>
            <a:ext cx="2999995" cy="688229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B2DE0C2B-37D0-61B6-08C0-5A74E408E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620" y="2610"/>
            <a:ext cx="3256380" cy="664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DAA3D98-69A9-9D5A-2199-9A21FA9AD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99880" cy="89471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C131A5-2963-92B5-FD0E-EAEED541C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22355"/>
            <a:ext cx="8295640" cy="405708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60219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B193-5ECF-37C1-FFAD-6CBFDED48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1896"/>
            <a:ext cx="10515600" cy="93429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A1D09-0680-835C-B1E6-2F430E4B49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95120"/>
            <a:ext cx="3344917" cy="4016693"/>
          </a:xfrm>
          <a:solidFill>
            <a:srgbClr val="BEDCAF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A44CD9-C878-B52D-BF63-A011CC757E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3541" y="1595120"/>
            <a:ext cx="3344917" cy="4016693"/>
          </a:xfrm>
          <a:solidFill>
            <a:srgbClr val="F0AFCB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AFE73B-FC8D-5A62-73CB-BE9567E8E8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8885" y="1595120"/>
            <a:ext cx="3344917" cy="4016693"/>
          </a:xfrm>
          <a:solidFill>
            <a:srgbClr val="AAA0CD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6D5B82C-610F-4D15-4911-6CC1BB2DE5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197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E4E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1E9A-F905-138B-49D1-D698181F5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819807"/>
            <a:ext cx="5709965" cy="192339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E6E3D-ADFA-1E62-EE5B-9ED7992FFB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5998" y="3119443"/>
            <a:ext cx="5709967" cy="619113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5FCE5-B1D7-4BBD-BDDD-C59998E6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4081079"/>
            <a:ext cx="5709968" cy="522819"/>
          </a:xfr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F66F2F1-9A4F-742F-8FF3-24E41B7B2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17A568B-E67A-47AB-C6B8-42C7B348F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8" y="-560666"/>
            <a:ext cx="4881068" cy="82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6345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B193-5ECF-37C1-FFAD-6CBFDED48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9611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A1D09-0680-835C-B1E6-2F430E4B49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05280"/>
            <a:ext cx="3344917" cy="4006533"/>
          </a:xfrm>
          <a:solidFill>
            <a:srgbClr val="FFF6E1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A44CD9-C878-B52D-BF63-A011CC757E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3541" y="1605280"/>
            <a:ext cx="3344917" cy="4006533"/>
          </a:xfrm>
          <a:solidFill>
            <a:srgbClr val="D7EAD9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AFE73B-FC8D-5A62-73CB-BE9567E8E8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8885" y="1605280"/>
            <a:ext cx="3344917" cy="4006533"/>
          </a:xfrm>
          <a:solidFill>
            <a:srgbClr val="E4E1F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81410E0-1A4E-44E4-0C83-1A3D5FFC8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9132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0818A78-D8F6-0595-F967-F60381499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999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814BF6E-D9AB-C1AA-0AF5-241207067B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1556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9289BE4-3F8A-F4CC-C4B1-81D47A1F892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9788" y="1676400"/>
            <a:ext cx="10512425" cy="3862552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F7E9C1-D302-2402-C8DD-8F1ED8915D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2425" cy="855988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07E9414-77EE-92A5-F83D-83EC11DA1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2987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9289BE4-3F8A-F4CC-C4B1-81D47A1F892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9788" y="1676400"/>
            <a:ext cx="10512425" cy="3862552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F7E9C1-D302-2402-C8DD-8F1ED8915D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2425" cy="855988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20281CD-7DB3-6117-C885-C2D44E806A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2369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3551-9058-98E9-56A8-72EBA1277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2426" cy="87376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7B65F-6268-DCA7-191B-81737B5C1E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19976" y="1706880"/>
            <a:ext cx="3932237" cy="40002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Body copy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70CF0C-869A-19DD-B3A5-E71839F18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7" y="1706880"/>
            <a:ext cx="6139082" cy="400023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0E7F757-1C43-2E30-246E-3CAFABB28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3394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3551-9058-98E9-56A8-72EBA1277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2426" cy="87376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7B65F-6268-DCA7-191B-81737B5C1E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19976" y="1706880"/>
            <a:ext cx="3932237" cy="40002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Body copy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70CF0C-869A-19DD-B3A5-E71839F18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7" y="1706880"/>
            <a:ext cx="6139082" cy="400023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866DF1D-ECE2-62B4-79BF-6CC9789D64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6924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3551-9058-98E9-56A8-72EBA1277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7B65F-6268-DCA7-191B-81737B5C1E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458720"/>
            <a:ext cx="3932237" cy="32483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Body copy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70CF0C-869A-19DD-B3A5-E71839F18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6825" y="457200"/>
            <a:ext cx="6275388" cy="524991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A0AA473-4700-1EF8-14D8-292C91BA0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0066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3551-9058-98E9-56A8-72EBA1277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7B65F-6268-DCA7-191B-81737B5C1E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458720"/>
            <a:ext cx="3932237" cy="32483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Body copy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70CF0C-869A-19DD-B3A5-E71839F18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6825" y="457200"/>
            <a:ext cx="6275388" cy="524991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447A4A-A81C-D2E1-B2DA-0C8F48AB97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8872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3551-9058-98E9-56A8-72EBA1277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2425" cy="855988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7B65F-6268-DCA7-191B-81737B5C1E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33297"/>
            <a:ext cx="3932237" cy="337382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Body copy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70CF0C-869A-19DD-B3A5-E71839F18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6825" y="2333296"/>
            <a:ext cx="6275388" cy="337382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2F1393-E028-C078-53E8-6393CE1112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1628498"/>
            <a:ext cx="10512425" cy="53662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Sub-heading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8FB88F9-9339-88AE-D59E-BCF2EAFAF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4085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D7E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1E9A-F905-138B-49D1-D698181F5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819807"/>
            <a:ext cx="5709965" cy="192339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E6E3D-ADFA-1E62-EE5B-9ED7992FFB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5998" y="3119443"/>
            <a:ext cx="5709967" cy="619113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5FCE5-B1D7-4BBD-BDDD-C59998E6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4081079"/>
            <a:ext cx="5709968" cy="522819"/>
          </a:xfr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F66F2F1-9A4F-742F-8FF3-24E41B7B2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CDD4252-DCE1-B8E0-4F68-71FC6F32CD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69" y="-1848039"/>
            <a:ext cx="5264150" cy="99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4356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3551-9058-98E9-56A8-72EBA1277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2425" cy="855988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7B65F-6268-DCA7-191B-81737B5C1E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33297"/>
            <a:ext cx="3932237" cy="337382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Body copy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70CF0C-869A-19DD-B3A5-E71839F18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6825" y="2333296"/>
            <a:ext cx="6275388" cy="337382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2F1393-E028-C078-53E8-6393CE1112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1628498"/>
            <a:ext cx="10512425" cy="53662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Sub-heading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1D839B2-599E-4855-94CE-DD9BFA4E9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050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3551-9058-98E9-56A8-72EBA1277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5256212" cy="16002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7B65F-6268-DCA7-191B-81737B5C1E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97760"/>
            <a:ext cx="5256212" cy="330935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Body copy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70CF0C-869A-19DD-B3A5-E71839F18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0496" y="457201"/>
            <a:ext cx="4751716" cy="24454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7F2DE485-35E3-8EE5-CAF5-F98967D1E9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0496" y="3157870"/>
            <a:ext cx="4751716" cy="25492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4631B59-9ACC-6F81-CB6A-56E017D0A3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1765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3551-9058-98E9-56A8-72EBA1277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5256212" cy="16002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7B65F-6268-DCA7-191B-81737B5C1E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97760"/>
            <a:ext cx="5256212" cy="330935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Body copy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70CF0C-869A-19DD-B3A5-E71839F18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0496" y="457201"/>
            <a:ext cx="4751716" cy="24454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7F2DE485-35E3-8EE5-CAF5-F98967D1E9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0496" y="3157870"/>
            <a:ext cx="4751716" cy="25492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4631B59-9ACC-6F81-CB6A-56E017D0A3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9702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3551-9058-98E9-56A8-72EBA1277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2424" cy="853658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7B65F-6268-DCA7-191B-81737B5C1E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587062"/>
            <a:ext cx="6307247" cy="412005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Body copy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70CF0C-869A-19DD-B3A5-E71839F18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2040" y="1587062"/>
            <a:ext cx="3690171" cy="195492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E652335-1513-5E89-BE62-F1B08F346D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2040" y="3678621"/>
            <a:ext cx="3690172" cy="20284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ED4B8A1-A413-52C8-0E4D-54723741C4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4301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3551-9058-98E9-56A8-72EBA1277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2424" cy="853658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7B65F-6268-DCA7-191B-81737B5C1E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587062"/>
            <a:ext cx="6307247" cy="412005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Body copy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70CF0C-869A-19DD-B3A5-E71839F18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2040" y="1587062"/>
            <a:ext cx="3690171" cy="195492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E652335-1513-5E89-BE62-F1B08F346D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2040" y="3678621"/>
            <a:ext cx="3690172" cy="20284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DBA66B6-E447-7D19-3230-B1B5CAC75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0216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BCD04C2-E6B1-F464-2A55-475AB435C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815" y="-42040"/>
            <a:ext cx="1713186" cy="708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na Freud building the mental wellbeing of the next generation (logo)">
            <a:extLst>
              <a:ext uri="{FF2B5EF4-FFF2-40B4-BE49-F238E27FC236}">
                <a16:creationId xmlns:a16="http://schemas.microsoft.com/office/drawing/2014/main" id="{11DDF857-6228-80CF-908B-084AA17155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0" y="4985121"/>
            <a:ext cx="3708000" cy="1308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BF540D-9080-D9BC-48AD-25B84FBAD53B}"/>
              </a:ext>
            </a:extLst>
          </p:cNvPr>
          <p:cNvSpPr txBox="1"/>
          <p:nvPr userDrawn="1"/>
        </p:nvSpPr>
        <p:spPr>
          <a:xfrm>
            <a:off x="543910" y="4204138"/>
            <a:ext cx="370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annafreud.org</a:t>
            </a:r>
            <a:endParaRPr lang="en-GB" sz="2000" b="1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D4C1F2-01C8-2034-41B1-16C708113B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910" y="2522976"/>
            <a:ext cx="5454650" cy="1206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58608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rgbClr val="FB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1E9A-F905-138B-49D1-D698181F5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819807"/>
            <a:ext cx="5709965" cy="192339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E6E3D-ADFA-1E62-EE5B-9ED7992FFB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5998" y="3119443"/>
            <a:ext cx="5709967" cy="619113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5FCE5-B1D7-4BBD-BDDD-C59998E6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4081079"/>
            <a:ext cx="5709968" cy="522819"/>
          </a:xfr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F66F2F1-9A4F-742F-8FF3-24E41B7B2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FC346D8-86F7-FD6D-BAC7-30CD434DF8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3" y="2327887"/>
            <a:ext cx="5038259" cy="22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067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084A-BC5F-9065-7F62-D7FF578AF8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8455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C0CCD-E3D5-36E3-BF8E-02059DB2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412463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FA0F06-D520-6625-1077-E895EC2AD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8653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084A-BC5F-9065-7F62-D7FF578AF8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8455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C0CCD-E3D5-36E3-BF8E-02059DB2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412463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B659E16-0E65-EE82-2BA9-62D384F6E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815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0C61-B1B9-DEBA-78D1-4386DA2A8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10515600" cy="935356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2298-FA3F-3AD3-9E8A-0032AF846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6560"/>
            <a:ext cx="5181600" cy="411808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8167D-2A40-D342-AC43-56F4AC267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86560"/>
            <a:ext cx="5181600" cy="411808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50ECA6D-CFEB-C8CB-026E-8F21874D2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38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0C61-B1B9-DEBA-78D1-4386DA2A8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10515600" cy="935356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2298-FA3F-3AD3-9E8A-0032AF846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6560"/>
            <a:ext cx="5181600" cy="411808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8167D-2A40-D342-AC43-56F4AC267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86560"/>
            <a:ext cx="5181600" cy="411808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0D20C31-6D3B-D4EC-0107-A7D9E3D27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104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5028-BB12-075F-E39F-07C1B8ECE9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83375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ADE59-C87F-04A5-0F9C-151E8AF24C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467803"/>
            <a:ext cx="5157787" cy="523557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340CD-A5E8-1B87-597F-888F23EB7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60283"/>
            <a:ext cx="5157787" cy="35443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576A3-56CB-90EF-C8E3-ACE323255E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67803"/>
            <a:ext cx="5183188" cy="523557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D3BC1-B4F9-D5AF-F549-11C9953E9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60283"/>
            <a:ext cx="5183188" cy="35443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7056A8D-3B8B-56C2-E7CF-BCDA44916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2" y="5801032"/>
            <a:ext cx="2999995" cy="6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4110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4267A-C416-C6A6-8822-9262735D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78778-84DB-7783-7604-AC782BEF2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15CA-7E15-6B35-78CE-50B0AB850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BACC-C551-AD93-EF28-ADD816CF9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B2831-619D-0273-7E9A-CB78BC0C3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6DA7-933C-44DE-80C8-EC4B394CC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4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700" r:id="rId3"/>
    <p:sldLayoutId id="2147483701" r:id="rId4"/>
    <p:sldLayoutId id="2147483650" r:id="rId5"/>
    <p:sldLayoutId id="2147483697" r:id="rId6"/>
    <p:sldLayoutId id="2147483652" r:id="rId7"/>
    <p:sldLayoutId id="2147483698" r:id="rId8"/>
    <p:sldLayoutId id="2147483653" r:id="rId9"/>
    <p:sldLayoutId id="2147483691" r:id="rId10"/>
    <p:sldLayoutId id="2147483654" r:id="rId11"/>
    <p:sldLayoutId id="2147483663" r:id="rId12"/>
    <p:sldLayoutId id="2147483678" r:id="rId13"/>
    <p:sldLayoutId id="2147483679" r:id="rId14"/>
    <p:sldLayoutId id="2147483680" r:id="rId15"/>
    <p:sldLayoutId id="2147483699" r:id="rId16"/>
    <p:sldLayoutId id="2147483685" r:id="rId17"/>
    <p:sldLayoutId id="2147483686" r:id="rId18"/>
    <p:sldLayoutId id="2147483672" r:id="rId19"/>
    <p:sldLayoutId id="2147483673" r:id="rId20"/>
    <p:sldLayoutId id="2147483655" r:id="rId21"/>
    <p:sldLayoutId id="2147483664" r:id="rId22"/>
    <p:sldLayoutId id="2147483687" r:id="rId23"/>
    <p:sldLayoutId id="2147483693" r:id="rId24"/>
    <p:sldLayoutId id="2147483666" r:id="rId25"/>
    <p:sldLayoutId id="2147483694" r:id="rId26"/>
    <p:sldLayoutId id="2147483656" r:id="rId27"/>
    <p:sldLayoutId id="2147483695" r:id="rId28"/>
    <p:sldLayoutId id="2147483674" r:id="rId29"/>
    <p:sldLayoutId id="2147483683" r:id="rId30"/>
    <p:sldLayoutId id="2147483668" r:id="rId31"/>
    <p:sldLayoutId id="2147483702" r:id="rId32"/>
    <p:sldLayoutId id="2147483670" r:id="rId33"/>
    <p:sldLayoutId id="2147483684" r:id="rId34"/>
    <p:sldLayoutId id="2147483682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watch?v=dknTQktH5Z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5" descr="Et bilde som inneholder tekst, forretningskort, vektorgrafikk, skilt&#10;&#10;Automatisk generert beskrivelse">
            <a:extLst>
              <a:ext uri="{FF2B5EF4-FFF2-40B4-BE49-F238E27FC236}">
                <a16:creationId xmlns:a16="http://schemas.microsoft.com/office/drawing/2014/main" id="{EE695F42-6C2D-35D8-EAC0-4FB734907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" y="-282"/>
            <a:ext cx="12183533" cy="68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0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5">
            <a:extLst>
              <a:ext uri="{FF2B5EF4-FFF2-40B4-BE49-F238E27FC236}">
                <a16:creationId xmlns:a16="http://schemas.microsoft.com/office/drawing/2014/main" id="{AB9A4129-49EC-A0DB-B302-AB2281F6C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" y="35045"/>
            <a:ext cx="12183532" cy="68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7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10" descr="Et bilde som inneholder Nettsted&#10;&#10;Automatisk generert beskrivelse">
            <a:extLst>
              <a:ext uri="{FF2B5EF4-FFF2-40B4-BE49-F238E27FC236}">
                <a16:creationId xmlns:a16="http://schemas.microsoft.com/office/drawing/2014/main" id="{2F114B4D-9895-C158-8E9B-7B57E0C00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" y="5013"/>
            <a:ext cx="12183533" cy="6847975"/>
          </a:xfrm>
          <a:prstGeom prst="rect">
            <a:avLst/>
          </a:prstGeom>
        </p:spPr>
      </p:pic>
      <p:pic>
        <p:nvPicPr>
          <p:cNvPr id="13" name="Bilde 14" descr="Et bilde som inneholder clip art&#10;&#10;Automatisk generert beskrivelse">
            <a:hlinkClick r:id="rId4"/>
            <a:extLst>
              <a:ext uri="{FF2B5EF4-FFF2-40B4-BE49-F238E27FC236}">
                <a16:creationId xmlns:a16="http://schemas.microsoft.com/office/drawing/2014/main" id="{645050B4-1A23-60C3-0861-F414A72EB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758" y="3123671"/>
            <a:ext cx="12001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4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87034BC-B59F-3DAF-975C-44DBCACFC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035" cy="6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7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28ACC1E-E4A9-B2AA-D1E1-E185A1675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733"/>
            <a:ext cx="12191999" cy="69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2CAE66-9590-6843-1BBC-F16D26C69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8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0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5806978-CA95-0CB5-7E5C-8CFE9C81A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"/>
            <a:ext cx="12218058" cy="68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4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59FAAB9-76E4-9BB6-E4A1-00D8D34E4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8"/>
            <a:ext cx="12191999" cy="691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8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797E-F080-07A5-C98F-1A6EA6E1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Further support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74F6B-33B1-8120-F303-0315BCF6FC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1716540"/>
            <a:ext cx="10878913" cy="7505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Here’s where you can find further support if you need it: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BF18D30A-EE4B-39CE-5FD6-B0EB3BDD3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2" y="2568257"/>
            <a:ext cx="5028380" cy="451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741AC85-F70D-13F4-DBF9-601DF4B3B498}"/>
              </a:ext>
            </a:extLst>
          </p:cNvPr>
          <p:cNvSpPr txBox="1">
            <a:spLocks/>
          </p:cNvSpPr>
          <p:nvPr/>
        </p:nvSpPr>
        <p:spPr>
          <a:xfrm>
            <a:off x="5587139" y="2874321"/>
            <a:ext cx="5765074" cy="3033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Calibri" panose="020B0604020202020204" pitchFamily="34" charset="0"/>
              <a:buChar char="-"/>
            </a:pPr>
            <a:r>
              <a:rPr lang="en-GB"/>
              <a:t>Speak to your teacher</a:t>
            </a:r>
          </a:p>
          <a:p>
            <a:r>
              <a:rPr lang="en-GB"/>
              <a:t>-</a:t>
            </a:r>
          </a:p>
          <a:p>
            <a:r>
              <a:rPr lang="en-GB"/>
              <a:t>-</a:t>
            </a:r>
          </a:p>
          <a:p>
            <a:r>
              <a:rPr lang="en-GB"/>
              <a:t>-</a:t>
            </a:r>
          </a:p>
          <a:p>
            <a:r>
              <a:rPr lang="en-GB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7000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na Freud brand">
      <a:dk1>
        <a:srgbClr val="232D5A"/>
      </a:dk1>
      <a:lt1>
        <a:sysClr val="window" lastClr="FFFFFF"/>
      </a:lt1>
      <a:dk2>
        <a:srgbClr val="3C3C3C"/>
      </a:dk2>
      <a:lt2>
        <a:srgbClr val="FFFFFF"/>
      </a:lt2>
      <a:accent1>
        <a:srgbClr val="64C3D7"/>
      </a:accent1>
      <a:accent2>
        <a:srgbClr val="645FA5"/>
      </a:accent2>
      <a:accent3>
        <a:srgbClr val="ED73AA"/>
      </a:accent3>
      <a:accent4>
        <a:srgbClr val="FFE516"/>
      </a:accent4>
      <a:accent5>
        <a:srgbClr val="73BE6E"/>
      </a:accent5>
      <a:accent6>
        <a:srgbClr val="FFFFFF"/>
      </a:accent6>
      <a:hlink>
        <a:srgbClr val="AFDCE6"/>
      </a:hlink>
      <a:folHlink>
        <a:srgbClr val="AAA0CD"/>
      </a:folHlink>
    </a:clrScheme>
    <a:fontScheme name="Anna Freud_system defaul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AA lesson draft  -  Compatibility Mode" id="{5EB942F1-CC38-4223-AF13-8AE4145627F8}" vid="{C53D23FC-9792-4AFD-9BEE-D0307E6728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796</Words>
  <Application>Microsoft Office PowerPoint</Application>
  <PresentationFormat>Widescreen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Mulish ExtraLight</vt:lpstr>
      <vt:lpstr>Symbol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Boyle</dc:creator>
  <cp:lastModifiedBy>Simon Boyle</cp:lastModifiedBy>
  <cp:revision>37</cp:revision>
  <dcterms:created xsi:type="dcterms:W3CDTF">2023-04-17T16:58:21Z</dcterms:created>
  <dcterms:modified xsi:type="dcterms:W3CDTF">2023-05-11T09:06:23Z</dcterms:modified>
</cp:coreProperties>
</file>