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639" r:id="rId3"/>
    <p:sldId id="262" r:id="rId4"/>
    <p:sldId id="257" r:id="rId5"/>
    <p:sldId id="258" r:id="rId6"/>
    <p:sldId id="259" r:id="rId7"/>
    <p:sldId id="260" r:id="rId8"/>
    <p:sldId id="261" r:id="rId9"/>
    <p:sldId id="291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13"/>
  </p:normalViewPr>
  <p:slideViewPr>
    <p:cSldViewPr snapToGrid="0">
      <p:cViewPr varScale="1">
        <p:scale>
          <a:sx n="76" d="100"/>
          <a:sy n="76" d="100"/>
        </p:scale>
        <p:origin x="216"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C0DD31-43C9-4935-9F2C-177634BC4344}"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D8E31B8D-E569-4D4C-9634-8B027182B602}">
      <dgm:prSet/>
      <dgm:spPr/>
      <dgm:t>
        <a:bodyPr/>
        <a:lstStyle/>
        <a:p>
          <a:r>
            <a:rPr lang="en-US"/>
            <a:t>Partnership between health, education and local authorities for managing CYP with asthma aged 5-18</a:t>
          </a:r>
        </a:p>
      </dgm:t>
    </dgm:pt>
    <dgm:pt modelId="{B2CA236E-6F1A-42DE-864C-3FDCE5218ED8}" type="parTrans" cxnId="{47B00C9F-A30C-47AC-9305-A2C52087C989}">
      <dgm:prSet/>
      <dgm:spPr/>
      <dgm:t>
        <a:bodyPr/>
        <a:lstStyle/>
        <a:p>
          <a:endParaRPr lang="en-US"/>
        </a:p>
      </dgm:t>
    </dgm:pt>
    <dgm:pt modelId="{332BA9C5-91F6-456E-A955-35FF44BB1D51}" type="sibTrans" cxnId="{47B00C9F-A30C-47AC-9305-A2C52087C989}">
      <dgm:prSet/>
      <dgm:spPr/>
      <dgm:t>
        <a:bodyPr/>
        <a:lstStyle/>
        <a:p>
          <a:endParaRPr lang="en-US"/>
        </a:p>
      </dgm:t>
    </dgm:pt>
    <dgm:pt modelId="{6202CC74-004D-4E32-BC63-625CEBCA4391}">
      <dgm:prSet/>
      <dgm:spPr/>
      <dgm:t>
        <a:bodyPr/>
        <a:lstStyle/>
        <a:p>
          <a:r>
            <a:rPr lang="en-US"/>
            <a:t>Adoption of government policy on emergency inhalers and early years settings (education, individual healthcare plans)</a:t>
          </a:r>
        </a:p>
      </dgm:t>
    </dgm:pt>
    <dgm:pt modelId="{82D94DA4-08E7-48AC-A81D-4E77A43E028E}" type="parTrans" cxnId="{8ABD76FD-BD5B-41A8-8995-0A1D28F65888}">
      <dgm:prSet/>
      <dgm:spPr/>
      <dgm:t>
        <a:bodyPr/>
        <a:lstStyle/>
        <a:p>
          <a:endParaRPr lang="en-US"/>
        </a:p>
      </dgm:t>
    </dgm:pt>
    <dgm:pt modelId="{1156F557-1888-4773-8142-F87953476BA3}" type="sibTrans" cxnId="{8ABD76FD-BD5B-41A8-8995-0A1D28F65888}">
      <dgm:prSet/>
      <dgm:spPr/>
      <dgm:t>
        <a:bodyPr/>
        <a:lstStyle/>
        <a:p>
          <a:endParaRPr lang="en-US"/>
        </a:p>
      </dgm:t>
    </dgm:pt>
    <dgm:pt modelId="{27B7DE15-72C2-4148-9C71-F8B470CE758F}" type="pres">
      <dgm:prSet presAssocID="{51C0DD31-43C9-4935-9F2C-177634BC4344}" presName="hierChild1" presStyleCnt="0">
        <dgm:presLayoutVars>
          <dgm:chPref val="1"/>
          <dgm:dir/>
          <dgm:animOne val="branch"/>
          <dgm:animLvl val="lvl"/>
          <dgm:resizeHandles/>
        </dgm:presLayoutVars>
      </dgm:prSet>
      <dgm:spPr/>
    </dgm:pt>
    <dgm:pt modelId="{ECB07F14-68A9-0943-AAB5-B7AC9F5D9B02}" type="pres">
      <dgm:prSet presAssocID="{D8E31B8D-E569-4D4C-9634-8B027182B602}" presName="hierRoot1" presStyleCnt="0"/>
      <dgm:spPr/>
    </dgm:pt>
    <dgm:pt modelId="{B752EE0B-B3B1-4044-842C-A87EEAA50B61}" type="pres">
      <dgm:prSet presAssocID="{D8E31B8D-E569-4D4C-9634-8B027182B602}" presName="composite" presStyleCnt="0"/>
      <dgm:spPr/>
    </dgm:pt>
    <dgm:pt modelId="{C835E063-1A30-BE43-B6BA-0263D1EAABAA}" type="pres">
      <dgm:prSet presAssocID="{D8E31B8D-E569-4D4C-9634-8B027182B602}" presName="background" presStyleLbl="node0" presStyleIdx="0" presStyleCnt="2"/>
      <dgm:spPr/>
    </dgm:pt>
    <dgm:pt modelId="{01A06F6D-84DE-204C-B7A1-7D057904EC2C}" type="pres">
      <dgm:prSet presAssocID="{D8E31B8D-E569-4D4C-9634-8B027182B602}" presName="text" presStyleLbl="fgAcc0" presStyleIdx="0" presStyleCnt="2">
        <dgm:presLayoutVars>
          <dgm:chPref val="3"/>
        </dgm:presLayoutVars>
      </dgm:prSet>
      <dgm:spPr/>
    </dgm:pt>
    <dgm:pt modelId="{43099B46-64CF-6F40-B0E6-4EA92449284E}" type="pres">
      <dgm:prSet presAssocID="{D8E31B8D-E569-4D4C-9634-8B027182B602}" presName="hierChild2" presStyleCnt="0"/>
      <dgm:spPr/>
    </dgm:pt>
    <dgm:pt modelId="{306B0A4C-CF48-4249-B0A4-05E4FFB7FECA}" type="pres">
      <dgm:prSet presAssocID="{6202CC74-004D-4E32-BC63-625CEBCA4391}" presName="hierRoot1" presStyleCnt="0"/>
      <dgm:spPr/>
    </dgm:pt>
    <dgm:pt modelId="{E990FC59-56B8-AD4E-83FF-7EB7EC5D6D10}" type="pres">
      <dgm:prSet presAssocID="{6202CC74-004D-4E32-BC63-625CEBCA4391}" presName="composite" presStyleCnt="0"/>
      <dgm:spPr/>
    </dgm:pt>
    <dgm:pt modelId="{9363C8C8-A7E6-E248-BDFD-17ECB199EAD3}" type="pres">
      <dgm:prSet presAssocID="{6202CC74-004D-4E32-BC63-625CEBCA4391}" presName="background" presStyleLbl="node0" presStyleIdx="1" presStyleCnt="2"/>
      <dgm:spPr/>
    </dgm:pt>
    <dgm:pt modelId="{6A177BBE-FF7A-D642-A49B-B313FED8D6AA}" type="pres">
      <dgm:prSet presAssocID="{6202CC74-004D-4E32-BC63-625CEBCA4391}" presName="text" presStyleLbl="fgAcc0" presStyleIdx="1" presStyleCnt="2">
        <dgm:presLayoutVars>
          <dgm:chPref val="3"/>
        </dgm:presLayoutVars>
      </dgm:prSet>
      <dgm:spPr/>
    </dgm:pt>
    <dgm:pt modelId="{A0D598C2-15A1-1D4E-841F-86FF57013BD0}" type="pres">
      <dgm:prSet presAssocID="{6202CC74-004D-4E32-BC63-625CEBCA4391}" presName="hierChild2" presStyleCnt="0"/>
      <dgm:spPr/>
    </dgm:pt>
  </dgm:ptLst>
  <dgm:cxnLst>
    <dgm:cxn modelId="{BEE9562C-50C1-1548-B57C-0CEC4D34E9F1}" type="presOf" srcId="{51C0DD31-43C9-4935-9F2C-177634BC4344}" destId="{27B7DE15-72C2-4148-9C71-F8B470CE758F}" srcOrd="0" destOrd="0" presId="urn:microsoft.com/office/officeart/2005/8/layout/hierarchy1"/>
    <dgm:cxn modelId="{47B00C9F-A30C-47AC-9305-A2C52087C989}" srcId="{51C0DD31-43C9-4935-9F2C-177634BC4344}" destId="{D8E31B8D-E569-4D4C-9634-8B027182B602}" srcOrd="0" destOrd="0" parTransId="{B2CA236E-6F1A-42DE-864C-3FDCE5218ED8}" sibTransId="{332BA9C5-91F6-456E-A955-35FF44BB1D51}"/>
    <dgm:cxn modelId="{6EC1A0BF-6BB7-154D-8B2C-5614C9C03698}" type="presOf" srcId="{D8E31B8D-E569-4D4C-9634-8B027182B602}" destId="{01A06F6D-84DE-204C-B7A1-7D057904EC2C}" srcOrd="0" destOrd="0" presId="urn:microsoft.com/office/officeart/2005/8/layout/hierarchy1"/>
    <dgm:cxn modelId="{7523F7DE-CC57-0043-A56B-5E0F781B47C2}" type="presOf" srcId="{6202CC74-004D-4E32-BC63-625CEBCA4391}" destId="{6A177BBE-FF7A-D642-A49B-B313FED8D6AA}" srcOrd="0" destOrd="0" presId="urn:microsoft.com/office/officeart/2005/8/layout/hierarchy1"/>
    <dgm:cxn modelId="{8ABD76FD-BD5B-41A8-8995-0A1D28F65888}" srcId="{51C0DD31-43C9-4935-9F2C-177634BC4344}" destId="{6202CC74-004D-4E32-BC63-625CEBCA4391}" srcOrd="1" destOrd="0" parTransId="{82D94DA4-08E7-48AC-A81D-4E77A43E028E}" sibTransId="{1156F557-1888-4773-8142-F87953476BA3}"/>
    <dgm:cxn modelId="{336BAD1A-586A-3846-ABBF-B8BA4E5F2A6E}" type="presParOf" srcId="{27B7DE15-72C2-4148-9C71-F8B470CE758F}" destId="{ECB07F14-68A9-0943-AAB5-B7AC9F5D9B02}" srcOrd="0" destOrd="0" presId="urn:microsoft.com/office/officeart/2005/8/layout/hierarchy1"/>
    <dgm:cxn modelId="{EE771EFE-0FED-4343-8143-D479DA5ADAC4}" type="presParOf" srcId="{ECB07F14-68A9-0943-AAB5-B7AC9F5D9B02}" destId="{B752EE0B-B3B1-4044-842C-A87EEAA50B61}" srcOrd="0" destOrd="0" presId="urn:microsoft.com/office/officeart/2005/8/layout/hierarchy1"/>
    <dgm:cxn modelId="{270899B1-1FBD-0946-B723-CEA2949958A9}" type="presParOf" srcId="{B752EE0B-B3B1-4044-842C-A87EEAA50B61}" destId="{C835E063-1A30-BE43-B6BA-0263D1EAABAA}" srcOrd="0" destOrd="0" presId="urn:microsoft.com/office/officeart/2005/8/layout/hierarchy1"/>
    <dgm:cxn modelId="{A5651A64-DA62-9843-AECB-F4A9B6BE1A2B}" type="presParOf" srcId="{B752EE0B-B3B1-4044-842C-A87EEAA50B61}" destId="{01A06F6D-84DE-204C-B7A1-7D057904EC2C}" srcOrd="1" destOrd="0" presId="urn:microsoft.com/office/officeart/2005/8/layout/hierarchy1"/>
    <dgm:cxn modelId="{8571A27D-AABA-E84D-B1DA-BDBB4E015A9F}" type="presParOf" srcId="{ECB07F14-68A9-0943-AAB5-B7AC9F5D9B02}" destId="{43099B46-64CF-6F40-B0E6-4EA92449284E}" srcOrd="1" destOrd="0" presId="urn:microsoft.com/office/officeart/2005/8/layout/hierarchy1"/>
    <dgm:cxn modelId="{8BFF4490-6835-EA4D-AE67-931B8CCC9F40}" type="presParOf" srcId="{27B7DE15-72C2-4148-9C71-F8B470CE758F}" destId="{306B0A4C-CF48-4249-B0A4-05E4FFB7FECA}" srcOrd="1" destOrd="0" presId="urn:microsoft.com/office/officeart/2005/8/layout/hierarchy1"/>
    <dgm:cxn modelId="{FDE952CA-1AAE-2B4E-AD5F-4FE630833611}" type="presParOf" srcId="{306B0A4C-CF48-4249-B0A4-05E4FFB7FECA}" destId="{E990FC59-56B8-AD4E-83FF-7EB7EC5D6D10}" srcOrd="0" destOrd="0" presId="urn:microsoft.com/office/officeart/2005/8/layout/hierarchy1"/>
    <dgm:cxn modelId="{3DC26AB3-EFD2-4E43-AD22-F7E7488C34F1}" type="presParOf" srcId="{E990FC59-56B8-AD4E-83FF-7EB7EC5D6D10}" destId="{9363C8C8-A7E6-E248-BDFD-17ECB199EAD3}" srcOrd="0" destOrd="0" presId="urn:microsoft.com/office/officeart/2005/8/layout/hierarchy1"/>
    <dgm:cxn modelId="{23D0DCA0-645B-EA4B-8947-B81D3F16AE6A}" type="presParOf" srcId="{E990FC59-56B8-AD4E-83FF-7EB7EC5D6D10}" destId="{6A177BBE-FF7A-D642-A49B-B313FED8D6AA}" srcOrd="1" destOrd="0" presId="urn:microsoft.com/office/officeart/2005/8/layout/hierarchy1"/>
    <dgm:cxn modelId="{06156C70-9F1D-F940-A8DF-88C12595B7E1}" type="presParOf" srcId="{306B0A4C-CF48-4249-B0A4-05E4FFB7FECA}" destId="{A0D598C2-15A1-1D4E-841F-86FF57013BD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110A5A-6400-4FEA-B03F-B00E9894F7E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7F60F3B-ADBD-4738-8D99-DA726ABDEF2A}">
      <dgm:prSet/>
      <dgm:spPr/>
      <dgm:t>
        <a:bodyPr/>
        <a:lstStyle/>
        <a:p>
          <a:r>
            <a:rPr lang="en-US"/>
            <a:t>Register of all students with asthma</a:t>
          </a:r>
        </a:p>
      </dgm:t>
    </dgm:pt>
    <dgm:pt modelId="{5416D0AC-5BBE-4829-950A-7267E02557BA}" type="parTrans" cxnId="{700BBC5E-11BE-4513-B13F-7754F5EB54FC}">
      <dgm:prSet/>
      <dgm:spPr/>
      <dgm:t>
        <a:bodyPr/>
        <a:lstStyle/>
        <a:p>
          <a:endParaRPr lang="en-US"/>
        </a:p>
      </dgm:t>
    </dgm:pt>
    <dgm:pt modelId="{D20167A2-AE1F-4F93-B4C0-D16AE9B13BB8}" type="sibTrans" cxnId="{700BBC5E-11BE-4513-B13F-7754F5EB54FC}">
      <dgm:prSet/>
      <dgm:spPr/>
      <dgm:t>
        <a:bodyPr/>
        <a:lstStyle/>
        <a:p>
          <a:endParaRPr lang="en-US"/>
        </a:p>
      </dgm:t>
    </dgm:pt>
    <dgm:pt modelId="{1817FEA4-C366-46B1-980F-D45A89E991D7}">
      <dgm:prSet/>
      <dgm:spPr/>
      <dgm:t>
        <a:bodyPr/>
        <a:lstStyle/>
        <a:p>
          <a:r>
            <a:rPr lang="en-US"/>
            <a:t>Management plan for each child</a:t>
          </a:r>
        </a:p>
      </dgm:t>
    </dgm:pt>
    <dgm:pt modelId="{13F223E8-40EB-4166-9D1A-D129313B3E95}" type="parTrans" cxnId="{8AE9EBC3-3906-458F-9E40-1D8A63660F72}">
      <dgm:prSet/>
      <dgm:spPr/>
      <dgm:t>
        <a:bodyPr/>
        <a:lstStyle/>
        <a:p>
          <a:endParaRPr lang="en-US"/>
        </a:p>
      </dgm:t>
    </dgm:pt>
    <dgm:pt modelId="{353396E8-1419-4A5D-9C15-9CDFB07B0D60}" type="sibTrans" cxnId="{8AE9EBC3-3906-458F-9E40-1D8A63660F72}">
      <dgm:prSet/>
      <dgm:spPr/>
      <dgm:t>
        <a:bodyPr/>
        <a:lstStyle/>
        <a:p>
          <a:endParaRPr lang="en-US"/>
        </a:p>
      </dgm:t>
    </dgm:pt>
    <dgm:pt modelId="{98DD4545-D1B0-43D0-AB73-DBCA723A9894}">
      <dgm:prSet/>
      <dgm:spPr/>
      <dgm:t>
        <a:bodyPr/>
        <a:lstStyle/>
        <a:p>
          <a:r>
            <a:rPr lang="en-US"/>
            <a:t>Named individual responsible for asthma in each school (Asthma champion)</a:t>
          </a:r>
        </a:p>
      </dgm:t>
    </dgm:pt>
    <dgm:pt modelId="{4102954E-F079-4F76-A4E5-6F9A9D794078}" type="parTrans" cxnId="{E5760CA6-9A85-4DD2-BFC8-951BFCBFCE94}">
      <dgm:prSet/>
      <dgm:spPr/>
      <dgm:t>
        <a:bodyPr/>
        <a:lstStyle/>
        <a:p>
          <a:endParaRPr lang="en-US"/>
        </a:p>
      </dgm:t>
    </dgm:pt>
    <dgm:pt modelId="{DB89B49B-27CA-4FF3-86D8-3978EBF2BFDC}" type="sibTrans" cxnId="{E5760CA6-9A85-4DD2-BFC8-951BFCBFCE94}">
      <dgm:prSet/>
      <dgm:spPr/>
      <dgm:t>
        <a:bodyPr/>
        <a:lstStyle/>
        <a:p>
          <a:endParaRPr lang="en-US"/>
        </a:p>
      </dgm:t>
    </dgm:pt>
    <dgm:pt modelId="{535EB371-87F3-4714-8E6B-F35C1C6D1E43}">
      <dgm:prSet/>
      <dgm:spPr/>
      <dgm:t>
        <a:bodyPr/>
        <a:lstStyle/>
        <a:p>
          <a:r>
            <a:rPr lang="en-US"/>
            <a:t>Policy for inhaler techniques and care of students with asthma</a:t>
          </a:r>
        </a:p>
      </dgm:t>
    </dgm:pt>
    <dgm:pt modelId="{06E59419-F721-48F0-9E05-F1D338DD5BDE}" type="parTrans" cxnId="{172180A7-6808-401E-BBCB-A17B4ECE3830}">
      <dgm:prSet/>
      <dgm:spPr/>
      <dgm:t>
        <a:bodyPr/>
        <a:lstStyle/>
        <a:p>
          <a:endParaRPr lang="en-US"/>
        </a:p>
      </dgm:t>
    </dgm:pt>
    <dgm:pt modelId="{F75E7D0E-F1A9-4A80-8940-25CABE0A775B}" type="sibTrans" cxnId="{172180A7-6808-401E-BBCB-A17B4ECE3830}">
      <dgm:prSet/>
      <dgm:spPr/>
      <dgm:t>
        <a:bodyPr/>
        <a:lstStyle/>
        <a:p>
          <a:endParaRPr lang="en-US"/>
        </a:p>
      </dgm:t>
    </dgm:pt>
    <dgm:pt modelId="{E3915D64-26E4-4898-AD3B-00252DA3F804}">
      <dgm:prSet/>
      <dgm:spPr/>
      <dgm:t>
        <a:bodyPr/>
        <a:lstStyle/>
        <a:p>
          <a:r>
            <a:rPr lang="en-US" dirty="0"/>
            <a:t>Policy regarding asthma and emergency treatment</a:t>
          </a:r>
        </a:p>
      </dgm:t>
    </dgm:pt>
    <dgm:pt modelId="{41E9BB06-A908-4B69-B780-03A7CC68E23F}" type="parTrans" cxnId="{A685175B-199C-4013-AE7F-D6A4001EC0D6}">
      <dgm:prSet/>
      <dgm:spPr/>
      <dgm:t>
        <a:bodyPr/>
        <a:lstStyle/>
        <a:p>
          <a:endParaRPr lang="en-US"/>
        </a:p>
      </dgm:t>
    </dgm:pt>
    <dgm:pt modelId="{5417B171-6732-4EE5-81E9-17A00AEDF173}" type="sibTrans" cxnId="{A685175B-199C-4013-AE7F-D6A4001EC0D6}">
      <dgm:prSet/>
      <dgm:spPr/>
      <dgm:t>
        <a:bodyPr/>
        <a:lstStyle/>
        <a:p>
          <a:endParaRPr lang="en-US"/>
        </a:p>
      </dgm:t>
    </dgm:pt>
    <dgm:pt modelId="{3958A312-8F6A-4B13-9C7F-B7701E25F921}">
      <dgm:prSet/>
      <dgm:spPr/>
      <dgm:t>
        <a:bodyPr/>
        <a:lstStyle/>
        <a:p>
          <a:r>
            <a:rPr lang="en-US" dirty="0"/>
            <a:t>System to identify children missing school because of asthma, or avoiding sports or activities because of asthma</a:t>
          </a:r>
        </a:p>
      </dgm:t>
    </dgm:pt>
    <dgm:pt modelId="{A1E6E98E-B64B-4E1C-A22B-DDC4DCEE35C6}" type="parTrans" cxnId="{51E776BF-C6F5-4403-B34A-C96BBC91BF99}">
      <dgm:prSet/>
      <dgm:spPr/>
      <dgm:t>
        <a:bodyPr/>
        <a:lstStyle/>
        <a:p>
          <a:endParaRPr lang="en-US"/>
        </a:p>
      </dgm:t>
    </dgm:pt>
    <dgm:pt modelId="{A83C13E5-478D-434D-8B45-E09E5EDBD4BE}" type="sibTrans" cxnId="{51E776BF-C6F5-4403-B34A-C96BBC91BF99}">
      <dgm:prSet/>
      <dgm:spPr/>
      <dgm:t>
        <a:bodyPr/>
        <a:lstStyle/>
        <a:p>
          <a:endParaRPr lang="en-US"/>
        </a:p>
      </dgm:t>
    </dgm:pt>
    <dgm:pt modelId="{82B22D68-6BDF-7E4C-93BF-7CB0ECC40273}">
      <dgm:prSet/>
      <dgm:spPr/>
      <dgm:t>
        <a:bodyPr/>
        <a:lstStyle/>
        <a:p>
          <a:r>
            <a:rPr lang="en-US" dirty="0"/>
            <a:t>Asthma training for all school staff - 85% target</a:t>
          </a:r>
        </a:p>
      </dgm:t>
    </dgm:pt>
    <dgm:pt modelId="{F499B16A-0757-584D-93F4-489467BEDC64}" type="parTrans" cxnId="{EADE8621-E8C4-834B-A901-4F991F0CCB13}">
      <dgm:prSet/>
      <dgm:spPr/>
    </dgm:pt>
    <dgm:pt modelId="{C1498A2D-00AB-544C-8F29-6D755B0FF7E8}" type="sibTrans" cxnId="{EADE8621-E8C4-834B-A901-4F991F0CCB13}">
      <dgm:prSet/>
      <dgm:spPr/>
    </dgm:pt>
    <dgm:pt modelId="{6576C14A-AB9C-C94A-BDD5-47411427C20C}" type="pres">
      <dgm:prSet presAssocID="{79110A5A-6400-4FEA-B03F-B00E9894F7E8}" presName="linear" presStyleCnt="0">
        <dgm:presLayoutVars>
          <dgm:animLvl val="lvl"/>
          <dgm:resizeHandles val="exact"/>
        </dgm:presLayoutVars>
      </dgm:prSet>
      <dgm:spPr/>
    </dgm:pt>
    <dgm:pt modelId="{04F9177E-4E66-3B4C-93B1-2276804ACEE7}" type="pres">
      <dgm:prSet presAssocID="{07F60F3B-ADBD-4738-8D99-DA726ABDEF2A}" presName="parentText" presStyleLbl="node1" presStyleIdx="0" presStyleCnt="7">
        <dgm:presLayoutVars>
          <dgm:chMax val="0"/>
          <dgm:bulletEnabled val="1"/>
        </dgm:presLayoutVars>
      </dgm:prSet>
      <dgm:spPr/>
    </dgm:pt>
    <dgm:pt modelId="{C670E140-8E57-5140-A4BE-C2C29F51F0A3}" type="pres">
      <dgm:prSet presAssocID="{D20167A2-AE1F-4F93-B4C0-D16AE9B13BB8}" presName="spacer" presStyleCnt="0"/>
      <dgm:spPr/>
    </dgm:pt>
    <dgm:pt modelId="{78C38D9B-6F58-4F49-B5D5-4850E5574F5B}" type="pres">
      <dgm:prSet presAssocID="{1817FEA4-C366-46B1-980F-D45A89E991D7}" presName="parentText" presStyleLbl="node1" presStyleIdx="1" presStyleCnt="7">
        <dgm:presLayoutVars>
          <dgm:chMax val="0"/>
          <dgm:bulletEnabled val="1"/>
        </dgm:presLayoutVars>
      </dgm:prSet>
      <dgm:spPr/>
    </dgm:pt>
    <dgm:pt modelId="{A121D136-B36A-1543-ACB8-2B8F9BDD98A7}" type="pres">
      <dgm:prSet presAssocID="{353396E8-1419-4A5D-9C15-9CDFB07B0D60}" presName="spacer" presStyleCnt="0"/>
      <dgm:spPr/>
    </dgm:pt>
    <dgm:pt modelId="{4BC48644-57CB-254D-AFB9-FF69E5F957A1}" type="pres">
      <dgm:prSet presAssocID="{98DD4545-D1B0-43D0-AB73-DBCA723A9894}" presName="parentText" presStyleLbl="node1" presStyleIdx="2" presStyleCnt="7">
        <dgm:presLayoutVars>
          <dgm:chMax val="0"/>
          <dgm:bulletEnabled val="1"/>
        </dgm:presLayoutVars>
      </dgm:prSet>
      <dgm:spPr/>
    </dgm:pt>
    <dgm:pt modelId="{858FE5C0-6A6F-214C-8F9C-46A0F1689EC6}" type="pres">
      <dgm:prSet presAssocID="{DB89B49B-27CA-4FF3-86D8-3978EBF2BFDC}" presName="spacer" presStyleCnt="0"/>
      <dgm:spPr/>
    </dgm:pt>
    <dgm:pt modelId="{46254634-E22C-544F-AA98-6CC54D5E39FB}" type="pres">
      <dgm:prSet presAssocID="{535EB371-87F3-4714-8E6B-F35C1C6D1E43}" presName="parentText" presStyleLbl="node1" presStyleIdx="3" presStyleCnt="7">
        <dgm:presLayoutVars>
          <dgm:chMax val="0"/>
          <dgm:bulletEnabled val="1"/>
        </dgm:presLayoutVars>
      </dgm:prSet>
      <dgm:spPr/>
    </dgm:pt>
    <dgm:pt modelId="{8B4952C2-4BDF-4049-A5CA-70500DD46E45}" type="pres">
      <dgm:prSet presAssocID="{F75E7D0E-F1A9-4A80-8940-25CABE0A775B}" presName="spacer" presStyleCnt="0"/>
      <dgm:spPr/>
    </dgm:pt>
    <dgm:pt modelId="{EEEB27AD-3BB5-364C-94DD-A1B8131A13EE}" type="pres">
      <dgm:prSet presAssocID="{E3915D64-26E4-4898-AD3B-00252DA3F804}" presName="parentText" presStyleLbl="node1" presStyleIdx="4" presStyleCnt="7">
        <dgm:presLayoutVars>
          <dgm:chMax val="0"/>
          <dgm:bulletEnabled val="1"/>
        </dgm:presLayoutVars>
      </dgm:prSet>
      <dgm:spPr/>
    </dgm:pt>
    <dgm:pt modelId="{38CE06DB-82CE-8846-8EBA-DCA0D1425254}" type="pres">
      <dgm:prSet presAssocID="{5417B171-6732-4EE5-81E9-17A00AEDF173}" presName="spacer" presStyleCnt="0"/>
      <dgm:spPr/>
    </dgm:pt>
    <dgm:pt modelId="{30F82C7D-27FC-3942-B95E-0CD0B49349CD}" type="pres">
      <dgm:prSet presAssocID="{3958A312-8F6A-4B13-9C7F-B7701E25F921}" presName="parentText" presStyleLbl="node1" presStyleIdx="5" presStyleCnt="7">
        <dgm:presLayoutVars>
          <dgm:chMax val="0"/>
          <dgm:bulletEnabled val="1"/>
        </dgm:presLayoutVars>
      </dgm:prSet>
      <dgm:spPr/>
    </dgm:pt>
    <dgm:pt modelId="{C50F4B42-1BAB-8246-96C4-934CD29AF0D4}" type="pres">
      <dgm:prSet presAssocID="{A83C13E5-478D-434D-8B45-E09E5EDBD4BE}" presName="spacer" presStyleCnt="0"/>
      <dgm:spPr/>
    </dgm:pt>
    <dgm:pt modelId="{52632660-31F2-EA42-85AE-F9E536C34372}" type="pres">
      <dgm:prSet presAssocID="{82B22D68-6BDF-7E4C-93BF-7CB0ECC40273}" presName="parentText" presStyleLbl="node1" presStyleIdx="6" presStyleCnt="7">
        <dgm:presLayoutVars>
          <dgm:chMax val="0"/>
          <dgm:bulletEnabled val="1"/>
        </dgm:presLayoutVars>
      </dgm:prSet>
      <dgm:spPr/>
    </dgm:pt>
  </dgm:ptLst>
  <dgm:cxnLst>
    <dgm:cxn modelId="{0BCB4C06-EBDA-2C43-BA43-79B1E3DC50B4}" type="presOf" srcId="{79110A5A-6400-4FEA-B03F-B00E9894F7E8}" destId="{6576C14A-AB9C-C94A-BDD5-47411427C20C}" srcOrd="0" destOrd="0" presId="urn:microsoft.com/office/officeart/2005/8/layout/vList2"/>
    <dgm:cxn modelId="{BC014410-41E6-4E46-A85B-26744772F093}" type="presOf" srcId="{98DD4545-D1B0-43D0-AB73-DBCA723A9894}" destId="{4BC48644-57CB-254D-AFB9-FF69E5F957A1}" srcOrd="0" destOrd="0" presId="urn:microsoft.com/office/officeart/2005/8/layout/vList2"/>
    <dgm:cxn modelId="{EADE8621-E8C4-834B-A901-4F991F0CCB13}" srcId="{79110A5A-6400-4FEA-B03F-B00E9894F7E8}" destId="{82B22D68-6BDF-7E4C-93BF-7CB0ECC40273}" srcOrd="6" destOrd="0" parTransId="{F499B16A-0757-584D-93F4-489467BEDC64}" sibTransId="{C1498A2D-00AB-544C-8F29-6D755B0FF7E8}"/>
    <dgm:cxn modelId="{A685175B-199C-4013-AE7F-D6A4001EC0D6}" srcId="{79110A5A-6400-4FEA-B03F-B00E9894F7E8}" destId="{E3915D64-26E4-4898-AD3B-00252DA3F804}" srcOrd="4" destOrd="0" parTransId="{41E9BB06-A908-4B69-B780-03A7CC68E23F}" sibTransId="{5417B171-6732-4EE5-81E9-17A00AEDF173}"/>
    <dgm:cxn modelId="{700BBC5E-11BE-4513-B13F-7754F5EB54FC}" srcId="{79110A5A-6400-4FEA-B03F-B00E9894F7E8}" destId="{07F60F3B-ADBD-4738-8D99-DA726ABDEF2A}" srcOrd="0" destOrd="0" parTransId="{5416D0AC-5BBE-4829-950A-7267E02557BA}" sibTransId="{D20167A2-AE1F-4F93-B4C0-D16AE9B13BB8}"/>
    <dgm:cxn modelId="{24151771-E27E-9349-91FA-D70F2C69A00B}" type="presOf" srcId="{82B22D68-6BDF-7E4C-93BF-7CB0ECC40273}" destId="{52632660-31F2-EA42-85AE-F9E536C34372}" srcOrd="0" destOrd="0" presId="urn:microsoft.com/office/officeart/2005/8/layout/vList2"/>
    <dgm:cxn modelId="{59031282-DED8-AB46-BB6C-7208B09E97A1}" type="presOf" srcId="{535EB371-87F3-4714-8E6B-F35C1C6D1E43}" destId="{46254634-E22C-544F-AA98-6CC54D5E39FB}" srcOrd="0" destOrd="0" presId="urn:microsoft.com/office/officeart/2005/8/layout/vList2"/>
    <dgm:cxn modelId="{FB0D92A1-ABCC-D142-8F64-AB435AA258B7}" type="presOf" srcId="{3958A312-8F6A-4B13-9C7F-B7701E25F921}" destId="{30F82C7D-27FC-3942-B95E-0CD0B49349CD}" srcOrd="0" destOrd="0" presId="urn:microsoft.com/office/officeart/2005/8/layout/vList2"/>
    <dgm:cxn modelId="{E5760CA6-9A85-4DD2-BFC8-951BFCBFCE94}" srcId="{79110A5A-6400-4FEA-B03F-B00E9894F7E8}" destId="{98DD4545-D1B0-43D0-AB73-DBCA723A9894}" srcOrd="2" destOrd="0" parTransId="{4102954E-F079-4F76-A4E5-6F9A9D794078}" sibTransId="{DB89B49B-27CA-4FF3-86D8-3978EBF2BFDC}"/>
    <dgm:cxn modelId="{172180A7-6808-401E-BBCB-A17B4ECE3830}" srcId="{79110A5A-6400-4FEA-B03F-B00E9894F7E8}" destId="{535EB371-87F3-4714-8E6B-F35C1C6D1E43}" srcOrd="3" destOrd="0" parTransId="{06E59419-F721-48F0-9E05-F1D338DD5BDE}" sibTransId="{F75E7D0E-F1A9-4A80-8940-25CABE0A775B}"/>
    <dgm:cxn modelId="{F55CDBAC-27BC-2B49-B80E-E8AC58C587A5}" type="presOf" srcId="{E3915D64-26E4-4898-AD3B-00252DA3F804}" destId="{EEEB27AD-3BB5-364C-94DD-A1B8131A13EE}" srcOrd="0" destOrd="0" presId="urn:microsoft.com/office/officeart/2005/8/layout/vList2"/>
    <dgm:cxn modelId="{51E776BF-C6F5-4403-B34A-C96BBC91BF99}" srcId="{79110A5A-6400-4FEA-B03F-B00E9894F7E8}" destId="{3958A312-8F6A-4B13-9C7F-B7701E25F921}" srcOrd="5" destOrd="0" parTransId="{A1E6E98E-B64B-4E1C-A22B-DDC4DCEE35C6}" sibTransId="{A83C13E5-478D-434D-8B45-E09E5EDBD4BE}"/>
    <dgm:cxn modelId="{8AE9EBC3-3906-458F-9E40-1D8A63660F72}" srcId="{79110A5A-6400-4FEA-B03F-B00E9894F7E8}" destId="{1817FEA4-C366-46B1-980F-D45A89E991D7}" srcOrd="1" destOrd="0" parTransId="{13F223E8-40EB-4166-9D1A-D129313B3E95}" sibTransId="{353396E8-1419-4A5D-9C15-9CDFB07B0D60}"/>
    <dgm:cxn modelId="{05D72FED-BD3D-044C-920F-CABEE85554DF}" type="presOf" srcId="{07F60F3B-ADBD-4738-8D99-DA726ABDEF2A}" destId="{04F9177E-4E66-3B4C-93B1-2276804ACEE7}" srcOrd="0" destOrd="0" presId="urn:microsoft.com/office/officeart/2005/8/layout/vList2"/>
    <dgm:cxn modelId="{D9941BF6-9021-2648-A919-57B48A1B7BB6}" type="presOf" srcId="{1817FEA4-C366-46B1-980F-D45A89E991D7}" destId="{78C38D9B-6F58-4F49-B5D5-4850E5574F5B}" srcOrd="0" destOrd="0" presId="urn:microsoft.com/office/officeart/2005/8/layout/vList2"/>
    <dgm:cxn modelId="{5C6CC61C-AB59-504A-A5C0-D43C8CF3A683}" type="presParOf" srcId="{6576C14A-AB9C-C94A-BDD5-47411427C20C}" destId="{04F9177E-4E66-3B4C-93B1-2276804ACEE7}" srcOrd="0" destOrd="0" presId="urn:microsoft.com/office/officeart/2005/8/layout/vList2"/>
    <dgm:cxn modelId="{49079599-ACB0-E041-AE2C-5ECB73C1A157}" type="presParOf" srcId="{6576C14A-AB9C-C94A-BDD5-47411427C20C}" destId="{C670E140-8E57-5140-A4BE-C2C29F51F0A3}" srcOrd="1" destOrd="0" presId="urn:microsoft.com/office/officeart/2005/8/layout/vList2"/>
    <dgm:cxn modelId="{10AAF3F0-033A-D74D-AA73-628B356599DC}" type="presParOf" srcId="{6576C14A-AB9C-C94A-BDD5-47411427C20C}" destId="{78C38D9B-6F58-4F49-B5D5-4850E5574F5B}" srcOrd="2" destOrd="0" presId="urn:microsoft.com/office/officeart/2005/8/layout/vList2"/>
    <dgm:cxn modelId="{C4B5D14F-2187-5349-8FC9-25F3F0BC1BD3}" type="presParOf" srcId="{6576C14A-AB9C-C94A-BDD5-47411427C20C}" destId="{A121D136-B36A-1543-ACB8-2B8F9BDD98A7}" srcOrd="3" destOrd="0" presId="urn:microsoft.com/office/officeart/2005/8/layout/vList2"/>
    <dgm:cxn modelId="{2CD83F78-A997-3945-B382-12E08EA52282}" type="presParOf" srcId="{6576C14A-AB9C-C94A-BDD5-47411427C20C}" destId="{4BC48644-57CB-254D-AFB9-FF69E5F957A1}" srcOrd="4" destOrd="0" presId="urn:microsoft.com/office/officeart/2005/8/layout/vList2"/>
    <dgm:cxn modelId="{E378EBCD-4BF5-CC47-A33C-A664E2099967}" type="presParOf" srcId="{6576C14A-AB9C-C94A-BDD5-47411427C20C}" destId="{858FE5C0-6A6F-214C-8F9C-46A0F1689EC6}" srcOrd="5" destOrd="0" presId="urn:microsoft.com/office/officeart/2005/8/layout/vList2"/>
    <dgm:cxn modelId="{9FAB3DD4-0DE1-5D4C-9D96-AB6CC440C0B8}" type="presParOf" srcId="{6576C14A-AB9C-C94A-BDD5-47411427C20C}" destId="{46254634-E22C-544F-AA98-6CC54D5E39FB}" srcOrd="6" destOrd="0" presId="urn:microsoft.com/office/officeart/2005/8/layout/vList2"/>
    <dgm:cxn modelId="{508F739A-C5C7-7641-8BDE-D1355D994F9F}" type="presParOf" srcId="{6576C14A-AB9C-C94A-BDD5-47411427C20C}" destId="{8B4952C2-4BDF-4049-A5CA-70500DD46E45}" srcOrd="7" destOrd="0" presId="urn:microsoft.com/office/officeart/2005/8/layout/vList2"/>
    <dgm:cxn modelId="{EC29FC15-593B-2140-8632-79FD623D6150}" type="presParOf" srcId="{6576C14A-AB9C-C94A-BDD5-47411427C20C}" destId="{EEEB27AD-3BB5-364C-94DD-A1B8131A13EE}" srcOrd="8" destOrd="0" presId="urn:microsoft.com/office/officeart/2005/8/layout/vList2"/>
    <dgm:cxn modelId="{743F321F-F7E2-0449-8D75-A315CB29CE30}" type="presParOf" srcId="{6576C14A-AB9C-C94A-BDD5-47411427C20C}" destId="{38CE06DB-82CE-8846-8EBA-DCA0D1425254}" srcOrd="9" destOrd="0" presId="urn:microsoft.com/office/officeart/2005/8/layout/vList2"/>
    <dgm:cxn modelId="{EAEA0A08-EF62-2B47-9758-8A124F08A54C}" type="presParOf" srcId="{6576C14A-AB9C-C94A-BDD5-47411427C20C}" destId="{30F82C7D-27FC-3942-B95E-0CD0B49349CD}" srcOrd="10" destOrd="0" presId="urn:microsoft.com/office/officeart/2005/8/layout/vList2"/>
    <dgm:cxn modelId="{6826FBDD-7F1A-6040-A312-587594C36F5E}" type="presParOf" srcId="{6576C14A-AB9C-C94A-BDD5-47411427C20C}" destId="{C50F4B42-1BAB-8246-96C4-934CD29AF0D4}" srcOrd="11" destOrd="0" presId="urn:microsoft.com/office/officeart/2005/8/layout/vList2"/>
    <dgm:cxn modelId="{B4C3A2F0-19F8-9B47-8DFA-F503EC220412}" type="presParOf" srcId="{6576C14A-AB9C-C94A-BDD5-47411427C20C}" destId="{52632660-31F2-EA42-85AE-F9E536C3437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01FDB4-E057-4444-987A-FCE1B13D0C03}"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E44F1DBD-73D2-48FE-A184-A3117A1673B7}">
      <dgm:prSet/>
      <dgm:spPr/>
      <dgm:t>
        <a:bodyPr/>
        <a:lstStyle/>
        <a:p>
          <a:r>
            <a:rPr lang="en-US" b="1"/>
            <a:t>Policy. </a:t>
          </a:r>
          <a:r>
            <a:rPr lang="en-GB"/>
            <a:t>School’s policy should be available to view, all staff should be aware of where it is kept. </a:t>
          </a:r>
          <a:endParaRPr lang="en-US"/>
        </a:p>
      </dgm:t>
    </dgm:pt>
    <dgm:pt modelId="{8CE99B6B-C7A9-4B56-9848-2650B3119416}" type="parTrans" cxnId="{55082069-2226-4309-B13B-9D9B96197A67}">
      <dgm:prSet/>
      <dgm:spPr/>
      <dgm:t>
        <a:bodyPr/>
        <a:lstStyle/>
        <a:p>
          <a:endParaRPr lang="en-US"/>
        </a:p>
      </dgm:t>
    </dgm:pt>
    <dgm:pt modelId="{E6AD8000-1F5B-4443-9240-12720712C21A}" type="sibTrans" cxnId="{55082069-2226-4309-B13B-9D9B96197A67}">
      <dgm:prSet/>
      <dgm:spPr/>
      <dgm:t>
        <a:bodyPr/>
        <a:lstStyle/>
        <a:p>
          <a:endParaRPr lang="en-US"/>
        </a:p>
      </dgm:t>
    </dgm:pt>
    <dgm:pt modelId="{1497AF74-EC03-4B9D-AB86-93CD6DA69EFC}">
      <dgm:prSet/>
      <dgm:spPr/>
      <dgm:t>
        <a:bodyPr/>
        <a:lstStyle/>
        <a:p>
          <a:r>
            <a:rPr lang="en-US" b="1"/>
            <a:t>Asthma register</a:t>
          </a:r>
          <a:endParaRPr lang="en-US"/>
        </a:p>
      </dgm:t>
    </dgm:pt>
    <dgm:pt modelId="{0B4394E3-EDE2-48C9-B82D-C96E87308C0C}" type="parTrans" cxnId="{BB30294D-AC66-4472-87A9-23466E25D558}">
      <dgm:prSet/>
      <dgm:spPr/>
      <dgm:t>
        <a:bodyPr/>
        <a:lstStyle/>
        <a:p>
          <a:endParaRPr lang="en-US"/>
        </a:p>
      </dgm:t>
    </dgm:pt>
    <dgm:pt modelId="{37EBDC46-6FD1-4547-9469-A31C53C09377}" type="sibTrans" cxnId="{BB30294D-AC66-4472-87A9-23466E25D558}">
      <dgm:prSet/>
      <dgm:spPr/>
      <dgm:t>
        <a:bodyPr/>
        <a:lstStyle/>
        <a:p>
          <a:endParaRPr lang="en-US"/>
        </a:p>
      </dgm:t>
    </dgm:pt>
    <dgm:pt modelId="{8701AE64-AFEB-4A53-9C27-B5C35FB6770F}">
      <dgm:prSet/>
      <dgm:spPr/>
      <dgm:t>
        <a:bodyPr/>
        <a:lstStyle/>
        <a:p>
          <a:r>
            <a:rPr lang="en-US" b="1"/>
            <a:t>Emergency kits/procedure</a:t>
          </a:r>
          <a:endParaRPr lang="en-US"/>
        </a:p>
      </dgm:t>
    </dgm:pt>
    <dgm:pt modelId="{9BCCA5AA-122B-4B81-AFF8-CE9E19346307}" type="parTrans" cxnId="{844CBBFF-91EF-4127-9051-6CEBD6E3DF4F}">
      <dgm:prSet/>
      <dgm:spPr/>
      <dgm:t>
        <a:bodyPr/>
        <a:lstStyle/>
        <a:p>
          <a:endParaRPr lang="en-US"/>
        </a:p>
      </dgm:t>
    </dgm:pt>
    <dgm:pt modelId="{1D923C13-948D-4555-862A-235751E2FAF5}" type="sibTrans" cxnId="{844CBBFF-91EF-4127-9051-6CEBD6E3DF4F}">
      <dgm:prSet/>
      <dgm:spPr/>
      <dgm:t>
        <a:bodyPr/>
        <a:lstStyle/>
        <a:p>
          <a:endParaRPr lang="en-US"/>
        </a:p>
      </dgm:t>
    </dgm:pt>
    <dgm:pt modelId="{4E8DCDD9-2D0B-400F-9F86-14CB491283EC}">
      <dgm:prSet/>
      <dgm:spPr/>
      <dgm:t>
        <a:bodyPr/>
        <a:lstStyle/>
        <a:p>
          <a:r>
            <a:rPr lang="en-US" b="1"/>
            <a:t>Individual health care plan. </a:t>
          </a:r>
          <a:endParaRPr lang="en-US"/>
        </a:p>
      </dgm:t>
    </dgm:pt>
    <dgm:pt modelId="{E8699D02-30D9-463E-92E6-ED2049FD8A5D}" type="parTrans" cxnId="{298888B5-22AB-4845-A996-DC38B7015F3C}">
      <dgm:prSet/>
      <dgm:spPr/>
      <dgm:t>
        <a:bodyPr/>
        <a:lstStyle/>
        <a:p>
          <a:endParaRPr lang="en-US"/>
        </a:p>
      </dgm:t>
    </dgm:pt>
    <dgm:pt modelId="{6EEAEF8C-CD28-463C-AB29-6CBF5D895B3E}" type="sibTrans" cxnId="{298888B5-22AB-4845-A996-DC38B7015F3C}">
      <dgm:prSet/>
      <dgm:spPr/>
      <dgm:t>
        <a:bodyPr/>
        <a:lstStyle/>
        <a:p>
          <a:endParaRPr lang="en-US"/>
        </a:p>
      </dgm:t>
    </dgm:pt>
    <dgm:pt modelId="{FF7EF1D7-BC4C-4C77-9C5F-2AEB9272314F}">
      <dgm:prSet/>
      <dgm:spPr/>
      <dgm:t>
        <a:bodyPr/>
        <a:lstStyle/>
        <a:p>
          <a:r>
            <a:rPr lang="en-US" b="1"/>
            <a:t>Whole school training</a:t>
          </a:r>
          <a:endParaRPr lang="en-US"/>
        </a:p>
      </dgm:t>
    </dgm:pt>
    <dgm:pt modelId="{B79732CD-CBCB-42B9-A45B-14472C3343E2}" type="parTrans" cxnId="{1ACE5AED-B43B-4FBA-8E6C-D08DE433D3F3}">
      <dgm:prSet/>
      <dgm:spPr/>
      <dgm:t>
        <a:bodyPr/>
        <a:lstStyle/>
        <a:p>
          <a:endParaRPr lang="en-US"/>
        </a:p>
      </dgm:t>
    </dgm:pt>
    <dgm:pt modelId="{F5B85DEB-085C-448F-BE4B-B3F89449444B}" type="sibTrans" cxnId="{1ACE5AED-B43B-4FBA-8E6C-D08DE433D3F3}">
      <dgm:prSet/>
      <dgm:spPr/>
      <dgm:t>
        <a:bodyPr/>
        <a:lstStyle/>
        <a:p>
          <a:endParaRPr lang="en-US"/>
        </a:p>
      </dgm:t>
    </dgm:pt>
    <dgm:pt modelId="{A2D58889-388B-2F4D-B3BA-AB77583DE70E}" type="pres">
      <dgm:prSet presAssocID="{2001FDB4-E057-4444-987A-FCE1B13D0C03}" presName="vert0" presStyleCnt="0">
        <dgm:presLayoutVars>
          <dgm:dir/>
          <dgm:animOne val="branch"/>
          <dgm:animLvl val="lvl"/>
        </dgm:presLayoutVars>
      </dgm:prSet>
      <dgm:spPr/>
    </dgm:pt>
    <dgm:pt modelId="{064A6A9D-3F97-494F-B30B-7208575F55AF}" type="pres">
      <dgm:prSet presAssocID="{E44F1DBD-73D2-48FE-A184-A3117A1673B7}" presName="thickLine" presStyleLbl="alignNode1" presStyleIdx="0" presStyleCnt="5"/>
      <dgm:spPr/>
    </dgm:pt>
    <dgm:pt modelId="{FF3B2CB9-E15C-7F47-9644-A93422B6D5D3}" type="pres">
      <dgm:prSet presAssocID="{E44F1DBD-73D2-48FE-A184-A3117A1673B7}" presName="horz1" presStyleCnt="0"/>
      <dgm:spPr/>
    </dgm:pt>
    <dgm:pt modelId="{F39E19F7-410E-F54C-8C86-015434272B11}" type="pres">
      <dgm:prSet presAssocID="{E44F1DBD-73D2-48FE-A184-A3117A1673B7}" presName="tx1" presStyleLbl="revTx" presStyleIdx="0" presStyleCnt="5"/>
      <dgm:spPr/>
    </dgm:pt>
    <dgm:pt modelId="{C082C02B-995B-4040-9383-60B5661B9189}" type="pres">
      <dgm:prSet presAssocID="{E44F1DBD-73D2-48FE-A184-A3117A1673B7}" presName="vert1" presStyleCnt="0"/>
      <dgm:spPr/>
    </dgm:pt>
    <dgm:pt modelId="{DBC5279E-9693-2B43-BABA-9E0F5960FEA5}" type="pres">
      <dgm:prSet presAssocID="{1497AF74-EC03-4B9D-AB86-93CD6DA69EFC}" presName="thickLine" presStyleLbl="alignNode1" presStyleIdx="1" presStyleCnt="5"/>
      <dgm:spPr/>
    </dgm:pt>
    <dgm:pt modelId="{9EBF9E5E-2721-E746-AD2B-FA46DD1721A3}" type="pres">
      <dgm:prSet presAssocID="{1497AF74-EC03-4B9D-AB86-93CD6DA69EFC}" presName="horz1" presStyleCnt="0"/>
      <dgm:spPr/>
    </dgm:pt>
    <dgm:pt modelId="{D0BDDF6D-26D1-0241-9BBF-DD7776127651}" type="pres">
      <dgm:prSet presAssocID="{1497AF74-EC03-4B9D-AB86-93CD6DA69EFC}" presName="tx1" presStyleLbl="revTx" presStyleIdx="1" presStyleCnt="5"/>
      <dgm:spPr/>
    </dgm:pt>
    <dgm:pt modelId="{96891916-4DF8-2141-9420-78BFDF2CCAA4}" type="pres">
      <dgm:prSet presAssocID="{1497AF74-EC03-4B9D-AB86-93CD6DA69EFC}" presName="vert1" presStyleCnt="0"/>
      <dgm:spPr/>
    </dgm:pt>
    <dgm:pt modelId="{4F613FDE-6439-5344-B4FC-BDF06306EDBC}" type="pres">
      <dgm:prSet presAssocID="{8701AE64-AFEB-4A53-9C27-B5C35FB6770F}" presName="thickLine" presStyleLbl="alignNode1" presStyleIdx="2" presStyleCnt="5"/>
      <dgm:spPr/>
    </dgm:pt>
    <dgm:pt modelId="{D4C28289-AA21-6240-A061-BD24A6C29080}" type="pres">
      <dgm:prSet presAssocID="{8701AE64-AFEB-4A53-9C27-B5C35FB6770F}" presName="horz1" presStyleCnt="0"/>
      <dgm:spPr/>
    </dgm:pt>
    <dgm:pt modelId="{E0750698-F97E-B343-9908-2814D2541EAC}" type="pres">
      <dgm:prSet presAssocID="{8701AE64-AFEB-4A53-9C27-B5C35FB6770F}" presName="tx1" presStyleLbl="revTx" presStyleIdx="2" presStyleCnt="5"/>
      <dgm:spPr/>
    </dgm:pt>
    <dgm:pt modelId="{FA7DE70F-DA05-9A48-B5A8-CFAFD9D588B9}" type="pres">
      <dgm:prSet presAssocID="{8701AE64-AFEB-4A53-9C27-B5C35FB6770F}" presName="vert1" presStyleCnt="0"/>
      <dgm:spPr/>
    </dgm:pt>
    <dgm:pt modelId="{93C77093-2044-394C-815C-A884A6FC02D1}" type="pres">
      <dgm:prSet presAssocID="{4E8DCDD9-2D0B-400F-9F86-14CB491283EC}" presName="thickLine" presStyleLbl="alignNode1" presStyleIdx="3" presStyleCnt="5"/>
      <dgm:spPr/>
    </dgm:pt>
    <dgm:pt modelId="{9289F20B-7CA4-C84F-8220-FD719F59D94E}" type="pres">
      <dgm:prSet presAssocID="{4E8DCDD9-2D0B-400F-9F86-14CB491283EC}" presName="horz1" presStyleCnt="0"/>
      <dgm:spPr/>
    </dgm:pt>
    <dgm:pt modelId="{6DCFA2AE-A152-B240-87EB-A2DD1888D744}" type="pres">
      <dgm:prSet presAssocID="{4E8DCDD9-2D0B-400F-9F86-14CB491283EC}" presName="tx1" presStyleLbl="revTx" presStyleIdx="3" presStyleCnt="5"/>
      <dgm:spPr/>
    </dgm:pt>
    <dgm:pt modelId="{9957ABEA-3263-3A44-BB41-18224793A064}" type="pres">
      <dgm:prSet presAssocID="{4E8DCDD9-2D0B-400F-9F86-14CB491283EC}" presName="vert1" presStyleCnt="0"/>
      <dgm:spPr/>
    </dgm:pt>
    <dgm:pt modelId="{E1C92D4B-A881-C749-A1F0-11BFE703C088}" type="pres">
      <dgm:prSet presAssocID="{FF7EF1D7-BC4C-4C77-9C5F-2AEB9272314F}" presName="thickLine" presStyleLbl="alignNode1" presStyleIdx="4" presStyleCnt="5"/>
      <dgm:spPr/>
    </dgm:pt>
    <dgm:pt modelId="{4E81FE90-267F-584B-8CDF-4352C4BA5BC2}" type="pres">
      <dgm:prSet presAssocID="{FF7EF1D7-BC4C-4C77-9C5F-2AEB9272314F}" presName="horz1" presStyleCnt="0"/>
      <dgm:spPr/>
    </dgm:pt>
    <dgm:pt modelId="{3ECF1CC0-625E-7A44-906A-295FAC6061AA}" type="pres">
      <dgm:prSet presAssocID="{FF7EF1D7-BC4C-4C77-9C5F-2AEB9272314F}" presName="tx1" presStyleLbl="revTx" presStyleIdx="4" presStyleCnt="5"/>
      <dgm:spPr/>
    </dgm:pt>
    <dgm:pt modelId="{AE6FD2C6-0E78-CA4A-87DE-F3BEEF79F898}" type="pres">
      <dgm:prSet presAssocID="{FF7EF1D7-BC4C-4C77-9C5F-2AEB9272314F}" presName="vert1" presStyleCnt="0"/>
      <dgm:spPr/>
    </dgm:pt>
  </dgm:ptLst>
  <dgm:cxnLst>
    <dgm:cxn modelId="{E0A1A41D-5E0D-3249-B279-11AD5DCADD43}" type="presOf" srcId="{E44F1DBD-73D2-48FE-A184-A3117A1673B7}" destId="{F39E19F7-410E-F54C-8C86-015434272B11}" srcOrd="0" destOrd="0" presId="urn:microsoft.com/office/officeart/2008/layout/LinedList"/>
    <dgm:cxn modelId="{BB30294D-AC66-4472-87A9-23466E25D558}" srcId="{2001FDB4-E057-4444-987A-FCE1B13D0C03}" destId="{1497AF74-EC03-4B9D-AB86-93CD6DA69EFC}" srcOrd="1" destOrd="0" parTransId="{0B4394E3-EDE2-48C9-B82D-C96E87308C0C}" sibTransId="{37EBDC46-6FD1-4547-9469-A31C53C09377}"/>
    <dgm:cxn modelId="{55082069-2226-4309-B13B-9D9B96197A67}" srcId="{2001FDB4-E057-4444-987A-FCE1B13D0C03}" destId="{E44F1DBD-73D2-48FE-A184-A3117A1673B7}" srcOrd="0" destOrd="0" parTransId="{8CE99B6B-C7A9-4B56-9848-2650B3119416}" sibTransId="{E6AD8000-1F5B-4443-9240-12720712C21A}"/>
    <dgm:cxn modelId="{5E44DE7C-8627-804C-A88E-00CF09249D67}" type="presOf" srcId="{8701AE64-AFEB-4A53-9C27-B5C35FB6770F}" destId="{E0750698-F97E-B343-9908-2814D2541EAC}" srcOrd="0" destOrd="0" presId="urn:microsoft.com/office/officeart/2008/layout/LinedList"/>
    <dgm:cxn modelId="{4BF7AC99-52A3-844D-9FD0-24027D244649}" type="presOf" srcId="{1497AF74-EC03-4B9D-AB86-93CD6DA69EFC}" destId="{D0BDDF6D-26D1-0241-9BBF-DD7776127651}" srcOrd="0" destOrd="0" presId="urn:microsoft.com/office/officeart/2008/layout/LinedList"/>
    <dgm:cxn modelId="{298888B5-22AB-4845-A996-DC38B7015F3C}" srcId="{2001FDB4-E057-4444-987A-FCE1B13D0C03}" destId="{4E8DCDD9-2D0B-400F-9F86-14CB491283EC}" srcOrd="3" destOrd="0" parTransId="{E8699D02-30D9-463E-92E6-ED2049FD8A5D}" sibTransId="{6EEAEF8C-CD28-463C-AB29-6CBF5D895B3E}"/>
    <dgm:cxn modelId="{D08D88BB-5B29-AF42-8F18-26CBB5BBC234}" type="presOf" srcId="{2001FDB4-E057-4444-987A-FCE1B13D0C03}" destId="{A2D58889-388B-2F4D-B3BA-AB77583DE70E}" srcOrd="0" destOrd="0" presId="urn:microsoft.com/office/officeart/2008/layout/LinedList"/>
    <dgm:cxn modelId="{B7727ECB-DDF6-9A44-A989-D605472D9FF2}" type="presOf" srcId="{4E8DCDD9-2D0B-400F-9F86-14CB491283EC}" destId="{6DCFA2AE-A152-B240-87EB-A2DD1888D744}" srcOrd="0" destOrd="0" presId="urn:microsoft.com/office/officeart/2008/layout/LinedList"/>
    <dgm:cxn modelId="{1ACE5AED-B43B-4FBA-8E6C-D08DE433D3F3}" srcId="{2001FDB4-E057-4444-987A-FCE1B13D0C03}" destId="{FF7EF1D7-BC4C-4C77-9C5F-2AEB9272314F}" srcOrd="4" destOrd="0" parTransId="{B79732CD-CBCB-42B9-A45B-14472C3343E2}" sibTransId="{F5B85DEB-085C-448F-BE4B-B3F89449444B}"/>
    <dgm:cxn modelId="{84E86AFE-39BC-E34E-902D-EAB1720FED2A}" type="presOf" srcId="{FF7EF1D7-BC4C-4C77-9C5F-2AEB9272314F}" destId="{3ECF1CC0-625E-7A44-906A-295FAC6061AA}" srcOrd="0" destOrd="0" presId="urn:microsoft.com/office/officeart/2008/layout/LinedList"/>
    <dgm:cxn modelId="{844CBBFF-91EF-4127-9051-6CEBD6E3DF4F}" srcId="{2001FDB4-E057-4444-987A-FCE1B13D0C03}" destId="{8701AE64-AFEB-4A53-9C27-B5C35FB6770F}" srcOrd="2" destOrd="0" parTransId="{9BCCA5AA-122B-4B81-AFF8-CE9E19346307}" sibTransId="{1D923C13-948D-4555-862A-235751E2FAF5}"/>
    <dgm:cxn modelId="{B11D84D8-CD8B-594F-8BA1-7DD8A7CD9A54}" type="presParOf" srcId="{A2D58889-388B-2F4D-B3BA-AB77583DE70E}" destId="{064A6A9D-3F97-494F-B30B-7208575F55AF}" srcOrd="0" destOrd="0" presId="urn:microsoft.com/office/officeart/2008/layout/LinedList"/>
    <dgm:cxn modelId="{B3622C51-77CA-7447-A3CD-3405E5B92D37}" type="presParOf" srcId="{A2D58889-388B-2F4D-B3BA-AB77583DE70E}" destId="{FF3B2CB9-E15C-7F47-9644-A93422B6D5D3}" srcOrd="1" destOrd="0" presId="urn:microsoft.com/office/officeart/2008/layout/LinedList"/>
    <dgm:cxn modelId="{0BC0B764-197F-0D4B-ABC7-4A5247567018}" type="presParOf" srcId="{FF3B2CB9-E15C-7F47-9644-A93422B6D5D3}" destId="{F39E19F7-410E-F54C-8C86-015434272B11}" srcOrd="0" destOrd="0" presId="urn:microsoft.com/office/officeart/2008/layout/LinedList"/>
    <dgm:cxn modelId="{E6631D00-1B44-8547-BC4C-9A1ECF08C521}" type="presParOf" srcId="{FF3B2CB9-E15C-7F47-9644-A93422B6D5D3}" destId="{C082C02B-995B-4040-9383-60B5661B9189}" srcOrd="1" destOrd="0" presId="urn:microsoft.com/office/officeart/2008/layout/LinedList"/>
    <dgm:cxn modelId="{858D2918-8145-1843-988E-80AAE6D368ED}" type="presParOf" srcId="{A2D58889-388B-2F4D-B3BA-AB77583DE70E}" destId="{DBC5279E-9693-2B43-BABA-9E0F5960FEA5}" srcOrd="2" destOrd="0" presId="urn:microsoft.com/office/officeart/2008/layout/LinedList"/>
    <dgm:cxn modelId="{CECA1D88-881C-7941-AC01-905A3E1ED129}" type="presParOf" srcId="{A2D58889-388B-2F4D-B3BA-AB77583DE70E}" destId="{9EBF9E5E-2721-E746-AD2B-FA46DD1721A3}" srcOrd="3" destOrd="0" presId="urn:microsoft.com/office/officeart/2008/layout/LinedList"/>
    <dgm:cxn modelId="{A51C1DB5-7DF2-5747-9FB9-A75706F3CD4A}" type="presParOf" srcId="{9EBF9E5E-2721-E746-AD2B-FA46DD1721A3}" destId="{D0BDDF6D-26D1-0241-9BBF-DD7776127651}" srcOrd="0" destOrd="0" presId="urn:microsoft.com/office/officeart/2008/layout/LinedList"/>
    <dgm:cxn modelId="{CD17FD93-DF4A-1746-B27D-736F5778ABFA}" type="presParOf" srcId="{9EBF9E5E-2721-E746-AD2B-FA46DD1721A3}" destId="{96891916-4DF8-2141-9420-78BFDF2CCAA4}" srcOrd="1" destOrd="0" presId="urn:microsoft.com/office/officeart/2008/layout/LinedList"/>
    <dgm:cxn modelId="{D2003E0A-1F43-044E-99EA-666C815D0A68}" type="presParOf" srcId="{A2D58889-388B-2F4D-B3BA-AB77583DE70E}" destId="{4F613FDE-6439-5344-B4FC-BDF06306EDBC}" srcOrd="4" destOrd="0" presId="urn:microsoft.com/office/officeart/2008/layout/LinedList"/>
    <dgm:cxn modelId="{C87FEA55-C9F9-DF40-84A6-A90F959B1340}" type="presParOf" srcId="{A2D58889-388B-2F4D-B3BA-AB77583DE70E}" destId="{D4C28289-AA21-6240-A061-BD24A6C29080}" srcOrd="5" destOrd="0" presId="urn:microsoft.com/office/officeart/2008/layout/LinedList"/>
    <dgm:cxn modelId="{A70826CE-9B1C-7D4B-83DD-19487E564915}" type="presParOf" srcId="{D4C28289-AA21-6240-A061-BD24A6C29080}" destId="{E0750698-F97E-B343-9908-2814D2541EAC}" srcOrd="0" destOrd="0" presId="urn:microsoft.com/office/officeart/2008/layout/LinedList"/>
    <dgm:cxn modelId="{4200B404-AB0F-BB46-A1B0-074772694C5A}" type="presParOf" srcId="{D4C28289-AA21-6240-A061-BD24A6C29080}" destId="{FA7DE70F-DA05-9A48-B5A8-CFAFD9D588B9}" srcOrd="1" destOrd="0" presId="urn:microsoft.com/office/officeart/2008/layout/LinedList"/>
    <dgm:cxn modelId="{EA70A4AB-F5B7-7E4B-AAA4-FC477E3CBDE4}" type="presParOf" srcId="{A2D58889-388B-2F4D-B3BA-AB77583DE70E}" destId="{93C77093-2044-394C-815C-A884A6FC02D1}" srcOrd="6" destOrd="0" presId="urn:microsoft.com/office/officeart/2008/layout/LinedList"/>
    <dgm:cxn modelId="{A05905A7-0A66-B843-BAD2-C7CAB1C70B37}" type="presParOf" srcId="{A2D58889-388B-2F4D-B3BA-AB77583DE70E}" destId="{9289F20B-7CA4-C84F-8220-FD719F59D94E}" srcOrd="7" destOrd="0" presId="urn:microsoft.com/office/officeart/2008/layout/LinedList"/>
    <dgm:cxn modelId="{12023E55-D629-4E45-A850-08AA85DC6F19}" type="presParOf" srcId="{9289F20B-7CA4-C84F-8220-FD719F59D94E}" destId="{6DCFA2AE-A152-B240-87EB-A2DD1888D744}" srcOrd="0" destOrd="0" presId="urn:microsoft.com/office/officeart/2008/layout/LinedList"/>
    <dgm:cxn modelId="{2C261AF8-2A37-6945-A631-EAD3AC25C3DD}" type="presParOf" srcId="{9289F20B-7CA4-C84F-8220-FD719F59D94E}" destId="{9957ABEA-3263-3A44-BB41-18224793A064}" srcOrd="1" destOrd="0" presId="urn:microsoft.com/office/officeart/2008/layout/LinedList"/>
    <dgm:cxn modelId="{4FC799DF-67FE-D74B-B942-DD803C4DCBB3}" type="presParOf" srcId="{A2D58889-388B-2F4D-B3BA-AB77583DE70E}" destId="{E1C92D4B-A881-C749-A1F0-11BFE703C088}" srcOrd="8" destOrd="0" presId="urn:microsoft.com/office/officeart/2008/layout/LinedList"/>
    <dgm:cxn modelId="{1B022151-3F0D-FA4F-98CF-7DEAD8ED9409}" type="presParOf" srcId="{A2D58889-388B-2F4D-B3BA-AB77583DE70E}" destId="{4E81FE90-267F-584B-8CDF-4352C4BA5BC2}" srcOrd="9" destOrd="0" presId="urn:microsoft.com/office/officeart/2008/layout/LinedList"/>
    <dgm:cxn modelId="{9D5CAF45-813A-204A-8F60-EE0335118007}" type="presParOf" srcId="{4E81FE90-267F-584B-8CDF-4352C4BA5BC2}" destId="{3ECF1CC0-625E-7A44-906A-295FAC6061AA}" srcOrd="0" destOrd="0" presId="urn:microsoft.com/office/officeart/2008/layout/LinedList"/>
    <dgm:cxn modelId="{99AB224F-966F-AD4B-AD18-1609CAE249DA}" type="presParOf" srcId="{4E81FE90-267F-584B-8CDF-4352C4BA5BC2}" destId="{AE6FD2C6-0E78-CA4A-87DE-F3BEEF79F89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35E063-1A30-BE43-B6BA-0263D1EAABAA}">
      <dsp:nvSpPr>
        <dsp:cNvPr id="0" name=""/>
        <dsp:cNvSpPr/>
      </dsp:nvSpPr>
      <dsp:spPr>
        <a:xfrm>
          <a:off x="134291" y="612"/>
          <a:ext cx="4332795" cy="275132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A06F6D-84DE-204C-B7A1-7D057904EC2C}">
      <dsp:nvSpPr>
        <dsp:cNvPr id="0" name=""/>
        <dsp:cNvSpPr/>
      </dsp:nvSpPr>
      <dsp:spPr>
        <a:xfrm>
          <a:off x="615713" y="457963"/>
          <a:ext cx="4332795" cy="2751325"/>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Partnership between health, education and local authorities for managing CYP with asthma aged 5-18</a:t>
          </a:r>
        </a:p>
      </dsp:txBody>
      <dsp:txXfrm>
        <a:off x="696297" y="538547"/>
        <a:ext cx="4171627" cy="2590157"/>
      </dsp:txXfrm>
    </dsp:sp>
    <dsp:sp modelId="{9363C8C8-A7E6-E248-BDFD-17ECB199EAD3}">
      <dsp:nvSpPr>
        <dsp:cNvPr id="0" name=""/>
        <dsp:cNvSpPr/>
      </dsp:nvSpPr>
      <dsp:spPr>
        <a:xfrm>
          <a:off x="5429930" y="612"/>
          <a:ext cx="4332795" cy="275132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177BBE-FF7A-D642-A49B-B313FED8D6AA}">
      <dsp:nvSpPr>
        <dsp:cNvPr id="0" name=""/>
        <dsp:cNvSpPr/>
      </dsp:nvSpPr>
      <dsp:spPr>
        <a:xfrm>
          <a:off x="5911352" y="457963"/>
          <a:ext cx="4332795" cy="2751325"/>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Adoption of government policy on emergency inhalers and early years settings (education, individual healthcare plans)</a:t>
          </a:r>
        </a:p>
      </dsp:txBody>
      <dsp:txXfrm>
        <a:off x="5991936" y="538547"/>
        <a:ext cx="4171627" cy="259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9177E-4E66-3B4C-93B1-2276804ACEE7}">
      <dsp:nvSpPr>
        <dsp:cNvPr id="0" name=""/>
        <dsp:cNvSpPr/>
      </dsp:nvSpPr>
      <dsp:spPr>
        <a:xfrm>
          <a:off x="0" y="136468"/>
          <a:ext cx="6245265" cy="71505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Register of all students with asthma</a:t>
          </a:r>
        </a:p>
      </dsp:txBody>
      <dsp:txXfrm>
        <a:off x="34906" y="171374"/>
        <a:ext cx="6175453" cy="645240"/>
      </dsp:txXfrm>
    </dsp:sp>
    <dsp:sp modelId="{78C38D9B-6F58-4F49-B5D5-4850E5574F5B}">
      <dsp:nvSpPr>
        <dsp:cNvPr id="0" name=""/>
        <dsp:cNvSpPr/>
      </dsp:nvSpPr>
      <dsp:spPr>
        <a:xfrm>
          <a:off x="0" y="903361"/>
          <a:ext cx="6245265" cy="715052"/>
        </a:xfrm>
        <a:prstGeom prst="round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Management plan for each child</a:t>
          </a:r>
        </a:p>
      </dsp:txBody>
      <dsp:txXfrm>
        <a:off x="34906" y="938267"/>
        <a:ext cx="6175453" cy="645240"/>
      </dsp:txXfrm>
    </dsp:sp>
    <dsp:sp modelId="{4BC48644-57CB-254D-AFB9-FF69E5F957A1}">
      <dsp:nvSpPr>
        <dsp:cNvPr id="0" name=""/>
        <dsp:cNvSpPr/>
      </dsp:nvSpPr>
      <dsp:spPr>
        <a:xfrm>
          <a:off x="0" y="1670254"/>
          <a:ext cx="6245265" cy="715052"/>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Named individual responsible for asthma in each school (Asthma champion)</a:t>
          </a:r>
        </a:p>
      </dsp:txBody>
      <dsp:txXfrm>
        <a:off x="34906" y="1705160"/>
        <a:ext cx="6175453" cy="645240"/>
      </dsp:txXfrm>
    </dsp:sp>
    <dsp:sp modelId="{46254634-E22C-544F-AA98-6CC54D5E39FB}">
      <dsp:nvSpPr>
        <dsp:cNvPr id="0" name=""/>
        <dsp:cNvSpPr/>
      </dsp:nvSpPr>
      <dsp:spPr>
        <a:xfrm>
          <a:off x="0" y="2437147"/>
          <a:ext cx="6245265" cy="715052"/>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Policy for inhaler techniques and care of students with asthma</a:t>
          </a:r>
        </a:p>
      </dsp:txBody>
      <dsp:txXfrm>
        <a:off x="34906" y="2472053"/>
        <a:ext cx="6175453" cy="645240"/>
      </dsp:txXfrm>
    </dsp:sp>
    <dsp:sp modelId="{EEEB27AD-3BB5-364C-94DD-A1B8131A13EE}">
      <dsp:nvSpPr>
        <dsp:cNvPr id="0" name=""/>
        <dsp:cNvSpPr/>
      </dsp:nvSpPr>
      <dsp:spPr>
        <a:xfrm>
          <a:off x="0" y="3204039"/>
          <a:ext cx="6245265" cy="715052"/>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Policy regarding asthma and emergency treatment</a:t>
          </a:r>
        </a:p>
      </dsp:txBody>
      <dsp:txXfrm>
        <a:off x="34906" y="3238945"/>
        <a:ext cx="6175453" cy="645240"/>
      </dsp:txXfrm>
    </dsp:sp>
    <dsp:sp modelId="{30F82C7D-27FC-3942-B95E-0CD0B49349CD}">
      <dsp:nvSpPr>
        <dsp:cNvPr id="0" name=""/>
        <dsp:cNvSpPr/>
      </dsp:nvSpPr>
      <dsp:spPr>
        <a:xfrm>
          <a:off x="0" y="3970932"/>
          <a:ext cx="6245265" cy="715052"/>
        </a:xfrm>
        <a:prstGeom prst="round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System to identify children missing school because of asthma, or avoiding sports or activities because of asthma</a:t>
          </a:r>
        </a:p>
      </dsp:txBody>
      <dsp:txXfrm>
        <a:off x="34906" y="4005838"/>
        <a:ext cx="6175453" cy="645240"/>
      </dsp:txXfrm>
    </dsp:sp>
    <dsp:sp modelId="{52632660-31F2-EA42-85AE-F9E536C34372}">
      <dsp:nvSpPr>
        <dsp:cNvPr id="0" name=""/>
        <dsp:cNvSpPr/>
      </dsp:nvSpPr>
      <dsp:spPr>
        <a:xfrm>
          <a:off x="0" y="4737825"/>
          <a:ext cx="6245265" cy="71505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Asthma training for all school staff - 85% target</a:t>
          </a:r>
        </a:p>
      </dsp:txBody>
      <dsp:txXfrm>
        <a:off x="34906" y="4772731"/>
        <a:ext cx="6175453" cy="645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A6A9D-3F97-494F-B30B-7208575F55AF}">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9E19F7-410E-F54C-8C86-015434272B11}">
      <dsp:nvSpPr>
        <dsp:cNvPr id="0" name=""/>
        <dsp:cNvSpPr/>
      </dsp:nvSpPr>
      <dsp:spPr>
        <a:xfrm>
          <a:off x="0" y="675"/>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a:t>Policy. </a:t>
          </a:r>
          <a:r>
            <a:rPr lang="en-GB" sz="2600" kern="1200"/>
            <a:t>School’s policy should be available to view, all staff should be aware of where it is kept. </a:t>
          </a:r>
          <a:endParaRPr lang="en-US" sz="2600" kern="1200"/>
        </a:p>
      </dsp:txBody>
      <dsp:txXfrm>
        <a:off x="0" y="675"/>
        <a:ext cx="6900512" cy="1106957"/>
      </dsp:txXfrm>
    </dsp:sp>
    <dsp:sp modelId="{DBC5279E-9693-2B43-BABA-9E0F5960FEA5}">
      <dsp:nvSpPr>
        <dsp:cNvPr id="0" name=""/>
        <dsp:cNvSpPr/>
      </dsp:nvSpPr>
      <dsp:spPr>
        <a:xfrm>
          <a:off x="0" y="1107633"/>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BDDF6D-26D1-0241-9BBF-DD7776127651}">
      <dsp:nvSpPr>
        <dsp:cNvPr id="0" name=""/>
        <dsp:cNvSpPr/>
      </dsp:nvSpPr>
      <dsp:spPr>
        <a:xfrm>
          <a:off x="0" y="1107633"/>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a:t>Asthma register</a:t>
          </a:r>
          <a:endParaRPr lang="en-US" sz="2600" kern="1200"/>
        </a:p>
      </dsp:txBody>
      <dsp:txXfrm>
        <a:off x="0" y="1107633"/>
        <a:ext cx="6900512" cy="1106957"/>
      </dsp:txXfrm>
    </dsp:sp>
    <dsp:sp modelId="{4F613FDE-6439-5344-B4FC-BDF06306EDBC}">
      <dsp:nvSpPr>
        <dsp:cNvPr id="0" name=""/>
        <dsp:cNvSpPr/>
      </dsp:nvSpPr>
      <dsp:spPr>
        <a:xfrm>
          <a:off x="0" y="221459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750698-F97E-B343-9908-2814D2541EAC}">
      <dsp:nvSpPr>
        <dsp:cNvPr id="0" name=""/>
        <dsp:cNvSpPr/>
      </dsp:nvSpPr>
      <dsp:spPr>
        <a:xfrm>
          <a:off x="0" y="2214591"/>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a:t>Emergency kits/procedure</a:t>
          </a:r>
          <a:endParaRPr lang="en-US" sz="2600" kern="1200"/>
        </a:p>
      </dsp:txBody>
      <dsp:txXfrm>
        <a:off x="0" y="2214591"/>
        <a:ext cx="6900512" cy="1106957"/>
      </dsp:txXfrm>
    </dsp:sp>
    <dsp:sp modelId="{93C77093-2044-394C-815C-A884A6FC02D1}">
      <dsp:nvSpPr>
        <dsp:cNvPr id="0" name=""/>
        <dsp:cNvSpPr/>
      </dsp:nvSpPr>
      <dsp:spPr>
        <a:xfrm>
          <a:off x="0" y="3321549"/>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CFA2AE-A152-B240-87EB-A2DD1888D744}">
      <dsp:nvSpPr>
        <dsp:cNvPr id="0" name=""/>
        <dsp:cNvSpPr/>
      </dsp:nvSpPr>
      <dsp:spPr>
        <a:xfrm>
          <a:off x="0" y="3321549"/>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a:t>Individual health care plan. </a:t>
          </a:r>
          <a:endParaRPr lang="en-US" sz="2600" kern="1200"/>
        </a:p>
      </dsp:txBody>
      <dsp:txXfrm>
        <a:off x="0" y="3321549"/>
        <a:ext cx="6900512" cy="1106957"/>
      </dsp:txXfrm>
    </dsp:sp>
    <dsp:sp modelId="{E1C92D4B-A881-C749-A1F0-11BFE703C088}">
      <dsp:nvSpPr>
        <dsp:cNvPr id="0" name=""/>
        <dsp:cNvSpPr/>
      </dsp:nvSpPr>
      <dsp:spPr>
        <a:xfrm>
          <a:off x="0" y="4428507"/>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CF1CC0-625E-7A44-906A-295FAC6061AA}">
      <dsp:nvSpPr>
        <dsp:cNvPr id="0" name=""/>
        <dsp:cNvSpPr/>
      </dsp:nvSpPr>
      <dsp:spPr>
        <a:xfrm>
          <a:off x="0" y="4428507"/>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a:t>Whole school training</a:t>
          </a:r>
          <a:endParaRPr lang="en-US" sz="2600" kern="1200"/>
        </a:p>
      </dsp:txBody>
      <dsp:txXfrm>
        <a:off x="0" y="4428507"/>
        <a:ext cx="6900512" cy="11069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9447F-C0CC-871A-6DC2-7FA3E9BCB53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C8CC90C-9F86-875E-69C0-5CBC99FB3A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06AC7B7-240A-7199-457A-8363445CBB4C}"/>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5" name="Footer Placeholder 4">
            <a:extLst>
              <a:ext uri="{FF2B5EF4-FFF2-40B4-BE49-F238E27FC236}">
                <a16:creationId xmlns:a16="http://schemas.microsoft.com/office/drawing/2014/main" id="{8FCC96F3-5130-49D9-6893-61AECB9B6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39EFE3-5EB0-85E3-971A-1016174E919A}"/>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3260727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B8F1D-9AE5-4996-2233-7D67BD2FF1C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52E9A28-2E31-1E10-25CE-F486EE21DB8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B923C36-D909-DC7C-ED6F-C16FE1B1B1BA}"/>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5" name="Footer Placeholder 4">
            <a:extLst>
              <a:ext uri="{FF2B5EF4-FFF2-40B4-BE49-F238E27FC236}">
                <a16:creationId xmlns:a16="http://schemas.microsoft.com/office/drawing/2014/main" id="{BB098001-620E-2BA2-5EAB-CAA468DFAB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2286A7-561C-6D7C-A2F9-5427529683D9}"/>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3631545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B377DE-3E3A-E77B-F1D3-3A587DB6184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03CCCB8-F54D-586A-4BF6-CD9331468B0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591F0BA-AF3B-E75B-8FEB-D54777C1C4F2}"/>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5" name="Footer Placeholder 4">
            <a:extLst>
              <a:ext uri="{FF2B5EF4-FFF2-40B4-BE49-F238E27FC236}">
                <a16:creationId xmlns:a16="http://schemas.microsoft.com/office/drawing/2014/main" id="{D7BD3B11-ADBB-1551-07E0-7F463F4CB2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6BAA8C-DD4F-BAB2-8359-274EAE945C88}"/>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2554963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nvPr>
        </p:nvGraphicFramePr>
        <p:xfrm>
          <a:off x="1976" y="1598"/>
          <a:ext cx="1953"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6" name="Object 5"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6" y="1598"/>
                        <a:ext cx="1953"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579967" y="163513"/>
            <a:ext cx="10301796" cy="831850"/>
          </a:xfrm>
        </p:spPr>
        <p:txBody>
          <a:bodyPr/>
          <a:lstStyle>
            <a:lvl1pPr>
              <a:defRPr/>
            </a:lvl1pPr>
          </a:lstStyle>
          <a:p>
            <a:r>
              <a:rPr lang="en-US"/>
              <a:t>Slide title</a:t>
            </a:r>
            <a:endParaRPr lang="en-GB"/>
          </a:p>
        </p:txBody>
      </p:sp>
      <p:sp>
        <p:nvSpPr>
          <p:cNvPr id="5" name="Text Placeholder 4"/>
          <p:cNvSpPr>
            <a:spLocks noGrp="1"/>
          </p:cNvSpPr>
          <p:nvPr>
            <p:ph type="body" sz="quarter" idx="10" hasCustomPrompt="1"/>
          </p:nvPr>
        </p:nvSpPr>
        <p:spPr>
          <a:xfrm>
            <a:off x="579987" y="1509714"/>
            <a:ext cx="11032068" cy="4613275"/>
          </a:xfrm>
        </p:spPr>
        <p:txBody>
          <a:bodyPr/>
          <a:lstStyle>
            <a:lvl1pPr>
              <a:defRPr baseline="0"/>
            </a:lvl1pPr>
          </a:lstStyle>
          <a:p>
            <a:pPr lvl="0"/>
            <a:r>
              <a:rPr lang="en-US"/>
              <a:t>Body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20"/>
          <p:cNvSpPr>
            <a:spLocks noGrp="1"/>
          </p:cNvSpPr>
          <p:nvPr>
            <p:ph type="body" sz="quarter" idx="11" hasCustomPrompt="1"/>
          </p:nvPr>
        </p:nvSpPr>
        <p:spPr>
          <a:xfrm>
            <a:off x="579967" y="6293224"/>
            <a:ext cx="11032088" cy="304128"/>
          </a:xfrm>
          <a:prstGeom prst="rect">
            <a:avLst/>
          </a:prstGeom>
        </p:spPr>
        <p:txBody>
          <a:bodyPr anchor="b"/>
          <a:lstStyle>
            <a:lvl1pPr marL="0" indent="0">
              <a:buFont typeface="Arial" panose="020B0604020202020204" pitchFamily="34" charset="0"/>
              <a:buNone/>
              <a:defRPr sz="750" b="0"/>
            </a:lvl1pPr>
            <a:lvl2pPr marL="270266" indent="-138110">
              <a:buFont typeface="Arial" panose="020B0604020202020204" pitchFamily="34" charset="0"/>
              <a:buChar char="•"/>
              <a:defRPr sz="1050"/>
            </a:lvl2pPr>
            <a:lvl3pPr marL="540530" indent="-208355">
              <a:buFont typeface="Courier New" panose="02070309020205020404" pitchFamily="49" charset="0"/>
              <a:buChar char="o"/>
              <a:defRPr sz="1050" baseline="0"/>
            </a:lvl3pPr>
          </a:lstStyle>
          <a:p>
            <a:pPr lvl="0"/>
            <a:r>
              <a:rPr lang="en-US"/>
              <a:t>Click to add notes or sources</a:t>
            </a:r>
          </a:p>
        </p:txBody>
      </p:sp>
    </p:spTree>
    <p:extLst>
      <p:ext uri="{BB962C8B-B14F-4D97-AF65-F5344CB8AC3E}">
        <p14:creationId xmlns:p14="http://schemas.microsoft.com/office/powerpoint/2010/main" val="388172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D147B-3383-3335-5117-4A840FF23F6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41E2EA4-245C-FD65-5AAF-F6E60EA3E37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392732-EC22-C9B9-9B65-448B0056F44C}"/>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5" name="Footer Placeholder 4">
            <a:extLst>
              <a:ext uri="{FF2B5EF4-FFF2-40B4-BE49-F238E27FC236}">
                <a16:creationId xmlns:a16="http://schemas.microsoft.com/office/drawing/2014/main" id="{633932F8-B76A-DA20-2AF2-DE1CA822C3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0F2C5-3748-5203-04DB-05939ECF8CF3}"/>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1367693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10FE-AF91-C349-9182-7953574BFCB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9B7B75F-AF8F-64AF-ADDD-4699315EB1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27F9A0F-30A0-2BC7-EA2E-7FAF132D536D}"/>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5" name="Footer Placeholder 4">
            <a:extLst>
              <a:ext uri="{FF2B5EF4-FFF2-40B4-BE49-F238E27FC236}">
                <a16:creationId xmlns:a16="http://schemas.microsoft.com/office/drawing/2014/main" id="{39D545CA-5C82-4E6F-E8CF-ECEFF18C27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FE4103-432B-6A28-A81E-88F11D7CDC77}"/>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1143737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F7FD1-471B-1FA3-967E-CFCDFEA2BA4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66E2CA2-22A2-6F04-234C-0F8F09CF4F2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BF03CF9-4DCA-F286-22D0-4E92DEEE48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4FDF39B-7F46-BF42-7B0C-6A0D3B85F0F8}"/>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6" name="Footer Placeholder 5">
            <a:extLst>
              <a:ext uri="{FF2B5EF4-FFF2-40B4-BE49-F238E27FC236}">
                <a16:creationId xmlns:a16="http://schemas.microsoft.com/office/drawing/2014/main" id="{E7FF4F53-36E7-9D61-87E3-A2E1E8DDE4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2E8862-BDDB-124A-5FBC-2E462B9AE146}"/>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1183932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02024-136D-FD50-615E-10249897E05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68A8C67-C9B7-549B-2F4A-68B5914542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563CEF2-5BE7-D9A2-81E7-4608114FBEC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0F01539-2FCF-ED67-D955-76E4B2739B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AFC5FD8-E717-3EB0-23C6-7EEB474203F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91D1C42-CC20-9432-85C0-5142859059EC}"/>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8" name="Footer Placeholder 7">
            <a:extLst>
              <a:ext uri="{FF2B5EF4-FFF2-40B4-BE49-F238E27FC236}">
                <a16:creationId xmlns:a16="http://schemas.microsoft.com/office/drawing/2014/main" id="{F79E182E-D906-FE7B-42B9-609B8C5BF7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DBDE14-9710-CA1A-1739-8B32ADFE1D3D}"/>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2111741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3633A-2331-8E72-E188-4D49CBEBFD7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9D6F172-82C1-BEFA-E6B2-72568A6FCE19}"/>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4" name="Footer Placeholder 3">
            <a:extLst>
              <a:ext uri="{FF2B5EF4-FFF2-40B4-BE49-F238E27FC236}">
                <a16:creationId xmlns:a16="http://schemas.microsoft.com/office/drawing/2014/main" id="{4BDDC381-F921-F18B-652A-3AD4F64A95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FDED71-6B99-266E-DE07-6EC7F2361835}"/>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1171345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7DD195-FAFB-D2C9-B56D-DE809863A84C}"/>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3" name="Footer Placeholder 2">
            <a:extLst>
              <a:ext uri="{FF2B5EF4-FFF2-40B4-BE49-F238E27FC236}">
                <a16:creationId xmlns:a16="http://schemas.microsoft.com/office/drawing/2014/main" id="{09696290-3AB7-70DD-ED2E-38595AF60C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6F9562-727F-7471-9EDC-4FC206987D4B}"/>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3842992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F9CAC-CE29-6E7A-E4B4-70241EDED43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6B1C366-8EFF-BC0C-BD1B-999B73D95E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53BD1C7-3F1E-49DB-DA01-E96ABEF0D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38A5DC1-E7A5-FAD6-A99F-D011A10EF164}"/>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6" name="Footer Placeholder 5">
            <a:extLst>
              <a:ext uri="{FF2B5EF4-FFF2-40B4-BE49-F238E27FC236}">
                <a16:creationId xmlns:a16="http://schemas.microsoft.com/office/drawing/2014/main" id="{7BBED8EE-F7ED-BA59-84AD-9670EFB7DC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7BDC93-394D-4E74-41C8-CF35905A21AE}"/>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343277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A06F-8A2D-A2F8-EDEF-64D0A926E98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F0B2D89-3DA5-4EAD-AE57-D1ABB73AF4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8974DB-3A2C-3C46-96EC-8EAEF3D239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469C7E3-CAF1-8ECD-DB90-4AF909B5C857}"/>
              </a:ext>
            </a:extLst>
          </p:cNvPr>
          <p:cNvSpPr>
            <a:spLocks noGrp="1"/>
          </p:cNvSpPr>
          <p:nvPr>
            <p:ph type="dt" sz="half" idx="10"/>
          </p:nvPr>
        </p:nvSpPr>
        <p:spPr/>
        <p:txBody>
          <a:bodyPr/>
          <a:lstStyle/>
          <a:p>
            <a:fld id="{844CE6AC-2DCE-CC4C-A7BD-9273646819B1}" type="datetimeFigureOut">
              <a:rPr lang="en-US" smtClean="0"/>
              <a:t>2/7/23</a:t>
            </a:fld>
            <a:endParaRPr lang="en-US"/>
          </a:p>
        </p:txBody>
      </p:sp>
      <p:sp>
        <p:nvSpPr>
          <p:cNvPr id="6" name="Footer Placeholder 5">
            <a:extLst>
              <a:ext uri="{FF2B5EF4-FFF2-40B4-BE49-F238E27FC236}">
                <a16:creationId xmlns:a16="http://schemas.microsoft.com/office/drawing/2014/main" id="{0AAE812E-44B9-FE42-E029-8A3CFF42FB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604AF1-1BF5-A78C-0194-C3CEF7218E2B}"/>
              </a:ext>
            </a:extLst>
          </p:cNvPr>
          <p:cNvSpPr>
            <a:spLocks noGrp="1"/>
          </p:cNvSpPr>
          <p:nvPr>
            <p:ph type="sldNum" sz="quarter" idx="12"/>
          </p:nvPr>
        </p:nvSpPr>
        <p:spPr/>
        <p:txBody>
          <a:bodyPr/>
          <a:lstStyle/>
          <a:p>
            <a:fld id="{C7C82461-3D79-D749-AF36-0856348D6E8C}" type="slidenum">
              <a:rPr lang="en-US" smtClean="0"/>
              <a:t>‹#›</a:t>
            </a:fld>
            <a:endParaRPr lang="en-US"/>
          </a:p>
        </p:txBody>
      </p:sp>
    </p:spTree>
    <p:extLst>
      <p:ext uri="{BB962C8B-B14F-4D97-AF65-F5344CB8AC3E}">
        <p14:creationId xmlns:p14="http://schemas.microsoft.com/office/powerpoint/2010/main" val="3619005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3E1825-D68E-5B00-1E8D-C669751A46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4AB1150-49FA-2ECC-11B6-59826EEF7F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8264DEF-6D68-2220-0D50-B7440CEBE4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CE6AC-2DCE-CC4C-A7BD-9273646819B1}" type="datetimeFigureOut">
              <a:rPr lang="en-US" smtClean="0"/>
              <a:t>2/7/23</a:t>
            </a:fld>
            <a:endParaRPr lang="en-US"/>
          </a:p>
        </p:txBody>
      </p:sp>
      <p:sp>
        <p:nvSpPr>
          <p:cNvPr id="5" name="Footer Placeholder 4">
            <a:extLst>
              <a:ext uri="{FF2B5EF4-FFF2-40B4-BE49-F238E27FC236}">
                <a16:creationId xmlns:a16="http://schemas.microsoft.com/office/drawing/2014/main" id="{DFB42D48-38E8-9A57-198C-4CABC68A09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EA6161-CDC1-760A-8CCE-5B03F40FA4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82461-3D79-D749-AF36-0856348D6E8C}" type="slidenum">
              <a:rPr lang="en-US" smtClean="0"/>
              <a:t>‹#›</a:t>
            </a:fld>
            <a:endParaRPr lang="en-US"/>
          </a:p>
        </p:txBody>
      </p:sp>
    </p:spTree>
    <p:extLst>
      <p:ext uri="{BB962C8B-B14F-4D97-AF65-F5344CB8AC3E}">
        <p14:creationId xmlns:p14="http://schemas.microsoft.com/office/powerpoint/2010/main" val="1338911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hyperlink" Target="https://www.ghc.nhs.uk/our-teams-and-services/school-nursing/awareness-sessions/" TargetMode="External"/><Relationship Id="rId2" Type="http://schemas.openxmlformats.org/officeDocument/2006/relationships/hyperlink" Target="https://www.e-lfh.org.uk/programmes/children-and-young-peoples-asthm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1">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F3A6BF-3DE2-55A3-84E9-A31CE0A14E32}"/>
              </a:ext>
            </a:extLst>
          </p:cNvPr>
          <p:cNvSpPr>
            <a:spLocks noGrp="1"/>
          </p:cNvSpPr>
          <p:nvPr>
            <p:ph type="ctrTitle"/>
          </p:nvPr>
        </p:nvSpPr>
        <p:spPr>
          <a:xfrm>
            <a:off x="5297762" y="640080"/>
            <a:ext cx="6251110" cy="3566160"/>
          </a:xfrm>
        </p:spPr>
        <p:txBody>
          <a:bodyPr anchor="b">
            <a:normAutofit/>
          </a:bodyPr>
          <a:lstStyle/>
          <a:p>
            <a:pPr algn="l"/>
            <a:r>
              <a:rPr lang="en-US" sz="5400"/>
              <a:t>Asthma friendly schools Gloucestershire</a:t>
            </a:r>
          </a:p>
        </p:txBody>
      </p:sp>
      <p:sp>
        <p:nvSpPr>
          <p:cNvPr id="3" name="Subtitle 2">
            <a:extLst>
              <a:ext uri="{FF2B5EF4-FFF2-40B4-BE49-F238E27FC236}">
                <a16:creationId xmlns:a16="http://schemas.microsoft.com/office/drawing/2014/main" id="{A4515913-A8A6-62DC-2288-3438AF4CDBB3}"/>
              </a:ext>
            </a:extLst>
          </p:cNvPr>
          <p:cNvSpPr>
            <a:spLocks noGrp="1"/>
          </p:cNvSpPr>
          <p:nvPr>
            <p:ph type="subTitle" idx="1"/>
          </p:nvPr>
        </p:nvSpPr>
        <p:spPr>
          <a:xfrm>
            <a:off x="5297760" y="4636008"/>
            <a:ext cx="6251111" cy="1572768"/>
          </a:xfrm>
        </p:spPr>
        <p:txBody>
          <a:bodyPr>
            <a:normAutofit/>
          </a:bodyPr>
          <a:lstStyle/>
          <a:p>
            <a:pPr algn="l"/>
            <a:r>
              <a:rPr lang="en-US" dirty="0"/>
              <a:t>Carol Stonham MBE</a:t>
            </a:r>
          </a:p>
          <a:p>
            <a:pPr algn="l"/>
            <a:r>
              <a:rPr lang="en-US" dirty="0" err="1"/>
              <a:t>RN,MSc</a:t>
            </a:r>
            <a:r>
              <a:rPr lang="en-US" dirty="0"/>
              <a:t>, Queen’s Nurse</a:t>
            </a:r>
          </a:p>
          <a:p>
            <a:pPr algn="l"/>
            <a:r>
              <a:rPr lang="en-US" dirty="0"/>
              <a:t>CYP Asthma clinical Lead NHS </a:t>
            </a:r>
            <a:r>
              <a:rPr lang="en-US" dirty="0" err="1"/>
              <a:t>Glos</a:t>
            </a:r>
            <a:r>
              <a:rPr lang="en-US" dirty="0"/>
              <a:t> ICB</a:t>
            </a:r>
          </a:p>
        </p:txBody>
      </p:sp>
      <p:pic>
        <p:nvPicPr>
          <p:cNvPr id="26" name="Picture 17">
            <a:extLst>
              <a:ext uri="{FF2B5EF4-FFF2-40B4-BE49-F238E27FC236}">
                <a16:creationId xmlns:a16="http://schemas.microsoft.com/office/drawing/2014/main" id="{831AB97F-D0B6-0A22-6AB2-AC0566C813C8}"/>
              </a:ext>
            </a:extLst>
          </p:cNvPr>
          <p:cNvPicPr>
            <a:picLocks noChangeAspect="1"/>
          </p:cNvPicPr>
          <p:nvPr/>
        </p:nvPicPr>
        <p:blipFill rotWithShape="1">
          <a:blip r:embed="rId2"/>
          <a:srcRect l="34315" r="11356"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24"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9531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3C059-7067-42C0-AA5A-EFA8FA5923D2}"/>
              </a:ext>
            </a:extLst>
          </p:cNvPr>
          <p:cNvSpPr>
            <a:spLocks noGrp="1"/>
          </p:cNvSpPr>
          <p:nvPr>
            <p:ph type="title"/>
          </p:nvPr>
        </p:nvSpPr>
        <p:spPr>
          <a:xfrm>
            <a:off x="1897159" y="372139"/>
            <a:ext cx="7726347" cy="831850"/>
          </a:xfrm>
        </p:spPr>
        <p:txBody>
          <a:bodyPr>
            <a:normAutofit/>
          </a:bodyPr>
          <a:lstStyle/>
          <a:p>
            <a:r>
              <a:rPr lang="en-GB" sz="2800" dirty="0"/>
              <a:t>Background and Context</a:t>
            </a:r>
          </a:p>
        </p:txBody>
      </p:sp>
      <p:sp>
        <p:nvSpPr>
          <p:cNvPr id="3" name="TextBox 2">
            <a:extLst>
              <a:ext uri="{FF2B5EF4-FFF2-40B4-BE49-F238E27FC236}">
                <a16:creationId xmlns:a16="http://schemas.microsoft.com/office/drawing/2014/main" id="{015695C5-7274-49E3-9555-50530D6FE247}"/>
              </a:ext>
            </a:extLst>
          </p:cNvPr>
          <p:cNvSpPr txBox="1"/>
          <p:nvPr/>
        </p:nvSpPr>
        <p:spPr>
          <a:xfrm>
            <a:off x="1897160" y="1048355"/>
            <a:ext cx="8203803" cy="914400"/>
          </a:xfrm>
          <a:prstGeom prst="rect">
            <a:avLst/>
          </a:prstGeom>
          <a:noFill/>
        </p:spPr>
        <p:txBody>
          <a:bodyPr wrap="square" rtlCol="0">
            <a:noAutofit/>
          </a:bodyPr>
          <a:lstStyle/>
          <a:p>
            <a:endParaRPr lang="en-GB" sz="1600"/>
          </a:p>
        </p:txBody>
      </p:sp>
      <p:sp>
        <p:nvSpPr>
          <p:cNvPr id="5" name="TextBox 4">
            <a:extLst>
              <a:ext uri="{FF2B5EF4-FFF2-40B4-BE49-F238E27FC236}">
                <a16:creationId xmlns:a16="http://schemas.microsoft.com/office/drawing/2014/main" id="{DD7312AD-2109-4087-84E8-CF6564D368B7}"/>
              </a:ext>
            </a:extLst>
          </p:cNvPr>
          <p:cNvSpPr txBox="1"/>
          <p:nvPr/>
        </p:nvSpPr>
        <p:spPr>
          <a:xfrm>
            <a:off x="2200951" y="4776187"/>
            <a:ext cx="7790099" cy="1118586"/>
          </a:xfrm>
          <a:prstGeom prst="rect">
            <a:avLst/>
          </a:prstGeom>
          <a:solidFill>
            <a:schemeClr val="accent4"/>
          </a:solidFill>
        </p:spPr>
        <p:txBody>
          <a:bodyPr wrap="square" rtlCol="0">
            <a:noAutofit/>
          </a:bodyPr>
          <a:lstStyle/>
          <a:p>
            <a:pPr algn="ctr"/>
            <a:r>
              <a:rPr lang="en-GB" sz="1600" dirty="0">
                <a:solidFill>
                  <a:schemeClr val="bg1"/>
                </a:solidFill>
              </a:rPr>
              <a:t>NHS England and NHS Improvement’s  ambition is to prevent deaths, reduce the number of admissions and improve the quality of life of CYP with asthma. This will be achieved by improving the accuracy of diagnosis and taking a whole system approach to managing asthma. </a:t>
            </a:r>
          </a:p>
          <a:p>
            <a:pPr algn="ctr"/>
            <a:endParaRPr lang="en-GB" sz="1600" dirty="0">
              <a:solidFill>
                <a:schemeClr val="bg1"/>
              </a:solidFill>
            </a:endParaRPr>
          </a:p>
        </p:txBody>
      </p:sp>
      <p:sp>
        <p:nvSpPr>
          <p:cNvPr id="6" name="TextBox 5">
            <a:extLst>
              <a:ext uri="{FF2B5EF4-FFF2-40B4-BE49-F238E27FC236}">
                <a16:creationId xmlns:a16="http://schemas.microsoft.com/office/drawing/2014/main" id="{9D56F740-CBA8-425F-B299-613AD2258C69}"/>
              </a:ext>
            </a:extLst>
          </p:cNvPr>
          <p:cNvSpPr txBox="1"/>
          <p:nvPr/>
        </p:nvSpPr>
        <p:spPr>
          <a:xfrm>
            <a:off x="1897159" y="1354360"/>
            <a:ext cx="4016966" cy="3057843"/>
          </a:xfrm>
          <a:prstGeom prst="rect">
            <a:avLst/>
          </a:prstGeom>
          <a:noFill/>
          <a:ln w="28575">
            <a:solidFill>
              <a:srgbClr val="A3297A"/>
            </a:solidFill>
          </a:ln>
        </p:spPr>
        <p:txBody>
          <a:bodyPr wrap="square" rtlCol="0">
            <a:noAutofit/>
          </a:bodyPr>
          <a:lstStyle/>
          <a:p>
            <a:r>
              <a:rPr lang="en-GB" sz="1400"/>
              <a:t>Asthma is the most common long-term medical condition in children in the UK, with around 1 in 11 children and young people in the UK having asthma</a:t>
            </a:r>
            <a:r>
              <a:rPr lang="en-GB" sz="1400" baseline="30000"/>
              <a:t>1</a:t>
            </a:r>
            <a:r>
              <a:rPr lang="en-GB" sz="1400"/>
              <a:t>. </a:t>
            </a:r>
          </a:p>
          <a:p>
            <a:endParaRPr lang="en-GB" sz="1400"/>
          </a:p>
          <a:p>
            <a:r>
              <a:rPr lang="en-GB" sz="1400"/>
              <a:t>The UK has one of the highest prevalence, emergency admission and death rates for childhood asthma in Europe</a:t>
            </a:r>
            <a:r>
              <a:rPr lang="en-GB" sz="1400" baseline="30000"/>
              <a:t>2</a:t>
            </a:r>
            <a:r>
              <a:rPr lang="en-GB" sz="1400"/>
              <a:t>. </a:t>
            </a:r>
            <a:r>
              <a:rPr lang="en-GB" sz="1400" b="1">
                <a:solidFill>
                  <a:srgbClr val="000000"/>
                </a:solidFill>
                <a:latin typeface="Arial" panose="020B0604020202020204" pitchFamily="34" charset="0"/>
              </a:rPr>
              <a:t>13 </a:t>
            </a:r>
            <a:r>
              <a:rPr lang="en-GB" sz="1400">
                <a:solidFill>
                  <a:srgbClr val="000000"/>
                </a:solidFill>
                <a:latin typeface="Arial" panose="020B0604020202020204" pitchFamily="34" charset="0"/>
              </a:rPr>
              <a:t>children (0-14</a:t>
            </a:r>
            <a:r>
              <a:rPr lang="en-GB" sz="1400" b="1">
                <a:solidFill>
                  <a:srgbClr val="000000"/>
                </a:solidFill>
                <a:latin typeface="Arial" panose="020B0604020202020204" pitchFamily="34" charset="0"/>
              </a:rPr>
              <a:t> </a:t>
            </a:r>
            <a:r>
              <a:rPr lang="en-GB" sz="1400">
                <a:solidFill>
                  <a:srgbClr val="000000"/>
                </a:solidFill>
                <a:latin typeface="Arial" panose="020B0604020202020204" pitchFamily="34" charset="0"/>
              </a:rPr>
              <a:t>years) died from asthma in 2016</a:t>
            </a:r>
            <a:r>
              <a:rPr lang="en-GB" sz="1400" baseline="30000">
                <a:solidFill>
                  <a:srgbClr val="000000"/>
                </a:solidFill>
                <a:latin typeface="Arial" panose="020B0604020202020204" pitchFamily="34" charset="0"/>
              </a:rPr>
              <a:t>1</a:t>
            </a:r>
            <a:r>
              <a:rPr lang="en-GB" sz="1400">
                <a:solidFill>
                  <a:srgbClr val="000000"/>
                </a:solidFill>
                <a:latin typeface="Arial" panose="020B0604020202020204" pitchFamily="34" charset="0"/>
              </a:rPr>
              <a:t>.</a:t>
            </a:r>
            <a:endParaRPr lang="en-GB" sz="1400"/>
          </a:p>
          <a:p>
            <a:endParaRPr lang="en-GB" sz="1400"/>
          </a:p>
          <a:p>
            <a:r>
              <a:rPr lang="en-GB" sz="1400"/>
              <a:t>In 2017, NICE published a set of guidelines for the Diagnosis and Monitoring of Asthma and also for the Management of Stable Asthma in Adults and Children</a:t>
            </a:r>
            <a:r>
              <a:rPr lang="en-GB" sz="1400" baseline="30000"/>
              <a:t>4</a:t>
            </a:r>
            <a:r>
              <a:rPr lang="en-GB" sz="1400"/>
              <a:t>. </a:t>
            </a:r>
          </a:p>
          <a:p>
            <a:endParaRPr lang="en-GB" sz="1400"/>
          </a:p>
          <a:p>
            <a:endParaRPr lang="en-GB" sz="1400"/>
          </a:p>
          <a:p>
            <a:endParaRPr lang="en-GB" sz="1400"/>
          </a:p>
        </p:txBody>
      </p:sp>
      <p:sp>
        <p:nvSpPr>
          <p:cNvPr id="24" name="TextBox 23">
            <a:extLst>
              <a:ext uri="{FF2B5EF4-FFF2-40B4-BE49-F238E27FC236}">
                <a16:creationId xmlns:a16="http://schemas.microsoft.com/office/drawing/2014/main" id="{915AFBE8-051C-44BA-BDD2-74E26B21F2AF}"/>
              </a:ext>
            </a:extLst>
          </p:cNvPr>
          <p:cNvSpPr txBox="1"/>
          <p:nvPr/>
        </p:nvSpPr>
        <p:spPr>
          <a:xfrm>
            <a:off x="6216062" y="1354361"/>
            <a:ext cx="4016965" cy="3057841"/>
          </a:xfrm>
          <a:prstGeom prst="rect">
            <a:avLst/>
          </a:prstGeom>
          <a:noFill/>
          <a:ln w="28575">
            <a:solidFill>
              <a:srgbClr val="A3297A"/>
            </a:solidFill>
          </a:ln>
        </p:spPr>
        <p:txBody>
          <a:bodyPr wrap="square" rtlCol="0">
            <a:noAutofit/>
          </a:bodyPr>
          <a:lstStyle/>
          <a:p>
            <a:r>
              <a:rPr lang="en-GB" sz="1400" dirty="0"/>
              <a:t>In 2015, The Royal College of Physicians, looked at deaths from asthma between 1 February 2012 and 31 January 2013 in the UK and published a report (NRAD4)</a:t>
            </a:r>
            <a:r>
              <a:rPr lang="en-GB" sz="1400" baseline="30000" dirty="0"/>
              <a:t>3</a:t>
            </a:r>
            <a:r>
              <a:rPr lang="en-GB" sz="1400" dirty="0"/>
              <a:t> identifying a number of </a:t>
            </a:r>
            <a:r>
              <a:rPr lang="en-GB" sz="1400" b="1" dirty="0"/>
              <a:t>avoidable factors </a:t>
            </a:r>
            <a:r>
              <a:rPr lang="en-GB" sz="1400" dirty="0"/>
              <a:t>in relation to both the care people received and the recognition of risk and avoidable factors relating to patients and their families and environments. </a:t>
            </a:r>
          </a:p>
          <a:p>
            <a:endParaRPr lang="en-GB" sz="1400" dirty="0"/>
          </a:p>
          <a:p>
            <a:r>
              <a:rPr lang="en-GB" sz="1400" b="1" dirty="0"/>
              <a:t>This report found that two in three deaths from asthma could be prevented. </a:t>
            </a:r>
          </a:p>
          <a:p>
            <a:endParaRPr lang="en-GB" sz="1400" dirty="0"/>
          </a:p>
          <a:p>
            <a:endParaRPr lang="en-GB" sz="1400" dirty="0"/>
          </a:p>
        </p:txBody>
      </p:sp>
      <p:sp>
        <p:nvSpPr>
          <p:cNvPr id="4" name="TextBox 3">
            <a:extLst>
              <a:ext uri="{FF2B5EF4-FFF2-40B4-BE49-F238E27FC236}">
                <a16:creationId xmlns:a16="http://schemas.microsoft.com/office/drawing/2014/main" id="{057F44ED-2F15-4A27-930F-BA8A26A9045A}"/>
              </a:ext>
            </a:extLst>
          </p:cNvPr>
          <p:cNvSpPr txBox="1"/>
          <p:nvPr/>
        </p:nvSpPr>
        <p:spPr>
          <a:xfrm>
            <a:off x="1772574" y="6258757"/>
            <a:ext cx="8328388" cy="381740"/>
          </a:xfrm>
          <a:prstGeom prst="rect">
            <a:avLst/>
          </a:prstGeom>
          <a:noFill/>
        </p:spPr>
        <p:txBody>
          <a:bodyPr wrap="square" rtlCol="0">
            <a:noAutofit/>
          </a:bodyPr>
          <a:lstStyle/>
          <a:p>
            <a:r>
              <a:rPr lang="en-GB" sz="1000"/>
              <a:t>Sources: </a:t>
            </a:r>
            <a:r>
              <a:rPr lang="en-GB" sz="1000" baseline="30000"/>
              <a:t>1</a:t>
            </a:r>
            <a:r>
              <a:rPr lang="en-GB" sz="1000"/>
              <a:t>https://www.asthma.org.uk/about/media/facts-and-statistics/, </a:t>
            </a:r>
            <a:r>
              <a:rPr lang="en-GB" sz="1000" baseline="30000"/>
              <a:t>2</a:t>
            </a:r>
            <a:r>
              <a:rPr lang="en-GB" sz="1000">
                <a:latin typeface="Arial" panose="020B0604020202020204" pitchFamily="34" charset="0"/>
                <a:ea typeface="Times New Roman" panose="02020603050405020304" pitchFamily="18" charset="0"/>
                <a:cs typeface="Times New Roman" panose="02020603050405020304" pitchFamily="18" charset="0"/>
              </a:rPr>
              <a:t>https://www.england.nhs.uk/2019/09/nhs-warning-to-parents-as-asthma-season-hits/, </a:t>
            </a:r>
            <a:r>
              <a:rPr lang="en-GB" sz="1000" baseline="30000">
                <a:latin typeface="Arial" panose="020B0604020202020204" pitchFamily="34" charset="0"/>
                <a:ea typeface="Times New Roman" panose="02020603050405020304" pitchFamily="18" charset="0"/>
                <a:cs typeface="Times New Roman" panose="02020603050405020304" pitchFamily="18" charset="0"/>
              </a:rPr>
              <a:t>3</a:t>
            </a:r>
            <a:r>
              <a:rPr lang="en-GB" sz="1000">
                <a:latin typeface="Arial" panose="020B0604020202020204" pitchFamily="34" charset="0"/>
                <a:ea typeface="Times New Roman" panose="02020603050405020304" pitchFamily="18" charset="0"/>
                <a:cs typeface="Times New Roman" panose="02020603050405020304" pitchFamily="18" charset="0"/>
              </a:rPr>
              <a:t>Royal College of Physicians. Why Asthma Still Kills 2014, </a:t>
            </a:r>
            <a:r>
              <a:rPr lang="en-GB" sz="1000" baseline="30000">
                <a:latin typeface="Arial" panose="020B0604020202020204" pitchFamily="34" charset="0"/>
                <a:ea typeface="Times New Roman" panose="02020603050405020304" pitchFamily="18" charset="0"/>
                <a:cs typeface="Times New Roman" panose="02020603050405020304" pitchFamily="18" charset="0"/>
              </a:rPr>
              <a:t>4</a:t>
            </a:r>
            <a:r>
              <a:rPr lang="en-GB" sz="1000">
                <a:latin typeface="Arial" panose="020B0604020202020204" pitchFamily="34" charset="0"/>
                <a:ea typeface="Times New Roman" panose="02020603050405020304" pitchFamily="18" charset="0"/>
                <a:cs typeface="Times New Roman" panose="02020603050405020304" pitchFamily="18" charset="0"/>
              </a:rPr>
              <a:t>https://www.nice.org.uk/guidance/ng80</a:t>
            </a:r>
            <a:endParaRPr lang="en-GB" sz="1000" baseline="30000"/>
          </a:p>
        </p:txBody>
      </p:sp>
    </p:spTree>
    <p:extLst>
      <p:ext uri="{BB962C8B-B14F-4D97-AF65-F5344CB8AC3E}">
        <p14:creationId xmlns:p14="http://schemas.microsoft.com/office/powerpoint/2010/main" val="4205221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lowchart: Document 13">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32F4DA-1A06-B985-A196-DF985A1682AD}"/>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The background</a:t>
            </a:r>
          </a:p>
        </p:txBody>
      </p:sp>
      <p:pic>
        <p:nvPicPr>
          <p:cNvPr id="9" name="Content Placeholder 8" descr="Chart, bar chart&#10;&#10;Description automatically generated">
            <a:extLst>
              <a:ext uri="{FF2B5EF4-FFF2-40B4-BE49-F238E27FC236}">
                <a16:creationId xmlns:a16="http://schemas.microsoft.com/office/drawing/2014/main" id="{47133505-B80E-3C5F-268C-085585C224FF}"/>
              </a:ext>
            </a:extLst>
          </p:cNvPr>
          <p:cNvPicPr>
            <a:picLocks noGrp="1" noChangeAspect="1"/>
          </p:cNvPicPr>
          <p:nvPr>
            <p:ph idx="1"/>
          </p:nvPr>
        </p:nvPicPr>
        <p:blipFill>
          <a:blip r:embed="rId2"/>
          <a:stretch>
            <a:fillRect/>
          </a:stretch>
        </p:blipFill>
        <p:spPr>
          <a:xfrm>
            <a:off x="4207933" y="775191"/>
            <a:ext cx="7347537" cy="5308593"/>
          </a:xfrm>
          <a:prstGeom prst="rect">
            <a:avLst/>
          </a:prstGeom>
        </p:spPr>
      </p:pic>
    </p:spTree>
    <p:extLst>
      <p:ext uri="{BB962C8B-B14F-4D97-AF65-F5344CB8AC3E}">
        <p14:creationId xmlns:p14="http://schemas.microsoft.com/office/powerpoint/2010/main" val="1415317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E03ADE-3C2B-59E5-210E-012253686E60}"/>
              </a:ext>
            </a:extLst>
          </p:cNvPr>
          <p:cNvSpPr>
            <a:spLocks noGrp="1"/>
          </p:cNvSpPr>
          <p:nvPr>
            <p:ph type="title"/>
          </p:nvPr>
        </p:nvSpPr>
        <p:spPr>
          <a:xfrm>
            <a:off x="1043631" y="809898"/>
            <a:ext cx="10173010" cy="1554480"/>
          </a:xfrm>
        </p:spPr>
        <p:txBody>
          <a:bodyPr anchor="ctr">
            <a:normAutofit/>
          </a:bodyPr>
          <a:lstStyle/>
          <a:p>
            <a:r>
              <a:rPr lang="en-US" sz="4800"/>
              <a:t>What is an asthma friendly school?</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AF2258A-828B-DE13-7B2D-6B8B9DB1898F}"/>
              </a:ext>
            </a:extLst>
          </p:cNvPr>
          <p:cNvGraphicFramePr>
            <a:graphicFrameLocks noGrp="1"/>
          </p:cNvGraphicFramePr>
          <p:nvPr>
            <p:ph idx="1"/>
            <p:extLst>
              <p:ext uri="{D42A27DB-BD31-4B8C-83A1-F6EECF244321}">
                <p14:modId xmlns:p14="http://schemas.microsoft.com/office/powerpoint/2010/main" val="420928204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2229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A1C101C8-F48F-DC7E-56E2-CD16C5645DEA}"/>
              </a:ext>
            </a:extLst>
          </p:cNvPr>
          <p:cNvSpPr>
            <a:spLocks noGrp="1"/>
          </p:cNvSpPr>
          <p:nvPr>
            <p:ph type="title"/>
          </p:nvPr>
        </p:nvSpPr>
        <p:spPr>
          <a:xfrm>
            <a:off x="479394" y="1070800"/>
            <a:ext cx="3939688" cy="5583126"/>
          </a:xfrm>
        </p:spPr>
        <p:txBody>
          <a:bodyPr>
            <a:normAutofit/>
          </a:bodyPr>
          <a:lstStyle/>
          <a:p>
            <a:pPr algn="r"/>
            <a:r>
              <a:rPr lang="en-US" dirty="0"/>
              <a:t>Implementation of:</a:t>
            </a:r>
            <a:endParaRPr lang="en-US"/>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9FBFEAE-1C60-DD4D-F73D-D9F292D2C15C}"/>
              </a:ext>
            </a:extLst>
          </p:cNvPr>
          <p:cNvGraphicFramePr>
            <a:graphicFrameLocks noGrp="1"/>
          </p:cNvGraphicFramePr>
          <p:nvPr>
            <p:ph idx="1"/>
            <p:extLst>
              <p:ext uri="{D42A27DB-BD31-4B8C-83A1-F6EECF244321}">
                <p14:modId xmlns:p14="http://schemas.microsoft.com/office/powerpoint/2010/main" val="3513057768"/>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1332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0E19EB-4287-041B-AE5E-890183FDA2D1}"/>
              </a:ext>
            </a:extLst>
          </p:cNvPr>
          <p:cNvSpPr>
            <a:spLocks noGrp="1"/>
          </p:cNvSpPr>
          <p:nvPr>
            <p:ph type="title"/>
          </p:nvPr>
        </p:nvSpPr>
        <p:spPr>
          <a:xfrm>
            <a:off x="1171074" y="1396686"/>
            <a:ext cx="3240506" cy="4064628"/>
          </a:xfrm>
        </p:spPr>
        <p:txBody>
          <a:bodyPr>
            <a:normAutofit/>
          </a:bodyPr>
          <a:lstStyle/>
          <a:p>
            <a:r>
              <a:rPr lang="en-US">
                <a:solidFill>
                  <a:srgbClr val="FFFFFF"/>
                </a:solidFill>
              </a:rPr>
              <a:t>Training</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5" name="Content Placeholder 2">
            <a:extLst>
              <a:ext uri="{FF2B5EF4-FFF2-40B4-BE49-F238E27FC236}">
                <a16:creationId xmlns:a16="http://schemas.microsoft.com/office/drawing/2014/main" id="{17CCEEFA-0CCA-113A-6149-32F724C856AE}"/>
              </a:ext>
            </a:extLst>
          </p:cNvPr>
          <p:cNvSpPr>
            <a:spLocks noGrp="1"/>
          </p:cNvSpPr>
          <p:nvPr>
            <p:ph idx="1"/>
          </p:nvPr>
        </p:nvSpPr>
        <p:spPr>
          <a:xfrm>
            <a:off x="5370153" y="1526033"/>
            <a:ext cx="5536397" cy="3935281"/>
          </a:xfrm>
        </p:spPr>
        <p:txBody>
          <a:bodyPr>
            <a:normAutofit/>
          </a:bodyPr>
          <a:lstStyle/>
          <a:p>
            <a:r>
              <a:rPr lang="en-US" sz="2600"/>
              <a:t>Face to face </a:t>
            </a:r>
          </a:p>
          <a:p>
            <a:r>
              <a:rPr lang="en-US" sz="2600"/>
              <a:t>Completion of online module during inset day – 1 hour available at </a:t>
            </a:r>
            <a:r>
              <a:rPr lang="en-US" sz="2600">
                <a:hlinkClick r:id="rId2"/>
              </a:rPr>
              <a:t>https://www.e-lfh.org.uk/programmes/children-and-young-peoples-asthma/</a:t>
            </a:r>
            <a:r>
              <a:rPr lang="en-US" sz="2600"/>
              <a:t> (Tier 1) </a:t>
            </a:r>
          </a:p>
          <a:p>
            <a:r>
              <a:rPr lang="en-US" sz="2600"/>
              <a:t>Local training available from </a:t>
            </a:r>
            <a:r>
              <a:rPr lang="en-US" sz="2600">
                <a:hlinkClick r:id="rId3"/>
              </a:rPr>
              <a:t>https://www.ghc.nhs.uk/our-teams-and-services/school-nursing/awareness-sessions/</a:t>
            </a:r>
            <a:endParaRPr lang="en-US" sz="2600"/>
          </a:p>
          <a:p>
            <a:endParaRPr lang="en-US" sz="2600"/>
          </a:p>
        </p:txBody>
      </p:sp>
    </p:spTree>
    <p:extLst>
      <p:ext uri="{BB962C8B-B14F-4D97-AF65-F5344CB8AC3E}">
        <p14:creationId xmlns:p14="http://schemas.microsoft.com/office/powerpoint/2010/main" val="283997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89BF07-1ABF-B871-E55C-3AFBD36B892D}"/>
              </a:ext>
            </a:extLst>
          </p:cNvPr>
          <p:cNvSpPr>
            <a:spLocks noGrp="1"/>
          </p:cNvSpPr>
          <p:nvPr>
            <p:ph type="title"/>
          </p:nvPr>
        </p:nvSpPr>
        <p:spPr>
          <a:xfrm>
            <a:off x="635000" y="640823"/>
            <a:ext cx="3418659" cy="5583148"/>
          </a:xfrm>
        </p:spPr>
        <p:txBody>
          <a:bodyPr anchor="ctr">
            <a:normAutofit/>
          </a:bodyPr>
          <a:lstStyle/>
          <a:p>
            <a:r>
              <a:rPr lang="en-US" sz="5400"/>
              <a:t>Example checklist</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4F70A1B-28C8-7E1E-E5FF-D8839EB30C85}"/>
              </a:ext>
            </a:extLst>
          </p:cNvPr>
          <p:cNvGraphicFramePr>
            <a:graphicFrameLocks noGrp="1"/>
          </p:cNvGraphicFramePr>
          <p:nvPr>
            <p:ph idx="1"/>
            <p:extLst>
              <p:ext uri="{D42A27DB-BD31-4B8C-83A1-F6EECF244321}">
                <p14:modId xmlns:p14="http://schemas.microsoft.com/office/powerpoint/2010/main" val="747677877"/>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828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6" name="Rectangle 1045">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BE9297-7D7E-8563-162B-050E455A54C6}"/>
              </a:ext>
            </a:extLst>
          </p:cNvPr>
          <p:cNvSpPr>
            <a:spLocks noGrp="1"/>
          </p:cNvSpPr>
          <p:nvPr>
            <p:ph type="title"/>
          </p:nvPr>
        </p:nvSpPr>
        <p:spPr>
          <a:xfrm>
            <a:off x="793662" y="386930"/>
            <a:ext cx="10066122" cy="1298448"/>
          </a:xfrm>
        </p:spPr>
        <p:txBody>
          <a:bodyPr anchor="b">
            <a:normAutofit/>
          </a:bodyPr>
          <a:lstStyle/>
          <a:p>
            <a:r>
              <a:rPr lang="en-US" sz="4800"/>
              <a:t>Plan for Gloucestershire</a:t>
            </a:r>
          </a:p>
        </p:txBody>
      </p:sp>
      <p:sp>
        <p:nvSpPr>
          <p:cNvPr id="1048" name="Rectangle 1047">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0" name="Rectangle 104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4FD5470-BD97-7F6B-CB7E-8EC0862FDC0B}"/>
              </a:ext>
            </a:extLst>
          </p:cNvPr>
          <p:cNvSpPr>
            <a:spLocks noGrp="1"/>
          </p:cNvSpPr>
          <p:nvPr>
            <p:ph idx="1"/>
          </p:nvPr>
        </p:nvSpPr>
        <p:spPr>
          <a:xfrm>
            <a:off x="793661" y="2599509"/>
            <a:ext cx="4530898" cy="3639450"/>
          </a:xfrm>
        </p:spPr>
        <p:txBody>
          <a:bodyPr anchor="ctr">
            <a:normAutofit/>
          </a:bodyPr>
          <a:lstStyle/>
          <a:p>
            <a:r>
              <a:rPr lang="en-US" sz="2000" dirty="0"/>
              <a:t>Develop a network of asthma friendly schools across primary and secondary </a:t>
            </a:r>
          </a:p>
          <a:p>
            <a:r>
              <a:rPr lang="en-US" sz="2000" dirty="0"/>
              <a:t>Pilot in 2 or 3 primary and 1 or 2 secondary (volunteers needed!) </a:t>
            </a:r>
          </a:p>
          <a:p>
            <a:r>
              <a:rPr lang="en-US" sz="2000" dirty="0"/>
              <a:t>Improve care of children and young people with asthma</a:t>
            </a:r>
          </a:p>
        </p:txBody>
      </p:sp>
      <p:pic>
        <p:nvPicPr>
          <p:cNvPr id="1026" name="Picture 2" descr="We Need You&quot; Images – Browse 2,109 Stock Photos, Vectors, and Video | Adobe  Stock">
            <a:extLst>
              <a:ext uri="{FF2B5EF4-FFF2-40B4-BE49-F238E27FC236}">
                <a16:creationId xmlns:a16="http://schemas.microsoft.com/office/drawing/2014/main" id="{DA122CF0-1FBD-22F1-FACD-FE98B9FCA0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992" r="11360" b="-1"/>
          <a:stretch/>
        </p:blipFill>
        <p:spPr bwMode="auto">
          <a:xfrm>
            <a:off x="6570890" y="2484255"/>
            <a:ext cx="3831561" cy="3714244"/>
          </a:xfrm>
          <a:prstGeom prst="rect">
            <a:avLst/>
          </a:prstGeom>
          <a:noFill/>
          <a:extLst>
            <a:ext uri="{909E8E84-426E-40DD-AFC4-6F175D3DCCD1}">
              <a14:hiddenFill xmlns:a14="http://schemas.microsoft.com/office/drawing/2010/main">
                <a:solidFill>
                  <a:srgbClr val="FFFFFF"/>
                </a:solidFill>
              </a14:hiddenFill>
            </a:ext>
          </a:extLst>
        </p:spPr>
      </p:pic>
      <p:sp>
        <p:nvSpPr>
          <p:cNvPr id="1052" name="Rectangle 105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7534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4F28D5-2251-AD49-9F3F-05B52F037371}"/>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Thank you for your attention.</a:t>
            </a:r>
          </a:p>
        </p:txBody>
      </p:sp>
      <p:pic>
        <p:nvPicPr>
          <p:cNvPr id="4" name="Picture 2">
            <a:extLst>
              <a:ext uri="{FF2B5EF4-FFF2-40B4-BE49-F238E27FC236}">
                <a16:creationId xmlns:a16="http://schemas.microsoft.com/office/drawing/2014/main" id="{1CD85F77-6F7D-C44C-AA9B-50DCED8A4C7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0710" b="4384"/>
          <a:stretch/>
        </p:blipFill>
        <p:spPr bwMode="auto">
          <a:xfrm>
            <a:off x="2190062" y="1675227"/>
            <a:ext cx="7811875" cy="4394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2753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539</Words>
  <Application>Microsoft Macintosh PowerPoint</Application>
  <PresentationFormat>Widescreen</PresentationFormat>
  <Paragraphs>43</Paragraphs>
  <Slides>9</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Calibri Light</vt:lpstr>
      <vt:lpstr>Courier New</vt:lpstr>
      <vt:lpstr>Office Theme 2013 - 2022</vt:lpstr>
      <vt:lpstr>think-cell Slide</vt:lpstr>
      <vt:lpstr>Asthma friendly schools Gloucestershire</vt:lpstr>
      <vt:lpstr>Background and Context</vt:lpstr>
      <vt:lpstr>The background</vt:lpstr>
      <vt:lpstr>What is an asthma friendly school?</vt:lpstr>
      <vt:lpstr>Implementation of:</vt:lpstr>
      <vt:lpstr>Training</vt:lpstr>
      <vt:lpstr>Example checklist</vt:lpstr>
      <vt:lpstr>Plan for Gloucestershire</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Asthma friendly schools Gloucestershire</dc:title>
  <dc:creator>Carol Stonham</dc:creator>
  <cp:lastModifiedBy>Carol Stonham</cp:lastModifiedBy>
  <cp:revision>3</cp:revision>
  <dcterms:created xsi:type="dcterms:W3CDTF">2023-01-05T11:26:06Z</dcterms:created>
  <dcterms:modified xsi:type="dcterms:W3CDTF">2023-02-07T10:48:05Z</dcterms:modified>
</cp:coreProperties>
</file>