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6" r:id="rId4"/>
    <p:sldId id="261" r:id="rId5"/>
    <p:sldId id="264" r:id="rId6"/>
    <p:sldId id="260" r:id="rId7"/>
    <p:sldId id="262" r:id="rId8"/>
    <p:sldId id="265" r:id="rId9"/>
    <p:sldId id="263" r:id="rId10"/>
    <p:sldId id="266" r:id="rId11"/>
    <p:sldId id="270" r:id="rId12"/>
    <p:sldId id="267" r:id="rId13"/>
    <p:sldId id="268" r:id="rId14"/>
    <p:sldId id="269" r:id="rId15"/>
    <p:sldId id="25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77" d="100"/>
          <a:sy n="77" d="100"/>
        </p:scale>
        <p:origin x="-90" y="-8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1D87780-4BDD-4562-AF5D-84BF2F610B84}" type="datetimeFigureOut">
              <a:rPr lang="en-GB" smtClean="0"/>
              <a:t>06/06/2018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10D791-00ED-48A5-87C0-D428ED0BDF70}" type="slidenum">
              <a:rPr lang="en-GB" smtClean="0"/>
              <a:t>‹#›</a:t>
            </a:fld>
            <a:endParaRPr lang="en-GB"/>
          </a:p>
        </p:txBody>
      </p:sp>
    </p:spTree>
    <p:extLst>
      <p:ext uri="{BB962C8B-B14F-4D97-AF65-F5344CB8AC3E}">
        <p14:creationId xmlns:p14="http://schemas.microsoft.com/office/powerpoint/2010/main" val="884071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D87780-4BDD-4562-AF5D-84BF2F610B84}" type="datetimeFigureOut">
              <a:rPr lang="en-GB" smtClean="0"/>
              <a:t>06/06/2018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10D791-00ED-48A5-87C0-D428ED0BDF70}" type="slidenum">
              <a:rPr lang="en-GB" smtClean="0"/>
              <a:t>‹#›</a:t>
            </a:fld>
            <a:endParaRPr lang="en-GB"/>
          </a:p>
        </p:txBody>
      </p:sp>
    </p:spTree>
    <p:extLst>
      <p:ext uri="{BB962C8B-B14F-4D97-AF65-F5344CB8AC3E}">
        <p14:creationId xmlns:p14="http://schemas.microsoft.com/office/powerpoint/2010/main" val="2519319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D87780-4BDD-4562-AF5D-84BF2F610B84}" type="datetimeFigureOut">
              <a:rPr lang="en-GB" smtClean="0"/>
              <a:t>06/06/2018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10D791-00ED-48A5-87C0-D428ED0BDF70}" type="slidenum">
              <a:rPr lang="en-GB" smtClean="0"/>
              <a:t>‹#›</a:t>
            </a:fld>
            <a:endParaRPr lang="en-GB"/>
          </a:p>
        </p:txBody>
      </p:sp>
    </p:spTree>
    <p:extLst>
      <p:ext uri="{BB962C8B-B14F-4D97-AF65-F5344CB8AC3E}">
        <p14:creationId xmlns:p14="http://schemas.microsoft.com/office/powerpoint/2010/main" val="189298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D87780-4BDD-4562-AF5D-84BF2F610B84}" type="datetimeFigureOut">
              <a:rPr lang="en-GB" smtClean="0"/>
              <a:t>06/06/2018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10D791-00ED-48A5-87C0-D428ED0BDF70}" type="slidenum">
              <a:rPr lang="en-GB" smtClean="0"/>
              <a:t>‹#›</a:t>
            </a:fld>
            <a:endParaRPr lang="en-GB"/>
          </a:p>
        </p:txBody>
      </p:sp>
    </p:spTree>
    <p:extLst>
      <p:ext uri="{BB962C8B-B14F-4D97-AF65-F5344CB8AC3E}">
        <p14:creationId xmlns:p14="http://schemas.microsoft.com/office/powerpoint/2010/main" val="3062112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D87780-4BDD-4562-AF5D-84BF2F610B84}" type="datetimeFigureOut">
              <a:rPr lang="en-GB" smtClean="0"/>
              <a:t>06/06/2018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10D791-00ED-48A5-87C0-D428ED0BDF70}" type="slidenum">
              <a:rPr lang="en-GB" smtClean="0"/>
              <a:t>‹#›</a:t>
            </a:fld>
            <a:endParaRPr lang="en-GB"/>
          </a:p>
        </p:txBody>
      </p:sp>
    </p:spTree>
    <p:extLst>
      <p:ext uri="{BB962C8B-B14F-4D97-AF65-F5344CB8AC3E}">
        <p14:creationId xmlns:p14="http://schemas.microsoft.com/office/powerpoint/2010/main" val="838895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1D87780-4BDD-4562-AF5D-84BF2F610B84}" type="datetimeFigureOut">
              <a:rPr lang="en-GB" smtClean="0"/>
              <a:t>06/06/2018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10D791-00ED-48A5-87C0-D428ED0BDF70}" type="slidenum">
              <a:rPr lang="en-GB" smtClean="0"/>
              <a:t>‹#›</a:t>
            </a:fld>
            <a:endParaRPr lang="en-GB"/>
          </a:p>
        </p:txBody>
      </p:sp>
    </p:spTree>
    <p:extLst>
      <p:ext uri="{BB962C8B-B14F-4D97-AF65-F5344CB8AC3E}">
        <p14:creationId xmlns:p14="http://schemas.microsoft.com/office/powerpoint/2010/main" val="1649878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1D87780-4BDD-4562-AF5D-84BF2F610B84}" type="datetimeFigureOut">
              <a:rPr lang="en-GB" smtClean="0"/>
              <a:t>06/06/2018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E10D791-00ED-48A5-87C0-D428ED0BDF70}" type="slidenum">
              <a:rPr lang="en-GB" smtClean="0"/>
              <a:t>‹#›</a:t>
            </a:fld>
            <a:endParaRPr lang="en-GB"/>
          </a:p>
        </p:txBody>
      </p:sp>
    </p:spTree>
    <p:extLst>
      <p:ext uri="{BB962C8B-B14F-4D97-AF65-F5344CB8AC3E}">
        <p14:creationId xmlns:p14="http://schemas.microsoft.com/office/powerpoint/2010/main" val="160940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1D87780-4BDD-4562-AF5D-84BF2F610B84}" type="datetimeFigureOut">
              <a:rPr lang="en-GB" smtClean="0"/>
              <a:t>06/06/2018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E10D791-00ED-48A5-87C0-D428ED0BDF70}" type="slidenum">
              <a:rPr lang="en-GB" smtClean="0"/>
              <a:t>‹#›</a:t>
            </a:fld>
            <a:endParaRPr lang="en-GB"/>
          </a:p>
        </p:txBody>
      </p:sp>
    </p:spTree>
    <p:extLst>
      <p:ext uri="{BB962C8B-B14F-4D97-AF65-F5344CB8AC3E}">
        <p14:creationId xmlns:p14="http://schemas.microsoft.com/office/powerpoint/2010/main" val="3918697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D87780-4BDD-4562-AF5D-84BF2F610B84}" type="datetimeFigureOut">
              <a:rPr lang="en-GB" smtClean="0"/>
              <a:t>06/06/2018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E10D791-00ED-48A5-87C0-D428ED0BDF70}" type="slidenum">
              <a:rPr lang="en-GB" smtClean="0"/>
              <a:t>‹#›</a:t>
            </a:fld>
            <a:endParaRPr lang="en-GB"/>
          </a:p>
        </p:txBody>
      </p:sp>
    </p:spTree>
    <p:extLst>
      <p:ext uri="{BB962C8B-B14F-4D97-AF65-F5344CB8AC3E}">
        <p14:creationId xmlns:p14="http://schemas.microsoft.com/office/powerpoint/2010/main" val="857686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D87780-4BDD-4562-AF5D-84BF2F610B84}" type="datetimeFigureOut">
              <a:rPr lang="en-GB" smtClean="0"/>
              <a:t>06/06/2018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10D791-00ED-48A5-87C0-D428ED0BDF70}" type="slidenum">
              <a:rPr lang="en-GB" smtClean="0"/>
              <a:t>‹#›</a:t>
            </a:fld>
            <a:endParaRPr lang="en-GB"/>
          </a:p>
        </p:txBody>
      </p:sp>
    </p:spTree>
    <p:extLst>
      <p:ext uri="{BB962C8B-B14F-4D97-AF65-F5344CB8AC3E}">
        <p14:creationId xmlns:p14="http://schemas.microsoft.com/office/powerpoint/2010/main" val="3455431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D87780-4BDD-4562-AF5D-84BF2F610B84}" type="datetimeFigureOut">
              <a:rPr lang="en-GB" smtClean="0"/>
              <a:t>06/06/2018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10D791-00ED-48A5-87C0-D428ED0BDF70}" type="slidenum">
              <a:rPr lang="en-GB" smtClean="0"/>
              <a:t>‹#›</a:t>
            </a:fld>
            <a:endParaRPr lang="en-GB"/>
          </a:p>
        </p:txBody>
      </p:sp>
    </p:spTree>
    <p:extLst>
      <p:ext uri="{BB962C8B-B14F-4D97-AF65-F5344CB8AC3E}">
        <p14:creationId xmlns:p14="http://schemas.microsoft.com/office/powerpoint/2010/main" val="878458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87780-4BDD-4562-AF5D-84BF2F610B84}" type="datetimeFigureOut">
              <a:rPr lang="en-GB" smtClean="0"/>
              <a:t>06/06/2018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10D791-00ED-48A5-87C0-D428ED0BDF70}" type="slidenum">
              <a:rPr lang="en-GB" smtClean="0"/>
              <a:t>‹#›</a:t>
            </a:fld>
            <a:endParaRPr lang="en-GB"/>
          </a:p>
        </p:txBody>
      </p:sp>
    </p:spTree>
    <p:extLst>
      <p:ext uri="{BB962C8B-B14F-4D97-AF65-F5344CB8AC3E}">
        <p14:creationId xmlns:p14="http://schemas.microsoft.com/office/powerpoint/2010/main" val="1565922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itv.com/news/2016-09-29/going-country-itv-news-reveals-the-scale-of-children-being-exploited-and-sent-around-britain-to-carry-drug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itv.com/news/2016-09-30/working-round-the-clock-as-a-14-year-old-drugs-mul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childline.org.uk/" TargetMode="External"/><Relationship Id="rId2" Type="http://schemas.openxmlformats.org/officeDocument/2006/relationships/hyperlink" Target="http://www.nspcc.org.uk/preventing-abuse/child-abuse-and-neglect/bullying-and-cyberbullying/keeping-children-safe/" TargetMode="External"/><Relationship Id="rId1" Type="http://schemas.openxmlformats.org/officeDocument/2006/relationships/slideLayout" Target="../slideLayouts/slideLayout2.xml"/><Relationship Id="rId4" Type="http://schemas.openxmlformats.org/officeDocument/2006/relationships/hyperlink" Target="https://www.kidscape.org.uk/advice/advice-for-parents-and-carer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urbandictionary.com/define.php?term=cuckooin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bbc.co.uk/news/uk-england-gloucestershire-39954345"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GB" b="1" dirty="0" smtClean="0"/>
              <a:t>Drug Gangs  </a:t>
            </a:r>
            <a:endParaRPr lang="en-GB" b="1" dirty="0"/>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stretch>
            <a:fillRect/>
          </a:stretch>
        </p:blipFill>
        <p:spPr>
          <a:xfrm>
            <a:off x="6589987" y="3133935"/>
            <a:ext cx="5602014" cy="3724066"/>
          </a:xfrm>
          <a:prstGeom prst="rect">
            <a:avLst/>
          </a:prstGeom>
        </p:spPr>
      </p:pic>
      <p:pic>
        <p:nvPicPr>
          <p:cNvPr id="6" name="Picture 5"/>
          <p:cNvPicPr>
            <a:picLocks noChangeAspect="1"/>
          </p:cNvPicPr>
          <p:nvPr/>
        </p:nvPicPr>
        <p:blipFill>
          <a:blip r:embed="rId3"/>
          <a:stretch>
            <a:fillRect/>
          </a:stretch>
        </p:blipFill>
        <p:spPr>
          <a:xfrm>
            <a:off x="6602475" y="-34934"/>
            <a:ext cx="5494275" cy="3076794"/>
          </a:xfrm>
          <a:prstGeom prst="rect">
            <a:avLst/>
          </a:prstGeom>
        </p:spPr>
      </p:pic>
    </p:spTree>
    <p:extLst>
      <p:ext uri="{BB962C8B-B14F-4D97-AF65-F5344CB8AC3E}">
        <p14:creationId xmlns:p14="http://schemas.microsoft.com/office/powerpoint/2010/main" val="25935711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sz="3200" dirty="0" smtClean="0"/>
              <a:t>An ITV News investigation has uncovered how children as young as 12 are being ruthlessly groomed and exploited by organised crime groups who send them the length and breadth of the country to carry drugs and money.</a:t>
            </a:r>
          </a:p>
          <a:p>
            <a:pPr marL="0" indent="0">
              <a:buNone/>
            </a:pPr>
            <a:endParaRPr lang="en-GB" dirty="0"/>
          </a:p>
          <a:p>
            <a:pPr marL="0" indent="0">
              <a:buNone/>
            </a:pPr>
            <a:r>
              <a:rPr lang="en-GB" dirty="0" smtClean="0">
                <a:hlinkClick r:id="rId2"/>
              </a:rPr>
              <a:t>http://www.itv.com/news/2016-09-29/going-country-itv-news-reveals-the-scale-of-children-being-exploited-and-sent-around-britain-to-carry-drugs/</a:t>
            </a:r>
            <a:endParaRPr lang="en-GB" dirty="0" smtClean="0"/>
          </a:p>
          <a:p>
            <a:pPr marL="0" indent="0">
              <a:buNone/>
            </a:pPr>
            <a:endParaRPr lang="en-GB" dirty="0"/>
          </a:p>
        </p:txBody>
      </p:sp>
    </p:spTree>
    <p:extLst>
      <p:ext uri="{BB962C8B-B14F-4D97-AF65-F5344CB8AC3E}">
        <p14:creationId xmlns:p14="http://schemas.microsoft.com/office/powerpoint/2010/main" val="3134287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2"/>
          <a:stretch>
            <a:fillRect/>
          </a:stretch>
        </p:blipFill>
        <p:spPr>
          <a:xfrm>
            <a:off x="404380" y="0"/>
            <a:ext cx="10949420" cy="6858000"/>
          </a:xfrm>
          <a:prstGeom prst="rect">
            <a:avLst/>
          </a:prstGeom>
        </p:spPr>
      </p:pic>
    </p:spTree>
    <p:extLst>
      <p:ext uri="{BB962C8B-B14F-4D97-AF65-F5344CB8AC3E}">
        <p14:creationId xmlns:p14="http://schemas.microsoft.com/office/powerpoint/2010/main" val="328836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589799"/>
          </a:xfrm>
        </p:spPr>
        <p:txBody>
          <a:bodyPr/>
          <a:lstStyle/>
          <a:p>
            <a:r>
              <a:rPr lang="en-GB" dirty="0" smtClean="0"/>
              <a:t>Working around the clock as a 14year old drug mule!</a:t>
            </a:r>
            <a:endParaRPr lang="en-GB" dirty="0"/>
          </a:p>
        </p:txBody>
      </p:sp>
      <p:sp>
        <p:nvSpPr>
          <p:cNvPr id="3" name="Content Placeholder 2"/>
          <p:cNvSpPr>
            <a:spLocks noGrp="1"/>
          </p:cNvSpPr>
          <p:nvPr>
            <p:ph idx="1"/>
          </p:nvPr>
        </p:nvSpPr>
        <p:spPr>
          <a:xfrm>
            <a:off x="126124" y="2065282"/>
            <a:ext cx="11227676" cy="4666593"/>
          </a:xfrm>
        </p:spPr>
        <p:txBody>
          <a:bodyPr>
            <a:normAutofit lnSpcReduction="10000"/>
          </a:bodyPr>
          <a:lstStyle/>
          <a:p>
            <a:pPr marL="0" indent="0">
              <a:buNone/>
            </a:pPr>
            <a:r>
              <a:rPr lang="en-GB" dirty="0" smtClean="0"/>
              <a:t>Leon was 14 when he first travelled from London to sell drugs. He told ITV News the dealers sent them out with heroin and cocaine, often having to work around the clock in cities like Bristol and Southampton.</a:t>
            </a:r>
          </a:p>
          <a:p>
            <a:pPr marL="0" indent="0">
              <a:buNone/>
            </a:pPr>
            <a:endParaRPr lang="en-GB" dirty="0" smtClean="0"/>
          </a:p>
          <a:p>
            <a:pPr marL="0" indent="0">
              <a:buNone/>
            </a:pPr>
            <a:r>
              <a:rPr lang="en-GB" dirty="0" smtClean="0"/>
              <a:t>Leon said when he tried to break away they threatened him with violence. "One of them punched me in the eye and then was like 'you have to do this, if you don’t we’re going to go round to your mum’s house, break the door' and basically hurt my mum and that’s what really put the fear into me.“</a:t>
            </a:r>
          </a:p>
          <a:p>
            <a:pPr marL="0" indent="0">
              <a:buNone/>
            </a:pPr>
            <a:endParaRPr lang="en-GB" dirty="0" smtClean="0"/>
          </a:p>
          <a:p>
            <a:pPr marL="0" indent="0">
              <a:buNone/>
            </a:pPr>
            <a:r>
              <a:rPr lang="en-GB" dirty="0" smtClean="0">
                <a:hlinkClick r:id="rId2"/>
              </a:rPr>
              <a:t>http://www.itv.com/news/2016-09-30/working-round-the-clock-as-a-14-year-old-drugs-mule/</a:t>
            </a:r>
            <a:endParaRPr lang="en-GB" dirty="0" smtClean="0"/>
          </a:p>
          <a:p>
            <a:endParaRPr lang="en-GB" dirty="0"/>
          </a:p>
        </p:txBody>
      </p:sp>
    </p:spTree>
    <p:extLst>
      <p:ext uri="{BB962C8B-B14F-4D97-AF65-F5344CB8AC3E}">
        <p14:creationId xmlns:p14="http://schemas.microsoft.com/office/powerpoint/2010/main" val="6719319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483" y="365125"/>
            <a:ext cx="11955517" cy="1325563"/>
          </a:xfrm>
        </p:spPr>
        <p:txBody>
          <a:bodyPr>
            <a:normAutofit/>
          </a:bodyPr>
          <a:lstStyle/>
          <a:p>
            <a:r>
              <a:rPr lang="en-GB" sz="2800" b="1" dirty="0" smtClean="0"/>
              <a:t>What might the warning signs be that  a friend has been groomed as a drug mule?</a:t>
            </a:r>
            <a:endParaRPr lang="en-GB" sz="2800" b="1" dirty="0"/>
          </a:p>
        </p:txBody>
      </p:sp>
      <p:sp>
        <p:nvSpPr>
          <p:cNvPr id="3" name="Content Placeholder 2"/>
          <p:cNvSpPr>
            <a:spLocks noGrp="1"/>
          </p:cNvSpPr>
          <p:nvPr>
            <p:ph idx="1"/>
          </p:nvPr>
        </p:nvSpPr>
        <p:spPr>
          <a:xfrm>
            <a:off x="378372" y="1450428"/>
            <a:ext cx="10975428" cy="5265682"/>
          </a:xfrm>
        </p:spPr>
        <p:txBody>
          <a:bodyPr>
            <a:normAutofit fontScale="85000" lnSpcReduction="20000"/>
          </a:bodyPr>
          <a:lstStyle/>
          <a:p>
            <a:r>
              <a:rPr lang="en-GB" dirty="0" smtClean="0"/>
              <a:t>Withdrawing from the family</a:t>
            </a:r>
          </a:p>
          <a:p>
            <a:r>
              <a:rPr lang="en-GB" dirty="0" smtClean="0"/>
              <a:t>Secretive behaviour</a:t>
            </a:r>
          </a:p>
          <a:p>
            <a:r>
              <a:rPr lang="en-GB" dirty="0" smtClean="0"/>
              <a:t>Blocking family and friends on social media</a:t>
            </a:r>
          </a:p>
          <a:p>
            <a:r>
              <a:rPr lang="en-GB" dirty="0" smtClean="0"/>
              <a:t>Unexplained injures</a:t>
            </a:r>
          </a:p>
          <a:p>
            <a:r>
              <a:rPr lang="en-GB" dirty="0" smtClean="0"/>
              <a:t>Not sticking to agreed times to come home when they go out</a:t>
            </a:r>
          </a:p>
          <a:p>
            <a:r>
              <a:rPr lang="en-GB" dirty="0" smtClean="0"/>
              <a:t>Going missing from home</a:t>
            </a:r>
          </a:p>
          <a:p>
            <a:r>
              <a:rPr lang="en-GB" dirty="0" smtClean="0"/>
              <a:t>New expensive clothes or other items</a:t>
            </a:r>
          </a:p>
          <a:p>
            <a:r>
              <a:rPr lang="en-GB" dirty="0" smtClean="0"/>
              <a:t>Large sums of money that can’t be accounted for</a:t>
            </a:r>
          </a:p>
          <a:p>
            <a:r>
              <a:rPr lang="en-GB" dirty="0" smtClean="0"/>
              <a:t>Aggressive or difficult behaviour</a:t>
            </a:r>
          </a:p>
          <a:p>
            <a:r>
              <a:rPr lang="en-GB" dirty="0" smtClean="0"/>
              <a:t>Arriving in taxis or unknown vehicles</a:t>
            </a:r>
          </a:p>
          <a:p>
            <a:r>
              <a:rPr lang="en-GB" dirty="0" smtClean="0"/>
              <a:t>New friends that you do not know</a:t>
            </a:r>
          </a:p>
          <a:p>
            <a:r>
              <a:rPr lang="en-GB" dirty="0" smtClean="0"/>
              <a:t>Truanting or long term absences from school</a:t>
            </a:r>
          </a:p>
          <a:p>
            <a:r>
              <a:rPr lang="en-GB" dirty="0" smtClean="0"/>
              <a:t>Showing a lack of respect towards peers and teachers</a:t>
            </a:r>
          </a:p>
          <a:p>
            <a:endParaRPr lang="en-GB" dirty="0" smtClean="0"/>
          </a:p>
          <a:p>
            <a:pPr marL="0" indent="0">
              <a:buNone/>
            </a:pPr>
            <a:endParaRPr lang="en-GB" dirty="0"/>
          </a:p>
        </p:txBody>
      </p:sp>
      <p:pic>
        <p:nvPicPr>
          <p:cNvPr id="4" name="Picture 3"/>
          <p:cNvPicPr>
            <a:picLocks noChangeAspect="1"/>
          </p:cNvPicPr>
          <p:nvPr/>
        </p:nvPicPr>
        <p:blipFill>
          <a:blip r:embed="rId2"/>
          <a:stretch>
            <a:fillRect/>
          </a:stretch>
        </p:blipFill>
        <p:spPr>
          <a:xfrm>
            <a:off x="7409793" y="3578772"/>
            <a:ext cx="4782207" cy="3137338"/>
          </a:xfrm>
          <a:prstGeom prst="rect">
            <a:avLst/>
          </a:prstGeom>
        </p:spPr>
      </p:pic>
    </p:spTree>
    <p:extLst>
      <p:ext uri="{BB962C8B-B14F-4D97-AF65-F5344CB8AC3E}">
        <p14:creationId xmlns:p14="http://schemas.microsoft.com/office/powerpoint/2010/main" val="188297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Daniel    15 years old</a:t>
            </a:r>
            <a:endParaRPr lang="en-GB" dirty="0"/>
          </a:p>
        </p:txBody>
      </p:sp>
      <p:sp>
        <p:nvSpPr>
          <p:cNvPr id="3" name="Content Placeholder 2"/>
          <p:cNvSpPr>
            <a:spLocks noGrp="1"/>
          </p:cNvSpPr>
          <p:nvPr>
            <p:ph idx="1"/>
          </p:nvPr>
        </p:nvSpPr>
        <p:spPr>
          <a:xfrm>
            <a:off x="838200" y="1292772"/>
            <a:ext cx="10515600" cy="5454869"/>
          </a:xfrm>
        </p:spPr>
        <p:txBody>
          <a:bodyPr>
            <a:normAutofit/>
          </a:bodyPr>
          <a:lstStyle/>
          <a:p>
            <a:pPr marL="0" indent="0">
              <a:buNone/>
            </a:pPr>
            <a:r>
              <a:rPr lang="en-GB" dirty="0"/>
              <a:t>O</a:t>
            </a:r>
            <a:r>
              <a:rPr lang="en-GB" dirty="0" smtClean="0"/>
              <a:t>ne 15-year-old boy, caught up in this dangerous world since the age of 13.</a:t>
            </a:r>
          </a:p>
          <a:p>
            <a:pPr marL="0" indent="0">
              <a:buNone/>
            </a:pPr>
            <a:r>
              <a:rPr lang="en-GB" dirty="0" smtClean="0"/>
              <a:t>Daniel described how drug dealers groomed him, gave him gifts and made him feel part of their group.</a:t>
            </a:r>
          </a:p>
          <a:p>
            <a:pPr marL="0" indent="0">
              <a:buNone/>
            </a:pPr>
            <a:r>
              <a:rPr lang="en-GB" dirty="0" smtClean="0"/>
              <a:t>“</a:t>
            </a:r>
            <a:r>
              <a:rPr lang="en-GB" i="1" dirty="0" smtClean="0"/>
              <a:t>They’d pick me up around the corner from my house. They’d give me a lift to school and I’d get out and you just felt like you were important getting out of a nice big car."</a:t>
            </a:r>
          </a:p>
          <a:p>
            <a:pPr marL="0" indent="0">
              <a:buNone/>
            </a:pPr>
            <a:r>
              <a:rPr lang="en-GB" dirty="0" smtClean="0"/>
              <a:t>“</a:t>
            </a:r>
            <a:r>
              <a:rPr lang="en-GB" i="1" dirty="0" smtClean="0"/>
              <a:t>Anything I ever wanted I got given and I thought it was all for free," </a:t>
            </a:r>
          </a:p>
          <a:p>
            <a:pPr marL="0" indent="0">
              <a:buNone/>
            </a:pPr>
            <a:r>
              <a:rPr lang="en-GB" dirty="0" smtClean="0"/>
              <a:t>But he soon realised they wanted something in return. They asked him to deliver shoeboxes of class A drugs and bags of pills, often having to travel long distances from home.</a:t>
            </a:r>
          </a:p>
          <a:p>
            <a:pPr marL="0" indent="0">
              <a:buNone/>
            </a:pPr>
            <a:r>
              <a:rPr lang="en-GB" dirty="0" smtClean="0">
                <a:solidFill>
                  <a:srgbClr val="FF0000"/>
                </a:solidFill>
              </a:rPr>
              <a:t>But….are all these things free? What is the cost?</a:t>
            </a:r>
          </a:p>
          <a:p>
            <a:endParaRPr lang="en-GB" dirty="0"/>
          </a:p>
        </p:txBody>
      </p:sp>
    </p:spTree>
    <p:extLst>
      <p:ext uri="{BB962C8B-B14F-4D97-AF65-F5344CB8AC3E}">
        <p14:creationId xmlns:p14="http://schemas.microsoft.com/office/powerpoint/2010/main" val="5699100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Help Lines </a:t>
            </a:r>
            <a:endParaRPr lang="en-GB" dirty="0"/>
          </a:p>
        </p:txBody>
      </p:sp>
      <p:sp>
        <p:nvSpPr>
          <p:cNvPr id="3" name="Content Placeholder 2"/>
          <p:cNvSpPr>
            <a:spLocks noGrp="1"/>
          </p:cNvSpPr>
          <p:nvPr>
            <p:ph idx="1"/>
          </p:nvPr>
        </p:nvSpPr>
        <p:spPr/>
        <p:txBody>
          <a:bodyPr>
            <a:normAutofit/>
          </a:bodyPr>
          <a:lstStyle/>
          <a:p>
            <a:pPr marL="0" indent="0">
              <a:buNone/>
            </a:pPr>
            <a:endParaRPr lang="en-GB" dirty="0"/>
          </a:p>
          <a:p>
            <a:r>
              <a:rPr lang="en-GB" b="1" dirty="0" err="1" smtClean="0"/>
              <a:t>Crimestoppers</a:t>
            </a:r>
            <a:endParaRPr lang="en-GB" b="1" dirty="0" smtClean="0"/>
          </a:p>
          <a:p>
            <a:r>
              <a:rPr lang="en-GB" b="1" dirty="0" smtClean="0">
                <a:hlinkClick r:id="rId2"/>
              </a:rPr>
              <a:t>NSPCC</a:t>
            </a:r>
            <a:endParaRPr lang="en-GB" b="1" dirty="0" smtClean="0"/>
          </a:p>
          <a:p>
            <a:r>
              <a:rPr lang="en-GB" b="1" dirty="0" err="1" smtClean="0">
                <a:hlinkClick r:id="rId3"/>
              </a:rPr>
              <a:t>Childline</a:t>
            </a:r>
            <a:endParaRPr lang="en-GB" b="1" dirty="0" smtClean="0"/>
          </a:p>
          <a:p>
            <a:r>
              <a:rPr lang="en-GB" b="1" dirty="0" smtClean="0">
                <a:hlinkClick r:id="rId4"/>
              </a:rPr>
              <a:t>Kidscape</a:t>
            </a:r>
            <a:endParaRPr lang="en-GB" b="1" dirty="0" smtClean="0"/>
          </a:p>
          <a:p>
            <a:endParaRPr lang="en-GB" dirty="0"/>
          </a:p>
        </p:txBody>
      </p:sp>
    </p:spTree>
    <p:extLst>
      <p:ext uri="{BB962C8B-B14F-4D97-AF65-F5344CB8AC3E}">
        <p14:creationId xmlns:p14="http://schemas.microsoft.com/office/powerpoint/2010/main" val="434428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Cuckoo….</a:t>
            </a:r>
            <a:endParaRPr lang="en-GB" b="1"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GB" sz="3200" dirty="0" smtClean="0"/>
              <a:t>What do you know about the Cuckoo?</a:t>
            </a:r>
          </a:p>
          <a:p>
            <a:endParaRPr lang="en-GB" sz="3200" dirty="0" smtClean="0"/>
          </a:p>
          <a:p>
            <a:endParaRPr lang="en-GB" sz="3200" dirty="0"/>
          </a:p>
          <a:p>
            <a:pPr marL="0" indent="0">
              <a:buNone/>
            </a:pPr>
            <a:r>
              <a:rPr lang="en-GB" sz="3200" dirty="0"/>
              <a:t>T</a:t>
            </a:r>
            <a:r>
              <a:rPr lang="en-GB" sz="3200" dirty="0" smtClean="0"/>
              <a:t>he bird that invades nests, takes over the nest from a more vulnerable bird, leaving the bird helpless.</a:t>
            </a:r>
          </a:p>
          <a:p>
            <a:pPr marL="0" indent="0">
              <a:buNone/>
            </a:pPr>
            <a:endParaRPr lang="en-GB" sz="3200" dirty="0"/>
          </a:p>
          <a:p>
            <a:pPr marL="0" indent="0">
              <a:buNone/>
            </a:pPr>
            <a:r>
              <a:rPr lang="en-GB" sz="3200" dirty="0" smtClean="0"/>
              <a:t>2. What does this have to do with drugs and gangs?</a:t>
            </a:r>
          </a:p>
        </p:txBody>
      </p:sp>
      <p:pic>
        <p:nvPicPr>
          <p:cNvPr id="4" name="Picture 3"/>
          <p:cNvPicPr>
            <a:picLocks noChangeAspect="1"/>
          </p:cNvPicPr>
          <p:nvPr/>
        </p:nvPicPr>
        <p:blipFill>
          <a:blip r:embed="rId2"/>
          <a:stretch>
            <a:fillRect/>
          </a:stretch>
        </p:blipFill>
        <p:spPr>
          <a:xfrm>
            <a:off x="8418786" y="43657"/>
            <a:ext cx="3773214" cy="2829911"/>
          </a:xfrm>
          <a:prstGeom prst="rect">
            <a:avLst/>
          </a:prstGeom>
        </p:spPr>
      </p:pic>
    </p:spTree>
    <p:extLst>
      <p:ext uri="{BB962C8B-B14F-4D97-AF65-F5344CB8AC3E}">
        <p14:creationId xmlns:p14="http://schemas.microsoft.com/office/powerpoint/2010/main" val="141804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
            </a:r>
            <a:br>
              <a:rPr lang="en-GB" dirty="0" smtClean="0"/>
            </a:br>
            <a:r>
              <a:rPr lang="en-GB" dirty="0" smtClean="0"/>
              <a:t>Urban Dictionary…</a:t>
            </a:r>
            <a:br>
              <a:rPr lang="en-GB" dirty="0" smtClean="0"/>
            </a:br>
            <a:endParaRPr lang="en-GB" dirty="0"/>
          </a:p>
        </p:txBody>
      </p:sp>
      <p:sp>
        <p:nvSpPr>
          <p:cNvPr id="5" name="Content Placeholder 4"/>
          <p:cNvSpPr>
            <a:spLocks noGrp="1"/>
          </p:cNvSpPr>
          <p:nvPr>
            <p:ph idx="1"/>
          </p:nvPr>
        </p:nvSpPr>
        <p:spPr/>
        <p:txBody>
          <a:bodyPr/>
          <a:lstStyle/>
          <a:p>
            <a:pPr marL="0" indent="0">
              <a:buNone/>
            </a:pPr>
            <a:r>
              <a:rPr lang="en-GB" sz="3200" dirty="0" smtClean="0">
                <a:hlinkClick r:id="rId2"/>
              </a:rPr>
              <a:t>Cuckooing</a:t>
            </a:r>
            <a:endParaRPr lang="en-GB" sz="3200" dirty="0" smtClean="0"/>
          </a:p>
          <a:p>
            <a:pPr marL="0" indent="0">
              <a:buNone/>
            </a:pPr>
            <a:endParaRPr lang="en-GB" sz="3200" dirty="0" smtClean="0"/>
          </a:p>
          <a:p>
            <a:r>
              <a:rPr lang="en-GB" dirty="0" smtClean="0"/>
              <a:t>(verb) A crime where a drug dealer befriends a weak, old or otherwise vulnerable person, then takes over their home and uses it as a drug house. </a:t>
            </a:r>
          </a:p>
          <a:p>
            <a:r>
              <a:rPr lang="en-GB" dirty="0" smtClean="0"/>
              <a:t>"Cuckooing is a new type of crime which involves a drug dealer befriending a vulnerable individual who lives on their own. Like a cuckoo, the dealer moves in, takes over the property, and turns it into a drugs' den." </a:t>
            </a:r>
          </a:p>
          <a:p>
            <a:endParaRPr lang="en-GB" dirty="0"/>
          </a:p>
        </p:txBody>
      </p:sp>
    </p:spTree>
    <p:extLst>
      <p:ext uri="{BB962C8B-B14F-4D97-AF65-F5344CB8AC3E}">
        <p14:creationId xmlns:p14="http://schemas.microsoft.com/office/powerpoint/2010/main" val="25649831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smtClean="0"/>
              <a:t/>
            </a:r>
            <a:br>
              <a:rPr lang="en-GB" dirty="0" smtClean="0"/>
            </a:br>
            <a:endParaRPr lang="en-GB" dirty="0"/>
          </a:p>
        </p:txBody>
      </p:sp>
      <p:sp>
        <p:nvSpPr>
          <p:cNvPr id="3" name="Content Placeholder 2"/>
          <p:cNvSpPr>
            <a:spLocks noGrp="1"/>
          </p:cNvSpPr>
          <p:nvPr>
            <p:ph idx="1"/>
          </p:nvPr>
        </p:nvSpPr>
        <p:spPr>
          <a:xfrm>
            <a:off x="220717" y="189186"/>
            <a:ext cx="11133083" cy="5987777"/>
          </a:xfrm>
        </p:spPr>
        <p:txBody>
          <a:bodyPr>
            <a:normAutofit fontScale="92500" lnSpcReduction="20000"/>
          </a:bodyPr>
          <a:lstStyle/>
          <a:p>
            <a:pPr marL="0" indent="0">
              <a:buNone/>
            </a:pPr>
            <a:r>
              <a:rPr lang="en-GB" sz="3200" dirty="0" smtClean="0"/>
              <a:t>Who might these drug gangs target?</a:t>
            </a:r>
          </a:p>
          <a:p>
            <a:endParaRPr lang="en-GB" sz="3200" dirty="0" smtClean="0"/>
          </a:p>
          <a:p>
            <a:r>
              <a:rPr lang="en-GB" sz="3200" dirty="0" smtClean="0"/>
              <a:t>People with mental health problems </a:t>
            </a:r>
          </a:p>
          <a:p>
            <a:r>
              <a:rPr lang="en-GB" sz="3200" dirty="0" smtClean="0"/>
              <a:t>Disabled</a:t>
            </a:r>
          </a:p>
          <a:p>
            <a:r>
              <a:rPr lang="en-GB" sz="3200" dirty="0" smtClean="0"/>
              <a:t>Young people</a:t>
            </a:r>
          </a:p>
          <a:p>
            <a:r>
              <a:rPr lang="en-GB" sz="3200" dirty="0" smtClean="0"/>
              <a:t>Lonely</a:t>
            </a:r>
          </a:p>
          <a:p>
            <a:r>
              <a:rPr lang="en-GB" sz="3200" dirty="0" smtClean="0"/>
              <a:t>Drug addicts</a:t>
            </a:r>
          </a:p>
          <a:p>
            <a:r>
              <a:rPr lang="en-GB" sz="3200" dirty="0" smtClean="0"/>
              <a:t>People in debt</a:t>
            </a:r>
          </a:p>
          <a:p>
            <a:endParaRPr lang="en-GB" sz="3200" dirty="0"/>
          </a:p>
          <a:p>
            <a:pPr marL="0" indent="0">
              <a:buNone/>
            </a:pPr>
            <a:endParaRPr lang="en-GB" sz="3200" dirty="0" smtClean="0"/>
          </a:p>
          <a:p>
            <a:pPr marL="0" indent="0">
              <a:buNone/>
            </a:pPr>
            <a:r>
              <a:rPr lang="en-GB" sz="3200" dirty="0" smtClean="0">
                <a:solidFill>
                  <a:srgbClr val="FF0000"/>
                </a:solidFill>
              </a:rPr>
              <a:t>Vulnerable people </a:t>
            </a:r>
          </a:p>
          <a:p>
            <a:pPr marL="0" indent="0">
              <a:buNone/>
            </a:pPr>
            <a:endParaRPr lang="en-GB" dirty="0"/>
          </a:p>
          <a:p>
            <a:pPr marL="0" indent="0">
              <a:buNone/>
            </a:pPr>
            <a:r>
              <a:rPr lang="en-GB" dirty="0" smtClean="0"/>
              <a:t> </a:t>
            </a:r>
          </a:p>
          <a:p>
            <a:pPr marL="0" indent="0">
              <a:buNone/>
            </a:pPr>
            <a:endParaRPr lang="en-GB" dirty="0"/>
          </a:p>
        </p:txBody>
      </p:sp>
      <p:pic>
        <p:nvPicPr>
          <p:cNvPr id="4" name="Picture 3"/>
          <p:cNvPicPr>
            <a:picLocks noChangeAspect="1"/>
          </p:cNvPicPr>
          <p:nvPr/>
        </p:nvPicPr>
        <p:blipFill>
          <a:blip r:embed="rId2"/>
          <a:stretch>
            <a:fillRect/>
          </a:stretch>
        </p:blipFill>
        <p:spPr>
          <a:xfrm>
            <a:off x="7352639" y="0"/>
            <a:ext cx="4839361" cy="3618072"/>
          </a:xfrm>
          <a:prstGeom prst="rect">
            <a:avLst/>
          </a:prstGeom>
        </p:spPr>
      </p:pic>
      <p:pic>
        <p:nvPicPr>
          <p:cNvPr id="5" name="Picture 4"/>
          <p:cNvPicPr>
            <a:picLocks noChangeAspect="1"/>
          </p:cNvPicPr>
          <p:nvPr/>
        </p:nvPicPr>
        <p:blipFill>
          <a:blip r:embed="rId3"/>
          <a:stretch>
            <a:fillRect/>
          </a:stretch>
        </p:blipFill>
        <p:spPr>
          <a:xfrm>
            <a:off x="7352638" y="3618072"/>
            <a:ext cx="4839361" cy="3186993"/>
          </a:xfrm>
          <a:prstGeom prst="rect">
            <a:avLst/>
          </a:prstGeom>
        </p:spPr>
      </p:pic>
    </p:spTree>
    <p:extLst>
      <p:ext uri="{BB962C8B-B14F-4D97-AF65-F5344CB8AC3E}">
        <p14:creationId xmlns:p14="http://schemas.microsoft.com/office/powerpoint/2010/main" val="377876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514350" indent="-514350">
              <a:buFont typeface="+mj-lt"/>
              <a:buAutoNum type="arabicPeriod"/>
            </a:pPr>
            <a:r>
              <a:rPr lang="en-GB" dirty="0" smtClean="0"/>
              <a:t>Why might these people feel unable to go to the police?</a:t>
            </a:r>
          </a:p>
          <a:p>
            <a:pPr marL="0" indent="0">
              <a:buNone/>
            </a:pPr>
            <a:r>
              <a:rPr lang="en-GB" dirty="0" smtClean="0"/>
              <a:t>Fear</a:t>
            </a:r>
          </a:p>
          <a:p>
            <a:pPr marL="0" indent="0">
              <a:buNone/>
            </a:pPr>
            <a:r>
              <a:rPr lang="en-GB" dirty="0" smtClean="0"/>
              <a:t>Addicts themselves</a:t>
            </a:r>
          </a:p>
          <a:p>
            <a:pPr marL="0" indent="0">
              <a:buNone/>
            </a:pPr>
            <a:endParaRPr lang="en-GB" dirty="0" smtClean="0"/>
          </a:p>
          <a:p>
            <a:pPr marL="0" indent="0">
              <a:buNone/>
            </a:pPr>
            <a:r>
              <a:rPr lang="en-GB" dirty="0" smtClean="0"/>
              <a:t>2. Whole else does this Cuckooing impact?</a:t>
            </a:r>
          </a:p>
          <a:p>
            <a:pPr marL="0" indent="0">
              <a:buNone/>
            </a:pPr>
            <a:r>
              <a:rPr lang="en-GB" dirty="0" smtClean="0"/>
              <a:t>Neighbours </a:t>
            </a:r>
          </a:p>
          <a:p>
            <a:pPr marL="0" indent="0">
              <a:buNone/>
            </a:pPr>
            <a:r>
              <a:rPr lang="en-GB" dirty="0" smtClean="0"/>
              <a:t>Neighbourhood</a:t>
            </a:r>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417274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pPr marL="0" indent="0">
              <a:buNone/>
            </a:pPr>
            <a:r>
              <a:rPr lang="en-GB" dirty="0" smtClean="0"/>
              <a:t>For four months, a tenant of a landlord was preyed upon in his flat in Ipswich.</a:t>
            </a:r>
          </a:p>
          <a:p>
            <a:pPr marL="0" indent="0">
              <a:buNone/>
            </a:pPr>
            <a:r>
              <a:rPr lang="en-GB" dirty="0" smtClean="0"/>
              <a:t>The man has mental health problems and his vulnerability made him an easy target.</a:t>
            </a:r>
          </a:p>
          <a:p>
            <a:pPr marL="0" indent="0">
              <a:buNone/>
            </a:pPr>
            <a:r>
              <a:rPr lang="en-GB" dirty="0" smtClean="0"/>
              <a:t>"He was having to go back to a flat that was basically full of people dealing drugs," said the Landlord</a:t>
            </a:r>
          </a:p>
          <a:p>
            <a:pPr marL="0" indent="0">
              <a:buNone/>
            </a:pPr>
            <a:r>
              <a:rPr lang="en-GB" dirty="0" smtClean="0"/>
              <a:t>"On a couple of occasions the police actually did do raids on the flat and a dozen or so people were in the flat, none of whom were really proper friends of his.</a:t>
            </a:r>
          </a:p>
          <a:p>
            <a:pPr marL="0" indent="0">
              <a:buNone/>
            </a:pPr>
            <a:r>
              <a:rPr lang="en-GB" dirty="0"/>
              <a:t>E</a:t>
            </a:r>
            <a:r>
              <a:rPr lang="en-GB" dirty="0" smtClean="0"/>
              <a:t>ventually the man was re-housed.</a:t>
            </a:r>
          </a:p>
          <a:p>
            <a:pPr marL="0" indent="0">
              <a:buNone/>
            </a:pPr>
            <a:endParaRPr lang="en-GB" dirty="0" smtClean="0"/>
          </a:p>
          <a:p>
            <a:pPr marL="0" indent="0">
              <a:buNone/>
            </a:pPr>
            <a:endParaRPr lang="en-GB" dirty="0" smtClean="0"/>
          </a:p>
          <a:p>
            <a:pPr marL="0" indent="0">
              <a:buNone/>
            </a:pPr>
            <a:endParaRPr lang="en-GB" dirty="0" smtClean="0"/>
          </a:p>
          <a:p>
            <a:endParaRPr lang="en-GB" dirty="0"/>
          </a:p>
        </p:txBody>
      </p:sp>
    </p:spTree>
    <p:extLst>
      <p:ext uri="{BB962C8B-B14F-4D97-AF65-F5344CB8AC3E}">
        <p14:creationId xmlns:p14="http://schemas.microsoft.com/office/powerpoint/2010/main" val="34915330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730" y="380891"/>
            <a:ext cx="10515600" cy="1842047"/>
          </a:xfrm>
        </p:spPr>
        <p:txBody>
          <a:bodyPr>
            <a:normAutofit fontScale="90000"/>
          </a:bodyPr>
          <a:lstStyle/>
          <a:p>
            <a:r>
              <a:rPr lang="en-GB" dirty="0" smtClean="0"/>
              <a:t/>
            </a:r>
            <a:br>
              <a:rPr lang="en-GB" dirty="0" smtClean="0"/>
            </a:br>
            <a:r>
              <a:rPr lang="en-GB" dirty="0" smtClean="0">
                <a:latin typeface="+mn-lt"/>
              </a:rPr>
              <a:t>What happens then….</a:t>
            </a:r>
            <a:br>
              <a:rPr lang="en-GB" dirty="0" smtClean="0">
                <a:latin typeface="+mn-lt"/>
              </a:rPr>
            </a:br>
            <a:r>
              <a:rPr lang="en-GB" sz="3100" dirty="0" smtClean="0">
                <a:latin typeface="+mn-lt"/>
              </a:rPr>
              <a:t>It is likely the dealers have simply found a new victim's home to control.</a:t>
            </a:r>
            <a:r>
              <a:rPr lang="en-GB" dirty="0" smtClean="0"/>
              <a:t/>
            </a:r>
            <a:br>
              <a:rPr lang="en-GB" dirty="0" smtClean="0"/>
            </a:br>
            <a:endParaRPr lang="en-GB" dirty="0"/>
          </a:p>
        </p:txBody>
      </p:sp>
      <p:sp>
        <p:nvSpPr>
          <p:cNvPr id="3" name="Content Placeholder 2"/>
          <p:cNvSpPr>
            <a:spLocks noGrp="1"/>
          </p:cNvSpPr>
          <p:nvPr>
            <p:ph idx="1"/>
          </p:nvPr>
        </p:nvSpPr>
        <p:spPr>
          <a:xfrm>
            <a:off x="488730" y="1825625"/>
            <a:ext cx="10865069" cy="4922016"/>
          </a:xfrm>
        </p:spPr>
        <p:txBody>
          <a:bodyPr>
            <a:normAutofit fontScale="92500" lnSpcReduction="10000"/>
          </a:bodyPr>
          <a:lstStyle/>
          <a:p>
            <a:endParaRPr lang="en-GB" dirty="0" smtClean="0"/>
          </a:p>
          <a:p>
            <a:pPr marL="0" indent="0">
              <a:buNone/>
            </a:pPr>
            <a:r>
              <a:rPr lang="en-GB" dirty="0" smtClean="0"/>
              <a:t>A senior social worker said he has seen the problem increase over the past two years.</a:t>
            </a:r>
          </a:p>
          <a:p>
            <a:pPr marL="0" indent="0">
              <a:buNone/>
            </a:pPr>
            <a:endParaRPr lang="en-GB" dirty="0" smtClean="0"/>
          </a:p>
          <a:p>
            <a:pPr marL="0" indent="0">
              <a:buNone/>
            </a:pPr>
            <a:r>
              <a:rPr lang="en-GB" dirty="0" smtClean="0"/>
              <a:t>"It's a growing problem and for families it's absolutely devastating," he said.</a:t>
            </a:r>
          </a:p>
          <a:p>
            <a:pPr marL="0" indent="0">
              <a:buNone/>
            </a:pPr>
            <a:endParaRPr lang="en-GB" dirty="0" smtClean="0"/>
          </a:p>
          <a:p>
            <a:pPr marL="0" indent="0">
              <a:buNone/>
            </a:pPr>
            <a:r>
              <a:rPr lang="en-GB" dirty="0" smtClean="0"/>
              <a:t>"We've had one girl, four foot nothing, she's sitting at home with her two toddlers. She's an ex-user trying to stay clean.</a:t>
            </a:r>
          </a:p>
          <a:p>
            <a:pPr marL="0" indent="0">
              <a:buNone/>
            </a:pPr>
            <a:endParaRPr lang="en-GB" dirty="0" smtClean="0"/>
          </a:p>
          <a:p>
            <a:pPr marL="0" indent="0">
              <a:buNone/>
            </a:pPr>
            <a:r>
              <a:rPr lang="en-GB" dirty="0" smtClean="0"/>
              <a:t>"An old friend has knocked on the door and said, 'Can I come in and use the phone?' She has said, 'Course you can', and two huge guys have come in with her and taken over the flat for two weeks."</a:t>
            </a:r>
          </a:p>
          <a:p>
            <a:pPr marL="0" indent="0">
              <a:buNone/>
            </a:pPr>
            <a:endParaRPr lang="en-GB" dirty="0" smtClean="0"/>
          </a:p>
          <a:p>
            <a:endParaRPr lang="en-GB" dirty="0"/>
          </a:p>
        </p:txBody>
      </p:sp>
    </p:spTree>
    <p:extLst>
      <p:ext uri="{BB962C8B-B14F-4D97-AF65-F5344CB8AC3E}">
        <p14:creationId xmlns:p14="http://schemas.microsoft.com/office/powerpoint/2010/main" val="346264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smtClean="0"/>
              <a:t>There are also signs of cuckooing that you can look out for:</a:t>
            </a:r>
            <a:br>
              <a:rPr lang="en-GB" dirty="0" smtClean="0"/>
            </a:br>
            <a:endParaRPr lang="en-GB" dirty="0"/>
          </a:p>
        </p:txBody>
      </p:sp>
      <p:sp>
        <p:nvSpPr>
          <p:cNvPr id="3" name="Content Placeholder 2"/>
          <p:cNvSpPr>
            <a:spLocks noGrp="1"/>
          </p:cNvSpPr>
          <p:nvPr>
            <p:ph idx="1"/>
          </p:nvPr>
        </p:nvSpPr>
        <p:spPr>
          <a:xfrm>
            <a:off x="838200" y="1213944"/>
            <a:ext cx="10515600" cy="5644055"/>
          </a:xfrm>
        </p:spPr>
        <p:txBody>
          <a:bodyPr>
            <a:normAutofit lnSpcReduction="10000"/>
          </a:bodyPr>
          <a:lstStyle/>
          <a:p>
            <a:pPr marL="0" indent="0">
              <a:buNone/>
            </a:pPr>
            <a:r>
              <a:rPr lang="en-GB" dirty="0" smtClean="0"/>
              <a:t> </a:t>
            </a:r>
          </a:p>
          <a:p>
            <a:r>
              <a:rPr lang="en-GB" dirty="0" smtClean="0"/>
              <a:t>It usually takes place in a multi-occupancy or social housing property</a:t>
            </a:r>
          </a:p>
          <a:p>
            <a:r>
              <a:rPr lang="en-GB" dirty="0" smtClean="0"/>
              <a:t>There may be an increase in the number of comings and goings, including people you haven't seen before</a:t>
            </a:r>
          </a:p>
          <a:p>
            <a:r>
              <a:rPr lang="en-GB" dirty="0" smtClean="0"/>
              <a:t>There might be new vehicles outside the property</a:t>
            </a:r>
          </a:p>
          <a:p>
            <a:r>
              <a:rPr lang="en-GB" dirty="0" smtClean="0"/>
              <a:t>A possible increase in anti-social behaviour in and around the property</a:t>
            </a:r>
          </a:p>
          <a:p>
            <a:endParaRPr lang="en-GB" dirty="0" smtClean="0"/>
          </a:p>
          <a:p>
            <a:pPr marL="0" indent="0">
              <a:buNone/>
            </a:pPr>
            <a:r>
              <a:rPr lang="en-GB" dirty="0" smtClean="0"/>
              <a:t>It can happen anywhere…..</a:t>
            </a:r>
            <a:endParaRPr lang="en-GB" dirty="0"/>
          </a:p>
          <a:p>
            <a:pPr marL="0" indent="0">
              <a:buNone/>
            </a:pPr>
            <a:endParaRPr lang="en-GB" dirty="0" smtClean="0">
              <a:hlinkClick r:id="rId2"/>
            </a:endParaRPr>
          </a:p>
          <a:p>
            <a:pPr marL="0" indent="0">
              <a:buNone/>
            </a:pPr>
            <a:endParaRPr lang="en-GB" dirty="0">
              <a:hlinkClick r:id="rId2"/>
            </a:endParaRPr>
          </a:p>
          <a:p>
            <a:pPr marL="0" indent="0">
              <a:buNone/>
            </a:pPr>
            <a:r>
              <a:rPr lang="en-GB" dirty="0" smtClean="0">
                <a:hlinkClick r:id="rId2"/>
              </a:rPr>
              <a:t>http://www.bbc.co.uk/news/uk-england-gloucestershire-39954345</a:t>
            </a:r>
            <a:endParaRPr lang="en-GB" dirty="0" smtClean="0"/>
          </a:p>
          <a:p>
            <a:pPr marL="0" indent="0">
              <a:buNone/>
            </a:pPr>
            <a:endParaRPr lang="en-GB" dirty="0" smtClean="0"/>
          </a:p>
          <a:p>
            <a:endParaRPr lang="en-GB" dirty="0"/>
          </a:p>
        </p:txBody>
      </p:sp>
      <p:pic>
        <p:nvPicPr>
          <p:cNvPr id="4" name="Picture 3"/>
          <p:cNvPicPr>
            <a:picLocks noChangeAspect="1"/>
          </p:cNvPicPr>
          <p:nvPr/>
        </p:nvPicPr>
        <p:blipFill>
          <a:blip r:embed="rId3"/>
          <a:stretch>
            <a:fillRect/>
          </a:stretch>
        </p:blipFill>
        <p:spPr>
          <a:xfrm>
            <a:off x="6905297" y="4035971"/>
            <a:ext cx="3790622" cy="1752600"/>
          </a:xfrm>
          <a:prstGeom prst="rect">
            <a:avLst/>
          </a:prstGeom>
        </p:spPr>
      </p:pic>
    </p:spTree>
    <p:extLst>
      <p:ext uri="{BB962C8B-B14F-4D97-AF65-F5344CB8AC3E}">
        <p14:creationId xmlns:p14="http://schemas.microsoft.com/office/powerpoint/2010/main" val="42652578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Many of these gangs are made up of the very young  </a:t>
            </a:r>
            <a:br>
              <a:rPr lang="en-GB" dirty="0" smtClean="0"/>
            </a:br>
            <a:endParaRPr lang="en-GB"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GB" dirty="0" smtClean="0"/>
              <a:t>How might these drug gangs trap young people?</a:t>
            </a:r>
          </a:p>
          <a:p>
            <a:pPr marL="0" indent="0">
              <a:buNone/>
            </a:pPr>
            <a:r>
              <a:rPr lang="en-GB" dirty="0" smtClean="0"/>
              <a:t>By exploiting and grooming!</a:t>
            </a:r>
          </a:p>
          <a:p>
            <a:pPr marL="0" indent="0">
              <a:buNone/>
            </a:pPr>
            <a:r>
              <a:rPr lang="en-GB" dirty="0" smtClean="0"/>
              <a:t>2. How might they achieve this?</a:t>
            </a:r>
          </a:p>
          <a:p>
            <a:pPr>
              <a:buFont typeface="Wingdings" panose="05000000000000000000" pitchFamily="2" charset="2"/>
              <a:buChar char="ü"/>
            </a:pPr>
            <a:r>
              <a:rPr lang="en-GB" dirty="0" smtClean="0"/>
              <a:t>Giving them drugs </a:t>
            </a:r>
          </a:p>
          <a:p>
            <a:pPr>
              <a:buFont typeface="Wingdings" panose="05000000000000000000" pitchFamily="2" charset="2"/>
              <a:buChar char="ü"/>
            </a:pPr>
            <a:r>
              <a:rPr lang="en-GB" dirty="0" smtClean="0"/>
              <a:t>Giving them Alcohol</a:t>
            </a:r>
          </a:p>
          <a:p>
            <a:pPr>
              <a:buFont typeface="Wingdings" panose="05000000000000000000" pitchFamily="2" charset="2"/>
              <a:buChar char="ü"/>
            </a:pPr>
            <a:r>
              <a:rPr lang="en-GB" dirty="0" smtClean="0"/>
              <a:t>Presents </a:t>
            </a:r>
          </a:p>
          <a:p>
            <a:pPr>
              <a:buFont typeface="Wingdings" panose="05000000000000000000" pitchFamily="2" charset="2"/>
              <a:buChar char="ü"/>
            </a:pPr>
            <a:r>
              <a:rPr lang="en-GB" dirty="0" smtClean="0"/>
              <a:t>Making them feel important</a:t>
            </a:r>
          </a:p>
          <a:p>
            <a:pPr>
              <a:buFont typeface="Wingdings" panose="05000000000000000000" pitchFamily="2" charset="2"/>
              <a:buChar char="ü"/>
            </a:pPr>
            <a:r>
              <a:rPr lang="en-GB" dirty="0" smtClean="0"/>
              <a:t>Fast cars to ride around in</a:t>
            </a:r>
          </a:p>
          <a:p>
            <a:pPr>
              <a:buFont typeface="Wingdings" panose="05000000000000000000" pitchFamily="2" charset="2"/>
              <a:buChar char="ü"/>
            </a:pPr>
            <a:r>
              <a:rPr lang="en-GB" dirty="0" smtClean="0"/>
              <a:t>Flashing money  </a:t>
            </a:r>
          </a:p>
          <a:p>
            <a:pPr marL="0" indent="0">
              <a:buNone/>
            </a:pPr>
            <a:endParaRPr lang="en-GB" dirty="0" smtClean="0"/>
          </a:p>
          <a:p>
            <a:pPr marL="0" indent="0">
              <a:buNone/>
            </a:pPr>
            <a:endParaRPr lang="en-GB" dirty="0" smtClean="0"/>
          </a:p>
          <a:p>
            <a:endParaRPr lang="en-GB" dirty="0"/>
          </a:p>
          <a:p>
            <a:pPr marL="0" indent="0">
              <a:buNone/>
            </a:pPr>
            <a:endParaRPr lang="en-GB" dirty="0"/>
          </a:p>
        </p:txBody>
      </p:sp>
    </p:spTree>
    <p:extLst>
      <p:ext uri="{BB962C8B-B14F-4D97-AF65-F5344CB8AC3E}">
        <p14:creationId xmlns:p14="http://schemas.microsoft.com/office/powerpoint/2010/main" val="281858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TotalTime>
  <Words>839</Words>
  <Application>Microsoft Office PowerPoint</Application>
  <PresentationFormat>Custom</PresentationFormat>
  <Paragraphs>109</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Drug Gangs  </vt:lpstr>
      <vt:lpstr>The Cuckoo….</vt:lpstr>
      <vt:lpstr> Urban Dictionary… </vt:lpstr>
      <vt:lpstr>  </vt:lpstr>
      <vt:lpstr>PowerPoint Presentation</vt:lpstr>
      <vt:lpstr>PowerPoint Presentation</vt:lpstr>
      <vt:lpstr> What happens then…. It is likely the dealers have simply found a new victim's home to control. </vt:lpstr>
      <vt:lpstr> There are also signs of cuckooing that you can look out for: </vt:lpstr>
      <vt:lpstr>Many of these gangs are made up of the very young   </vt:lpstr>
      <vt:lpstr>PowerPoint Presentation</vt:lpstr>
      <vt:lpstr>PowerPoint Presentation</vt:lpstr>
      <vt:lpstr>Working around the clock as a 14year old drug mule!</vt:lpstr>
      <vt:lpstr>What might the warning signs be that  a friend has been groomed as a drug mule?</vt:lpstr>
      <vt:lpstr>Daniel    15 years old</vt:lpstr>
      <vt:lpstr>Help Lines </vt:lpstr>
    </vt:vector>
  </TitlesOfParts>
  <Company>Newent Community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Drug Gangs</dc:title>
  <dc:creator>D Harrill</dc:creator>
  <cp:lastModifiedBy>BRIGNALL, Christina</cp:lastModifiedBy>
  <cp:revision>12</cp:revision>
  <dcterms:created xsi:type="dcterms:W3CDTF">2017-05-24T09:04:33Z</dcterms:created>
  <dcterms:modified xsi:type="dcterms:W3CDTF">2018-06-06T13:51:58Z</dcterms:modified>
</cp:coreProperties>
</file>