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57" r:id="rId4"/>
    <p:sldId id="271" r:id="rId5"/>
    <p:sldId id="277" r:id="rId6"/>
    <p:sldId id="278" r:id="rId7"/>
    <p:sldId id="279" r:id="rId8"/>
    <p:sldId id="272" r:id="rId9"/>
    <p:sldId id="262" r:id="rId10"/>
    <p:sldId id="274" r:id="rId11"/>
    <p:sldId id="269" r:id="rId12"/>
    <p:sldId id="258" r:id="rId13"/>
    <p:sldId id="261" r:id="rId14"/>
    <p:sldId id="260" r:id="rId15"/>
    <p:sldId id="259" r:id="rId16"/>
    <p:sldId id="263" r:id="rId17"/>
    <p:sldId id="264" r:id="rId18"/>
    <p:sldId id="265" r:id="rId19"/>
    <p:sldId id="266" r:id="rId20"/>
    <p:sldId id="268"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403190A-373F-411B-9240-97B78958CA5E}" type="datetimeFigureOut">
              <a:rPr lang="en-GB" smtClean="0"/>
              <a:t>22/09/2014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7E0061-8278-441C-A636-06EA37287E1A}" type="slidenum">
              <a:rPr lang="en-GB" smtClean="0"/>
              <a:t>‹#›</a:t>
            </a:fld>
            <a:endParaRPr lang="en-GB"/>
          </a:p>
        </p:txBody>
      </p:sp>
    </p:spTree>
    <p:extLst>
      <p:ext uri="{BB962C8B-B14F-4D97-AF65-F5344CB8AC3E}">
        <p14:creationId xmlns:p14="http://schemas.microsoft.com/office/powerpoint/2010/main" val="2734745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03190A-373F-411B-9240-97B78958CA5E}" type="datetimeFigureOut">
              <a:rPr lang="en-GB" smtClean="0"/>
              <a:t>22/09/2014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7E0061-8278-441C-A636-06EA37287E1A}" type="slidenum">
              <a:rPr lang="en-GB" smtClean="0"/>
              <a:t>‹#›</a:t>
            </a:fld>
            <a:endParaRPr lang="en-GB"/>
          </a:p>
        </p:txBody>
      </p:sp>
    </p:spTree>
    <p:extLst>
      <p:ext uri="{BB962C8B-B14F-4D97-AF65-F5344CB8AC3E}">
        <p14:creationId xmlns:p14="http://schemas.microsoft.com/office/powerpoint/2010/main" val="2933458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03190A-373F-411B-9240-97B78958CA5E}" type="datetimeFigureOut">
              <a:rPr lang="en-GB" smtClean="0"/>
              <a:t>22/09/2014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7E0061-8278-441C-A636-06EA37287E1A}" type="slidenum">
              <a:rPr lang="en-GB" smtClean="0"/>
              <a:t>‹#›</a:t>
            </a:fld>
            <a:endParaRPr lang="en-GB"/>
          </a:p>
        </p:txBody>
      </p:sp>
    </p:spTree>
    <p:extLst>
      <p:ext uri="{BB962C8B-B14F-4D97-AF65-F5344CB8AC3E}">
        <p14:creationId xmlns:p14="http://schemas.microsoft.com/office/powerpoint/2010/main" val="2729316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03190A-373F-411B-9240-97B78958CA5E}" type="datetimeFigureOut">
              <a:rPr lang="en-GB" smtClean="0"/>
              <a:t>22/09/2014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7E0061-8278-441C-A636-06EA37287E1A}" type="slidenum">
              <a:rPr lang="en-GB" smtClean="0"/>
              <a:t>‹#›</a:t>
            </a:fld>
            <a:endParaRPr lang="en-GB"/>
          </a:p>
        </p:txBody>
      </p:sp>
    </p:spTree>
    <p:extLst>
      <p:ext uri="{BB962C8B-B14F-4D97-AF65-F5344CB8AC3E}">
        <p14:creationId xmlns:p14="http://schemas.microsoft.com/office/powerpoint/2010/main" val="2544416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03190A-373F-411B-9240-97B78958CA5E}" type="datetimeFigureOut">
              <a:rPr lang="en-GB" smtClean="0"/>
              <a:t>22/09/2014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7E0061-8278-441C-A636-06EA37287E1A}" type="slidenum">
              <a:rPr lang="en-GB" smtClean="0"/>
              <a:t>‹#›</a:t>
            </a:fld>
            <a:endParaRPr lang="en-GB"/>
          </a:p>
        </p:txBody>
      </p:sp>
    </p:spTree>
    <p:extLst>
      <p:ext uri="{BB962C8B-B14F-4D97-AF65-F5344CB8AC3E}">
        <p14:creationId xmlns:p14="http://schemas.microsoft.com/office/powerpoint/2010/main" val="1343658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403190A-373F-411B-9240-97B78958CA5E}" type="datetimeFigureOut">
              <a:rPr lang="en-GB" smtClean="0"/>
              <a:t>22/09/2014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7E0061-8278-441C-A636-06EA37287E1A}" type="slidenum">
              <a:rPr lang="en-GB" smtClean="0"/>
              <a:t>‹#›</a:t>
            </a:fld>
            <a:endParaRPr lang="en-GB"/>
          </a:p>
        </p:txBody>
      </p:sp>
    </p:spTree>
    <p:extLst>
      <p:ext uri="{BB962C8B-B14F-4D97-AF65-F5344CB8AC3E}">
        <p14:creationId xmlns:p14="http://schemas.microsoft.com/office/powerpoint/2010/main" val="2315313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403190A-373F-411B-9240-97B78958CA5E}" type="datetimeFigureOut">
              <a:rPr lang="en-GB" smtClean="0"/>
              <a:t>22/09/2014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7E0061-8278-441C-A636-06EA37287E1A}" type="slidenum">
              <a:rPr lang="en-GB" smtClean="0"/>
              <a:t>‹#›</a:t>
            </a:fld>
            <a:endParaRPr lang="en-GB"/>
          </a:p>
        </p:txBody>
      </p:sp>
    </p:spTree>
    <p:extLst>
      <p:ext uri="{BB962C8B-B14F-4D97-AF65-F5344CB8AC3E}">
        <p14:creationId xmlns:p14="http://schemas.microsoft.com/office/powerpoint/2010/main" val="1011208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403190A-373F-411B-9240-97B78958CA5E}" type="datetimeFigureOut">
              <a:rPr lang="en-GB" smtClean="0"/>
              <a:t>22/09/2014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7E0061-8278-441C-A636-06EA37287E1A}" type="slidenum">
              <a:rPr lang="en-GB" smtClean="0"/>
              <a:t>‹#›</a:t>
            </a:fld>
            <a:endParaRPr lang="en-GB"/>
          </a:p>
        </p:txBody>
      </p:sp>
    </p:spTree>
    <p:extLst>
      <p:ext uri="{BB962C8B-B14F-4D97-AF65-F5344CB8AC3E}">
        <p14:creationId xmlns:p14="http://schemas.microsoft.com/office/powerpoint/2010/main" val="3230928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03190A-373F-411B-9240-97B78958CA5E}" type="datetimeFigureOut">
              <a:rPr lang="en-GB" smtClean="0"/>
              <a:t>22/09/2014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7E0061-8278-441C-A636-06EA37287E1A}" type="slidenum">
              <a:rPr lang="en-GB" smtClean="0"/>
              <a:t>‹#›</a:t>
            </a:fld>
            <a:endParaRPr lang="en-GB"/>
          </a:p>
        </p:txBody>
      </p:sp>
    </p:spTree>
    <p:extLst>
      <p:ext uri="{BB962C8B-B14F-4D97-AF65-F5344CB8AC3E}">
        <p14:creationId xmlns:p14="http://schemas.microsoft.com/office/powerpoint/2010/main" val="3024795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03190A-373F-411B-9240-97B78958CA5E}" type="datetimeFigureOut">
              <a:rPr lang="en-GB" smtClean="0"/>
              <a:t>22/09/2014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7E0061-8278-441C-A636-06EA37287E1A}" type="slidenum">
              <a:rPr lang="en-GB" smtClean="0"/>
              <a:t>‹#›</a:t>
            </a:fld>
            <a:endParaRPr lang="en-GB"/>
          </a:p>
        </p:txBody>
      </p:sp>
    </p:spTree>
    <p:extLst>
      <p:ext uri="{BB962C8B-B14F-4D97-AF65-F5344CB8AC3E}">
        <p14:creationId xmlns:p14="http://schemas.microsoft.com/office/powerpoint/2010/main" val="734122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03190A-373F-411B-9240-97B78958CA5E}" type="datetimeFigureOut">
              <a:rPr lang="en-GB" smtClean="0"/>
              <a:t>22/09/2014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7E0061-8278-441C-A636-06EA37287E1A}" type="slidenum">
              <a:rPr lang="en-GB" smtClean="0"/>
              <a:t>‹#›</a:t>
            </a:fld>
            <a:endParaRPr lang="en-GB"/>
          </a:p>
        </p:txBody>
      </p:sp>
    </p:spTree>
    <p:extLst>
      <p:ext uri="{BB962C8B-B14F-4D97-AF65-F5344CB8AC3E}">
        <p14:creationId xmlns:p14="http://schemas.microsoft.com/office/powerpoint/2010/main" val="3967408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03190A-373F-411B-9240-97B78958CA5E}" type="datetimeFigureOut">
              <a:rPr lang="en-GB" smtClean="0"/>
              <a:t>22/09/2014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7E0061-8278-441C-A636-06EA37287E1A}" type="slidenum">
              <a:rPr lang="en-GB" smtClean="0"/>
              <a:t>‹#›</a:t>
            </a:fld>
            <a:endParaRPr lang="en-GB"/>
          </a:p>
        </p:txBody>
      </p:sp>
    </p:spTree>
    <p:extLst>
      <p:ext uri="{BB962C8B-B14F-4D97-AF65-F5344CB8AC3E}">
        <p14:creationId xmlns:p14="http://schemas.microsoft.com/office/powerpoint/2010/main" val="2076218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nspcc.org.uk/help-and-advice/worried-about-a-child/online-advice/female-genital-mutilation/fgm-circumcision-cutting_wda102815.html#health"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gov.uk/government/news/pm-hosts-girl-summit-2014-a-future-free-from-fgm-and-child-and-forced-marriage"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Nn_pKycgb38"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FGM</a:t>
            </a:r>
            <a:endParaRPr lang="en-GB" dirty="0"/>
          </a:p>
        </p:txBody>
      </p:sp>
      <p:sp>
        <p:nvSpPr>
          <p:cNvPr id="3" name="Subtitle 2"/>
          <p:cNvSpPr>
            <a:spLocks noGrp="1"/>
          </p:cNvSpPr>
          <p:nvPr>
            <p:ph type="subTitle" idx="1"/>
          </p:nvPr>
        </p:nvSpPr>
        <p:spPr/>
        <p:txBody>
          <a:bodyPr/>
          <a:lstStyle/>
          <a:p>
            <a:r>
              <a:rPr lang="en-GB" dirty="0" smtClean="0"/>
              <a:t>What am I?</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3585404"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76672"/>
            <a:ext cx="3494162"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054" y="4509120"/>
            <a:ext cx="3385162" cy="2031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5839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467544" y="299263"/>
            <a:ext cx="8424936" cy="6573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7711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a:t>There are no medical reasons to carry out FGM. It doesn't enhance fertility and it doesn't make childbirth safer. It is used to control female sexuality and can cause severe and long-lasting damage to </a:t>
            </a:r>
            <a:r>
              <a:rPr lang="en-GB" dirty="0">
                <a:hlinkClick r:id="rId2"/>
              </a:rPr>
              <a:t>physical and emotional health</a:t>
            </a:r>
            <a:r>
              <a:rPr lang="en-GB" dirty="0" smtClean="0"/>
              <a:t>.</a:t>
            </a:r>
          </a:p>
          <a:p>
            <a:pPr marL="0" indent="0">
              <a:buNone/>
            </a:pPr>
            <a:endParaRPr lang="en-GB" dirty="0"/>
          </a:p>
          <a:p>
            <a:pPr marL="0" indent="0">
              <a:buNone/>
            </a:pPr>
            <a:endParaRPr lang="en-GB"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4170907"/>
            <a:ext cx="6493810" cy="2630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1178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How FGM happens</a:t>
            </a:r>
            <a:r>
              <a:rPr lang="en-GB" dirty="0" smtClean="0"/>
              <a:t/>
            </a:r>
            <a:br>
              <a:rPr lang="en-GB" dirty="0" smtClean="0"/>
            </a:br>
            <a:endParaRPr lang="en-GB" dirty="0"/>
          </a:p>
        </p:txBody>
      </p:sp>
      <p:sp>
        <p:nvSpPr>
          <p:cNvPr id="3" name="Content Placeholder 2"/>
          <p:cNvSpPr>
            <a:spLocks noGrp="1"/>
          </p:cNvSpPr>
          <p:nvPr>
            <p:ph idx="1"/>
          </p:nvPr>
        </p:nvSpPr>
        <p:spPr/>
        <p:txBody>
          <a:bodyPr/>
          <a:lstStyle/>
          <a:p>
            <a:r>
              <a:rPr lang="en-GB" dirty="0" smtClean="0"/>
              <a:t>FGM </a:t>
            </a:r>
            <a:r>
              <a:rPr lang="en-GB" dirty="0"/>
              <a:t>is usually performed by someone with no medical training. Girls are given no anaesthetic, no antiseptic treatment and are often forcibly restrained.</a:t>
            </a:r>
          </a:p>
          <a:p>
            <a:r>
              <a:rPr lang="en-GB" dirty="0"/>
              <a:t>The cutting is made using instruments such as a knife, pair of scissors, scalpel, glass or razor blade</a:t>
            </a:r>
          </a:p>
        </p:txBody>
      </p:sp>
    </p:spTree>
    <p:extLst>
      <p:ext uri="{BB962C8B-B14F-4D97-AF65-F5344CB8AC3E}">
        <p14:creationId xmlns:p14="http://schemas.microsoft.com/office/powerpoint/2010/main" val="1681890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4221088"/>
            <a:ext cx="8206263"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619672" y="2132856"/>
            <a:ext cx="5760640" cy="2062103"/>
          </a:xfrm>
          <a:prstGeom prst="rect">
            <a:avLst/>
          </a:prstGeom>
        </p:spPr>
        <p:txBody>
          <a:bodyPr wrap="square">
            <a:spAutoFit/>
          </a:bodyPr>
          <a:lstStyle/>
          <a:p>
            <a:r>
              <a:rPr lang="en-GB" sz="3200" dirty="0" smtClean="0"/>
              <a:t>The Home Affairs Committee into FGM has said there could be as many as 170,000 victims in the UK. </a:t>
            </a:r>
            <a:endParaRPr lang="en-GB" sz="3200" dirty="0"/>
          </a:p>
        </p:txBody>
      </p:sp>
    </p:spTree>
    <p:extLst>
      <p:ext uri="{BB962C8B-B14F-4D97-AF65-F5344CB8AC3E}">
        <p14:creationId xmlns:p14="http://schemas.microsoft.com/office/powerpoint/2010/main" val="1633144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7500" lnSpcReduction="20000"/>
          </a:bodyPr>
          <a:lstStyle/>
          <a:p>
            <a:pPr marL="0" indent="0">
              <a:buNone/>
            </a:pPr>
            <a:r>
              <a:rPr lang="en-GB" b="1" dirty="0"/>
              <a:t>FGM can be extremely painful and dangerous</a:t>
            </a:r>
            <a:r>
              <a:rPr lang="en-GB" dirty="0"/>
              <a:t/>
            </a:r>
            <a:br>
              <a:rPr lang="en-GB" dirty="0"/>
            </a:br>
            <a:r>
              <a:rPr lang="en-GB" dirty="0"/>
              <a:t>It can cause:</a:t>
            </a:r>
          </a:p>
          <a:p>
            <a:pPr lvl="0"/>
            <a:r>
              <a:rPr lang="en-GB" dirty="0"/>
              <a:t>severe pain</a:t>
            </a:r>
          </a:p>
          <a:p>
            <a:pPr lvl="0"/>
            <a:r>
              <a:rPr lang="en-GB" dirty="0"/>
              <a:t>shock</a:t>
            </a:r>
          </a:p>
          <a:p>
            <a:pPr lvl="0"/>
            <a:r>
              <a:rPr lang="en-GB" dirty="0"/>
              <a:t>bleeding</a:t>
            </a:r>
          </a:p>
          <a:p>
            <a:pPr lvl="0"/>
            <a:r>
              <a:rPr lang="en-GB" dirty="0"/>
              <a:t>infection such as tetanus, HIV and hepatitis B and C</a:t>
            </a:r>
          </a:p>
          <a:p>
            <a:pPr lvl="0"/>
            <a:r>
              <a:rPr lang="en-GB" dirty="0"/>
              <a:t>organ damage</a:t>
            </a:r>
          </a:p>
          <a:p>
            <a:r>
              <a:rPr lang="en-GB" dirty="0"/>
              <a:t>Blood loss and infections can cause death in some cases.</a:t>
            </a:r>
          </a:p>
          <a:p>
            <a:pPr marL="0" indent="0">
              <a:buNone/>
            </a:pPr>
            <a:r>
              <a:rPr lang="en-GB" b="1" dirty="0"/>
              <a:t>FGM can cause ongoing health problems</a:t>
            </a:r>
            <a:r>
              <a:rPr lang="en-GB" dirty="0"/>
              <a:t/>
            </a:r>
            <a:br>
              <a:rPr lang="en-GB" dirty="0"/>
            </a:br>
            <a:r>
              <a:rPr lang="en-GB" dirty="0"/>
              <a:t>Girls and women who have had FGM may have problems that continue through adulthood, including difficulties urinating, incontinence, frequent infections and pain when having sex.</a:t>
            </a:r>
          </a:p>
          <a:p>
            <a:endParaRPr lang="en-GB" dirty="0"/>
          </a:p>
        </p:txBody>
      </p:sp>
    </p:spTree>
    <p:extLst>
      <p:ext uri="{BB962C8B-B14F-4D97-AF65-F5344CB8AC3E}">
        <p14:creationId xmlns:p14="http://schemas.microsoft.com/office/powerpoint/2010/main" val="2784160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3356992"/>
            <a:ext cx="7493672"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14313"/>
            <a:ext cx="3672408" cy="308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214313"/>
            <a:ext cx="4829633" cy="3070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6403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What to look for: signs of FGM</a:t>
            </a:r>
            <a:r>
              <a:rPr lang="en-GB" dirty="0" smtClean="0"/>
              <a:t/>
            </a:r>
            <a:br>
              <a:rPr lang="en-GB" dirty="0" smtClean="0"/>
            </a:b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A </a:t>
            </a:r>
            <a:r>
              <a:rPr lang="en-GB" dirty="0"/>
              <a:t>girl or woman may:</a:t>
            </a:r>
          </a:p>
          <a:p>
            <a:pPr lvl="0"/>
            <a:r>
              <a:rPr lang="en-GB" dirty="0"/>
              <a:t>have difficulty walking, sitting or standing</a:t>
            </a:r>
          </a:p>
          <a:p>
            <a:pPr lvl="0"/>
            <a:r>
              <a:rPr lang="en-GB" dirty="0"/>
              <a:t>spend longer than normal in the bathroom or toilet</a:t>
            </a:r>
          </a:p>
          <a:p>
            <a:pPr lvl="0"/>
            <a:r>
              <a:rPr lang="en-GB" dirty="0"/>
              <a:t>have unusual behaviour after an absence from school or college</a:t>
            </a:r>
          </a:p>
          <a:p>
            <a:pPr lvl="0"/>
            <a:r>
              <a:rPr lang="en-GB" dirty="0"/>
              <a:t>be particularly reluctant to undergo normal medical examinations</a:t>
            </a:r>
          </a:p>
          <a:p>
            <a:pPr lvl="0"/>
            <a:r>
              <a:rPr lang="en-GB" dirty="0"/>
              <a:t>ask for help, but may not be explicit about the problem due to embarrassment or fear.</a:t>
            </a:r>
          </a:p>
          <a:p>
            <a:endParaRPr lang="en-GB" dirty="0"/>
          </a:p>
        </p:txBody>
      </p:sp>
    </p:spTree>
    <p:extLst>
      <p:ext uri="{BB962C8B-B14F-4D97-AF65-F5344CB8AC3E}">
        <p14:creationId xmlns:p14="http://schemas.microsoft.com/office/powerpoint/2010/main" val="3889202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
            </a:r>
            <a:br>
              <a:rPr lang="en-GB" b="1" dirty="0" smtClean="0"/>
            </a:br>
            <a:r>
              <a:rPr lang="en-GB" b="1" dirty="0" smtClean="0"/>
              <a:t>FGM</a:t>
            </a:r>
            <a:r>
              <a:rPr lang="en-GB" b="1" dirty="0"/>
              <a:t>: UK police investigate 'dozens' of cases since 2011</a:t>
            </a:r>
            <a:r>
              <a:rPr lang="en-GB" dirty="0"/>
              <a:t/>
            </a:r>
            <a:br>
              <a:rPr lang="en-GB" dirty="0"/>
            </a:br>
            <a:endParaRPr lang="en-GB" dirty="0"/>
          </a:p>
        </p:txBody>
      </p:sp>
      <p:pic>
        <p:nvPicPr>
          <p:cNvPr id="4" name="Content Placeholder 3" descr="'Why female circumcision?' poste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7920880" cy="4824536"/>
          </a:xfrm>
          <a:prstGeom prst="rect">
            <a:avLst/>
          </a:prstGeom>
          <a:noFill/>
          <a:ln>
            <a:noFill/>
          </a:ln>
        </p:spPr>
      </p:pic>
    </p:spTree>
    <p:extLst>
      <p:ext uri="{BB962C8B-B14F-4D97-AF65-F5344CB8AC3E}">
        <p14:creationId xmlns:p14="http://schemas.microsoft.com/office/powerpoint/2010/main" val="589920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10000"/>
          </a:bodyPr>
          <a:lstStyle/>
          <a:p>
            <a:r>
              <a:rPr lang="en-GB" dirty="0"/>
              <a:t>Police forces have revealed there have been dozens of investigations into female genital mutilation (FGM) in the UK over the past three years.</a:t>
            </a:r>
          </a:p>
          <a:p>
            <a:r>
              <a:rPr lang="en-GB" dirty="0"/>
              <a:t>West Midlands Police said they had investigated 49 suspected offences in the first six months of this year.</a:t>
            </a:r>
          </a:p>
          <a:p>
            <a:r>
              <a:rPr lang="en-GB" dirty="0"/>
              <a:t>But others refused to give any figures on FGM-related investigations.</a:t>
            </a:r>
          </a:p>
          <a:p>
            <a:r>
              <a:rPr lang="en-GB" dirty="0"/>
              <a:t>The NSPCC said it was "encouraging" more cases were being reported despite no convictions. Police said every case was "thoroughly investigated".</a:t>
            </a:r>
          </a:p>
          <a:p>
            <a:endParaRPr lang="en-GB" dirty="0"/>
          </a:p>
        </p:txBody>
      </p:sp>
    </p:spTree>
    <p:extLst>
      <p:ext uri="{BB962C8B-B14F-4D97-AF65-F5344CB8AC3E}">
        <p14:creationId xmlns:p14="http://schemas.microsoft.com/office/powerpoint/2010/main" val="4065911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2348880"/>
            <a:ext cx="8229600" cy="4032448"/>
          </a:xfrm>
        </p:spPr>
        <p:txBody>
          <a:bodyPr>
            <a:normAutofit lnSpcReduction="10000"/>
          </a:bodyPr>
          <a:lstStyle/>
          <a:p>
            <a:r>
              <a:rPr lang="en-GB" dirty="0"/>
              <a:t>There were two arrests in 2012 but no charges were brought.</a:t>
            </a:r>
          </a:p>
          <a:p>
            <a:r>
              <a:rPr lang="en-GB" dirty="0"/>
              <a:t>Avon and Somerset Police investigated 16 suspected FGM cases in 2013, compared with four in 2012 and six in 2011. It has also investigated six cases between January and June this year but did not provide information about arrests or charges.</a:t>
            </a:r>
          </a:p>
          <a:p>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
            <a:ext cx="3059832" cy="234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431"/>
            <a:ext cx="3075965" cy="2322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5873" y="26431"/>
            <a:ext cx="2989907" cy="2322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576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5074"/>
            <a:ext cx="4383931" cy="4383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3444" y="167802"/>
            <a:ext cx="4506870" cy="2469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9" name="Picture 9"/>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9325" y="4419005"/>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1" name="Picture 11" descr="https://encrypted-tbn0.gstatic.com/images?q=tbn:ANd9GcTeB-omA4RHwXiCTjagTb5x7ojPpWwcFjBNYnvjtlIsYMpW6D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6" y="4419005"/>
            <a:ext cx="2466975"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2792" y="2643843"/>
            <a:ext cx="3581696" cy="418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3056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800" dirty="0"/>
              <a:t>FGM victim </a:t>
            </a:r>
            <a:r>
              <a:rPr lang="en-GB" sz="2800" dirty="0" err="1"/>
              <a:t>Sarian</a:t>
            </a:r>
            <a:r>
              <a:rPr lang="en-GB" sz="2800" dirty="0"/>
              <a:t> Karim Kamara said awareness was </a:t>
            </a:r>
            <a:r>
              <a:rPr lang="en-GB" sz="2800" dirty="0" smtClean="0"/>
              <a:t>growing…</a:t>
            </a:r>
            <a:endParaRPr lang="en-GB" sz="2800" dirty="0"/>
          </a:p>
        </p:txBody>
      </p:sp>
      <p:sp>
        <p:nvSpPr>
          <p:cNvPr id="3" name="Content Placeholder 2"/>
          <p:cNvSpPr>
            <a:spLocks noGrp="1"/>
          </p:cNvSpPr>
          <p:nvPr>
            <p:ph idx="1"/>
          </p:nvPr>
        </p:nvSpPr>
        <p:spPr>
          <a:xfrm>
            <a:off x="179512" y="1268760"/>
            <a:ext cx="7174319" cy="4857403"/>
          </a:xfrm>
        </p:spPr>
        <p:txBody>
          <a:bodyPr>
            <a:normAutofit fontScale="70000" lnSpcReduction="20000"/>
          </a:bodyPr>
          <a:lstStyle/>
          <a:p>
            <a:pPr marL="0" indent="0">
              <a:buNone/>
            </a:pPr>
            <a:r>
              <a:rPr lang="en-GB" dirty="0" err="1"/>
              <a:t>Sarian</a:t>
            </a:r>
            <a:r>
              <a:rPr lang="en-GB" dirty="0"/>
              <a:t> Karim Kamara, who lives in Peckham, south west London and underwent FGM in Sierra Leone as an 11-year-old, said FGM remained a "secretive" act.</a:t>
            </a:r>
          </a:p>
          <a:p>
            <a:pPr marL="0" indent="0">
              <a:buNone/>
            </a:pPr>
            <a:r>
              <a:rPr lang="en-GB" dirty="0"/>
              <a:t>"For the police to be investigating these cases, it shows lots of people are aware now and people working with women and children are confident to ask questions," she added. </a:t>
            </a:r>
          </a:p>
          <a:p>
            <a:r>
              <a:rPr lang="en-GB" dirty="0" smtClean="0"/>
              <a:t>Prime </a:t>
            </a:r>
            <a:r>
              <a:rPr lang="en-GB" dirty="0"/>
              <a:t>Minister David Cameron used the recent </a:t>
            </a:r>
            <a:r>
              <a:rPr lang="en-GB" dirty="0" smtClean="0"/>
              <a:t>  Girl </a:t>
            </a:r>
            <a:r>
              <a:rPr lang="en-GB" dirty="0"/>
              <a:t>Summit to </a:t>
            </a:r>
            <a:r>
              <a:rPr lang="en-GB" b="1" dirty="0">
                <a:hlinkClick r:id="rId2"/>
              </a:rPr>
              <a:t>announce new measures</a:t>
            </a:r>
            <a:r>
              <a:rPr lang="en-GB" dirty="0"/>
              <a:t> to protect girls in England and Wales who were at risk.</a:t>
            </a:r>
          </a:p>
          <a:p>
            <a:r>
              <a:rPr lang="en-GB" dirty="0"/>
              <a:t>As part of this, parents will face prosecution if they fail to stop their daughters undergoing FGM. </a:t>
            </a:r>
          </a:p>
          <a:p>
            <a:r>
              <a:rPr lang="en-GB" dirty="0"/>
              <a:t>The domestic changes will not apply in Scotland or Northern Ireland, but governments there said they had their own plans to tackle the problem. </a:t>
            </a:r>
          </a:p>
          <a:p>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3831" y="3992364"/>
            <a:ext cx="1751574" cy="284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https://encrypted-tbn2.gstatic.com/images?q=tbn:ANd9GcTPesfN78gq61CiQgdw1eOGqdWUkpYz2frZyofdy4_9wv8_7-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5238551"/>
            <a:ext cx="2349783"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150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425" y="116632"/>
            <a:ext cx="9012071" cy="6788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513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What is FGM</a:t>
            </a:r>
            <a:r>
              <a:rPr lang="en-GB" dirty="0" smtClean="0"/>
              <a:t/>
            </a:r>
            <a:br>
              <a:rPr lang="en-GB" dirty="0" smtClean="0"/>
            </a:b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The </a:t>
            </a:r>
            <a:r>
              <a:rPr lang="en-GB" dirty="0"/>
              <a:t>term FGM covers all harmful procedures to the female genitalia for non-medical purposes. There are 4 types - all are illegal and have serious health risks.</a:t>
            </a:r>
          </a:p>
          <a:p>
            <a:r>
              <a:rPr lang="en-GB" dirty="0"/>
              <a:t>FGM ranges from pricking or cauterizing the genital area, through partial or total removal of the clitoris, cutting the lips (the labia) and narrowing the vaginal opening.</a:t>
            </a:r>
          </a:p>
          <a:p>
            <a:r>
              <a:rPr lang="en-GB" dirty="0"/>
              <a:t>Even partial removal or 'nipping' can risk serious health problems for girls and women.</a:t>
            </a:r>
          </a:p>
          <a:p>
            <a:endParaRPr lang="en-GB" dirty="0"/>
          </a:p>
        </p:txBody>
      </p:sp>
    </p:spTree>
    <p:extLst>
      <p:ext uri="{BB962C8B-B14F-4D97-AF65-F5344CB8AC3E}">
        <p14:creationId xmlns:p14="http://schemas.microsoft.com/office/powerpoint/2010/main" val="4035093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a:t>
            </a:r>
            <a:endParaRPr lang="en-GB" dirty="0"/>
          </a:p>
        </p:txBody>
      </p:sp>
      <p:sp>
        <p:nvSpPr>
          <p:cNvPr id="3" name="Content Placeholder 2"/>
          <p:cNvSpPr>
            <a:spLocks noGrp="1"/>
          </p:cNvSpPr>
          <p:nvPr>
            <p:ph idx="1"/>
          </p:nvPr>
        </p:nvSpPr>
        <p:spPr>
          <a:xfrm>
            <a:off x="251520" y="1196752"/>
            <a:ext cx="8435280" cy="4929411"/>
          </a:xfrm>
        </p:spPr>
        <p:txBody>
          <a:bodyPr>
            <a:normAutofit/>
          </a:bodyPr>
          <a:lstStyle/>
          <a:p>
            <a:pPr marL="0" indent="0">
              <a:buNone/>
            </a:pPr>
            <a:endParaRPr lang="en-GB" dirty="0" smtClean="0">
              <a:effectLst/>
            </a:endParaRPr>
          </a:p>
          <a:p>
            <a:pPr marL="0" indent="0">
              <a:buNone/>
            </a:pPr>
            <a:r>
              <a:rPr lang="en-GB" dirty="0" smtClean="0">
                <a:effectLst/>
              </a:rPr>
              <a:t>Female genital cutting is a </a:t>
            </a:r>
            <a:r>
              <a:rPr lang="en-GB" b="1" dirty="0" smtClean="0">
                <a:effectLst/>
              </a:rPr>
              <a:t>social norm</a:t>
            </a:r>
            <a:r>
              <a:rPr lang="en-GB" dirty="0" smtClean="0">
                <a:effectLst/>
              </a:rPr>
              <a:t>. This means that it is held in place by the entire community. One individual acting alone cannot shift a social norm – the entire community must work together collectively.</a:t>
            </a:r>
          </a:p>
          <a:p>
            <a:pPr marL="0" indent="0">
              <a:buNone/>
            </a:pPr>
            <a:endParaRPr lang="en-GB" dirty="0" smtClean="0">
              <a:effectLst/>
            </a:endParaRPr>
          </a:p>
          <a:p>
            <a:endParaRPr lang="en-GB" dirty="0"/>
          </a:p>
        </p:txBody>
      </p:sp>
    </p:spTree>
    <p:extLst>
      <p:ext uri="{BB962C8B-B14F-4D97-AF65-F5344CB8AC3E}">
        <p14:creationId xmlns:p14="http://schemas.microsoft.com/office/powerpoint/2010/main" val="2440438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a:t>Men and women often support FGM without question because it is a traditional practice that has </a:t>
            </a:r>
            <a:r>
              <a:rPr lang="en-GB" b="1" dirty="0"/>
              <a:t>existed in a community for generations</a:t>
            </a:r>
            <a:r>
              <a:rPr lang="en-GB" dirty="0"/>
              <a:t>. Many communities believe that a girl needs to be cut in order to marry well.</a:t>
            </a:r>
          </a:p>
          <a:p>
            <a:endParaRPr lang="en-GB" dirty="0"/>
          </a:p>
        </p:txBody>
      </p:sp>
    </p:spTree>
    <p:extLst>
      <p:ext uri="{BB962C8B-B14F-4D97-AF65-F5344CB8AC3E}">
        <p14:creationId xmlns:p14="http://schemas.microsoft.com/office/powerpoint/2010/main" val="2038621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a:t>Despite the fact that it is harmful to women, FGM is sometimes seen as an issue that women confer onto other girls. Even if a mother does not want her daughter to be cut because of her own painful experience, she is unlikely to forego the practice because of the </a:t>
            </a:r>
            <a:r>
              <a:rPr lang="en-GB" b="1" dirty="0"/>
              <a:t>social sanctions in place</a:t>
            </a:r>
            <a:r>
              <a:rPr lang="en-GB" dirty="0"/>
              <a:t>.</a:t>
            </a:r>
          </a:p>
          <a:p>
            <a:endParaRPr lang="en-GB" dirty="0"/>
          </a:p>
        </p:txBody>
      </p:sp>
    </p:spTree>
    <p:extLst>
      <p:ext uri="{BB962C8B-B14F-4D97-AF65-F5344CB8AC3E}">
        <p14:creationId xmlns:p14="http://schemas.microsoft.com/office/powerpoint/2010/main" val="170433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a:t>In some communities, a girl who is not cut is seen as </a:t>
            </a:r>
            <a:r>
              <a:rPr lang="en-GB" b="1" dirty="0"/>
              <a:t>unclean and sexually promiscuous</a:t>
            </a:r>
            <a:r>
              <a:rPr lang="en-GB" dirty="0"/>
              <a:t>. On the other hand, the belief is that a girl who is cut will make a good marriage because she is thought to be cleaner, more fertile and will be a virgin until her wedding night.</a:t>
            </a:r>
          </a:p>
          <a:p>
            <a:endParaRPr lang="en-GB" dirty="0"/>
          </a:p>
        </p:txBody>
      </p:sp>
    </p:spTree>
    <p:extLst>
      <p:ext uri="{BB962C8B-B14F-4D97-AF65-F5344CB8AC3E}">
        <p14:creationId xmlns:p14="http://schemas.microsoft.com/office/powerpoint/2010/main" val="3938561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836712"/>
            <a:ext cx="7992888" cy="4924425"/>
          </a:xfrm>
          <a:prstGeom prst="rect">
            <a:avLst/>
          </a:prstGeom>
        </p:spPr>
        <p:txBody>
          <a:bodyPr wrap="square">
            <a:spAutoFit/>
          </a:bodyPr>
          <a:lstStyle/>
          <a:p>
            <a:r>
              <a:rPr lang="en-GB" sz="3200" dirty="0" smtClean="0"/>
              <a:t>So, what is a social norm?</a:t>
            </a:r>
          </a:p>
          <a:p>
            <a:endParaRPr lang="en-GB" dirty="0"/>
          </a:p>
          <a:p>
            <a:r>
              <a:rPr lang="en-GB" sz="2400" dirty="0" smtClean="0"/>
              <a:t>A social norm is an expectation that influences people’s behaviour within a social group.</a:t>
            </a:r>
          </a:p>
          <a:p>
            <a:r>
              <a:rPr lang="en-GB" sz="2400" dirty="0" smtClean="0"/>
              <a:t> If someone questions this behaviour, they are likely to be punished through social sanctions. In the case of FGM, sanctions might be refusal of marriage or social rejection. </a:t>
            </a:r>
          </a:p>
          <a:p>
            <a:r>
              <a:rPr lang="en-GB" sz="2400" dirty="0" smtClean="0"/>
              <a:t>These ensure that individuals conform to the social norm that has been put into place, even if they are aware of the negative consequences. </a:t>
            </a:r>
          </a:p>
          <a:p>
            <a:endParaRPr lang="en-GB" sz="2400" dirty="0"/>
          </a:p>
          <a:p>
            <a:r>
              <a:rPr lang="en-GB" sz="2400" dirty="0" smtClean="0">
                <a:hlinkClick r:id="rId2"/>
              </a:rPr>
              <a:t>https://www.youtube.com/watch?v=Nn_pKycgb38</a:t>
            </a:r>
            <a:endParaRPr lang="en-GB" sz="2400" dirty="0" smtClean="0"/>
          </a:p>
          <a:p>
            <a:endParaRPr lang="en-GB" sz="2400" dirty="0"/>
          </a:p>
        </p:txBody>
      </p:sp>
    </p:spTree>
    <p:extLst>
      <p:ext uri="{BB962C8B-B14F-4D97-AF65-F5344CB8AC3E}">
        <p14:creationId xmlns:p14="http://schemas.microsoft.com/office/powerpoint/2010/main" val="4228322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Who is at risk</a:t>
            </a:r>
            <a:r>
              <a:rPr lang="en-GB" dirty="0" smtClean="0"/>
              <a:t/>
            </a:r>
            <a:br>
              <a:rPr lang="en-GB" dirty="0" smtClean="0"/>
            </a:br>
            <a:endParaRPr lang="en-GB" dirty="0"/>
          </a:p>
        </p:txBody>
      </p:sp>
      <p:sp>
        <p:nvSpPr>
          <p:cNvPr id="3" name="Content Placeholder 2"/>
          <p:cNvSpPr>
            <a:spLocks noGrp="1"/>
          </p:cNvSpPr>
          <p:nvPr>
            <p:ph idx="1"/>
          </p:nvPr>
        </p:nvSpPr>
        <p:spPr/>
        <p:txBody>
          <a:bodyPr>
            <a:normAutofit lnSpcReduction="10000"/>
          </a:bodyPr>
          <a:lstStyle/>
          <a:p>
            <a:r>
              <a:rPr lang="en-GB" dirty="0" smtClean="0"/>
              <a:t>FGM </a:t>
            </a:r>
            <a:r>
              <a:rPr lang="en-GB" dirty="0"/>
              <a:t>is most commonly carried out when a girl is 5-8 years old. However it can happen at any age before a girl or woman is married or pregnant. Some girls are babies when FGM is carried out.</a:t>
            </a:r>
          </a:p>
          <a:p>
            <a:r>
              <a:rPr lang="en-GB" dirty="0"/>
              <a:t>In the UK, girls from the Somali, Kenyan, Sudanese, Sierra Leonean, Egyptian, Nigerian, Eritrean, Yemeni, Kurdish and Indonesian communities are most at risk of FGM.</a:t>
            </a:r>
          </a:p>
          <a:p>
            <a:endParaRPr lang="en-GB" dirty="0"/>
          </a:p>
        </p:txBody>
      </p:sp>
    </p:spTree>
    <p:extLst>
      <p:ext uri="{BB962C8B-B14F-4D97-AF65-F5344CB8AC3E}">
        <p14:creationId xmlns:p14="http://schemas.microsoft.com/office/powerpoint/2010/main" val="20077472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912</Words>
  <Application>Microsoft Office PowerPoint</Application>
  <PresentationFormat>On-screen Show (4:3)</PresentationFormat>
  <Paragraphs>55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FGM</vt:lpstr>
      <vt:lpstr>PowerPoint Presentation</vt:lpstr>
      <vt:lpstr>What is FGM </vt:lpstr>
      <vt:lpstr>Why?</vt:lpstr>
      <vt:lpstr>PowerPoint Presentation</vt:lpstr>
      <vt:lpstr>PowerPoint Presentation</vt:lpstr>
      <vt:lpstr>PowerPoint Presentation</vt:lpstr>
      <vt:lpstr>PowerPoint Presentation</vt:lpstr>
      <vt:lpstr>Who is at risk </vt:lpstr>
      <vt:lpstr>PowerPoint Presentation</vt:lpstr>
      <vt:lpstr>PowerPoint Presentation</vt:lpstr>
      <vt:lpstr>How FGM happens </vt:lpstr>
      <vt:lpstr>PowerPoint Presentation</vt:lpstr>
      <vt:lpstr>PowerPoint Presentation</vt:lpstr>
      <vt:lpstr>PowerPoint Presentation</vt:lpstr>
      <vt:lpstr>What to look for: signs of FGM </vt:lpstr>
      <vt:lpstr> FGM: UK police investigate 'dozens' of cases since 2011 </vt:lpstr>
      <vt:lpstr>PowerPoint Presentation</vt:lpstr>
      <vt:lpstr>PowerPoint Presentation</vt:lpstr>
      <vt:lpstr>FGM victim Sarian Karim Kamara said awareness was growing…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FGM</dc:title>
  <dc:creator>Di</dc:creator>
  <cp:lastModifiedBy>Windows User</cp:lastModifiedBy>
  <cp:revision>10</cp:revision>
  <dcterms:created xsi:type="dcterms:W3CDTF">2014-08-24T14:11:55Z</dcterms:created>
  <dcterms:modified xsi:type="dcterms:W3CDTF">2014-09-22T11:37:42Z</dcterms:modified>
</cp:coreProperties>
</file>