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26"/>
  </p:notesMasterIdLst>
  <p:handoutMasterIdLst>
    <p:handoutMasterId r:id="rId27"/>
  </p:handoutMasterIdLst>
  <p:sldIdLst>
    <p:sldId id="257" r:id="rId6"/>
    <p:sldId id="258" r:id="rId7"/>
    <p:sldId id="270" r:id="rId8"/>
    <p:sldId id="260" r:id="rId9"/>
    <p:sldId id="272" r:id="rId10"/>
    <p:sldId id="261" r:id="rId11"/>
    <p:sldId id="256" r:id="rId12"/>
    <p:sldId id="262" r:id="rId13"/>
    <p:sldId id="263" r:id="rId14"/>
    <p:sldId id="267" r:id="rId15"/>
    <p:sldId id="264" r:id="rId16"/>
    <p:sldId id="265" r:id="rId17"/>
    <p:sldId id="282" r:id="rId18"/>
    <p:sldId id="274" r:id="rId19"/>
    <p:sldId id="275" r:id="rId20"/>
    <p:sldId id="283" r:id="rId21"/>
    <p:sldId id="284" r:id="rId22"/>
    <p:sldId id="285" r:id="rId23"/>
    <p:sldId id="278" r:id="rId24"/>
    <p:sldId id="280" r:id="rId2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58"/>
            <p14:sldId id="270"/>
            <p14:sldId id="260"/>
            <p14:sldId id="272"/>
            <p14:sldId id="261"/>
            <p14:sldId id="256"/>
            <p14:sldId id="262"/>
          </p14:sldIdLst>
        </p14:section>
        <p14:section name="Pupil Slides" id="{938DD7AC-2297-1F48-B25E-0B0BFFE37CBE}">
          <p14:sldIdLst>
            <p14:sldId id="263"/>
            <p14:sldId id="267"/>
            <p14:sldId id="264"/>
            <p14:sldId id="265"/>
            <p14:sldId id="282"/>
            <p14:sldId id="274"/>
            <p14:sldId id="275"/>
            <p14:sldId id="283"/>
            <p14:sldId id="284"/>
            <p14:sldId id="285"/>
            <p14:sldId id="278"/>
            <p14:sldId id="280"/>
          </p14:sldIdLst>
        </p14:section>
      </p14:sectionLst>
    </p:ext>
    <p:ext uri="{EFAFB233-063F-42B5-8137-9DF3F51BA10A}">
      <p15:sldGuideLst xmlns:p15="http://schemas.microsoft.com/office/powerpoint/2012/main">
        <p15:guide id="2" pos="312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F802640C-DFE8-DBF9-8CAA-1964855F0BD9}" name="Lydia Stober" initials="LS" userId="S::Lydia@pshe-association.org.uk::e687ff10-80d0-4eb3-ad71-69ad21d4f6ca" providerId="AD"/>
  <p188:author id="{3C53221D-BA6F-6B76-58E9-32C234ECFA7A}" name="Ferg Ashby" initials="" userId="S::ferg.ashby@revealingreality.co.uk::3b6fd15c-2e30-4dd8-8006-46678ab8eb10"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B492C19B-DDE5-C4E1-31E8-8441D5A9EA7E}" name="Ryan Ten" initials="" userId="S::Ryan@togethercreativeltd.onmicrosoft.com::751e40b9-49a9-402b-b012-4cd6d382a60d"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694B"/>
    <a:srgbClr val="1EA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1"/>
    <p:restoredTop sz="68844" autoAdjust="0"/>
  </p:normalViewPr>
  <p:slideViewPr>
    <p:cSldViewPr snapToGrid="0">
      <p:cViewPr varScale="1">
        <p:scale>
          <a:sx n="86" d="100"/>
          <a:sy n="86" d="100"/>
        </p:scale>
        <p:origin x="1800" y="192"/>
      </p:cViewPr>
      <p:guideLst>
        <p:guide pos="3120"/>
        <p:guide orient="horz" pos="2160"/>
      </p:guideLst>
    </p:cSldViewPr>
  </p:slideViewPr>
  <p:notesTextViewPr>
    <p:cViewPr>
      <p:scale>
        <a:sx n="100" d="100"/>
        <a:sy n="100" d="100"/>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28/10/2024</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10/28/24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Keeping healthy (10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Explain that some medicines help to keep illnesses under control and are needed to help the person stay healthy – so that they can do all the things most other people can do.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Choose one or more of the medicines case studies to read to the class using </a:t>
            </a:r>
            <a:r>
              <a:rPr lang="en-GB" sz="1800" b="1" dirty="0">
                <a:solidFill>
                  <a:srgbClr val="3B3838"/>
                </a:solidFill>
                <a:effectLst/>
                <a:latin typeface="Outfit"/>
                <a:ea typeface="Calibri" panose="020F0502020204030204" pitchFamily="34" charset="0"/>
                <a:cs typeface="Times New Roman" panose="02020603050405020304" pitchFamily="18" charset="0"/>
              </a:rPr>
              <a:t>Resource 4: Medicines case studies </a:t>
            </a:r>
            <a:r>
              <a:rPr lang="en-GB" sz="1800" dirty="0">
                <a:solidFill>
                  <a:srgbClr val="3B3838"/>
                </a:solidFill>
                <a:effectLst/>
                <a:latin typeface="Outfit"/>
                <a:ea typeface="Calibri" panose="020F0502020204030204" pitchFamily="34" charset="0"/>
                <a:cs typeface="Times New Roman" panose="02020603050405020304" pitchFamily="18" charset="0"/>
              </a:rPr>
              <a:t>and encourage pupils to discuss the questions before sharing their ideas. Pupils can work as a whole class or in small groups. (You might prefer to read an information book on a similar theme.</a:t>
            </a:r>
            <a:r>
              <a:rPr lang="en-GB" sz="1800" i="1" dirty="0">
                <a:solidFill>
                  <a:srgbClr val="3B3838"/>
                </a:solidFill>
                <a:effectLst/>
                <a:latin typeface="Outfit"/>
                <a:ea typeface="Calibri" panose="020F0502020204030204" pitchFamily="34" charset="0"/>
                <a:cs typeface="Times New Roman" panose="02020603050405020304" pitchFamily="18" charset="0"/>
              </a:rPr>
              <a:t> </a:t>
            </a:r>
            <a:r>
              <a:rPr lang="en-GB" sz="1800" dirty="0">
                <a:solidFill>
                  <a:srgbClr val="3B3838"/>
                </a:solidFill>
                <a:effectLst/>
                <a:latin typeface="Outfit"/>
                <a:ea typeface="Calibri" panose="020F0502020204030204" pitchFamily="34" charset="0"/>
                <a:cs typeface="Times New Roman" panose="02020603050405020304" pitchFamily="18" charset="0"/>
              </a:rPr>
              <a:t>Be aware that pupils or members of their families may be living with a health condition.  In most instances, it is best to select a case study that is not being experienced by a pupil in the class.)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Talk about the type of medicines used and how they help the person.  Conclude that some people take medicines to recover from illness quickly and some need to take medicines every day or regularly, to help keep healthy and well over a longer period of time.</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4224579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Give me 5! (10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 pairs or small groups, ask pupils to think of at least five people who help others to stay healthy and well, discuss their roles and the kinds of things they do.</a:t>
            </a:r>
          </a:p>
          <a:p>
            <a:pPr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People might include: Parent/carer; doctor, pharmacist, nurse, paramedic, teacher, teaching assistant, midday assistant, dentist, counsellor, nutritionist, cleaner.</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gn="l">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What they do might include: provide healthy food to eat, clean their clothes, keep the house/school clean, check-ups, listen to them, give them medicine.</a:t>
            </a:r>
            <a:br>
              <a:rPr lang="en-GB" sz="1800" i="1" dirty="0">
                <a:solidFill>
                  <a:srgbClr val="3B3838"/>
                </a:solidFill>
                <a:effectLst/>
                <a:latin typeface="Outfit"/>
                <a:ea typeface="Calibri" panose="020F0502020204030204" pitchFamily="34" charset="0"/>
                <a:cs typeface="Times New Roman" panose="02020603050405020304" pitchFamily="18" charset="0"/>
              </a:rPr>
            </a:br>
            <a:endParaRPr lang="en-GB" sz="1800" b="1" dirty="0">
              <a:solidFill>
                <a:srgbClr val="3B3838"/>
              </a:solidFill>
              <a:effectLst/>
              <a:latin typeface="Outfi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Support: </a:t>
            </a:r>
            <a:r>
              <a:rPr lang="en-GB" sz="1800" dirty="0">
                <a:solidFill>
                  <a:srgbClr val="3B3838"/>
                </a:solidFill>
                <a:effectLst/>
                <a:latin typeface="Outfit"/>
                <a:ea typeface="Calibri" panose="020F0502020204030204" pitchFamily="34" charset="0"/>
                <a:cs typeface="Times New Roman" panose="02020603050405020304" pitchFamily="18" charset="0"/>
              </a:rPr>
              <a:t>Use </a:t>
            </a:r>
            <a:r>
              <a:rPr lang="en-GB" sz="1800" b="1" dirty="0">
                <a:solidFill>
                  <a:srgbClr val="3B3838"/>
                </a:solidFill>
                <a:effectLst/>
                <a:latin typeface="Outfit"/>
                <a:ea typeface="Calibri" panose="020F0502020204030204" pitchFamily="34" charset="0"/>
                <a:cs typeface="Times New Roman" panose="02020603050405020304" pitchFamily="18" charset="0"/>
              </a:rPr>
              <a:t>Resource 5: People who help us with health cards</a:t>
            </a:r>
            <a:r>
              <a:rPr lang="en-GB" sz="1800" dirty="0">
                <a:solidFill>
                  <a:srgbClr val="3B3838"/>
                </a:solidFill>
                <a:effectLst/>
                <a:latin typeface="Outfit"/>
                <a:ea typeface="Calibri" panose="020F0502020204030204" pitchFamily="34" charset="0"/>
                <a:cs typeface="Times New Roman" panose="02020603050405020304" pitchFamily="18" charset="0"/>
              </a:rPr>
              <a:t> to identify the people’s roles, label their job title and what they do.</a:t>
            </a:r>
            <a:br>
              <a:rPr lang="en-GB" b="1" dirty="0"/>
            </a:br>
            <a:r>
              <a:rPr lang="en-GB" b="1" dirty="0"/>
              <a:t>Challenge: </a:t>
            </a:r>
            <a:r>
              <a:rPr lang="en-GB" sz="1800" dirty="0">
                <a:solidFill>
                  <a:srgbClr val="3B3838"/>
                </a:solidFill>
                <a:effectLst/>
                <a:latin typeface="Outfit"/>
                <a:ea typeface="Calibri" panose="020F0502020204030204" pitchFamily="34" charset="0"/>
                <a:cs typeface="Times New Roman" panose="02020603050405020304" pitchFamily="18" charset="0"/>
              </a:rPr>
              <a:t>Think of 10 different people.</a:t>
            </a:r>
          </a:p>
          <a:p>
            <a:br>
              <a:rPr lang="en-GB" dirty="0"/>
            </a:b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66045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(5 mins)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Remind pupils that if they feel unwell it is important that they talk to an adult they trust – at home or school; and that only a trusted adult should give them medicines. Young children should not take medicines without an adult helping them. If they are unsure about taking or using medicines of any kind, they should speak to their trusted adults first.  </a:t>
            </a:r>
          </a:p>
          <a:p>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520054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Reflection and endpoint assessment (5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pupils to return to their baseline assessment activity, </a:t>
            </a:r>
            <a:r>
              <a:rPr lang="en-GB" sz="1800" i="1" dirty="0">
                <a:solidFill>
                  <a:srgbClr val="3B3838"/>
                </a:solidFill>
                <a:effectLst/>
                <a:latin typeface="Outfit"/>
                <a:ea typeface="Calibri" panose="020F0502020204030204" pitchFamily="34" charset="0"/>
                <a:cs typeface="Times New Roman" panose="02020603050405020304" pitchFamily="18" charset="0"/>
              </a:rPr>
              <a:t>medicines mind-map.  </a:t>
            </a:r>
            <a:r>
              <a:rPr lang="en-GB" sz="1800" dirty="0">
                <a:solidFill>
                  <a:srgbClr val="3B3838"/>
                </a:solidFill>
                <a:effectLst/>
                <a:latin typeface="Outfit"/>
                <a:ea typeface="Calibri" panose="020F0502020204030204" pitchFamily="34" charset="0"/>
                <a:cs typeface="Times New Roman" panose="02020603050405020304" pitchFamily="18" charset="0"/>
              </a:rPr>
              <a:t>Using a different colour pencil or pen, ask them to add to the mind-map to demonstrate their new learning about medicines and who and what helps people to feel better.</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each pupil to share one thing that can help someone feel better if they are unwell.</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3762578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Extension activity</a:t>
            </a:r>
          </a:p>
          <a:p>
            <a:pPr algn="just">
              <a:lnSpc>
                <a:spcPts val="1550"/>
              </a:lnSpc>
              <a:spcAft>
                <a:spcPts val="700"/>
              </a:spcAft>
            </a:pPr>
            <a:r>
              <a:rPr lang="en-GB" sz="1800" dirty="0">
                <a:solidFill>
                  <a:srgbClr val="3B3838"/>
                </a:solidFill>
                <a:effectLst/>
                <a:latin typeface="Outfit"/>
                <a:ea typeface="Times New Roman" panose="02020603050405020304" pitchFamily="18" charset="0"/>
                <a:cs typeface="Times New Roman" panose="02020603050405020304" pitchFamily="18" charset="0"/>
              </a:rPr>
              <a:t>Ask pupils to write a story or create a storyboard about a character who isn’t feeling well and what they do to feel better. Pupils should write about who helped them and what they did.</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279373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Be aware that some pupils and their families may be affected by a health condition and may regularly need to take medicines in order to stay well. Some pupils may have experienced misuse of medicines. It is important they understand that a trusted adult is responsible for administering medicines. If safeguarding concerns arise, these should be reported to the Designated Safeguarding Lead.</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7</a:t>
            </a:fld>
            <a:endParaRPr lang="en-US"/>
          </a:p>
        </p:txBody>
      </p:sp>
    </p:spTree>
    <p:extLst>
      <p:ext uri="{BB962C8B-B14F-4D97-AF65-F5344CB8AC3E}">
        <p14:creationId xmlns:p14="http://schemas.microsoft.com/office/powerpoint/2010/main" val="31626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8</a:t>
            </a:fld>
            <a:endParaRPr lang="en-US"/>
          </a:p>
        </p:txBody>
      </p:sp>
    </p:spTree>
    <p:extLst>
      <p:ext uri="{BB962C8B-B14F-4D97-AF65-F5344CB8AC3E}">
        <p14:creationId xmlns:p14="http://schemas.microsoft.com/office/powerpoint/2010/main" val="172939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Baseline assessment (15 mins)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This allows time to look through the pupils’ work and gain a sense of their current understanding and experiences.  Before setting this activity, ensure that ground rules for PSHE education lessons have been developed and shared with the class.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Before the lesson, ask pupils to respond to the question: </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What do we know about medicines?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Pupils can draw or write their own response or make a whole class brainstorm or mind map.</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 this is a baseline assessment, it is important to use neutral, non-guiding language and avoid giving any further information until the activity has been completed. Tell pupils that it does not matter if they don’t know or are unsure about something.</a:t>
            </a:r>
          </a:p>
          <a:p>
            <a:endParaRPr lang="en-US" b="1" i="0"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3103946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50"/>
              </a:lnSpc>
              <a:spcAft>
                <a:spcPts val="700"/>
              </a:spcAft>
            </a:pPr>
            <a:r>
              <a:rPr lang="en-US" b="1" i="0" dirty="0">
                <a:solidFill>
                  <a:srgbClr val="1D1C1D"/>
                </a:solidFill>
                <a:effectLst/>
                <a:latin typeface="Slack-Lato"/>
              </a:rPr>
              <a:t>Teacher notes – Introduction (5 mins, slides 11-13)</a:t>
            </a:r>
            <a:br>
              <a:rPr lang="en-US" b="1" i="0" dirty="0">
                <a:solidFill>
                  <a:srgbClr val="1D1C1D"/>
                </a:solidFill>
                <a:effectLst/>
                <a:latin typeface="Slack-Lato"/>
              </a:rPr>
            </a:br>
            <a:r>
              <a:rPr lang="en-GB" sz="1800" dirty="0">
                <a:solidFill>
                  <a:srgbClr val="3B3838"/>
                </a:solidFill>
                <a:effectLst/>
                <a:latin typeface="Outfit"/>
                <a:ea typeface="Calibri" panose="020F0502020204030204" pitchFamily="34" charset="0"/>
                <a:cs typeface="Times New Roman" panose="02020603050405020304" pitchFamily="18" charset="0"/>
              </a:rPr>
              <a:t>Re-introduce ground rules and reinforce any that may be particularly important for this lesson, such as ‘Although in this lesson we will be thinking about different kinds of medicines and when people use them, we are not going to name people we know. If we want to share a story about someone using a medicine, we will say “someone I know…” rather than use their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(5 mins, slides 11-13)</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Introduce the learning objective and outcomes, and explain that in this lesson pupils will be learning about some of the medicines and people that help us to stay healthy and well. </a:t>
            </a:r>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550"/>
              </a:lnSpc>
              <a:spcBef>
                <a:spcPts val="0"/>
              </a:spcBef>
              <a:spcAft>
                <a:spcPts val="700"/>
              </a:spcAft>
              <a:buClrTx/>
              <a:buSzTx/>
              <a:buFontTx/>
              <a:buNone/>
              <a:tabLst/>
              <a:defRPr/>
            </a:pPr>
            <a:r>
              <a:rPr lang="en-US" b="1" i="0" dirty="0">
                <a:solidFill>
                  <a:srgbClr val="1D1C1D"/>
                </a:solidFill>
                <a:effectLst/>
                <a:latin typeface="Slack-Lato"/>
              </a:rPr>
              <a:t>Teacher notes – Introduction (5 mins, slides 11-13)</a:t>
            </a:r>
          </a:p>
          <a:p>
            <a:pPr algn="just">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Explain that there are different types of medicines which are used in different ways and for lots of different reasons:</a:t>
            </a: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some medicines help someone to recover (get better) from illness or injuries, such as antiseptic cream on a graze </a:t>
            </a: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some medicines and other products protect the body, such as vaccinations which protect people against diseases (vaccinations might include injections or drops to swallow), sun cream protecting the skin from burning, or mosquito spray protecting against bites </a:t>
            </a: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some medicines help people keep healthy and well and may need to be used every day or over a long period of time</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1936422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Helping someone to feel better (15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pupils to think about a time when they felt poorly and what helped them to feel better. Pupils do not need to share, just reflect for themselves.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Introduce a character and explain that they are not feeling well. You might want to use a persona doll or puppet. Pupils discuss what might help them to feel better.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Working in pairs, ask pupils to read </a:t>
            </a:r>
            <a:r>
              <a:rPr lang="en-GB" sz="1800" b="1" dirty="0">
                <a:solidFill>
                  <a:srgbClr val="3B3838"/>
                </a:solidFill>
                <a:effectLst/>
                <a:latin typeface="Outfit"/>
                <a:ea typeface="Calibri" panose="020F0502020204030204" pitchFamily="34" charset="0"/>
                <a:cs typeface="Times New Roman" panose="02020603050405020304" pitchFamily="18" charset="0"/>
              </a:rPr>
              <a:t>Resource 1: Feel better scenarios</a:t>
            </a:r>
            <a:r>
              <a:rPr lang="en-GB" sz="1800" dirty="0">
                <a:solidFill>
                  <a:srgbClr val="3B3838"/>
                </a:solidFill>
                <a:effectLst/>
                <a:latin typeface="Outfit"/>
                <a:ea typeface="Calibri" panose="020F0502020204030204" pitchFamily="34" charset="0"/>
                <a:cs typeface="Times New Roman" panose="02020603050405020304" pitchFamily="18" charset="0"/>
              </a:rPr>
              <a:t> and suggest what might help the characters to feel better and get well.</a:t>
            </a:r>
          </a:p>
          <a:p>
            <a:pPr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Pupils may identify:</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medical products such as: antiseptic cream, ear drops, nasal spray, tissues, plasters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soothing items or activities such as: cuddling a teddy, hugs, resting, watching TV, sleeping, drinking water, eating soup, rubbing the injury</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Take feedback from the class. Draw out that medicines can be used to treat an illness or injury, but that other things such as hugs or having a hot drink can also help someone feel better.</a:t>
            </a:r>
          </a:p>
          <a:p>
            <a:pPr algn="just">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Support: </a:t>
            </a:r>
            <a:r>
              <a:rPr lang="en-GB" sz="1800" dirty="0">
                <a:solidFill>
                  <a:srgbClr val="3B3838"/>
                </a:solidFill>
                <a:effectLst/>
                <a:latin typeface="Outfit"/>
                <a:ea typeface="Calibri" panose="020F0502020204030204" pitchFamily="34" charset="0"/>
                <a:cs typeface="Times New Roman" panose="02020603050405020304" pitchFamily="18" charset="0"/>
              </a:rPr>
              <a:t>Using </a:t>
            </a:r>
            <a:r>
              <a:rPr lang="en-GB" sz="1800" b="1" dirty="0">
                <a:solidFill>
                  <a:srgbClr val="3B3838"/>
                </a:solidFill>
                <a:effectLst/>
                <a:latin typeface="Outfit"/>
                <a:ea typeface="Calibri" panose="020F0502020204030204" pitchFamily="34" charset="0"/>
                <a:cs typeface="Times New Roman" panose="02020603050405020304" pitchFamily="18" charset="0"/>
              </a:rPr>
              <a:t>Resource 1a: Feel better scenarios – support</a:t>
            </a:r>
            <a:r>
              <a:rPr lang="en-GB" sz="1800" dirty="0">
                <a:solidFill>
                  <a:srgbClr val="3B3838"/>
                </a:solidFill>
                <a:effectLst/>
                <a:latin typeface="Outfit"/>
                <a:ea typeface="Calibri" panose="020F0502020204030204" pitchFamily="34" charset="0"/>
                <a:cs typeface="Times New Roman" panose="02020603050405020304" pitchFamily="18" charset="0"/>
              </a:rPr>
              <a:t>, ask pupils to match up the symptoms to the remedies/things that might help them feel better.</a:t>
            </a:r>
            <a:br>
              <a:rPr lang="en-GB" b="1" dirty="0"/>
            </a:br>
            <a:r>
              <a:rPr lang="en-GB" b="1" dirty="0"/>
              <a:t>Challenge: </a:t>
            </a:r>
            <a:r>
              <a:rPr lang="en-GB" sz="1800" dirty="0">
                <a:solidFill>
                  <a:srgbClr val="3B3838"/>
                </a:solidFill>
                <a:effectLst/>
                <a:latin typeface="Outfit"/>
                <a:ea typeface="Calibri" panose="020F0502020204030204" pitchFamily="34" charset="0"/>
                <a:cs typeface="Times New Roman" panose="02020603050405020304" pitchFamily="18" charset="0"/>
              </a:rPr>
              <a:t>Using </a:t>
            </a:r>
            <a:r>
              <a:rPr lang="en-GB" sz="1800" b="1" dirty="0">
                <a:solidFill>
                  <a:srgbClr val="3B3838"/>
                </a:solidFill>
                <a:effectLst/>
                <a:latin typeface="Outfit"/>
                <a:ea typeface="Calibri" panose="020F0502020204030204" pitchFamily="34" charset="0"/>
                <a:cs typeface="Times New Roman" panose="02020603050405020304" pitchFamily="18" charset="0"/>
              </a:rPr>
              <a:t>Resource 1b: Feel better scenarios – challenge</a:t>
            </a:r>
            <a:r>
              <a:rPr lang="en-GB" sz="1800" dirty="0">
                <a:solidFill>
                  <a:srgbClr val="3B3838"/>
                </a:solidFill>
                <a:effectLst/>
                <a:latin typeface="Outfit"/>
                <a:ea typeface="Calibri" panose="020F0502020204030204" pitchFamily="34" charset="0"/>
                <a:cs typeface="Times New Roman" panose="02020603050405020304" pitchFamily="18" charset="0"/>
              </a:rPr>
              <a:t>, ask pupils to organise responses into things that go into/onto bodies and add other ideas.</a:t>
            </a:r>
            <a:endParaRPr lang="en-GB" b="1" dirty="0"/>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160347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Different medicines (15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pupils to think about a time they were given medicine: </a:t>
            </a:r>
          </a:p>
          <a:p>
            <a:pPr marL="342900" lvl="0" indent="-342900">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What did it look like?  </a:t>
            </a:r>
          </a:p>
          <a:p>
            <a:pPr marL="342900" lvl="0" indent="-342900">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Did it go into or onto their body?  </a:t>
            </a:r>
          </a:p>
          <a:p>
            <a:pPr marL="342900" lvl="0" indent="-342900">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How did it help?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Pupils do not need to share, just reflect for themselves. If they cannot remember a time they were given medicine, they can think about someone they know, such as a younger brother or sister.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Explain that medicines look different (come in many different forms); are used in different ways, and that it is important they are used correctly.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Display </a:t>
            </a:r>
            <a:r>
              <a:rPr lang="en-GB" sz="1800" b="1" dirty="0">
                <a:solidFill>
                  <a:srgbClr val="3B3838"/>
                </a:solidFill>
                <a:effectLst/>
                <a:latin typeface="Outfit"/>
                <a:ea typeface="Calibri" panose="020F0502020204030204" pitchFamily="34" charset="0"/>
                <a:cs typeface="Times New Roman" panose="02020603050405020304" pitchFamily="18" charset="0"/>
              </a:rPr>
              <a:t>Resource 2: Medicines cards</a:t>
            </a:r>
            <a:r>
              <a:rPr lang="en-GB" sz="1800" i="1" dirty="0">
                <a:solidFill>
                  <a:srgbClr val="3B3838"/>
                </a:solidFill>
                <a:effectLst/>
                <a:latin typeface="Outfit"/>
                <a:ea typeface="Calibri" panose="020F0502020204030204" pitchFamily="34" charset="0"/>
                <a:cs typeface="Times New Roman" panose="02020603050405020304" pitchFamily="18" charset="0"/>
              </a:rPr>
              <a:t> </a:t>
            </a:r>
            <a:r>
              <a:rPr lang="en-GB" sz="1800" dirty="0">
                <a:solidFill>
                  <a:srgbClr val="3B3838"/>
                </a:solidFill>
                <a:effectLst/>
                <a:latin typeface="Outfit"/>
                <a:ea typeface="Calibri" panose="020F0502020204030204" pitchFamily="34" charset="0"/>
                <a:cs typeface="Times New Roman" panose="02020603050405020304" pitchFamily="18" charset="0"/>
              </a:rPr>
              <a:t>around the classroom. (Empty, washed bottles, and containers and empty medicine packets can also be used for the medicines hunt, if preferred.)</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pupils, in pairs, to hunt around the classroom for the cards, find four different types of medicine and complete </a:t>
            </a:r>
            <a:r>
              <a:rPr lang="en-GB" sz="1800" b="1" dirty="0">
                <a:solidFill>
                  <a:srgbClr val="3B3838"/>
                </a:solidFill>
                <a:effectLst/>
                <a:latin typeface="Outfit"/>
                <a:ea typeface="Calibri" panose="020F0502020204030204" pitchFamily="34" charset="0"/>
                <a:cs typeface="Times New Roman" panose="02020603050405020304" pitchFamily="18" charset="0"/>
              </a:rPr>
              <a:t>Resource 3: Different medicines chart</a:t>
            </a:r>
            <a:r>
              <a:rPr lang="en-GB" sz="1800" dirty="0">
                <a:solidFill>
                  <a:srgbClr val="3B3838"/>
                </a:solidFill>
                <a:effectLst/>
                <a:latin typeface="Outfit"/>
                <a:ea typeface="Calibri" panose="020F0502020204030204" pitchFamily="34" charset="0"/>
                <a:cs typeface="Times New Roman" panose="02020603050405020304" pitchFamily="18" charset="0"/>
              </a:rPr>
              <a:t> showing what the medicine looks like, where it might be used on the body, how it is used and why it might be needed.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Bring the class back together and discuss the different forms that medicines come in (e.g. drops, tablets, lozenges, liquids, creams) and explain that each medicine has a specific and individual use; they are all needed for different parts of the body and to relieve different ailments or illnesses.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3442406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dirty="0"/>
              <a:t>Lower line subtitle – same line length as above</a:t>
            </a:r>
            <a:endParaRPr lang="en-GB" dirty="0"/>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a:lnSpc>
                <a:spcPts val="2300"/>
              </a:lnSpc>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9.xml"/><Relationship Id="rId16" Type="http://schemas.openxmlformats.org/officeDocument/2006/relationships/image" Target="../media/image31.png"/><Relationship Id="rId1" Type="http://schemas.openxmlformats.org/officeDocument/2006/relationships/slideLayout" Target="../slideLayouts/slideLayout26.xml"/><Relationship Id="rId6" Type="http://schemas.microsoft.com/office/2007/relationships/hdphoto" Target="../media/hdphoto3.wdp"/><Relationship Id="rId11" Type="http://schemas.openxmlformats.org/officeDocument/2006/relationships/image" Target="../media/image26.pn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25.png"/><Relationship Id="rId4" Type="http://schemas.microsoft.com/office/2007/relationships/hdphoto" Target="../media/hdphoto2.wdp"/><Relationship Id="rId9" Type="http://schemas.openxmlformats.org/officeDocument/2006/relationships/image" Target="../media/image24.png"/><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6.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4.wdp"/><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p:txBody>
          <a:bodyPr>
            <a:normAutofit fontScale="90000"/>
          </a:bodyPr>
          <a:lstStyle/>
          <a:p>
            <a:r>
              <a:rPr lang="en-US" dirty="0"/>
              <a:t>Drug education</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6" y="3483582"/>
            <a:ext cx="5071113" cy="582035"/>
          </a:xfrm>
        </p:spPr>
        <p:txBody>
          <a:bodyPr/>
          <a:lstStyle/>
          <a:p>
            <a:pPr>
              <a:lnSpc>
                <a:spcPts val="3200"/>
              </a:lnSpc>
              <a:spcBef>
                <a:spcPts val="0"/>
              </a:spcBef>
            </a:pPr>
            <a:r>
              <a:rPr lang="en-US" dirty="0"/>
              <a:t>Keeping healthy</a:t>
            </a:r>
          </a:p>
          <a:p>
            <a:pPr>
              <a:lnSpc>
                <a:spcPts val="3200"/>
              </a:lnSpc>
              <a:spcBef>
                <a:spcPts val="0"/>
              </a:spcBef>
            </a:pPr>
            <a:r>
              <a:rPr lang="en-US" dirty="0"/>
              <a:t>Year 1-2: Lesson 2</a:t>
            </a:r>
            <a:endParaRPr lang="en-US" sz="2400" dirty="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Placeholder 11">
            <a:extLst>
              <a:ext uri="{FF2B5EF4-FFF2-40B4-BE49-F238E27FC236}">
                <a16:creationId xmlns:a16="http://schemas.microsoft.com/office/drawing/2014/main" id="{8B90FD95-300A-3E23-A21C-D1A9037F296D}"/>
              </a:ext>
            </a:extLst>
          </p:cNvPr>
          <p:cNvPicPr>
            <a:picLocks noChangeAspect="1"/>
          </p:cNvPicPr>
          <p:nvPr/>
        </p:nvPicPr>
        <p:blipFill>
          <a:blip r:embed="rId2"/>
          <a:srcRect t="1207" b="1207"/>
          <a:stretch/>
        </p:blipFill>
        <p:spPr>
          <a:xfrm>
            <a:off x="6750838" y="1412875"/>
            <a:ext cx="2449299" cy="3382670"/>
          </a:xfrm>
          <a:prstGeom prst="rect">
            <a:avLst/>
          </a:prstGeom>
          <a:ln>
            <a:noFill/>
          </a:ln>
          <a:effectLst>
            <a:outerShdw blurRad="292100" dist="232131" dir="5400000" algn="tl" rotWithShape="0">
              <a:srgbClr val="333333">
                <a:alpha val="71669"/>
              </a:srgbClr>
            </a:outerShdw>
          </a:effectLst>
        </p:spPr>
      </p:pic>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FC49A77-BB91-49D9-60F3-B11AB99A4D1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sp>
        <p:nvSpPr>
          <p:cNvPr id="8" name="Title 2">
            <a:extLst>
              <a:ext uri="{FF2B5EF4-FFF2-40B4-BE49-F238E27FC236}">
                <a16:creationId xmlns:a16="http://schemas.microsoft.com/office/drawing/2014/main" id="{0E48A800-D6CD-0135-6CFD-87DE4EC785D4}"/>
              </a:ext>
            </a:extLst>
          </p:cNvPr>
          <p:cNvSpPr txBox="1">
            <a:spLocks/>
          </p:cNvSpPr>
          <p:nvPr/>
        </p:nvSpPr>
        <p:spPr>
          <a:xfrm>
            <a:off x="233593" y="543878"/>
            <a:ext cx="8334674"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GB" dirty="0"/>
              <a:t>What’s our starting point?</a:t>
            </a:r>
            <a:endParaRPr lang="en-GB" dirty="0">
              <a:solidFill>
                <a:schemeClr val="bg1"/>
              </a:solidFill>
            </a:endParaRPr>
          </a:p>
        </p:txBody>
      </p:sp>
      <p:sp>
        <p:nvSpPr>
          <p:cNvPr id="11" name="Rounded Rectangle 10">
            <a:extLst>
              <a:ext uri="{FF2B5EF4-FFF2-40B4-BE49-F238E27FC236}">
                <a16:creationId xmlns:a16="http://schemas.microsoft.com/office/drawing/2014/main" id="{AB780EE5-0828-3118-BFD4-1FDC4893B55E}"/>
              </a:ext>
            </a:extLst>
          </p:cNvPr>
          <p:cNvSpPr/>
          <p:nvPr/>
        </p:nvSpPr>
        <p:spPr>
          <a:xfrm>
            <a:off x="1866985" y="2474506"/>
            <a:ext cx="6172030" cy="1908987"/>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bIns="90000" rtlCol="0" anchor="ctr" anchorCtr="0"/>
          <a:lstStyle/>
          <a:p>
            <a:pPr algn="ctr">
              <a:lnSpc>
                <a:spcPts val="3200"/>
              </a:lnSpc>
              <a:spcBef>
                <a:spcPts val="1500"/>
              </a:spcBef>
            </a:pPr>
            <a:r>
              <a:rPr lang="en-GB" sz="2800" b="1" dirty="0">
                <a:solidFill>
                  <a:schemeClr val="tx1"/>
                </a:solidFill>
                <a:latin typeface="Century Gothic" panose="020B0502020202020204" pitchFamily="34" charset="0"/>
              </a:rPr>
              <a:t>What do we know about medicines? </a:t>
            </a:r>
          </a:p>
        </p:txBody>
      </p:sp>
      <p:pic>
        <p:nvPicPr>
          <p:cNvPr id="12" name="Picture 11" descr="A green and black striped object&#10;&#10;Description automatically generated">
            <a:extLst>
              <a:ext uri="{FF2B5EF4-FFF2-40B4-BE49-F238E27FC236}">
                <a16:creationId xmlns:a16="http://schemas.microsoft.com/office/drawing/2014/main" id="{55AC2EC8-B8BF-2104-C0C2-9AD894BFD25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rot="7548666">
            <a:off x="2812799" y="4627132"/>
            <a:ext cx="292100" cy="2235200"/>
          </a:xfrm>
          <a:prstGeom prst="rect">
            <a:avLst/>
          </a:prstGeom>
        </p:spPr>
      </p:pic>
      <p:sp>
        <p:nvSpPr>
          <p:cNvPr id="13" name="Rectangle 12">
            <a:extLst>
              <a:ext uri="{FF2B5EF4-FFF2-40B4-BE49-F238E27FC236}">
                <a16:creationId xmlns:a16="http://schemas.microsoft.com/office/drawing/2014/main" id="{98756894-F464-5819-B9D7-ED8118D7A548}"/>
              </a:ext>
            </a:extLst>
          </p:cNvPr>
          <p:cNvSpPr/>
          <p:nvPr/>
        </p:nvSpPr>
        <p:spPr>
          <a:xfrm>
            <a:off x="8039015" y="5547691"/>
            <a:ext cx="1052701"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AEA7830-633B-83B0-8ACA-E4210AA80589}"/>
              </a:ext>
            </a:extLst>
          </p:cNvPr>
          <p:cNvSpPr/>
          <p:nvPr/>
        </p:nvSpPr>
        <p:spPr>
          <a:xfrm>
            <a:off x="8039015" y="5663247"/>
            <a:ext cx="728255"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144C51-4163-CC4C-86A5-1F8156F09B25}"/>
              </a:ext>
            </a:extLst>
          </p:cNvPr>
          <p:cNvSpPr/>
          <p:nvPr/>
        </p:nvSpPr>
        <p:spPr>
          <a:xfrm>
            <a:off x="1042960" y="5090491"/>
            <a:ext cx="1052701"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9E788C4-2D1F-8A82-F0CC-2B2D20868179}"/>
              </a:ext>
            </a:extLst>
          </p:cNvPr>
          <p:cNvSpPr/>
          <p:nvPr/>
        </p:nvSpPr>
        <p:spPr>
          <a:xfrm>
            <a:off x="1042960" y="5206047"/>
            <a:ext cx="728255"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27F8FDC-F4E4-3006-7101-1C0E7B747FC1}"/>
              </a:ext>
            </a:extLst>
          </p:cNvPr>
          <p:cNvSpPr/>
          <p:nvPr/>
        </p:nvSpPr>
        <p:spPr>
          <a:xfrm>
            <a:off x="6357910" y="1847228"/>
            <a:ext cx="1052701"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4DB3B2D-16C3-47F3-725C-8ABBBE6639A4}"/>
              </a:ext>
            </a:extLst>
          </p:cNvPr>
          <p:cNvSpPr/>
          <p:nvPr/>
        </p:nvSpPr>
        <p:spPr>
          <a:xfrm>
            <a:off x="6357910" y="1962784"/>
            <a:ext cx="728255"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C40742C-B7AC-58FA-1931-4F8671356782}"/>
              </a:ext>
            </a:extLst>
          </p:cNvPr>
          <p:cNvSpPr/>
          <p:nvPr/>
        </p:nvSpPr>
        <p:spPr>
          <a:xfrm>
            <a:off x="914373" y="1775791"/>
            <a:ext cx="1052701"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30A8D75-9BD7-653D-67AC-3252E76DD533}"/>
              </a:ext>
            </a:extLst>
          </p:cNvPr>
          <p:cNvSpPr/>
          <p:nvPr/>
        </p:nvSpPr>
        <p:spPr>
          <a:xfrm>
            <a:off x="914373" y="1891347"/>
            <a:ext cx="728255"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ACA8C7C-D0A3-46BE-EF3A-776888524A6F}"/>
              </a:ext>
            </a:extLst>
          </p:cNvPr>
          <p:cNvSpPr/>
          <p:nvPr/>
        </p:nvSpPr>
        <p:spPr>
          <a:xfrm>
            <a:off x="4329085" y="5703915"/>
            <a:ext cx="1052701"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DC69B08-2536-9AD0-67A6-E294A4878518}"/>
              </a:ext>
            </a:extLst>
          </p:cNvPr>
          <p:cNvSpPr/>
          <p:nvPr/>
        </p:nvSpPr>
        <p:spPr>
          <a:xfrm>
            <a:off x="4329085" y="5819471"/>
            <a:ext cx="728255"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0F73CB-8874-2922-72D9-BF1B598A82F9}"/>
              </a:ext>
            </a:extLst>
          </p:cNvPr>
          <p:cNvSpPr/>
          <p:nvPr/>
        </p:nvSpPr>
        <p:spPr>
          <a:xfrm>
            <a:off x="4329085" y="5948059"/>
            <a:ext cx="1052701"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E3C2127-2471-3C2D-F927-8D9D8B07E5D6}"/>
              </a:ext>
            </a:extLst>
          </p:cNvPr>
          <p:cNvSpPr/>
          <p:nvPr/>
        </p:nvSpPr>
        <p:spPr>
          <a:xfrm>
            <a:off x="6357910" y="1734184"/>
            <a:ext cx="728255"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DD73DE-2A94-BA7B-53FD-9E4A88316DA8}"/>
              </a:ext>
            </a:extLst>
          </p:cNvPr>
          <p:cNvSpPr/>
          <p:nvPr/>
        </p:nvSpPr>
        <p:spPr>
          <a:xfrm>
            <a:off x="8039015" y="5776291"/>
            <a:ext cx="1052701"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AF37D9F-4CF9-30C7-0C55-146347E754EE}"/>
              </a:ext>
            </a:extLst>
          </p:cNvPr>
          <p:cNvCxnSpPr>
            <a:stCxn id="11" idx="2"/>
          </p:cNvCxnSpPr>
          <p:nvPr/>
        </p:nvCxnSpPr>
        <p:spPr>
          <a:xfrm flipH="1">
            <a:off x="4855435" y="4383493"/>
            <a:ext cx="97565" cy="11641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F54983-1D0F-3406-DB9D-7D31FE07927A}"/>
              </a:ext>
            </a:extLst>
          </p:cNvPr>
          <p:cNvCxnSpPr>
            <a:cxnSpLocks/>
          </p:cNvCxnSpPr>
          <p:nvPr/>
        </p:nvCxnSpPr>
        <p:spPr>
          <a:xfrm>
            <a:off x="7872413" y="4383493"/>
            <a:ext cx="362461" cy="1007974"/>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D0634C3-6057-DC29-83D3-96D403825A85}"/>
              </a:ext>
            </a:extLst>
          </p:cNvPr>
          <p:cNvCxnSpPr>
            <a:cxnSpLocks/>
          </p:cNvCxnSpPr>
          <p:nvPr/>
        </p:nvCxnSpPr>
        <p:spPr>
          <a:xfrm>
            <a:off x="1700213" y="2026056"/>
            <a:ext cx="395448" cy="44845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052409F-0689-F22F-D45A-058CD259C617}"/>
              </a:ext>
            </a:extLst>
          </p:cNvPr>
          <p:cNvCxnSpPr>
            <a:cxnSpLocks/>
          </p:cNvCxnSpPr>
          <p:nvPr/>
        </p:nvCxnSpPr>
        <p:spPr>
          <a:xfrm flipH="1">
            <a:off x="1440723" y="4327714"/>
            <a:ext cx="581923" cy="601474"/>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33634AE-F3B7-E396-F3BB-22FB480C8FFE}"/>
              </a:ext>
            </a:extLst>
          </p:cNvPr>
          <p:cNvCxnSpPr>
            <a:cxnSpLocks/>
          </p:cNvCxnSpPr>
          <p:nvPr/>
        </p:nvCxnSpPr>
        <p:spPr>
          <a:xfrm flipH="1">
            <a:off x="5853818" y="1884551"/>
            <a:ext cx="426503" cy="57358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29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2025</a:t>
            </a:r>
          </a:p>
        </p:txBody>
      </p:sp>
    </p:spTree>
    <p:extLst>
      <p:ext uri="{BB962C8B-B14F-4D97-AF65-F5344CB8AC3E}">
        <p14:creationId xmlns:p14="http://schemas.microsoft.com/office/powerpoint/2010/main" val="255290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D1B41380-CE5F-737D-911C-2826BEA3C027}"/>
              </a:ext>
            </a:extLst>
          </p:cNvPr>
          <p:cNvSpPr>
            <a:spLocks noGrp="1"/>
          </p:cNvSpPr>
          <p:nvPr>
            <p:ph sz="half" idx="12"/>
          </p:nvPr>
        </p:nvSpPr>
        <p:spPr/>
        <p:txBody>
          <a:bodyPr/>
          <a:lstStyle/>
          <a:p>
            <a:pPr>
              <a:lnSpc>
                <a:spcPts val="2800"/>
              </a:lnSpc>
              <a:spcBef>
                <a:spcPts val="1100"/>
              </a:spcBef>
              <a:spcAft>
                <a:spcPts val="0"/>
              </a:spcAft>
            </a:pPr>
            <a:r>
              <a:rPr lang="en-GB" sz="2000" dirty="0">
                <a:effectLst/>
                <a:ea typeface="Calibri" panose="020F0502020204030204" pitchFamily="34" charset="0"/>
                <a:cs typeface="Times New Roman" panose="02020603050405020304" pitchFamily="18" charset="0"/>
              </a:rPr>
              <a:t>To learn about </a:t>
            </a:r>
            <a:r>
              <a:rPr lang="en-GB" kern="100" dirty="0">
                <a:effectLst/>
                <a:ea typeface="Aptos" panose="020B0004020202020204" pitchFamily="34" charset="0"/>
                <a:cs typeface="Aptos" panose="020B0004020202020204" pitchFamily="34" charset="0"/>
              </a:rPr>
              <a:t>medicines, and the people who help someone to stay healthy.</a:t>
            </a:r>
            <a:endParaRPr lang="en-GB" kern="100" dirty="0">
              <a:effectLst/>
              <a:ea typeface="Aptos" panose="020B0004020202020204" pitchFamily="34" charset="0"/>
              <a:cs typeface="Times New Roman" panose="02020603050405020304" pitchFamily="18" charset="0"/>
            </a:endParaRPr>
          </a:p>
          <a:p>
            <a:pPr>
              <a:lnSpc>
                <a:spcPts val="2800"/>
              </a:lnSpc>
              <a:spcBef>
                <a:spcPts val="1100"/>
              </a:spcBef>
              <a:spcAft>
                <a:spcPts val="0"/>
              </a:spcAft>
            </a:pPr>
            <a:endParaRPr lang="en-US" dirty="0"/>
          </a:p>
        </p:txBody>
      </p:sp>
      <p:sp>
        <p:nvSpPr>
          <p:cNvPr id="6" name="Content Placeholder 5">
            <a:extLst>
              <a:ext uri="{FF2B5EF4-FFF2-40B4-BE49-F238E27FC236}">
                <a16:creationId xmlns:a16="http://schemas.microsoft.com/office/drawing/2014/main" id="{E476D276-A037-8F3F-2293-303A10A6A3C8}"/>
              </a:ext>
            </a:extLst>
          </p:cNvPr>
          <p:cNvSpPr>
            <a:spLocks noGrp="1"/>
          </p:cNvSpPr>
          <p:nvPr>
            <p:ph sz="half" idx="13"/>
          </p:nvPr>
        </p:nvSpPr>
        <p:spPr>
          <a:xfrm>
            <a:off x="4067944" y="1333463"/>
            <a:ext cx="5113126" cy="4650224"/>
          </a:xfrm>
        </p:spPr>
        <p:txBody>
          <a:bodyPr/>
          <a:lstStyle/>
          <a:p>
            <a:pPr marL="198000" lvl="0" indent="-198000">
              <a:lnSpc>
                <a:spcPts val="2800"/>
              </a:lnSpc>
              <a:spcBef>
                <a:spcPts val="1100"/>
              </a:spcBef>
              <a:spcAft>
                <a:spcPts val="0"/>
              </a:spcAft>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identify what can make people feel better if not feeling well</a:t>
            </a:r>
          </a:p>
          <a:p>
            <a:pPr marL="198000" lvl="0" indent="-198000">
              <a:lnSpc>
                <a:spcPts val="2800"/>
              </a:lnSpc>
              <a:spcBef>
                <a:spcPts val="1100"/>
              </a:spcBef>
              <a:spcAft>
                <a:spcPts val="0"/>
              </a:spcAft>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explain that medicines come in different forms and are used in different ways</a:t>
            </a:r>
          </a:p>
          <a:p>
            <a:pPr marL="198000" lvl="0" indent="-198000">
              <a:lnSpc>
                <a:spcPts val="2800"/>
              </a:lnSpc>
              <a:spcBef>
                <a:spcPts val="1100"/>
              </a:spcBef>
              <a:spcAft>
                <a:spcPts val="0"/>
              </a:spcAft>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recognise that some medicines, such as vaccinations, can help prevent illness and disease and that some people need to take medicines every day to help them to stay healthy </a:t>
            </a:r>
          </a:p>
          <a:p>
            <a:pPr marL="198000" lvl="0" indent="-198000">
              <a:lnSpc>
                <a:spcPts val="2800"/>
              </a:lnSpc>
              <a:spcBef>
                <a:spcPts val="1100"/>
              </a:spcBef>
              <a:spcAft>
                <a:spcPts val="0"/>
              </a:spcAft>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identify who helps people to stay healthy and what they do</a:t>
            </a:r>
          </a:p>
          <a:p>
            <a:pPr marL="180000" indent="-198000">
              <a:lnSpc>
                <a:spcPts val="2800"/>
              </a:lnSpc>
              <a:spcBef>
                <a:spcPts val="1100"/>
              </a:spcBef>
              <a:spcAft>
                <a:spcPts val="0"/>
              </a:spcAft>
            </a:pPr>
            <a:endParaRPr lang="en-US" dirty="0"/>
          </a:p>
        </p:txBody>
      </p:sp>
    </p:spTree>
    <p:extLst>
      <p:ext uri="{BB962C8B-B14F-4D97-AF65-F5344CB8AC3E}">
        <p14:creationId xmlns:p14="http://schemas.microsoft.com/office/powerpoint/2010/main" val="375756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6AF7-FFF9-2830-9842-954BFB9B341A}"/>
              </a:ext>
            </a:extLst>
          </p:cNvPr>
          <p:cNvSpPr>
            <a:spLocks noGrp="1"/>
          </p:cNvSpPr>
          <p:nvPr>
            <p:ph type="title"/>
          </p:nvPr>
        </p:nvSpPr>
        <p:spPr/>
        <p:txBody>
          <a:bodyPr/>
          <a:lstStyle/>
          <a:p>
            <a:r>
              <a:rPr lang="en-GB" dirty="0"/>
              <a:t>Introduction</a:t>
            </a:r>
          </a:p>
        </p:txBody>
      </p:sp>
      <p:sp>
        <p:nvSpPr>
          <p:cNvPr id="3" name="Slide Number Placeholder 2">
            <a:extLst>
              <a:ext uri="{FF2B5EF4-FFF2-40B4-BE49-F238E27FC236}">
                <a16:creationId xmlns:a16="http://schemas.microsoft.com/office/drawing/2014/main" id="{2A180CC8-4D23-892B-AAB6-144E80CE8A58}"/>
              </a:ext>
            </a:extLst>
          </p:cNvPr>
          <p:cNvSpPr>
            <a:spLocks noGrp="1"/>
          </p:cNvSpPr>
          <p:nvPr>
            <p:ph type="sldNum" sz="quarter" idx="4"/>
          </p:nvPr>
        </p:nvSpPr>
        <p:spPr/>
        <p:txBody>
          <a:bodyPr/>
          <a:lstStyle/>
          <a:p>
            <a:r>
              <a:rPr lang="en-GB"/>
              <a:t>© PSHE Association 2025</a:t>
            </a:r>
            <a:endParaRPr lang="en-GB" dirty="0"/>
          </a:p>
        </p:txBody>
      </p:sp>
      <p:sp>
        <p:nvSpPr>
          <p:cNvPr id="7" name="Title 2">
            <a:extLst>
              <a:ext uri="{FF2B5EF4-FFF2-40B4-BE49-F238E27FC236}">
                <a16:creationId xmlns:a16="http://schemas.microsoft.com/office/drawing/2014/main" id="{BE8C18D6-E54E-F2AD-E2BC-A9A6A17A51A7}"/>
              </a:ext>
            </a:extLst>
          </p:cNvPr>
          <p:cNvSpPr txBox="1">
            <a:spLocks/>
          </p:cNvSpPr>
          <p:nvPr/>
        </p:nvSpPr>
        <p:spPr>
          <a:xfrm>
            <a:off x="233593" y="543878"/>
            <a:ext cx="6256584"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GB" dirty="0">
                <a:solidFill>
                  <a:schemeClr val="bg1"/>
                </a:solidFill>
              </a:rPr>
              <a:t>Introduction</a:t>
            </a:r>
          </a:p>
        </p:txBody>
      </p:sp>
      <p:sp>
        <p:nvSpPr>
          <p:cNvPr id="9" name="Rounded Rectangle 8">
            <a:extLst>
              <a:ext uri="{FF2B5EF4-FFF2-40B4-BE49-F238E27FC236}">
                <a16:creationId xmlns:a16="http://schemas.microsoft.com/office/drawing/2014/main" id="{6D82EC20-E1C0-6BE9-95DE-A851F9E06233}"/>
              </a:ext>
            </a:extLst>
          </p:cNvPr>
          <p:cNvSpPr/>
          <p:nvPr/>
        </p:nvSpPr>
        <p:spPr>
          <a:xfrm>
            <a:off x="324769" y="1417775"/>
            <a:ext cx="2868613" cy="3544240"/>
          </a:xfrm>
          <a:prstGeom prst="roundRect">
            <a:avLst>
              <a:gd name="adj" fmla="val 5343"/>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lnSpc>
                <a:spcPts val="2400"/>
              </a:lnSpc>
              <a:spcBef>
                <a:spcPts val="900"/>
              </a:spcBef>
            </a:pPr>
            <a:r>
              <a:rPr lang="en-GB" dirty="0">
                <a:solidFill>
                  <a:schemeClr val="bg1"/>
                </a:solidFill>
                <a:latin typeface="Century Gothic" panose="020B0502020202020204" pitchFamily="34" charset="0"/>
              </a:rPr>
              <a:t>Some medicines help someone to recover (get better) from illness or injuries, such as antiseptic cream on a graze.</a:t>
            </a:r>
          </a:p>
          <a:p>
            <a:endParaRPr lang="en-US" dirty="0"/>
          </a:p>
        </p:txBody>
      </p:sp>
      <p:sp>
        <p:nvSpPr>
          <p:cNvPr id="15" name="Rounded Rectangle 14">
            <a:extLst>
              <a:ext uri="{FF2B5EF4-FFF2-40B4-BE49-F238E27FC236}">
                <a16:creationId xmlns:a16="http://schemas.microsoft.com/office/drawing/2014/main" id="{117C1C06-BEF9-ABB0-6D6F-FBA766DEAEAF}"/>
              </a:ext>
            </a:extLst>
          </p:cNvPr>
          <p:cNvSpPr/>
          <p:nvPr/>
        </p:nvSpPr>
        <p:spPr>
          <a:xfrm>
            <a:off x="3493272" y="1417775"/>
            <a:ext cx="2868613" cy="3547504"/>
          </a:xfrm>
          <a:prstGeom prst="roundRect">
            <a:avLst>
              <a:gd name="adj" fmla="val 5343"/>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lnSpc>
                <a:spcPts val="2400"/>
              </a:lnSpc>
              <a:spcBef>
                <a:spcPts val="900"/>
              </a:spcBef>
            </a:pPr>
            <a:r>
              <a:rPr lang="en-GB" dirty="0">
                <a:solidFill>
                  <a:schemeClr val="bg1"/>
                </a:solidFill>
                <a:latin typeface="Century Gothic" panose="020B0502020202020204" pitchFamily="34" charset="0"/>
              </a:rPr>
              <a:t>Some medicines protect the body, such as vaccinations which protect people against diseases, sun cream protecting the skin from burning, or mosquito spray protecting against bites. </a:t>
            </a:r>
          </a:p>
          <a:p>
            <a:pPr>
              <a:lnSpc>
                <a:spcPts val="2400"/>
              </a:lnSpc>
              <a:spcBef>
                <a:spcPts val="900"/>
              </a:spcBef>
            </a:pPr>
            <a:endParaRPr lang="en-US" dirty="0"/>
          </a:p>
        </p:txBody>
      </p:sp>
      <p:sp>
        <p:nvSpPr>
          <p:cNvPr id="16" name="Rounded Rectangle 15">
            <a:extLst>
              <a:ext uri="{FF2B5EF4-FFF2-40B4-BE49-F238E27FC236}">
                <a16:creationId xmlns:a16="http://schemas.microsoft.com/office/drawing/2014/main" id="{38835364-42AD-A1A0-CA8F-2DB0CAE6DEC9}"/>
              </a:ext>
            </a:extLst>
          </p:cNvPr>
          <p:cNvSpPr/>
          <p:nvPr/>
        </p:nvSpPr>
        <p:spPr>
          <a:xfrm>
            <a:off x="6711960" y="1417775"/>
            <a:ext cx="2868613" cy="3547504"/>
          </a:xfrm>
          <a:prstGeom prst="roundRect">
            <a:avLst>
              <a:gd name="adj" fmla="val 5343"/>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lnSpc>
                <a:spcPts val="2400"/>
              </a:lnSpc>
              <a:spcBef>
                <a:spcPts val="900"/>
              </a:spcBef>
              <a:spcAft>
                <a:spcPts val="1200"/>
              </a:spcAft>
            </a:pPr>
            <a:r>
              <a:rPr lang="en-GB" dirty="0">
                <a:solidFill>
                  <a:schemeClr val="bg1"/>
                </a:solidFill>
                <a:latin typeface="Century Gothic" panose="020B0502020202020204" pitchFamily="34" charset="0"/>
              </a:rPr>
              <a:t>Some medicines help people keep healthy and well and may need to be used every day or over a long period of time.</a:t>
            </a:r>
          </a:p>
          <a:p>
            <a:pPr>
              <a:lnSpc>
                <a:spcPts val="2400"/>
              </a:lnSpc>
              <a:spcBef>
                <a:spcPts val="900"/>
              </a:spcBef>
            </a:pPr>
            <a:endParaRPr lang="en-US" dirty="0"/>
          </a:p>
        </p:txBody>
      </p:sp>
      <p:sp>
        <p:nvSpPr>
          <p:cNvPr id="17" name="Rectangle 16">
            <a:extLst>
              <a:ext uri="{FF2B5EF4-FFF2-40B4-BE49-F238E27FC236}">
                <a16:creationId xmlns:a16="http://schemas.microsoft.com/office/drawing/2014/main" id="{8B912F1C-3508-126B-0F81-B3FC4967EAA9}"/>
              </a:ext>
            </a:extLst>
          </p:cNvPr>
          <p:cNvSpPr/>
          <p:nvPr/>
        </p:nvSpPr>
        <p:spPr>
          <a:xfrm>
            <a:off x="0" y="6231467"/>
            <a:ext cx="9906000" cy="626533"/>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group of bottles and a syringe&#10;&#10;Description automatically generated">
            <a:extLst>
              <a:ext uri="{FF2B5EF4-FFF2-40B4-BE49-F238E27FC236}">
                <a16:creationId xmlns:a16="http://schemas.microsoft.com/office/drawing/2014/main" id="{1E5A0D5B-C958-48DA-0FC4-5CF5D639F3DE}"/>
              </a:ext>
            </a:extLst>
          </p:cNvPr>
          <p:cNvPicPr>
            <a:picLocks noChangeAspect="1"/>
          </p:cNvPicPr>
          <p:nvPr/>
        </p:nvPicPr>
        <p:blipFill>
          <a:blip r:embed="rId3"/>
          <a:srcRect l="-3408" r="1"/>
          <a:stretch/>
        </p:blipFill>
        <p:spPr>
          <a:xfrm>
            <a:off x="324769" y="4768069"/>
            <a:ext cx="3873041" cy="1890214"/>
          </a:xfrm>
          <a:prstGeom prst="rect">
            <a:avLst/>
          </a:prstGeom>
        </p:spPr>
      </p:pic>
    </p:spTree>
    <p:extLst>
      <p:ext uri="{BB962C8B-B14F-4D97-AF65-F5344CB8AC3E}">
        <p14:creationId xmlns:p14="http://schemas.microsoft.com/office/powerpoint/2010/main" val="186710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F8EDA2-7CB1-6444-A1CF-95CA3D19E454}"/>
              </a:ext>
            </a:extLst>
          </p:cNvPr>
          <p:cNvSpPr>
            <a:spLocks noGrp="1"/>
          </p:cNvSpPr>
          <p:nvPr>
            <p:ph type="sldNum" sz="quarter" idx="4"/>
          </p:nvPr>
        </p:nvSpPr>
        <p:spPr/>
        <p:txBody>
          <a:bodyPr/>
          <a:lstStyle/>
          <a:p>
            <a:r>
              <a:rPr lang="en-GB"/>
              <a:t>© PSHE Association 2025</a:t>
            </a:r>
            <a:endParaRPr lang="en-GB" dirty="0"/>
          </a:p>
        </p:txBody>
      </p:sp>
      <p:sp>
        <p:nvSpPr>
          <p:cNvPr id="5" name="Content Placeholder 4">
            <a:extLst>
              <a:ext uri="{FF2B5EF4-FFF2-40B4-BE49-F238E27FC236}">
                <a16:creationId xmlns:a16="http://schemas.microsoft.com/office/drawing/2014/main" id="{A0BDD8F8-CE25-2B78-4AF1-ACD3330C29BD}"/>
              </a:ext>
            </a:extLst>
          </p:cNvPr>
          <p:cNvSpPr txBox="1">
            <a:spLocks/>
          </p:cNvSpPr>
          <p:nvPr/>
        </p:nvSpPr>
        <p:spPr>
          <a:xfrm>
            <a:off x="232915" y="1303304"/>
            <a:ext cx="4474552" cy="4047629"/>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3200"/>
              </a:lnSpc>
              <a:spcBef>
                <a:spcPts val="1500"/>
              </a:spcBef>
            </a:pPr>
            <a:r>
              <a:rPr lang="en-GB" sz="2400" dirty="0">
                <a:ea typeface="Lato" panose="020B0604020202020204" charset="0"/>
                <a:cs typeface="Lato" panose="020B0604020202020204" charset="0"/>
              </a:rPr>
              <a:t>Think about a time you felt poorly and what helped you to feel better.</a:t>
            </a:r>
          </a:p>
          <a:p>
            <a:pPr>
              <a:lnSpc>
                <a:spcPts val="3200"/>
              </a:lnSpc>
              <a:spcBef>
                <a:spcPts val="1500"/>
              </a:spcBef>
            </a:pPr>
            <a:r>
              <a:rPr lang="en-GB" sz="2400" dirty="0">
                <a:ea typeface="Lato" panose="020B0604020202020204" charset="0"/>
                <a:cs typeface="Lato" panose="020B0604020202020204" charset="0"/>
              </a:rPr>
              <a:t>Now with your partner, read the</a:t>
            </a:r>
            <a:r>
              <a:rPr lang="en-GB" sz="2400" i="1" dirty="0">
                <a:ea typeface="Lato" panose="020B0604020202020204" charset="0"/>
                <a:cs typeface="Lato" panose="020B0604020202020204" charset="0"/>
              </a:rPr>
              <a:t> s</a:t>
            </a:r>
            <a:r>
              <a:rPr lang="en-GB" sz="2400" dirty="0">
                <a:ea typeface="Lato" panose="020B0604020202020204" charset="0"/>
                <a:cs typeface="Lato" panose="020B0604020202020204" charset="0"/>
              </a:rPr>
              <a:t>cenarios. What might help the characters feel better and get well?</a:t>
            </a:r>
          </a:p>
          <a:p>
            <a:pPr>
              <a:lnSpc>
                <a:spcPts val="3200"/>
              </a:lnSpc>
              <a:spcBef>
                <a:spcPts val="1500"/>
              </a:spcBef>
            </a:pPr>
            <a:endParaRPr lang="en-GB" sz="2400" dirty="0">
              <a:ea typeface="Lato" panose="020B0604020202020204" charset="0"/>
              <a:cs typeface="Lato" panose="020B0604020202020204" charset="0"/>
            </a:endParaRPr>
          </a:p>
        </p:txBody>
      </p:sp>
      <p:sp>
        <p:nvSpPr>
          <p:cNvPr id="9" name="Title 2">
            <a:extLst>
              <a:ext uri="{FF2B5EF4-FFF2-40B4-BE49-F238E27FC236}">
                <a16:creationId xmlns:a16="http://schemas.microsoft.com/office/drawing/2014/main" id="{43B4E5BB-9798-03DD-612D-7D16517C6AF7}"/>
              </a:ext>
            </a:extLst>
          </p:cNvPr>
          <p:cNvSpPr txBox="1">
            <a:spLocks/>
          </p:cNvSpPr>
          <p:nvPr/>
        </p:nvSpPr>
        <p:spPr>
          <a:xfrm>
            <a:off x="233593" y="543878"/>
            <a:ext cx="8334674"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GB" dirty="0"/>
              <a:t>Helping someone to feel better</a:t>
            </a:r>
            <a:endParaRPr lang="en-GB" dirty="0">
              <a:solidFill>
                <a:schemeClr val="bg1"/>
              </a:solidFill>
            </a:endParaRPr>
          </a:p>
        </p:txBody>
      </p:sp>
      <p:grpSp>
        <p:nvGrpSpPr>
          <p:cNvPr id="35" name="Group 34">
            <a:extLst>
              <a:ext uri="{FF2B5EF4-FFF2-40B4-BE49-F238E27FC236}">
                <a16:creationId xmlns:a16="http://schemas.microsoft.com/office/drawing/2014/main" id="{63CACF76-C5A0-618A-F709-632128EF8DEF}"/>
              </a:ext>
            </a:extLst>
          </p:cNvPr>
          <p:cNvGrpSpPr/>
          <p:nvPr/>
        </p:nvGrpSpPr>
        <p:grpSpPr>
          <a:xfrm>
            <a:off x="5814584" y="1398771"/>
            <a:ext cx="3308268" cy="5024098"/>
            <a:chOff x="5814584" y="1398771"/>
            <a:chExt cx="3308268" cy="5024098"/>
          </a:xfrm>
        </p:grpSpPr>
        <p:grpSp>
          <p:nvGrpSpPr>
            <p:cNvPr id="32" name="Group 31">
              <a:extLst>
                <a:ext uri="{FF2B5EF4-FFF2-40B4-BE49-F238E27FC236}">
                  <a16:creationId xmlns:a16="http://schemas.microsoft.com/office/drawing/2014/main" id="{7461529E-5870-18FF-F85B-F122E307BBE6}"/>
                </a:ext>
              </a:extLst>
            </p:cNvPr>
            <p:cNvGrpSpPr/>
            <p:nvPr/>
          </p:nvGrpSpPr>
          <p:grpSpPr>
            <a:xfrm>
              <a:off x="5814584" y="1398771"/>
              <a:ext cx="3308268" cy="5024098"/>
              <a:chOff x="5692103" y="1396519"/>
              <a:chExt cx="3610565" cy="5483182"/>
            </a:xfrm>
          </p:grpSpPr>
          <p:grpSp>
            <p:nvGrpSpPr>
              <p:cNvPr id="13" name="Group 12">
                <a:extLst>
                  <a:ext uri="{FF2B5EF4-FFF2-40B4-BE49-F238E27FC236}">
                    <a16:creationId xmlns:a16="http://schemas.microsoft.com/office/drawing/2014/main" id="{9EAA0E30-739A-9283-454A-9BF961318063}"/>
                  </a:ext>
                </a:extLst>
              </p:cNvPr>
              <p:cNvGrpSpPr/>
              <p:nvPr/>
            </p:nvGrpSpPr>
            <p:grpSpPr>
              <a:xfrm>
                <a:off x="5692103" y="1396519"/>
                <a:ext cx="1730965" cy="1757849"/>
                <a:chOff x="3149600" y="3783116"/>
                <a:chExt cx="1730965" cy="1757849"/>
              </a:xfrm>
            </p:grpSpPr>
            <p:sp>
              <p:nvSpPr>
                <p:cNvPr id="12" name="Rounded Rectangle 11">
                  <a:extLst>
                    <a:ext uri="{FF2B5EF4-FFF2-40B4-BE49-F238E27FC236}">
                      <a16:creationId xmlns:a16="http://schemas.microsoft.com/office/drawing/2014/main" id="{38C161BB-C043-A5BA-D922-D73A85F80170}"/>
                    </a:ext>
                  </a:extLst>
                </p:cNvPr>
                <p:cNvSpPr/>
                <p:nvPr/>
              </p:nvSpPr>
              <p:spPr>
                <a:xfrm>
                  <a:off x="3149600" y="3810000"/>
                  <a:ext cx="1730965" cy="1730965"/>
                </a:xfrm>
                <a:prstGeom prst="roundRect">
                  <a:avLst>
                    <a:gd name="adj" fmla="val 4419"/>
                  </a:avLst>
                </a:prstGeom>
                <a:solidFill>
                  <a:schemeClr val="accent2">
                    <a:lumMod val="20000"/>
                    <a:lumOff val="80000"/>
                  </a:schemeClr>
                </a:solidFill>
                <a:ln w="539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artoon of a child with his hands together&#10;&#10;Description automatically generated">
                  <a:extLst>
                    <a:ext uri="{FF2B5EF4-FFF2-40B4-BE49-F238E27FC236}">
                      <a16:creationId xmlns:a16="http://schemas.microsoft.com/office/drawing/2014/main" id="{EB47AE6A-9DF5-12BB-53BA-CA76F21C9F09}"/>
                    </a:ext>
                  </a:extLst>
                </p:cNvPr>
                <p:cNvPicPr>
                  <a:picLocks noChangeAspect="1"/>
                </p:cNvPicPr>
                <p:nvPr/>
              </p:nvPicPr>
              <p:blipFill>
                <a:blip r:embed="rId3"/>
                <a:stretch>
                  <a:fillRect/>
                </a:stretch>
              </p:blipFill>
              <p:spPr>
                <a:xfrm>
                  <a:off x="3217927" y="3783116"/>
                  <a:ext cx="1662637" cy="1730965"/>
                </a:xfrm>
                <a:prstGeom prst="rect">
                  <a:avLst/>
                </a:prstGeom>
              </p:spPr>
            </p:pic>
          </p:grpSp>
          <p:grpSp>
            <p:nvGrpSpPr>
              <p:cNvPr id="17" name="Group 16">
                <a:extLst>
                  <a:ext uri="{FF2B5EF4-FFF2-40B4-BE49-F238E27FC236}">
                    <a16:creationId xmlns:a16="http://schemas.microsoft.com/office/drawing/2014/main" id="{050F210E-7CBC-69BF-11C2-CD4DC9C8D06E}"/>
                  </a:ext>
                </a:extLst>
              </p:cNvPr>
              <p:cNvGrpSpPr/>
              <p:nvPr/>
            </p:nvGrpSpPr>
            <p:grpSpPr>
              <a:xfrm>
                <a:off x="7571703" y="1423403"/>
                <a:ext cx="1730965" cy="1730965"/>
                <a:chOff x="3149600" y="3810000"/>
                <a:chExt cx="1730965" cy="1730965"/>
              </a:xfrm>
            </p:grpSpPr>
            <p:sp>
              <p:nvSpPr>
                <p:cNvPr id="18" name="Rounded Rectangle 17">
                  <a:extLst>
                    <a:ext uri="{FF2B5EF4-FFF2-40B4-BE49-F238E27FC236}">
                      <a16:creationId xmlns:a16="http://schemas.microsoft.com/office/drawing/2014/main" id="{873A4C9F-DF46-6A9D-C9B6-597A78865CD7}"/>
                    </a:ext>
                  </a:extLst>
                </p:cNvPr>
                <p:cNvSpPr/>
                <p:nvPr/>
              </p:nvSpPr>
              <p:spPr>
                <a:xfrm>
                  <a:off x="3149600" y="3810000"/>
                  <a:ext cx="1730965" cy="1730965"/>
                </a:xfrm>
                <a:prstGeom prst="roundRect">
                  <a:avLst>
                    <a:gd name="adj" fmla="val 4419"/>
                  </a:avLst>
                </a:prstGeom>
                <a:solidFill>
                  <a:schemeClr val="accent2">
                    <a:lumMod val="20000"/>
                    <a:lumOff val="80000"/>
                  </a:schemeClr>
                </a:solidFill>
                <a:ln w="55244">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42A003A-2DDA-3855-8D59-37023901808A}"/>
                    </a:ext>
                  </a:extLst>
                </p:cNvPr>
                <p:cNvPicPr>
                  <a:picLocks noChangeAspect="1"/>
                </p:cNvPicPr>
                <p:nvPr/>
              </p:nvPicPr>
              <p:blipFill>
                <a:blip r:embed="rId4"/>
                <a:srcRect/>
                <a:stretch/>
              </p:blipFill>
              <p:spPr>
                <a:xfrm>
                  <a:off x="3217927" y="3827094"/>
                  <a:ext cx="1662637" cy="1677822"/>
                </a:xfrm>
                <a:prstGeom prst="rect">
                  <a:avLst/>
                </a:prstGeom>
              </p:spPr>
            </p:pic>
          </p:grpSp>
          <p:grpSp>
            <p:nvGrpSpPr>
              <p:cNvPr id="20" name="Group 19">
                <a:extLst>
                  <a:ext uri="{FF2B5EF4-FFF2-40B4-BE49-F238E27FC236}">
                    <a16:creationId xmlns:a16="http://schemas.microsoft.com/office/drawing/2014/main" id="{FDB9CDE6-C97F-28FE-32E1-EE3A54147B6A}"/>
                  </a:ext>
                </a:extLst>
              </p:cNvPr>
              <p:cNvGrpSpPr/>
              <p:nvPr/>
            </p:nvGrpSpPr>
            <p:grpSpPr>
              <a:xfrm>
                <a:off x="5692103" y="3257372"/>
                <a:ext cx="1730965" cy="1759662"/>
                <a:chOff x="3149600" y="3781303"/>
                <a:chExt cx="1730965" cy="1759662"/>
              </a:xfrm>
            </p:grpSpPr>
            <p:sp>
              <p:nvSpPr>
                <p:cNvPr id="21" name="Rounded Rectangle 20">
                  <a:extLst>
                    <a:ext uri="{FF2B5EF4-FFF2-40B4-BE49-F238E27FC236}">
                      <a16:creationId xmlns:a16="http://schemas.microsoft.com/office/drawing/2014/main" id="{C003E619-F790-2CFE-0B30-B1A129BEFE1D}"/>
                    </a:ext>
                  </a:extLst>
                </p:cNvPr>
                <p:cNvSpPr/>
                <p:nvPr/>
              </p:nvSpPr>
              <p:spPr>
                <a:xfrm>
                  <a:off x="3149600" y="3810000"/>
                  <a:ext cx="1730965" cy="1730965"/>
                </a:xfrm>
                <a:prstGeom prst="roundRect">
                  <a:avLst>
                    <a:gd name="adj" fmla="val 4419"/>
                  </a:avLst>
                </a:prstGeom>
                <a:solidFill>
                  <a:schemeClr val="accent2">
                    <a:lumMod val="20000"/>
                    <a:lumOff val="80000"/>
                  </a:schemeClr>
                </a:solidFill>
                <a:ln w="539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49FE14B-70FF-C536-B96A-F88EA54D5E0F}"/>
                    </a:ext>
                  </a:extLst>
                </p:cNvPr>
                <p:cNvPicPr>
                  <a:picLocks noChangeAspect="1"/>
                </p:cNvPicPr>
                <p:nvPr/>
              </p:nvPicPr>
              <p:blipFill>
                <a:blip r:embed="rId5"/>
                <a:srcRect/>
                <a:stretch/>
              </p:blipFill>
              <p:spPr>
                <a:xfrm>
                  <a:off x="3278755" y="3781303"/>
                  <a:ext cx="1540980" cy="1730965"/>
                </a:xfrm>
                <a:prstGeom prst="rect">
                  <a:avLst/>
                </a:prstGeom>
                <a:ln>
                  <a:noFill/>
                </a:ln>
              </p:spPr>
            </p:pic>
          </p:grpSp>
          <p:grpSp>
            <p:nvGrpSpPr>
              <p:cNvPr id="23" name="Group 22">
                <a:extLst>
                  <a:ext uri="{FF2B5EF4-FFF2-40B4-BE49-F238E27FC236}">
                    <a16:creationId xmlns:a16="http://schemas.microsoft.com/office/drawing/2014/main" id="{B66E35E4-93B8-829E-A36D-64AD0C0D9109}"/>
                  </a:ext>
                </a:extLst>
              </p:cNvPr>
              <p:cNvGrpSpPr/>
              <p:nvPr/>
            </p:nvGrpSpPr>
            <p:grpSpPr>
              <a:xfrm>
                <a:off x="7552223" y="3286069"/>
                <a:ext cx="1750445" cy="1730965"/>
                <a:chOff x="3130120" y="3810000"/>
                <a:chExt cx="1750445" cy="1730965"/>
              </a:xfrm>
            </p:grpSpPr>
            <p:sp>
              <p:nvSpPr>
                <p:cNvPr id="24" name="Rounded Rectangle 23">
                  <a:extLst>
                    <a:ext uri="{FF2B5EF4-FFF2-40B4-BE49-F238E27FC236}">
                      <a16:creationId xmlns:a16="http://schemas.microsoft.com/office/drawing/2014/main" id="{45D87600-BC7C-3A6D-3AEF-4C8683635BC9}"/>
                    </a:ext>
                  </a:extLst>
                </p:cNvPr>
                <p:cNvSpPr/>
                <p:nvPr/>
              </p:nvSpPr>
              <p:spPr>
                <a:xfrm>
                  <a:off x="3149600" y="3810000"/>
                  <a:ext cx="1730965" cy="1730965"/>
                </a:xfrm>
                <a:prstGeom prst="roundRect">
                  <a:avLst>
                    <a:gd name="adj" fmla="val 4419"/>
                  </a:avLst>
                </a:prstGeom>
                <a:solidFill>
                  <a:schemeClr val="accent2">
                    <a:lumMod val="20000"/>
                    <a:lumOff val="80000"/>
                  </a:schemeClr>
                </a:solidFill>
                <a:ln w="539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4D8CF0AB-3304-7CD3-06B0-E41BF06E3682}"/>
                    </a:ext>
                  </a:extLst>
                </p:cNvPr>
                <p:cNvPicPr>
                  <a:picLocks noChangeAspect="1"/>
                </p:cNvPicPr>
                <p:nvPr/>
              </p:nvPicPr>
              <p:blipFill>
                <a:blip r:embed="rId6"/>
                <a:srcRect l="-3099" b="7737"/>
                <a:stretch/>
              </p:blipFill>
              <p:spPr>
                <a:xfrm>
                  <a:off x="3130120" y="3850545"/>
                  <a:ext cx="1722385" cy="1688446"/>
                </a:xfrm>
                <a:prstGeom prst="rect">
                  <a:avLst/>
                </a:prstGeom>
              </p:spPr>
            </p:pic>
          </p:grpSp>
          <p:grpSp>
            <p:nvGrpSpPr>
              <p:cNvPr id="26" name="Group 25">
                <a:extLst>
                  <a:ext uri="{FF2B5EF4-FFF2-40B4-BE49-F238E27FC236}">
                    <a16:creationId xmlns:a16="http://schemas.microsoft.com/office/drawing/2014/main" id="{337464A4-35F4-2445-5686-6574C91F25E9}"/>
                  </a:ext>
                </a:extLst>
              </p:cNvPr>
              <p:cNvGrpSpPr/>
              <p:nvPr/>
            </p:nvGrpSpPr>
            <p:grpSpPr>
              <a:xfrm>
                <a:off x="5692103" y="5148736"/>
                <a:ext cx="1730965" cy="1730965"/>
                <a:chOff x="3149600" y="3810000"/>
                <a:chExt cx="1730965" cy="1730965"/>
              </a:xfrm>
            </p:grpSpPr>
            <p:sp>
              <p:nvSpPr>
                <p:cNvPr id="27" name="Rounded Rectangle 26">
                  <a:extLst>
                    <a:ext uri="{FF2B5EF4-FFF2-40B4-BE49-F238E27FC236}">
                      <a16:creationId xmlns:a16="http://schemas.microsoft.com/office/drawing/2014/main" id="{B0634049-FEAE-438C-4860-2F38FCF93C73}"/>
                    </a:ext>
                  </a:extLst>
                </p:cNvPr>
                <p:cNvSpPr/>
                <p:nvPr/>
              </p:nvSpPr>
              <p:spPr>
                <a:xfrm>
                  <a:off x="3149600" y="3810000"/>
                  <a:ext cx="1730965" cy="1730965"/>
                </a:xfrm>
                <a:prstGeom prst="roundRect">
                  <a:avLst>
                    <a:gd name="adj" fmla="val 4419"/>
                  </a:avLst>
                </a:prstGeom>
                <a:solidFill>
                  <a:schemeClr val="accent2">
                    <a:lumMod val="20000"/>
                    <a:lumOff val="80000"/>
                  </a:schemeClr>
                </a:solidFill>
                <a:ln w="539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61891F8-EBF6-7A91-6C3E-FFAC4E7221AE}"/>
                    </a:ext>
                  </a:extLst>
                </p:cNvPr>
                <p:cNvPicPr>
                  <a:picLocks noChangeAspect="1"/>
                </p:cNvPicPr>
                <p:nvPr/>
              </p:nvPicPr>
              <p:blipFill>
                <a:blip r:embed="rId7"/>
                <a:srcRect/>
                <a:stretch/>
              </p:blipFill>
              <p:spPr>
                <a:xfrm>
                  <a:off x="3217927" y="3832896"/>
                  <a:ext cx="1662637" cy="1677822"/>
                </a:xfrm>
                <a:prstGeom prst="rect">
                  <a:avLst/>
                </a:prstGeom>
              </p:spPr>
            </p:pic>
          </p:grpSp>
          <p:grpSp>
            <p:nvGrpSpPr>
              <p:cNvPr id="29" name="Group 28">
                <a:extLst>
                  <a:ext uri="{FF2B5EF4-FFF2-40B4-BE49-F238E27FC236}">
                    <a16:creationId xmlns:a16="http://schemas.microsoft.com/office/drawing/2014/main" id="{D31B5954-A69D-80E0-21F9-3F9D349E11D1}"/>
                  </a:ext>
                </a:extLst>
              </p:cNvPr>
              <p:cNvGrpSpPr/>
              <p:nvPr/>
            </p:nvGrpSpPr>
            <p:grpSpPr>
              <a:xfrm>
                <a:off x="7571703" y="5148736"/>
                <a:ext cx="1730965" cy="1730965"/>
                <a:chOff x="3149600" y="3810000"/>
                <a:chExt cx="1730965" cy="1730965"/>
              </a:xfrm>
            </p:grpSpPr>
            <p:sp>
              <p:nvSpPr>
                <p:cNvPr id="30" name="Rounded Rectangle 29">
                  <a:extLst>
                    <a:ext uri="{FF2B5EF4-FFF2-40B4-BE49-F238E27FC236}">
                      <a16:creationId xmlns:a16="http://schemas.microsoft.com/office/drawing/2014/main" id="{6073449A-754A-BE44-889F-FD50C0E39836}"/>
                    </a:ext>
                  </a:extLst>
                </p:cNvPr>
                <p:cNvSpPr/>
                <p:nvPr/>
              </p:nvSpPr>
              <p:spPr>
                <a:xfrm>
                  <a:off x="3149600" y="3810000"/>
                  <a:ext cx="1730965" cy="1730965"/>
                </a:xfrm>
                <a:prstGeom prst="roundRect">
                  <a:avLst>
                    <a:gd name="adj" fmla="val 4419"/>
                  </a:avLst>
                </a:prstGeom>
                <a:solidFill>
                  <a:schemeClr val="accent2">
                    <a:lumMod val="20000"/>
                    <a:lumOff val="80000"/>
                  </a:schemeClr>
                </a:solidFill>
                <a:ln w="539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119E1822-0BE6-36A3-9088-74FFFB160EF1}"/>
                    </a:ext>
                  </a:extLst>
                </p:cNvPr>
                <p:cNvPicPr>
                  <a:picLocks noChangeAspect="1"/>
                </p:cNvPicPr>
                <p:nvPr/>
              </p:nvPicPr>
              <p:blipFill>
                <a:blip r:embed="rId8"/>
                <a:srcRect/>
                <a:stretch/>
              </p:blipFill>
              <p:spPr>
                <a:xfrm>
                  <a:off x="3217927" y="3843944"/>
                  <a:ext cx="1662637" cy="1669480"/>
                </a:xfrm>
                <a:prstGeom prst="rect">
                  <a:avLst/>
                </a:prstGeom>
              </p:spPr>
            </p:pic>
          </p:grpSp>
        </p:grpSp>
        <p:sp>
          <p:nvSpPr>
            <p:cNvPr id="34" name="Rounded Rectangle 33">
              <a:extLst>
                <a:ext uri="{FF2B5EF4-FFF2-40B4-BE49-F238E27FC236}">
                  <a16:creationId xmlns:a16="http://schemas.microsoft.com/office/drawing/2014/main" id="{929A65EE-C0B1-039A-AE3D-24C902767D38}"/>
                </a:ext>
              </a:extLst>
            </p:cNvPr>
            <p:cNvSpPr/>
            <p:nvPr/>
          </p:nvSpPr>
          <p:spPr>
            <a:xfrm>
              <a:off x="7536813" y="3130115"/>
              <a:ext cx="1586039" cy="1586039"/>
            </a:xfrm>
            <a:prstGeom prst="roundRect">
              <a:avLst>
                <a:gd name="adj" fmla="val 4419"/>
              </a:avLst>
            </a:prstGeom>
            <a:noFill/>
            <a:ln w="539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Google Shape;398;p16">
            <a:extLst>
              <a:ext uri="{FF2B5EF4-FFF2-40B4-BE49-F238E27FC236}">
                <a16:creationId xmlns:a16="http://schemas.microsoft.com/office/drawing/2014/main" id="{7862BD04-34D8-FDC0-8E74-962996D68B91}"/>
              </a:ext>
            </a:extLst>
          </p:cNvPr>
          <p:cNvPicPr preferRelativeResize="0"/>
          <p:nvPr/>
        </p:nvPicPr>
        <p:blipFill rotWithShape="1">
          <a:blip r:embed="rId9">
            <a:alphaModFix/>
            <a:extLst>
              <a:ext uri="{BEBA8EAE-BF5A-486C-A8C5-ECC9F3942E4B}">
                <a14:imgProps xmlns:a14="http://schemas.microsoft.com/office/drawing/2010/main">
                  <a14:imgLayer r:embed="rId10">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37" name="Google Shape;399;p16">
            <a:extLst>
              <a:ext uri="{FF2B5EF4-FFF2-40B4-BE49-F238E27FC236}">
                <a16:creationId xmlns:a16="http://schemas.microsoft.com/office/drawing/2014/main" id="{E3792ABA-0BD5-2119-769A-D7A94FC5F90F}"/>
              </a:ext>
            </a:extLst>
          </p:cNvPr>
          <p:cNvPicPr preferRelativeResize="0"/>
          <p:nvPr/>
        </p:nvPicPr>
        <p:blipFill rotWithShape="1">
          <a:blip r:embed="rId11">
            <a:alphaModFix/>
            <a:extLst>
              <a:ext uri="{BEBA8EAE-BF5A-486C-A8C5-ECC9F3942E4B}">
                <a14:imgProps xmlns:a14="http://schemas.microsoft.com/office/drawing/2010/main">
                  <a14:imgLayer r:embed="rId12">
                    <a14:imgEffect>
                      <a14:brightnessContrast bright="-100000"/>
                    </a14:imgEffect>
                  </a14:imgLayer>
                </a14:imgProps>
              </a:ext>
            </a:extLst>
          </a:blip>
          <a:srcRect/>
          <a:stretch/>
        </p:blipFill>
        <p:spPr>
          <a:xfrm>
            <a:off x="710389" y="6051927"/>
            <a:ext cx="440209" cy="480636"/>
          </a:xfrm>
          <a:prstGeom prst="rect">
            <a:avLst/>
          </a:prstGeom>
          <a:noFill/>
          <a:ln>
            <a:noFill/>
          </a:ln>
        </p:spPr>
      </p:pic>
    </p:spTree>
    <p:extLst>
      <p:ext uri="{BB962C8B-B14F-4D97-AF65-F5344CB8AC3E}">
        <p14:creationId xmlns:p14="http://schemas.microsoft.com/office/powerpoint/2010/main" val="388510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322BC6-3A9F-01F0-618D-0F3D454E23F1}"/>
              </a:ext>
            </a:extLst>
          </p:cNvPr>
          <p:cNvSpPr>
            <a:spLocks noGrp="1"/>
          </p:cNvSpPr>
          <p:nvPr>
            <p:ph sz="half" idx="10"/>
          </p:nvPr>
        </p:nvSpPr>
        <p:spPr>
          <a:xfrm>
            <a:off x="232915" y="1303304"/>
            <a:ext cx="4622114" cy="4063175"/>
          </a:xfrm>
        </p:spPr>
        <p:txBody>
          <a:bodyPr>
            <a:noAutofit/>
          </a:bodyPr>
          <a:lstStyle/>
          <a:p>
            <a:r>
              <a:rPr lang="en-GB" dirty="0">
                <a:ea typeface="Lato" panose="020B0604020202020204" charset="0"/>
                <a:cs typeface="Lato" panose="020B0604020202020204" charset="0"/>
              </a:rPr>
              <a:t>Think about a time you were given a medicine.</a:t>
            </a:r>
          </a:p>
          <a:p>
            <a:pPr marL="198000" indent="-198000">
              <a:spcAft>
                <a:spcPts val="600"/>
              </a:spcAft>
              <a:buFont typeface="Arial" panose="020B0604020202020204" pitchFamily="34" charset="0"/>
              <a:buChar char="•"/>
            </a:pPr>
            <a:r>
              <a:rPr lang="en-GB" dirty="0">
                <a:ea typeface="Lato" panose="020B0604020202020204" charset="0"/>
                <a:cs typeface="Lato" panose="020B0604020202020204" charset="0"/>
              </a:rPr>
              <a:t>What did it look like?</a:t>
            </a:r>
          </a:p>
          <a:p>
            <a:pPr marL="198000" indent="-198000">
              <a:spcAft>
                <a:spcPts val="600"/>
              </a:spcAft>
              <a:buFont typeface="Arial" panose="020B0604020202020204" pitchFamily="34" charset="0"/>
              <a:buChar char="•"/>
            </a:pPr>
            <a:r>
              <a:rPr lang="en-GB" dirty="0">
                <a:ea typeface="Lato" panose="020B0604020202020204" charset="0"/>
                <a:cs typeface="Lato" panose="020B0604020202020204" charset="0"/>
              </a:rPr>
              <a:t>Did it go into or onto the body?</a:t>
            </a:r>
          </a:p>
          <a:p>
            <a:pPr marL="198000" indent="-198000">
              <a:spcAft>
                <a:spcPts val="600"/>
              </a:spcAft>
              <a:buFont typeface="Arial" panose="020B0604020202020204" pitchFamily="34" charset="0"/>
              <a:buChar char="•"/>
            </a:pPr>
            <a:r>
              <a:rPr lang="en-GB" dirty="0">
                <a:ea typeface="Lato" panose="020B0604020202020204" charset="0"/>
                <a:cs typeface="Lato" panose="020B0604020202020204" charset="0"/>
              </a:rPr>
              <a:t>How did it help?</a:t>
            </a:r>
          </a:p>
          <a:p>
            <a:pPr>
              <a:spcAft>
                <a:spcPts val="600"/>
              </a:spcAft>
            </a:pPr>
            <a:r>
              <a:rPr lang="en-GB" dirty="0">
                <a:ea typeface="Lato" panose="020B0604020202020204" charset="0"/>
                <a:cs typeface="Lato" panose="020B0604020202020204" charset="0"/>
              </a:rPr>
              <a:t>With your partner, hunt for the </a:t>
            </a:r>
            <a:r>
              <a:rPr lang="en-GB" i="1" dirty="0">
                <a:ea typeface="Lato" panose="020B0604020202020204" charset="0"/>
                <a:cs typeface="Lato" panose="020B0604020202020204" charset="0"/>
              </a:rPr>
              <a:t>Medicines cards. </a:t>
            </a:r>
            <a:r>
              <a:rPr lang="en-GB" dirty="0">
                <a:ea typeface="Lato" panose="020B0604020202020204" charset="0"/>
                <a:cs typeface="Lato" panose="020B0604020202020204" charset="0"/>
              </a:rPr>
              <a:t>When you have found four, fill in the </a:t>
            </a:r>
            <a:r>
              <a:rPr lang="en-GB" i="1" dirty="0">
                <a:ea typeface="Lato" panose="020B0604020202020204" charset="0"/>
                <a:cs typeface="Lato" panose="020B0604020202020204" charset="0"/>
              </a:rPr>
              <a:t>Different medicines chart.</a:t>
            </a:r>
          </a:p>
          <a:p>
            <a:pPr>
              <a:spcAft>
                <a:spcPts val="600"/>
              </a:spcAft>
            </a:pPr>
            <a:endParaRPr lang="en-GB" dirty="0">
              <a:ea typeface="Lato" panose="020B0604020202020204" charset="0"/>
              <a:cs typeface="Lato" panose="020B0604020202020204" charset="0"/>
            </a:endParaRPr>
          </a:p>
          <a:p>
            <a:pPr>
              <a:spcAft>
                <a:spcPts val="600"/>
              </a:spcAft>
            </a:pPr>
            <a:endParaRPr lang="en-GB" dirty="0">
              <a:latin typeface="Lato" panose="020B0604020202020204" charset="0"/>
              <a:ea typeface="Lato" panose="020B0604020202020204" charset="0"/>
              <a:cs typeface="Lato" panose="020B0604020202020204" charset="0"/>
            </a:endParaRPr>
          </a:p>
          <a:p>
            <a:endParaRPr lang="en-GB" dirty="0"/>
          </a:p>
        </p:txBody>
      </p:sp>
      <p:sp>
        <p:nvSpPr>
          <p:cNvPr id="3" name="Title 2">
            <a:extLst>
              <a:ext uri="{FF2B5EF4-FFF2-40B4-BE49-F238E27FC236}">
                <a16:creationId xmlns:a16="http://schemas.microsoft.com/office/drawing/2014/main" id="{B9175419-3673-8CEA-C5AF-2A41BB464500}"/>
              </a:ext>
            </a:extLst>
          </p:cNvPr>
          <p:cNvSpPr>
            <a:spLocks noGrp="1"/>
          </p:cNvSpPr>
          <p:nvPr>
            <p:ph type="title"/>
          </p:nvPr>
        </p:nvSpPr>
        <p:spPr/>
        <p:txBody>
          <a:bodyPr/>
          <a:lstStyle/>
          <a:p>
            <a:r>
              <a:rPr lang="en-GB" dirty="0"/>
              <a:t>Different medicines</a:t>
            </a:r>
          </a:p>
        </p:txBody>
      </p:sp>
      <p:sp>
        <p:nvSpPr>
          <p:cNvPr id="4" name="Slide Number Placeholder 3">
            <a:extLst>
              <a:ext uri="{FF2B5EF4-FFF2-40B4-BE49-F238E27FC236}">
                <a16:creationId xmlns:a16="http://schemas.microsoft.com/office/drawing/2014/main" id="{1FE8DCAF-109F-AE28-29F5-25A7A7CC96C0}"/>
              </a:ext>
            </a:extLst>
          </p:cNvPr>
          <p:cNvSpPr>
            <a:spLocks noGrp="1"/>
          </p:cNvSpPr>
          <p:nvPr>
            <p:ph type="sldNum" sz="quarter" idx="4"/>
          </p:nvPr>
        </p:nvSpPr>
        <p:spPr/>
        <p:txBody>
          <a:bodyPr/>
          <a:lstStyle/>
          <a:p>
            <a:r>
              <a:rPr lang="en-GB"/>
              <a:t>© PSHE Association 2025</a:t>
            </a:r>
            <a:endParaRPr lang="en-GB" dirty="0"/>
          </a:p>
        </p:txBody>
      </p:sp>
      <p:pic>
        <p:nvPicPr>
          <p:cNvPr id="7" name="Google Shape;398;p16">
            <a:extLst>
              <a:ext uri="{FF2B5EF4-FFF2-40B4-BE49-F238E27FC236}">
                <a16:creationId xmlns:a16="http://schemas.microsoft.com/office/drawing/2014/main" id="{764FC43B-7341-7A45-942B-6D06D086FBEC}"/>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8" name="Google Shape;399;p16">
            <a:extLst>
              <a:ext uri="{FF2B5EF4-FFF2-40B4-BE49-F238E27FC236}">
                <a16:creationId xmlns:a16="http://schemas.microsoft.com/office/drawing/2014/main" id="{7B563D8C-9D92-7BBA-607E-93FD89AB1ACF}"/>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710389" y="6051927"/>
            <a:ext cx="440209" cy="480636"/>
          </a:xfrm>
          <a:prstGeom prst="rect">
            <a:avLst/>
          </a:prstGeom>
          <a:noFill/>
          <a:ln>
            <a:noFill/>
          </a:ln>
        </p:spPr>
      </p:pic>
      <p:pic>
        <p:nvPicPr>
          <p:cNvPr id="60" name="Picture 59" descr="A white sheet of paper with black text&#10;&#10;Description automatically generated">
            <a:extLst>
              <a:ext uri="{FF2B5EF4-FFF2-40B4-BE49-F238E27FC236}">
                <a16:creationId xmlns:a16="http://schemas.microsoft.com/office/drawing/2014/main" id="{1A81CDC8-8A51-ECEC-BB27-5F2BCE6832CD}"/>
              </a:ext>
            </a:extLst>
          </p:cNvPr>
          <p:cNvPicPr>
            <a:picLocks noChangeAspect="1"/>
          </p:cNvPicPr>
          <p:nvPr/>
        </p:nvPicPr>
        <p:blipFill>
          <a:blip r:embed="rId7"/>
          <a:stretch>
            <a:fillRect/>
          </a:stretch>
        </p:blipFill>
        <p:spPr>
          <a:xfrm rot="578966">
            <a:off x="5188602" y="2197872"/>
            <a:ext cx="3310513" cy="4259545"/>
          </a:xfrm>
          <a:prstGeom prst="rect">
            <a:avLst/>
          </a:prstGeom>
        </p:spPr>
      </p:pic>
      <p:grpSp>
        <p:nvGrpSpPr>
          <p:cNvPr id="62" name="Group 61">
            <a:extLst>
              <a:ext uri="{FF2B5EF4-FFF2-40B4-BE49-F238E27FC236}">
                <a16:creationId xmlns:a16="http://schemas.microsoft.com/office/drawing/2014/main" id="{A176BC6F-BEC6-557B-80DF-26E276454EFE}"/>
              </a:ext>
            </a:extLst>
          </p:cNvPr>
          <p:cNvGrpSpPr/>
          <p:nvPr/>
        </p:nvGrpSpPr>
        <p:grpSpPr>
          <a:xfrm>
            <a:off x="7458369" y="1128378"/>
            <a:ext cx="2437777" cy="2546526"/>
            <a:chOff x="7105252" y="1128377"/>
            <a:chExt cx="2900390" cy="3029777"/>
          </a:xfrm>
        </p:grpSpPr>
        <p:grpSp>
          <p:nvGrpSpPr>
            <p:cNvPr id="48" name="Group 47">
              <a:extLst>
                <a:ext uri="{FF2B5EF4-FFF2-40B4-BE49-F238E27FC236}">
                  <a16:creationId xmlns:a16="http://schemas.microsoft.com/office/drawing/2014/main" id="{BBF6E144-15B3-E2FC-886B-D96A3DEDF49E}"/>
                </a:ext>
              </a:extLst>
            </p:cNvPr>
            <p:cNvGrpSpPr/>
            <p:nvPr/>
          </p:nvGrpSpPr>
          <p:grpSpPr>
            <a:xfrm rot="20706836">
              <a:off x="8787515" y="1207645"/>
              <a:ext cx="969553" cy="1003513"/>
              <a:chOff x="8029110" y="4083081"/>
              <a:chExt cx="969553" cy="1003513"/>
            </a:xfrm>
            <a:effectLst>
              <a:outerShdw blurRad="150278" dist="50800" dir="5400000" algn="ctr" rotWithShape="0">
                <a:srgbClr val="000000">
                  <a:alpha val="29000"/>
                </a:srgbClr>
              </a:outerShdw>
            </a:effectLst>
          </p:grpSpPr>
          <p:sp>
            <p:nvSpPr>
              <p:cNvPr id="47" name="Rounded Rectangle 46">
                <a:extLst>
                  <a:ext uri="{FF2B5EF4-FFF2-40B4-BE49-F238E27FC236}">
                    <a16:creationId xmlns:a16="http://schemas.microsoft.com/office/drawing/2014/main" id="{822B8A3F-05BE-BB40-0D95-7D648D1B651D}"/>
                  </a:ext>
                </a:extLst>
              </p:cNvPr>
              <p:cNvSpPr/>
              <p:nvPr/>
            </p:nvSpPr>
            <p:spPr>
              <a:xfrm>
                <a:off x="8029110" y="4083081"/>
                <a:ext cx="969553" cy="1003513"/>
              </a:xfrm>
              <a:prstGeom prst="roundRect">
                <a:avLst>
                  <a:gd name="adj" fmla="val 269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pill&#10;&#10;Description automatically generated">
                <a:extLst>
                  <a:ext uri="{FF2B5EF4-FFF2-40B4-BE49-F238E27FC236}">
                    <a16:creationId xmlns:a16="http://schemas.microsoft.com/office/drawing/2014/main" id="{E2725BE0-F2CC-249D-D92B-A06DD7FCC7CB}"/>
                  </a:ext>
                </a:extLst>
              </p:cNvPr>
              <p:cNvPicPr>
                <a:picLocks noChangeAspect="1"/>
              </p:cNvPicPr>
              <p:nvPr/>
            </p:nvPicPr>
            <p:blipFill>
              <a:blip r:embed="rId8"/>
              <a:stretch>
                <a:fillRect/>
              </a:stretch>
            </p:blipFill>
            <p:spPr>
              <a:xfrm rot="18875985">
                <a:off x="8150099" y="4325289"/>
                <a:ext cx="804824" cy="440020"/>
              </a:xfrm>
              <a:prstGeom prst="rect">
                <a:avLst/>
              </a:prstGeom>
            </p:spPr>
          </p:pic>
        </p:grpSp>
        <p:grpSp>
          <p:nvGrpSpPr>
            <p:cNvPr id="61" name="Group 60">
              <a:extLst>
                <a:ext uri="{FF2B5EF4-FFF2-40B4-BE49-F238E27FC236}">
                  <a16:creationId xmlns:a16="http://schemas.microsoft.com/office/drawing/2014/main" id="{0FBA9362-2C39-F4DB-2537-F6B89CC8DFEA}"/>
                </a:ext>
              </a:extLst>
            </p:cNvPr>
            <p:cNvGrpSpPr/>
            <p:nvPr/>
          </p:nvGrpSpPr>
          <p:grpSpPr>
            <a:xfrm>
              <a:off x="7105252" y="1128377"/>
              <a:ext cx="2900390" cy="3029777"/>
              <a:chOff x="6468533" y="1303304"/>
              <a:chExt cx="2900390" cy="3029777"/>
            </a:xfrm>
          </p:grpSpPr>
          <p:grpSp>
            <p:nvGrpSpPr>
              <p:cNvPr id="52" name="Group 51">
                <a:extLst>
                  <a:ext uri="{FF2B5EF4-FFF2-40B4-BE49-F238E27FC236}">
                    <a16:creationId xmlns:a16="http://schemas.microsoft.com/office/drawing/2014/main" id="{D4CAB3D7-3C7F-96EF-0A37-9D5F3260ADE1}"/>
                  </a:ext>
                </a:extLst>
              </p:cNvPr>
              <p:cNvGrpSpPr/>
              <p:nvPr/>
            </p:nvGrpSpPr>
            <p:grpSpPr>
              <a:xfrm>
                <a:off x="6468533" y="1303304"/>
                <a:ext cx="969553" cy="1003513"/>
                <a:chOff x="6468533" y="1303304"/>
                <a:chExt cx="969553" cy="1003513"/>
              </a:xfrm>
              <a:effectLst>
                <a:outerShdw blurRad="150278" dist="50800" dir="5400000" algn="ctr" rotWithShape="0">
                  <a:srgbClr val="000000">
                    <a:alpha val="29000"/>
                  </a:srgbClr>
                </a:outerShdw>
              </a:effectLst>
            </p:grpSpPr>
            <p:sp>
              <p:nvSpPr>
                <p:cNvPr id="40" name="Rounded Rectangle 39">
                  <a:extLst>
                    <a:ext uri="{FF2B5EF4-FFF2-40B4-BE49-F238E27FC236}">
                      <a16:creationId xmlns:a16="http://schemas.microsoft.com/office/drawing/2014/main" id="{AB8DE579-7E37-B208-ADC4-7D5A6E69F156}"/>
                    </a:ext>
                  </a:extLst>
                </p:cNvPr>
                <p:cNvSpPr/>
                <p:nvPr/>
              </p:nvSpPr>
              <p:spPr>
                <a:xfrm>
                  <a:off x="6468533" y="1303304"/>
                  <a:ext cx="969553" cy="1003513"/>
                </a:xfrm>
                <a:prstGeom prst="roundRect">
                  <a:avLst>
                    <a:gd name="adj" fmla="val 269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blue and white object&#10;&#10;Description automatically generated">
                  <a:extLst>
                    <a:ext uri="{FF2B5EF4-FFF2-40B4-BE49-F238E27FC236}">
                      <a16:creationId xmlns:a16="http://schemas.microsoft.com/office/drawing/2014/main" id="{B107F517-575B-42F8-4895-B74FD29F098E}"/>
                    </a:ext>
                  </a:extLst>
                </p:cNvPr>
                <p:cNvPicPr>
                  <a:picLocks noChangeAspect="1"/>
                </p:cNvPicPr>
                <p:nvPr/>
              </p:nvPicPr>
              <p:blipFill>
                <a:blip r:embed="rId9"/>
                <a:stretch>
                  <a:fillRect/>
                </a:stretch>
              </p:blipFill>
              <p:spPr>
                <a:xfrm rot="16637603">
                  <a:off x="6549127" y="1663270"/>
                  <a:ext cx="808365" cy="283579"/>
                </a:xfrm>
                <a:prstGeom prst="rect">
                  <a:avLst/>
                </a:prstGeom>
              </p:spPr>
            </p:pic>
          </p:grpSp>
          <p:grpSp>
            <p:nvGrpSpPr>
              <p:cNvPr id="51" name="Group 50">
                <a:extLst>
                  <a:ext uri="{FF2B5EF4-FFF2-40B4-BE49-F238E27FC236}">
                    <a16:creationId xmlns:a16="http://schemas.microsoft.com/office/drawing/2014/main" id="{31E6962C-6802-293B-1485-F17EBA72E2B5}"/>
                  </a:ext>
                </a:extLst>
              </p:cNvPr>
              <p:cNvGrpSpPr/>
              <p:nvPr/>
            </p:nvGrpSpPr>
            <p:grpSpPr>
              <a:xfrm rot="1290846">
                <a:off x="7295498" y="1511868"/>
                <a:ext cx="969553" cy="1003513"/>
                <a:chOff x="7907190" y="1303305"/>
                <a:chExt cx="969553" cy="1003513"/>
              </a:xfrm>
              <a:effectLst>
                <a:outerShdw blurRad="150278" dist="50800" dir="5400000" algn="ctr" rotWithShape="0">
                  <a:srgbClr val="000000">
                    <a:alpha val="29000"/>
                  </a:srgbClr>
                </a:outerShdw>
              </a:effectLst>
            </p:grpSpPr>
            <p:sp>
              <p:nvSpPr>
                <p:cNvPr id="41" name="Rounded Rectangle 40">
                  <a:extLst>
                    <a:ext uri="{FF2B5EF4-FFF2-40B4-BE49-F238E27FC236}">
                      <a16:creationId xmlns:a16="http://schemas.microsoft.com/office/drawing/2014/main" id="{3FB0D0BB-AB5F-5DFD-4E8F-B75A33A19927}"/>
                    </a:ext>
                  </a:extLst>
                </p:cNvPr>
                <p:cNvSpPr/>
                <p:nvPr/>
              </p:nvSpPr>
              <p:spPr>
                <a:xfrm>
                  <a:off x="7907190" y="1303305"/>
                  <a:ext cx="969553" cy="1003513"/>
                </a:xfrm>
                <a:prstGeom prst="roundRect">
                  <a:avLst>
                    <a:gd name="adj" fmla="val 269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white and orange striped cup&#10;&#10;Description automatically generated">
                  <a:extLst>
                    <a:ext uri="{FF2B5EF4-FFF2-40B4-BE49-F238E27FC236}">
                      <a16:creationId xmlns:a16="http://schemas.microsoft.com/office/drawing/2014/main" id="{04EE3826-BF98-DD8E-A447-870EAE59708C}"/>
                    </a:ext>
                  </a:extLst>
                </p:cNvPr>
                <p:cNvPicPr>
                  <a:picLocks noChangeAspect="1"/>
                </p:cNvPicPr>
                <p:nvPr/>
              </p:nvPicPr>
              <p:blipFill>
                <a:blip r:embed="rId10"/>
                <a:stretch>
                  <a:fillRect/>
                </a:stretch>
              </p:blipFill>
              <p:spPr>
                <a:xfrm>
                  <a:off x="8253254" y="1422723"/>
                  <a:ext cx="349126" cy="774889"/>
                </a:xfrm>
                <a:prstGeom prst="rect">
                  <a:avLst/>
                </a:prstGeom>
              </p:spPr>
            </p:pic>
          </p:grpSp>
          <p:grpSp>
            <p:nvGrpSpPr>
              <p:cNvPr id="49" name="Group 48">
                <a:extLst>
                  <a:ext uri="{FF2B5EF4-FFF2-40B4-BE49-F238E27FC236}">
                    <a16:creationId xmlns:a16="http://schemas.microsoft.com/office/drawing/2014/main" id="{C9EE22CC-3624-8490-A538-E56AE0B8E669}"/>
                  </a:ext>
                </a:extLst>
              </p:cNvPr>
              <p:cNvGrpSpPr/>
              <p:nvPr/>
            </p:nvGrpSpPr>
            <p:grpSpPr>
              <a:xfrm rot="21149136">
                <a:off x="6694244" y="2175345"/>
                <a:ext cx="969553" cy="1003513"/>
                <a:chOff x="7553622" y="2668809"/>
                <a:chExt cx="969553" cy="1003513"/>
              </a:xfrm>
              <a:effectLst>
                <a:outerShdw blurRad="150278" dist="50800" dir="5400000" algn="ctr" rotWithShape="0">
                  <a:srgbClr val="000000">
                    <a:alpha val="29000"/>
                  </a:srgbClr>
                </a:outerShdw>
              </a:effectLst>
            </p:grpSpPr>
            <p:sp>
              <p:nvSpPr>
                <p:cNvPr id="43" name="Rounded Rectangle 42">
                  <a:extLst>
                    <a:ext uri="{FF2B5EF4-FFF2-40B4-BE49-F238E27FC236}">
                      <a16:creationId xmlns:a16="http://schemas.microsoft.com/office/drawing/2014/main" id="{868E0F40-AD44-1B2F-F3E6-05639F3441C0}"/>
                    </a:ext>
                  </a:extLst>
                </p:cNvPr>
                <p:cNvSpPr/>
                <p:nvPr/>
              </p:nvSpPr>
              <p:spPr>
                <a:xfrm>
                  <a:off x="7553622" y="2668809"/>
                  <a:ext cx="969553" cy="1003513"/>
                </a:xfrm>
                <a:prstGeom prst="roundRect">
                  <a:avLst>
                    <a:gd name="adj" fmla="val 269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close up of a container of pills&#10;&#10;Description automatically generated">
                  <a:extLst>
                    <a:ext uri="{FF2B5EF4-FFF2-40B4-BE49-F238E27FC236}">
                      <a16:creationId xmlns:a16="http://schemas.microsoft.com/office/drawing/2014/main" id="{E857FE48-F71F-E29D-B6EC-D587D32E29C7}"/>
                    </a:ext>
                  </a:extLst>
                </p:cNvPr>
                <p:cNvPicPr>
                  <a:picLocks noChangeAspect="1"/>
                </p:cNvPicPr>
                <p:nvPr/>
              </p:nvPicPr>
              <p:blipFill>
                <a:blip r:embed="rId11"/>
                <a:stretch>
                  <a:fillRect/>
                </a:stretch>
              </p:blipFill>
              <p:spPr>
                <a:xfrm>
                  <a:off x="7867627" y="2836410"/>
                  <a:ext cx="373435" cy="690854"/>
                </a:xfrm>
                <a:prstGeom prst="rect">
                  <a:avLst/>
                </a:prstGeom>
              </p:spPr>
            </p:pic>
          </p:grpSp>
          <p:grpSp>
            <p:nvGrpSpPr>
              <p:cNvPr id="50" name="Group 49">
                <a:extLst>
                  <a:ext uri="{FF2B5EF4-FFF2-40B4-BE49-F238E27FC236}">
                    <a16:creationId xmlns:a16="http://schemas.microsoft.com/office/drawing/2014/main" id="{348A4FED-9B31-6A7B-D8E2-3218781BE928}"/>
                  </a:ext>
                </a:extLst>
              </p:cNvPr>
              <p:cNvGrpSpPr/>
              <p:nvPr/>
            </p:nvGrpSpPr>
            <p:grpSpPr>
              <a:xfrm rot="1038038">
                <a:off x="8096935" y="2128185"/>
                <a:ext cx="1271988" cy="1100868"/>
                <a:chOff x="9650646" y="2876254"/>
                <a:chExt cx="1271988" cy="1100868"/>
              </a:xfrm>
              <a:effectLst>
                <a:outerShdw blurRad="150278" dist="50800" dir="5400000" algn="ctr" rotWithShape="0">
                  <a:srgbClr val="000000">
                    <a:alpha val="29000"/>
                  </a:srgbClr>
                </a:outerShdw>
              </a:effectLst>
            </p:grpSpPr>
            <p:sp>
              <p:nvSpPr>
                <p:cNvPr id="44" name="Rounded Rectangle 43">
                  <a:extLst>
                    <a:ext uri="{FF2B5EF4-FFF2-40B4-BE49-F238E27FC236}">
                      <a16:creationId xmlns:a16="http://schemas.microsoft.com/office/drawing/2014/main" id="{D58DC81A-7ABF-0F61-EE12-591B7EB4DFF3}"/>
                    </a:ext>
                  </a:extLst>
                </p:cNvPr>
                <p:cNvSpPr/>
                <p:nvPr/>
              </p:nvSpPr>
              <p:spPr>
                <a:xfrm>
                  <a:off x="9650646" y="2973609"/>
                  <a:ext cx="969553" cy="1003513"/>
                </a:xfrm>
                <a:prstGeom prst="roundRect">
                  <a:avLst>
                    <a:gd name="adj" fmla="val 269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close up of a bottle&#10;&#10;Description automatically generated">
                  <a:extLst>
                    <a:ext uri="{FF2B5EF4-FFF2-40B4-BE49-F238E27FC236}">
                      <a16:creationId xmlns:a16="http://schemas.microsoft.com/office/drawing/2014/main" id="{15B295FB-9E25-B698-8A5F-1099BB683A93}"/>
                    </a:ext>
                  </a:extLst>
                </p:cNvPr>
                <p:cNvPicPr>
                  <a:picLocks noChangeAspect="1"/>
                </p:cNvPicPr>
                <p:nvPr/>
              </p:nvPicPr>
              <p:blipFill>
                <a:blip r:embed="rId12"/>
                <a:stretch>
                  <a:fillRect/>
                </a:stretch>
              </p:blipFill>
              <p:spPr>
                <a:xfrm>
                  <a:off x="9966961" y="3089257"/>
                  <a:ext cx="335280" cy="763406"/>
                </a:xfrm>
                <a:prstGeom prst="rect">
                  <a:avLst/>
                </a:prstGeom>
              </p:spPr>
            </p:pic>
            <p:sp>
              <p:nvSpPr>
                <p:cNvPr id="66" name="Rounded Rectangle 65">
                  <a:extLst>
                    <a:ext uri="{FF2B5EF4-FFF2-40B4-BE49-F238E27FC236}">
                      <a16:creationId xmlns:a16="http://schemas.microsoft.com/office/drawing/2014/main" id="{4AA1D6EA-D385-F309-767A-31F21568BEBB}"/>
                    </a:ext>
                  </a:extLst>
                </p:cNvPr>
                <p:cNvSpPr/>
                <p:nvPr/>
              </p:nvSpPr>
              <p:spPr>
                <a:xfrm rot="20561962">
                  <a:off x="10201970" y="2876254"/>
                  <a:ext cx="720664" cy="1003513"/>
                </a:xfrm>
                <a:prstGeom prst="roundRect">
                  <a:avLst>
                    <a:gd name="adj" fmla="val 2695"/>
                  </a:avLst>
                </a:prstGeom>
                <a:solidFill>
                  <a:schemeClr val="bg1"/>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6DACCFE-949B-3A78-A81B-B31E7722B1D8}"/>
                  </a:ext>
                </a:extLst>
              </p:cNvPr>
              <p:cNvGrpSpPr/>
              <p:nvPr/>
            </p:nvGrpSpPr>
            <p:grpSpPr>
              <a:xfrm>
                <a:off x="7207811" y="2393509"/>
                <a:ext cx="1864516" cy="1939572"/>
                <a:chOff x="7207811" y="2393509"/>
                <a:chExt cx="1864516" cy="1939572"/>
              </a:xfrm>
              <a:effectLst>
                <a:outerShdw blurRad="150278" dist="50800" dir="5400000" algn="ctr" rotWithShape="0">
                  <a:srgbClr val="000000">
                    <a:alpha val="29000"/>
                  </a:srgbClr>
                </a:outerShdw>
              </a:effectLst>
            </p:grpSpPr>
            <p:sp>
              <p:nvSpPr>
                <p:cNvPr id="67" name="Rounded Rectangle 66">
                  <a:extLst>
                    <a:ext uri="{FF2B5EF4-FFF2-40B4-BE49-F238E27FC236}">
                      <a16:creationId xmlns:a16="http://schemas.microsoft.com/office/drawing/2014/main" id="{D36F7E5D-8FD7-4539-7835-845E8ED0E8B4}"/>
                    </a:ext>
                  </a:extLst>
                </p:cNvPr>
                <p:cNvSpPr/>
                <p:nvPr/>
              </p:nvSpPr>
              <p:spPr>
                <a:xfrm rot="19319918">
                  <a:off x="7405823" y="3329568"/>
                  <a:ext cx="969553" cy="1003513"/>
                </a:xfrm>
                <a:prstGeom prst="roundRect">
                  <a:avLst>
                    <a:gd name="adj" fmla="val 2695"/>
                  </a:avLst>
                </a:prstGeom>
                <a:solidFill>
                  <a:schemeClr val="bg1"/>
                </a:solidFill>
                <a:ln>
                  <a:noFill/>
                </a:ln>
                <a:effectLst>
                  <a:outerShdw blurRad="50800" dist="50800" dir="5400000" algn="ctr" rotWithShape="0">
                    <a:srgbClr val="000000">
                      <a:alpha val="10924"/>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ed Rectangle 53">
                  <a:extLst>
                    <a:ext uri="{FF2B5EF4-FFF2-40B4-BE49-F238E27FC236}">
                      <a16:creationId xmlns:a16="http://schemas.microsoft.com/office/drawing/2014/main" id="{0A563337-4B84-6D3E-A9BB-7A3FB0F6FB13}"/>
                    </a:ext>
                  </a:extLst>
                </p:cNvPr>
                <p:cNvSpPr/>
                <p:nvPr/>
              </p:nvSpPr>
              <p:spPr>
                <a:xfrm rot="19319918">
                  <a:off x="7207811" y="2393509"/>
                  <a:ext cx="969553" cy="1003513"/>
                </a:xfrm>
                <a:prstGeom prst="roundRect">
                  <a:avLst>
                    <a:gd name="adj" fmla="val 2695"/>
                  </a:avLst>
                </a:prstGeom>
                <a:solidFill>
                  <a:schemeClr val="bg1"/>
                </a:solidFill>
                <a:ln>
                  <a:noFill/>
                </a:ln>
                <a:effectLst>
                  <a:outerShdw blurRad="50800" dist="50800" dir="5400000" algn="ctr" rotWithShape="0">
                    <a:srgbClr val="000000">
                      <a:alpha val="3069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C59F862C-165E-F6BA-8F98-B705D7053BB5}"/>
                    </a:ext>
                  </a:extLst>
                </p:cNvPr>
                <p:cNvPicPr>
                  <a:picLocks noChangeAspect="1"/>
                </p:cNvPicPr>
                <p:nvPr/>
              </p:nvPicPr>
              <p:blipFill>
                <a:blip r:embed="rId13"/>
                <a:stretch>
                  <a:fillRect/>
                </a:stretch>
              </p:blipFill>
              <p:spPr>
                <a:xfrm rot="167118">
                  <a:off x="7615764" y="2490810"/>
                  <a:ext cx="183308" cy="870714"/>
                </a:xfrm>
                <a:prstGeom prst="rect">
                  <a:avLst/>
                </a:prstGeom>
              </p:spPr>
            </p:pic>
            <p:sp>
              <p:nvSpPr>
                <p:cNvPr id="63" name="Rounded Rectangle 62">
                  <a:extLst>
                    <a:ext uri="{FF2B5EF4-FFF2-40B4-BE49-F238E27FC236}">
                      <a16:creationId xmlns:a16="http://schemas.microsoft.com/office/drawing/2014/main" id="{1F2BA811-A93D-123B-A588-51893E38774A}"/>
                    </a:ext>
                  </a:extLst>
                </p:cNvPr>
                <p:cNvSpPr/>
                <p:nvPr/>
              </p:nvSpPr>
              <p:spPr>
                <a:xfrm rot="19319918">
                  <a:off x="8102774" y="2904598"/>
                  <a:ext cx="969553" cy="1003513"/>
                </a:xfrm>
                <a:prstGeom prst="roundRect">
                  <a:avLst>
                    <a:gd name="adj" fmla="val 2695"/>
                  </a:avLst>
                </a:prstGeom>
                <a:solidFill>
                  <a:schemeClr val="bg1"/>
                </a:solidFill>
                <a:ln>
                  <a:noFill/>
                </a:ln>
                <a:effectLst>
                  <a:outerShdw blurRad="50800" dist="50800" dir="5400000" algn="ctr" rotWithShape="0">
                    <a:srgbClr val="000000">
                      <a:alpha val="2012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35" name="Picture 34" descr="A close up of a pill&#10;&#10;Description automatically generated">
            <a:extLst>
              <a:ext uri="{FF2B5EF4-FFF2-40B4-BE49-F238E27FC236}">
                <a16:creationId xmlns:a16="http://schemas.microsoft.com/office/drawing/2014/main" id="{84A428AF-45D6-377F-9F15-5DF9CDE16C5C}"/>
              </a:ext>
            </a:extLst>
          </p:cNvPr>
          <p:cNvPicPr>
            <a:picLocks noChangeAspect="1"/>
          </p:cNvPicPr>
          <p:nvPr/>
        </p:nvPicPr>
        <p:blipFill>
          <a:blip r:embed="rId14"/>
          <a:stretch>
            <a:fillRect/>
          </a:stretch>
        </p:blipFill>
        <p:spPr>
          <a:xfrm rot="19484028">
            <a:off x="9043497" y="2579349"/>
            <a:ext cx="335321" cy="624461"/>
          </a:xfrm>
          <a:prstGeom prst="rect">
            <a:avLst/>
          </a:prstGeom>
        </p:spPr>
      </p:pic>
      <p:pic>
        <p:nvPicPr>
          <p:cNvPr id="19" name="Picture 18" descr="A close up of a bottle&#10;&#10;Description automatically generated">
            <a:extLst>
              <a:ext uri="{FF2B5EF4-FFF2-40B4-BE49-F238E27FC236}">
                <a16:creationId xmlns:a16="http://schemas.microsoft.com/office/drawing/2014/main" id="{5D0474C2-17C3-27F6-FF04-C68D46E97331}"/>
              </a:ext>
            </a:extLst>
          </p:cNvPr>
          <p:cNvPicPr>
            <a:picLocks noChangeAspect="1"/>
          </p:cNvPicPr>
          <p:nvPr/>
        </p:nvPicPr>
        <p:blipFill>
          <a:blip r:embed="rId15"/>
          <a:stretch>
            <a:fillRect/>
          </a:stretch>
        </p:blipFill>
        <p:spPr>
          <a:xfrm>
            <a:off x="9608614" y="1964082"/>
            <a:ext cx="263801" cy="680328"/>
          </a:xfrm>
          <a:prstGeom prst="rect">
            <a:avLst/>
          </a:prstGeom>
        </p:spPr>
      </p:pic>
      <p:pic>
        <p:nvPicPr>
          <p:cNvPr id="33" name="Picture 32" descr="A purple liquid in a bottle&#10;&#10;Description automatically generated">
            <a:extLst>
              <a:ext uri="{FF2B5EF4-FFF2-40B4-BE49-F238E27FC236}">
                <a16:creationId xmlns:a16="http://schemas.microsoft.com/office/drawing/2014/main" id="{7D42D196-F96D-DD9A-0D66-1CA63E1D9869}"/>
              </a:ext>
            </a:extLst>
          </p:cNvPr>
          <p:cNvPicPr>
            <a:picLocks noChangeAspect="1"/>
          </p:cNvPicPr>
          <p:nvPr/>
        </p:nvPicPr>
        <p:blipFill>
          <a:blip r:embed="rId16"/>
          <a:stretch>
            <a:fillRect/>
          </a:stretch>
        </p:blipFill>
        <p:spPr>
          <a:xfrm rot="19063126">
            <a:off x="8474701" y="3026774"/>
            <a:ext cx="272100" cy="564438"/>
          </a:xfrm>
          <a:prstGeom prst="rect">
            <a:avLst/>
          </a:prstGeom>
        </p:spPr>
      </p:pic>
      <p:pic>
        <p:nvPicPr>
          <p:cNvPr id="6" name="Picture 5" descr="A pencil with a black background&#10;&#10;Description automatically generated">
            <a:extLst>
              <a:ext uri="{FF2B5EF4-FFF2-40B4-BE49-F238E27FC236}">
                <a16:creationId xmlns:a16="http://schemas.microsoft.com/office/drawing/2014/main" id="{5704035A-6EE9-5DD8-E278-DA40D5BBEE5F}"/>
              </a:ext>
            </a:extLst>
          </p:cNvPr>
          <p:cNvPicPr>
            <a:picLocks noChangeAspect="1"/>
          </p:cNvPicPr>
          <p:nvPr/>
        </p:nvPicPr>
        <p:blipFill>
          <a:blip r:embed="rId17"/>
          <a:stretch>
            <a:fillRect/>
          </a:stretch>
        </p:blipFill>
        <p:spPr>
          <a:xfrm rot="20959838">
            <a:off x="7696727" y="3922242"/>
            <a:ext cx="1288192" cy="1639800"/>
          </a:xfrm>
          <a:prstGeom prst="rect">
            <a:avLst/>
          </a:prstGeom>
        </p:spPr>
      </p:pic>
    </p:spTree>
    <p:extLst>
      <p:ext uri="{BB962C8B-B14F-4D97-AF65-F5344CB8AC3E}">
        <p14:creationId xmlns:p14="http://schemas.microsoft.com/office/powerpoint/2010/main" val="52227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B05929A9-D219-EEB5-F43B-CBEE077D30F1}"/>
              </a:ext>
            </a:extLst>
          </p:cNvPr>
          <p:cNvSpPr txBox="1">
            <a:spLocks/>
          </p:cNvSpPr>
          <p:nvPr/>
        </p:nvSpPr>
        <p:spPr>
          <a:xfrm>
            <a:off x="233593" y="543878"/>
            <a:ext cx="8334674"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GB" dirty="0">
                <a:solidFill>
                  <a:schemeClr val="bg1"/>
                </a:solidFill>
              </a:rPr>
              <a:t>Keeping healthy</a:t>
            </a:r>
          </a:p>
        </p:txBody>
      </p:sp>
      <p:sp>
        <p:nvSpPr>
          <p:cNvPr id="3" name="Slide Number Placeholder 2">
            <a:extLst>
              <a:ext uri="{FF2B5EF4-FFF2-40B4-BE49-F238E27FC236}">
                <a16:creationId xmlns:a16="http://schemas.microsoft.com/office/drawing/2014/main" id="{2FC52025-3AF6-AC8D-EE21-DDD0E109307B}"/>
              </a:ext>
            </a:extLst>
          </p:cNvPr>
          <p:cNvSpPr>
            <a:spLocks noGrp="1"/>
          </p:cNvSpPr>
          <p:nvPr>
            <p:ph type="sldNum" sz="quarter" idx="4"/>
          </p:nvPr>
        </p:nvSpPr>
        <p:spPr/>
        <p:txBody>
          <a:bodyPr/>
          <a:lstStyle/>
          <a:p>
            <a:r>
              <a:rPr lang="en-GB"/>
              <a:t>© PSHE Association 2025</a:t>
            </a:r>
            <a:endParaRPr lang="en-GB" dirty="0"/>
          </a:p>
        </p:txBody>
      </p:sp>
      <p:sp>
        <p:nvSpPr>
          <p:cNvPr id="13" name="Content Placeholder 1">
            <a:extLst>
              <a:ext uri="{FF2B5EF4-FFF2-40B4-BE49-F238E27FC236}">
                <a16:creationId xmlns:a16="http://schemas.microsoft.com/office/drawing/2014/main" id="{D603471A-68B2-39BE-2612-1D53D1CF89AA}"/>
              </a:ext>
            </a:extLst>
          </p:cNvPr>
          <p:cNvSpPr>
            <a:spLocks noGrp="1"/>
          </p:cNvSpPr>
          <p:nvPr>
            <p:ph sz="half" idx="10"/>
          </p:nvPr>
        </p:nvSpPr>
        <p:spPr>
          <a:xfrm>
            <a:off x="232915" y="1303304"/>
            <a:ext cx="6567935" cy="4368246"/>
          </a:xfrm>
        </p:spPr>
        <p:txBody>
          <a:bodyPr>
            <a:normAutofit/>
          </a:bodyPr>
          <a:lstStyle/>
          <a:p>
            <a:r>
              <a:rPr lang="en-GB" dirty="0">
                <a:ea typeface="Lato" panose="020B0604020202020204" charset="0"/>
                <a:cs typeface="Lato" panose="020B0604020202020204" charset="0"/>
              </a:rPr>
              <a:t>Listen to the case study.</a:t>
            </a:r>
          </a:p>
          <a:p>
            <a:r>
              <a:rPr lang="en-GB" dirty="0">
                <a:ea typeface="Lato" panose="020B0604020202020204" charset="0"/>
                <a:cs typeface="Lato" panose="020B0604020202020204" charset="0"/>
              </a:rPr>
              <a:t>Think about the questions and share your ideas.</a:t>
            </a:r>
          </a:p>
          <a:p>
            <a:r>
              <a:rPr lang="en-GB" dirty="0">
                <a:ea typeface="Lato" panose="020B0604020202020204" charset="0"/>
                <a:cs typeface="Lato" panose="020B0604020202020204" charset="0"/>
              </a:rPr>
              <a:t>Talk about the type of medicines used and how they help the person.</a:t>
            </a:r>
          </a:p>
          <a:p>
            <a:pPr>
              <a:lnSpc>
                <a:spcPts val="2400"/>
              </a:lnSpc>
              <a:spcBef>
                <a:spcPts val="900"/>
              </a:spcBef>
            </a:pPr>
            <a:endParaRPr lang="en-GB" sz="1800" dirty="0"/>
          </a:p>
        </p:txBody>
      </p:sp>
      <p:grpSp>
        <p:nvGrpSpPr>
          <p:cNvPr id="17" name="Group 16">
            <a:extLst>
              <a:ext uri="{FF2B5EF4-FFF2-40B4-BE49-F238E27FC236}">
                <a16:creationId xmlns:a16="http://schemas.microsoft.com/office/drawing/2014/main" id="{26BC0B58-3A01-4BD5-9E94-374F8AECB474}"/>
              </a:ext>
            </a:extLst>
          </p:cNvPr>
          <p:cNvGrpSpPr/>
          <p:nvPr/>
        </p:nvGrpSpPr>
        <p:grpSpPr>
          <a:xfrm>
            <a:off x="0" y="3743324"/>
            <a:ext cx="9906000" cy="3114675"/>
            <a:chOff x="0" y="3743324"/>
            <a:chExt cx="9944100" cy="3114675"/>
          </a:xfrm>
        </p:grpSpPr>
        <p:sp>
          <p:nvSpPr>
            <p:cNvPr id="14" name="Rectangle 13">
              <a:extLst>
                <a:ext uri="{FF2B5EF4-FFF2-40B4-BE49-F238E27FC236}">
                  <a16:creationId xmlns:a16="http://schemas.microsoft.com/office/drawing/2014/main" id="{C9D74C44-D710-B0C1-A5F3-ECF3771A98A1}"/>
                </a:ext>
              </a:extLst>
            </p:cNvPr>
            <p:cNvSpPr/>
            <p:nvPr/>
          </p:nvSpPr>
          <p:spPr>
            <a:xfrm>
              <a:off x="0" y="3743324"/>
              <a:ext cx="3314700" cy="3114675"/>
            </a:xfrm>
            <a:prstGeom prst="rect">
              <a:avLst/>
            </a:prstGeom>
            <a:solidFill>
              <a:schemeClr val="accent4">
                <a:lumMod val="60000"/>
                <a:lumOff val="40000"/>
              </a:schemeClr>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7CEA5FF-FA77-7C6A-BAA9-0B87A64A2294}"/>
                </a:ext>
              </a:extLst>
            </p:cNvPr>
            <p:cNvSpPr/>
            <p:nvPr/>
          </p:nvSpPr>
          <p:spPr>
            <a:xfrm>
              <a:off x="3314700" y="3743324"/>
              <a:ext cx="3314700" cy="3114675"/>
            </a:xfrm>
            <a:prstGeom prst="rect">
              <a:avLst/>
            </a:prstGeom>
            <a:solidFill>
              <a:schemeClr val="accent4">
                <a:lumMod val="60000"/>
                <a:lumOff val="40000"/>
              </a:schemeClr>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E48F7A-ECA2-A033-0FEE-5F3731F69E16}"/>
                </a:ext>
              </a:extLst>
            </p:cNvPr>
            <p:cNvSpPr/>
            <p:nvPr/>
          </p:nvSpPr>
          <p:spPr>
            <a:xfrm>
              <a:off x="6629400" y="3743324"/>
              <a:ext cx="3314700" cy="3114675"/>
            </a:xfrm>
            <a:prstGeom prst="rect">
              <a:avLst/>
            </a:prstGeom>
            <a:solidFill>
              <a:schemeClr val="accent4">
                <a:lumMod val="60000"/>
                <a:lumOff val="40000"/>
              </a:schemeClr>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066B71DA-B21F-BE77-DCD0-A0FA1F676F10}"/>
              </a:ext>
            </a:extLst>
          </p:cNvPr>
          <p:cNvPicPr>
            <a:picLocks noChangeAspect="1"/>
          </p:cNvPicPr>
          <p:nvPr/>
        </p:nvPicPr>
        <p:blipFill>
          <a:blip r:embed="rId3"/>
          <a:srcRect t="172" b="31268"/>
          <a:stretch/>
        </p:blipFill>
        <p:spPr>
          <a:xfrm>
            <a:off x="548526" y="4066990"/>
            <a:ext cx="2204948" cy="2777741"/>
          </a:xfrm>
          <a:prstGeom prst="rect">
            <a:avLst/>
          </a:prstGeom>
        </p:spPr>
      </p:pic>
      <p:pic>
        <p:nvPicPr>
          <p:cNvPr id="21" name="Picture 20">
            <a:extLst>
              <a:ext uri="{FF2B5EF4-FFF2-40B4-BE49-F238E27FC236}">
                <a16:creationId xmlns:a16="http://schemas.microsoft.com/office/drawing/2014/main" id="{7B033235-0E4F-F64E-6F70-04772156BA01}"/>
              </a:ext>
            </a:extLst>
          </p:cNvPr>
          <p:cNvPicPr>
            <a:picLocks noChangeAspect="1"/>
          </p:cNvPicPr>
          <p:nvPr/>
        </p:nvPicPr>
        <p:blipFill>
          <a:blip r:embed="rId4"/>
          <a:srcRect/>
          <a:stretch/>
        </p:blipFill>
        <p:spPr>
          <a:xfrm>
            <a:off x="3443415" y="4276353"/>
            <a:ext cx="3022262" cy="2580327"/>
          </a:xfrm>
          <a:prstGeom prst="rect">
            <a:avLst/>
          </a:prstGeom>
        </p:spPr>
      </p:pic>
      <p:pic>
        <p:nvPicPr>
          <p:cNvPr id="23" name="Picture 22">
            <a:extLst>
              <a:ext uri="{FF2B5EF4-FFF2-40B4-BE49-F238E27FC236}">
                <a16:creationId xmlns:a16="http://schemas.microsoft.com/office/drawing/2014/main" id="{1A08F6A9-8E77-D77B-016C-39B4F1C41E6B}"/>
              </a:ext>
            </a:extLst>
          </p:cNvPr>
          <p:cNvPicPr>
            <a:picLocks noChangeAspect="1"/>
          </p:cNvPicPr>
          <p:nvPr/>
        </p:nvPicPr>
        <p:blipFill>
          <a:blip r:embed="rId5"/>
          <a:srcRect/>
          <a:stretch/>
        </p:blipFill>
        <p:spPr>
          <a:xfrm>
            <a:off x="6798706" y="3995640"/>
            <a:ext cx="2871203" cy="2858518"/>
          </a:xfrm>
          <a:prstGeom prst="rect">
            <a:avLst/>
          </a:prstGeom>
        </p:spPr>
      </p:pic>
    </p:spTree>
    <p:extLst>
      <p:ext uri="{BB962C8B-B14F-4D97-AF65-F5344CB8AC3E}">
        <p14:creationId xmlns:p14="http://schemas.microsoft.com/office/powerpoint/2010/main" val="28950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C6662F-B4DC-580D-0D13-D2C80BB64FD7}"/>
              </a:ext>
            </a:extLst>
          </p:cNvPr>
          <p:cNvSpPr>
            <a:spLocks noGrp="1"/>
          </p:cNvSpPr>
          <p:nvPr>
            <p:ph type="title"/>
          </p:nvPr>
        </p:nvSpPr>
        <p:spPr/>
        <p:txBody>
          <a:bodyPr/>
          <a:lstStyle/>
          <a:p>
            <a:r>
              <a:rPr lang="en-GB" dirty="0"/>
              <a:t>Give me 5!</a:t>
            </a:r>
          </a:p>
        </p:txBody>
      </p:sp>
      <p:sp>
        <p:nvSpPr>
          <p:cNvPr id="4" name="Slide Number Placeholder 3">
            <a:extLst>
              <a:ext uri="{FF2B5EF4-FFF2-40B4-BE49-F238E27FC236}">
                <a16:creationId xmlns:a16="http://schemas.microsoft.com/office/drawing/2014/main" id="{B72D921D-80FB-B95A-6348-3C20A9AB989D}"/>
              </a:ext>
            </a:extLst>
          </p:cNvPr>
          <p:cNvSpPr>
            <a:spLocks noGrp="1"/>
          </p:cNvSpPr>
          <p:nvPr>
            <p:ph type="sldNum" sz="quarter" idx="4"/>
          </p:nvPr>
        </p:nvSpPr>
        <p:spPr/>
        <p:txBody>
          <a:bodyPr/>
          <a:lstStyle/>
          <a:p>
            <a:r>
              <a:rPr lang="en-GB"/>
              <a:t>© PSHE Association 2025</a:t>
            </a:r>
            <a:endParaRPr lang="en-GB" dirty="0"/>
          </a:p>
        </p:txBody>
      </p:sp>
      <p:sp>
        <p:nvSpPr>
          <p:cNvPr id="16" name="Rounded Rectangle 15">
            <a:extLst>
              <a:ext uri="{FF2B5EF4-FFF2-40B4-BE49-F238E27FC236}">
                <a16:creationId xmlns:a16="http://schemas.microsoft.com/office/drawing/2014/main" id="{AD5D0529-CF15-D869-2D4B-5CDE66DBA114}"/>
              </a:ext>
            </a:extLst>
          </p:cNvPr>
          <p:cNvSpPr/>
          <p:nvPr/>
        </p:nvSpPr>
        <p:spPr>
          <a:xfrm>
            <a:off x="301624" y="2085975"/>
            <a:ext cx="3764511" cy="3091143"/>
          </a:xfrm>
          <a:prstGeom prst="roundRect">
            <a:avLst>
              <a:gd name="adj" fmla="val 5556"/>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251999" rIns="216000" bIns="216000" rtlCol="0" anchor="t" anchorCtr="0"/>
          <a:lstStyle/>
          <a:p>
            <a:r>
              <a:rPr lang="en-US" sz="2400" b="1" dirty="0">
                <a:solidFill>
                  <a:schemeClr val="bg1"/>
                </a:solidFill>
                <a:latin typeface="Century Gothic" panose="020B0502020202020204" pitchFamily="34" charset="0"/>
              </a:rPr>
              <a:t>Who can help?</a:t>
            </a:r>
          </a:p>
          <a:p>
            <a:endParaRPr lang="en-US" sz="2400" b="1" dirty="0">
              <a:solidFill>
                <a:schemeClr val="tx1"/>
              </a:solidFill>
              <a:latin typeface="Century Gothic" panose="020B0502020202020204" pitchFamily="34" charset="0"/>
            </a:endParaRPr>
          </a:p>
          <a:p>
            <a:r>
              <a:rPr lang="en-US" sz="2000" dirty="0">
                <a:solidFill>
                  <a:schemeClr val="bg1"/>
                </a:solidFill>
                <a:latin typeface="Century Gothic" panose="020B0502020202020204" pitchFamily="34" charset="0"/>
              </a:rPr>
              <a:t>Think of five people who help others to stay healthy and well.</a:t>
            </a:r>
          </a:p>
          <a:p>
            <a:pPr algn="ctr"/>
            <a:endParaRPr lang="en-US" sz="2400" b="1" dirty="0">
              <a:solidFill>
                <a:schemeClr val="tx1"/>
              </a:solidFill>
              <a:latin typeface="Century Gothic" panose="020B0502020202020204" pitchFamily="34" charset="0"/>
            </a:endParaRPr>
          </a:p>
        </p:txBody>
      </p:sp>
      <p:sp>
        <p:nvSpPr>
          <p:cNvPr id="17" name="Rounded Rectangle 16">
            <a:extLst>
              <a:ext uri="{FF2B5EF4-FFF2-40B4-BE49-F238E27FC236}">
                <a16:creationId xmlns:a16="http://schemas.microsoft.com/office/drawing/2014/main" id="{515E5A20-6CA5-B44D-E7C6-6EA26625EAAA}"/>
              </a:ext>
            </a:extLst>
          </p:cNvPr>
          <p:cNvSpPr/>
          <p:nvPr/>
        </p:nvSpPr>
        <p:spPr>
          <a:xfrm>
            <a:off x="5816053" y="2085975"/>
            <a:ext cx="3764511" cy="3091143"/>
          </a:xfrm>
          <a:prstGeom prst="roundRect">
            <a:avLst>
              <a:gd name="adj" fmla="val 5556"/>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620000" tIns="251999" rIns="216000" bIns="216000" rtlCol="0" anchor="t" anchorCtr="0"/>
          <a:lstStyle/>
          <a:p>
            <a:r>
              <a:rPr lang="en-US" sz="2400" b="1" dirty="0">
                <a:solidFill>
                  <a:schemeClr val="bg1"/>
                </a:solidFill>
                <a:latin typeface="Century Gothic" panose="020B0502020202020204" pitchFamily="34" charset="0"/>
              </a:rPr>
              <a:t>Role</a:t>
            </a:r>
          </a:p>
          <a:p>
            <a:endParaRPr lang="en-US" dirty="0">
              <a:solidFill>
                <a:schemeClr val="bg1"/>
              </a:solidFill>
              <a:latin typeface="Century Gothic" panose="020B0502020202020204" pitchFamily="34" charset="0"/>
            </a:endParaRPr>
          </a:p>
          <a:p>
            <a:r>
              <a:rPr lang="en-GB" sz="2000" dirty="0">
                <a:solidFill>
                  <a:schemeClr val="bg1"/>
                </a:solidFill>
                <a:latin typeface="Century Gothic" panose="020B0502020202020204" pitchFamily="34" charset="0"/>
              </a:rPr>
              <a:t>Talk about </a:t>
            </a:r>
            <a:br>
              <a:rPr lang="en-GB" sz="2000" dirty="0">
                <a:solidFill>
                  <a:schemeClr val="bg1"/>
                </a:solidFill>
                <a:latin typeface="Century Gothic" panose="020B0502020202020204" pitchFamily="34" charset="0"/>
              </a:rPr>
            </a:br>
            <a:r>
              <a:rPr lang="en-GB" sz="2000" dirty="0">
                <a:solidFill>
                  <a:schemeClr val="bg1"/>
                </a:solidFill>
                <a:latin typeface="Century Gothic" panose="020B0502020202020204" pitchFamily="34" charset="0"/>
              </a:rPr>
              <a:t>their role and what they do.</a:t>
            </a:r>
          </a:p>
          <a:p>
            <a:pPr algn="ctr"/>
            <a:endParaRPr lang="en-US" sz="2400" b="1" dirty="0">
              <a:solidFill>
                <a:schemeClr val="tx1"/>
              </a:solidFill>
              <a:latin typeface="Century Gothic" panose="020B0502020202020204" pitchFamily="34" charset="0"/>
            </a:endParaRP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E66DDCE6-F784-670D-54D8-EFC9A976C31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rot="19885150">
            <a:off x="4349991" y="3337295"/>
            <a:ext cx="1280530" cy="671439"/>
          </a:xfrm>
          <a:prstGeom prst="rect">
            <a:avLst/>
          </a:prstGeom>
        </p:spPr>
      </p:pic>
      <p:pic>
        <p:nvPicPr>
          <p:cNvPr id="21" name="Google Shape;398;p16">
            <a:extLst>
              <a:ext uri="{FF2B5EF4-FFF2-40B4-BE49-F238E27FC236}">
                <a16:creationId xmlns:a16="http://schemas.microsoft.com/office/drawing/2014/main" id="{48728015-8BE6-68A5-2457-A933E505F3A2}"/>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22" name="Google Shape;399;p16">
            <a:extLst>
              <a:ext uri="{FF2B5EF4-FFF2-40B4-BE49-F238E27FC236}">
                <a16:creationId xmlns:a16="http://schemas.microsoft.com/office/drawing/2014/main" id="{E39DCB93-6DCE-1C44-30FD-1A2CC27F2C3C}"/>
              </a:ext>
            </a:extLst>
          </p:cNvPr>
          <p:cNvPicPr preferRelativeResize="0"/>
          <p:nvPr/>
        </p:nvPicPr>
        <p:blipFill rotWithShape="1">
          <a:blip r:embed="rId7">
            <a:alphaModFix/>
            <a:extLst>
              <a:ext uri="{BEBA8EAE-BF5A-486C-A8C5-ECC9F3942E4B}">
                <a14:imgProps xmlns:a14="http://schemas.microsoft.com/office/drawing/2010/main">
                  <a14:imgLayer r:embed="rId8">
                    <a14:imgEffect>
                      <a14:brightnessContrast bright="100000"/>
                    </a14:imgEffect>
                  </a14:imgLayer>
                </a14:imgProps>
              </a:ext>
            </a:extLst>
          </a:blip>
          <a:srcRect/>
          <a:stretch/>
        </p:blipFill>
        <p:spPr>
          <a:xfrm>
            <a:off x="710389" y="6051927"/>
            <a:ext cx="440209" cy="480636"/>
          </a:xfrm>
          <a:prstGeom prst="rect">
            <a:avLst/>
          </a:prstGeom>
          <a:noFill/>
          <a:ln>
            <a:noFill/>
          </a:ln>
        </p:spPr>
      </p:pic>
      <p:pic>
        <p:nvPicPr>
          <p:cNvPr id="7" name="Picture 6" descr="A black person in a purple circle&#10;&#10;Description automatically generated">
            <a:extLst>
              <a:ext uri="{FF2B5EF4-FFF2-40B4-BE49-F238E27FC236}">
                <a16:creationId xmlns:a16="http://schemas.microsoft.com/office/drawing/2014/main" id="{D5E48CDE-9A97-F59F-5A81-7C4A1F4CF9F3}"/>
              </a:ext>
            </a:extLst>
          </p:cNvPr>
          <p:cNvPicPr>
            <a:picLocks noChangeAspect="1"/>
          </p:cNvPicPr>
          <p:nvPr/>
        </p:nvPicPr>
        <p:blipFill>
          <a:blip r:embed="rId9"/>
          <a:stretch>
            <a:fillRect/>
          </a:stretch>
        </p:blipFill>
        <p:spPr>
          <a:xfrm>
            <a:off x="511833" y="4308313"/>
            <a:ext cx="604273" cy="604273"/>
          </a:xfrm>
          <a:prstGeom prst="rect">
            <a:avLst/>
          </a:prstGeom>
          <a:effectLst>
            <a:outerShdw blurRad="50800" dist="50800" dir="5400000" algn="ctr" rotWithShape="0">
              <a:srgbClr val="000000">
                <a:alpha val="22144"/>
              </a:srgbClr>
            </a:outerShdw>
          </a:effectLst>
        </p:spPr>
      </p:pic>
      <p:pic>
        <p:nvPicPr>
          <p:cNvPr id="13" name="Picture 12" descr="A black person in a purple circle&#10;&#10;Description automatically generated">
            <a:extLst>
              <a:ext uri="{FF2B5EF4-FFF2-40B4-BE49-F238E27FC236}">
                <a16:creationId xmlns:a16="http://schemas.microsoft.com/office/drawing/2014/main" id="{8BFB5647-D59D-34BD-295F-896A70328DF8}"/>
              </a:ext>
            </a:extLst>
          </p:cNvPr>
          <p:cNvPicPr>
            <a:picLocks noChangeAspect="1"/>
          </p:cNvPicPr>
          <p:nvPr/>
        </p:nvPicPr>
        <p:blipFill>
          <a:blip r:embed="rId9"/>
          <a:stretch>
            <a:fillRect/>
          </a:stretch>
        </p:blipFill>
        <p:spPr>
          <a:xfrm>
            <a:off x="6025326" y="2382012"/>
            <a:ext cx="1249534" cy="1249534"/>
          </a:xfrm>
          <a:prstGeom prst="rect">
            <a:avLst/>
          </a:prstGeom>
          <a:effectLst>
            <a:outerShdw blurRad="50800" dist="50800" dir="5400000" algn="ctr" rotWithShape="0">
              <a:srgbClr val="000000">
                <a:alpha val="19000"/>
              </a:srgbClr>
            </a:outerShdw>
          </a:effectLst>
        </p:spPr>
      </p:pic>
      <p:pic>
        <p:nvPicPr>
          <p:cNvPr id="14" name="Picture 13" descr="A black person in a purple circle&#10;&#10;Description automatically generated">
            <a:extLst>
              <a:ext uri="{FF2B5EF4-FFF2-40B4-BE49-F238E27FC236}">
                <a16:creationId xmlns:a16="http://schemas.microsoft.com/office/drawing/2014/main" id="{1732E55E-4221-AE85-F288-ECA996A6992C}"/>
              </a:ext>
            </a:extLst>
          </p:cNvPr>
          <p:cNvPicPr>
            <a:picLocks noChangeAspect="1"/>
          </p:cNvPicPr>
          <p:nvPr/>
        </p:nvPicPr>
        <p:blipFill>
          <a:blip r:embed="rId9"/>
          <a:stretch>
            <a:fillRect/>
          </a:stretch>
        </p:blipFill>
        <p:spPr>
          <a:xfrm>
            <a:off x="1197633" y="4308313"/>
            <a:ext cx="604273" cy="604273"/>
          </a:xfrm>
          <a:prstGeom prst="rect">
            <a:avLst/>
          </a:prstGeom>
          <a:effectLst>
            <a:outerShdw blurRad="50800" dist="50800" dir="5400000" algn="ctr" rotWithShape="0">
              <a:srgbClr val="000000">
                <a:alpha val="22144"/>
              </a:srgbClr>
            </a:outerShdw>
          </a:effectLst>
        </p:spPr>
      </p:pic>
      <p:pic>
        <p:nvPicPr>
          <p:cNvPr id="15" name="Picture 14" descr="A black person in a purple circle&#10;&#10;Description automatically generated">
            <a:extLst>
              <a:ext uri="{FF2B5EF4-FFF2-40B4-BE49-F238E27FC236}">
                <a16:creationId xmlns:a16="http://schemas.microsoft.com/office/drawing/2014/main" id="{BB773867-AF2E-22FE-15BF-5F3DB14C0D27}"/>
              </a:ext>
            </a:extLst>
          </p:cNvPr>
          <p:cNvPicPr>
            <a:picLocks noChangeAspect="1"/>
          </p:cNvPicPr>
          <p:nvPr/>
        </p:nvPicPr>
        <p:blipFill>
          <a:blip r:embed="rId9"/>
          <a:stretch>
            <a:fillRect/>
          </a:stretch>
        </p:blipFill>
        <p:spPr>
          <a:xfrm>
            <a:off x="1883433" y="4308313"/>
            <a:ext cx="604273" cy="604273"/>
          </a:xfrm>
          <a:prstGeom prst="rect">
            <a:avLst/>
          </a:prstGeom>
          <a:effectLst>
            <a:outerShdw blurRad="50800" dist="50800" dir="5400000" algn="ctr" rotWithShape="0">
              <a:srgbClr val="000000">
                <a:alpha val="22144"/>
              </a:srgbClr>
            </a:outerShdw>
          </a:effectLst>
        </p:spPr>
      </p:pic>
      <p:pic>
        <p:nvPicPr>
          <p:cNvPr id="18" name="Picture 17" descr="A black person in a purple circle&#10;&#10;Description automatically generated">
            <a:extLst>
              <a:ext uri="{FF2B5EF4-FFF2-40B4-BE49-F238E27FC236}">
                <a16:creationId xmlns:a16="http://schemas.microsoft.com/office/drawing/2014/main" id="{DD463EE2-AAAC-A299-A57B-8598AE6FCA63}"/>
              </a:ext>
            </a:extLst>
          </p:cNvPr>
          <p:cNvPicPr>
            <a:picLocks noChangeAspect="1"/>
          </p:cNvPicPr>
          <p:nvPr/>
        </p:nvPicPr>
        <p:blipFill>
          <a:blip r:embed="rId9"/>
          <a:stretch>
            <a:fillRect/>
          </a:stretch>
        </p:blipFill>
        <p:spPr>
          <a:xfrm>
            <a:off x="2569233" y="4308313"/>
            <a:ext cx="604273" cy="604273"/>
          </a:xfrm>
          <a:prstGeom prst="rect">
            <a:avLst/>
          </a:prstGeom>
          <a:effectLst>
            <a:outerShdw blurRad="50800" dist="50800" dir="5400000" algn="ctr" rotWithShape="0">
              <a:srgbClr val="000000">
                <a:alpha val="22144"/>
              </a:srgbClr>
            </a:outerShdw>
          </a:effectLst>
        </p:spPr>
      </p:pic>
      <p:pic>
        <p:nvPicPr>
          <p:cNvPr id="19" name="Picture 18" descr="A black person in a purple circle&#10;&#10;Description automatically generated">
            <a:extLst>
              <a:ext uri="{FF2B5EF4-FFF2-40B4-BE49-F238E27FC236}">
                <a16:creationId xmlns:a16="http://schemas.microsoft.com/office/drawing/2014/main" id="{126C2CBA-BE67-442A-215E-8F27A313AD85}"/>
              </a:ext>
            </a:extLst>
          </p:cNvPr>
          <p:cNvPicPr>
            <a:picLocks noChangeAspect="1"/>
          </p:cNvPicPr>
          <p:nvPr/>
        </p:nvPicPr>
        <p:blipFill>
          <a:blip r:embed="rId9"/>
          <a:stretch>
            <a:fillRect/>
          </a:stretch>
        </p:blipFill>
        <p:spPr>
          <a:xfrm>
            <a:off x="3255033" y="4308313"/>
            <a:ext cx="604273" cy="604273"/>
          </a:xfrm>
          <a:prstGeom prst="rect">
            <a:avLst/>
          </a:prstGeom>
          <a:effectLst>
            <a:outerShdw blurRad="50800" dist="50800" dir="5400000" algn="ctr" rotWithShape="0">
              <a:srgbClr val="000000">
                <a:alpha val="22144"/>
              </a:srgbClr>
            </a:outerShdw>
          </a:effectLst>
        </p:spPr>
      </p:pic>
    </p:spTree>
    <p:extLst>
      <p:ext uri="{BB962C8B-B14F-4D97-AF65-F5344CB8AC3E}">
        <p14:creationId xmlns:p14="http://schemas.microsoft.com/office/powerpoint/2010/main" val="2616349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p:txBody>
          <a:bodyPr>
            <a:normAutofit/>
          </a:bodyPr>
          <a:lstStyle/>
          <a:p>
            <a:pPr>
              <a:lnSpc>
                <a:spcPts val="2800"/>
              </a:lnSpc>
              <a:spcBef>
                <a:spcPts val="1100"/>
              </a:spcBef>
              <a:spcAft>
                <a:spcPts val="0"/>
              </a:spcAft>
            </a:pPr>
            <a:r>
              <a:rPr lang="en-GB" dirty="0">
                <a:ea typeface="Calibri" panose="020F0502020204030204" pitchFamily="34" charset="0"/>
                <a:cs typeface="Times New Roman" panose="02020603050405020304" pitchFamily="18" charset="0"/>
              </a:rPr>
              <a:t>If</a:t>
            </a:r>
            <a:r>
              <a:rPr lang="en-GB" dirty="0">
                <a:effectLst/>
                <a:ea typeface="Calibri" panose="020F0502020204030204" pitchFamily="34" charset="0"/>
                <a:cs typeface="Times New Roman" panose="02020603050405020304" pitchFamily="18" charset="0"/>
              </a:rPr>
              <a:t> you feel unwell it is important to talk to a trusted adult – at home or school; and that only a trusted adult should give you medicines.</a:t>
            </a:r>
            <a:endParaRPr lang="en-US" dirty="0"/>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dirty="0"/>
              <a:t>Who can help?</a:t>
            </a:r>
          </a:p>
        </p:txBody>
      </p:sp>
      <p:sp>
        <p:nvSpPr>
          <p:cNvPr id="10" name="Slide Number Placeholder 5">
            <a:extLst>
              <a:ext uri="{FF2B5EF4-FFF2-40B4-BE49-F238E27FC236}">
                <a16:creationId xmlns:a16="http://schemas.microsoft.com/office/drawing/2014/main" id="{FCA042CF-FF68-326A-EFA8-CC935309002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4AAAD599-5046-B984-C9F6-C7E2E033739A}"/>
              </a:ext>
            </a:extLst>
          </p:cNvPr>
          <p:cNvPicPr>
            <a:picLocks noChangeAspect="1"/>
          </p:cNvPicPr>
          <p:nvPr/>
        </p:nvPicPr>
        <p:blipFill>
          <a:blip r:embed="rId3"/>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C9854E4D-D0A6-1774-657D-E6F6A2EE9886}"/>
              </a:ext>
            </a:extLst>
          </p:cNvPr>
          <p:cNvPicPr>
            <a:picLocks noChangeAspect="1"/>
          </p:cNvPicPr>
          <p:nvPr/>
        </p:nvPicPr>
        <p:blipFill>
          <a:blip r:embed="rId4"/>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6589091-F1EC-AC3D-40FC-DEF5AAA18DC4}"/>
              </a:ext>
            </a:extLst>
          </p:cNvPr>
          <p:cNvPicPr>
            <a:picLocks noChangeAspect="1"/>
          </p:cNvPicPr>
          <p:nvPr/>
        </p:nvPicPr>
        <p:blipFill>
          <a:blip r:embed="rId4"/>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C74B628D-44F5-8006-7B23-B4A5C8689F79}"/>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3EE67D4-20BD-79A1-6F11-62868F28426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DB2A02EE-36B0-AD66-20DC-00F2290A238E}"/>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Tree>
    <p:extLst>
      <p:ext uri="{BB962C8B-B14F-4D97-AF65-F5344CB8AC3E}">
        <p14:creationId xmlns:p14="http://schemas.microsoft.com/office/powerpoint/2010/main" val="1258351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7B750D-7B53-9FB7-DC4A-B42437B16239}"/>
              </a:ext>
            </a:extLst>
          </p:cNvPr>
          <p:cNvSpPr>
            <a:spLocks noGrp="1"/>
          </p:cNvSpPr>
          <p:nvPr>
            <p:ph sz="half" idx="10"/>
          </p:nvPr>
        </p:nvSpPr>
        <p:spPr>
          <a:xfrm>
            <a:off x="232915" y="1303304"/>
            <a:ext cx="3282845" cy="4368246"/>
          </a:xfrm>
        </p:spPr>
        <p:txBody>
          <a:bodyPr>
            <a:noAutofit/>
          </a:bodyPr>
          <a:lstStyle/>
          <a:p>
            <a:r>
              <a:rPr lang="en-GB" dirty="0">
                <a:ea typeface="Lato" panose="020B0604020202020204" charset="0"/>
                <a:cs typeface="Lato" panose="020B0604020202020204" charset="0"/>
              </a:rPr>
              <a:t>Now go back to your </a:t>
            </a:r>
            <a:br>
              <a:rPr lang="en-GB" dirty="0">
                <a:ea typeface="Lato" panose="020B0604020202020204" charset="0"/>
                <a:cs typeface="Lato" panose="020B0604020202020204" charset="0"/>
              </a:rPr>
            </a:br>
            <a:r>
              <a:rPr lang="en-GB" dirty="0">
                <a:ea typeface="Lato" panose="020B0604020202020204" charset="0"/>
                <a:cs typeface="Lato" panose="020B0604020202020204" charset="0"/>
              </a:rPr>
              <a:t>mind-map.</a:t>
            </a:r>
          </a:p>
          <a:p>
            <a:pPr marL="198000" indent="-198000">
              <a:buFont typeface="Arial" panose="020B0604020202020204" pitchFamily="34" charset="0"/>
              <a:buChar char="•"/>
            </a:pPr>
            <a:r>
              <a:rPr lang="en-GB" dirty="0">
                <a:ea typeface="Lato" panose="020B0604020202020204" charset="0"/>
                <a:cs typeface="Lato" panose="020B0604020202020204" charset="0"/>
              </a:rPr>
              <a:t>Is there anything you would like to change?</a:t>
            </a:r>
          </a:p>
          <a:p>
            <a:pPr marL="198000" indent="-198000">
              <a:buFont typeface="Arial" panose="020B0604020202020204" pitchFamily="34" charset="0"/>
              <a:buChar char="•"/>
            </a:pPr>
            <a:r>
              <a:rPr lang="en-GB" dirty="0">
                <a:ea typeface="Lato" panose="020B0604020202020204" charset="0"/>
                <a:cs typeface="Lato" panose="020B0604020202020204" charset="0"/>
              </a:rPr>
              <a:t>Is there anything you would like to add?</a:t>
            </a:r>
          </a:p>
          <a:p>
            <a:r>
              <a:rPr lang="en-GB" dirty="0">
                <a:ea typeface="Lato" panose="020B0604020202020204" charset="0"/>
                <a:cs typeface="Lato" panose="020B0604020202020204" charset="0"/>
              </a:rPr>
              <a:t>Use a different colour pencil to add your ideas.</a:t>
            </a:r>
          </a:p>
          <a:p>
            <a:r>
              <a:rPr lang="en-GB" dirty="0">
                <a:ea typeface="Lato" panose="020B0604020202020204" charset="0"/>
                <a:cs typeface="Lato" panose="020B0604020202020204" charset="0"/>
              </a:rPr>
              <a:t>Share one thing that can help someone to feel better if they are unwell.</a:t>
            </a:r>
          </a:p>
        </p:txBody>
      </p:sp>
      <p:sp>
        <p:nvSpPr>
          <p:cNvPr id="3" name="Title 2">
            <a:extLst>
              <a:ext uri="{FF2B5EF4-FFF2-40B4-BE49-F238E27FC236}">
                <a16:creationId xmlns:a16="http://schemas.microsoft.com/office/drawing/2014/main" id="{6E933556-8010-578D-46DB-5BB87908B804}"/>
              </a:ext>
            </a:extLst>
          </p:cNvPr>
          <p:cNvSpPr>
            <a:spLocks noGrp="1"/>
          </p:cNvSpPr>
          <p:nvPr>
            <p:ph type="title"/>
          </p:nvPr>
        </p:nvSpPr>
        <p:spPr>
          <a:xfrm>
            <a:off x="233592" y="543878"/>
            <a:ext cx="6581545" cy="694054"/>
          </a:xfrm>
        </p:spPr>
        <p:txBody>
          <a:bodyPr/>
          <a:lstStyle/>
          <a:p>
            <a:r>
              <a:rPr lang="en-GB" dirty="0"/>
              <a:t>What have we learnt?</a:t>
            </a:r>
          </a:p>
        </p:txBody>
      </p:sp>
      <p:sp>
        <p:nvSpPr>
          <p:cNvPr id="4" name="Slide Number Placeholder 3">
            <a:extLst>
              <a:ext uri="{FF2B5EF4-FFF2-40B4-BE49-F238E27FC236}">
                <a16:creationId xmlns:a16="http://schemas.microsoft.com/office/drawing/2014/main" id="{C333141E-639E-918C-8F32-8341DD729962}"/>
              </a:ext>
            </a:extLst>
          </p:cNvPr>
          <p:cNvSpPr>
            <a:spLocks noGrp="1"/>
          </p:cNvSpPr>
          <p:nvPr>
            <p:ph type="sldNum" sz="quarter" idx="4"/>
          </p:nvPr>
        </p:nvSpPr>
        <p:spPr/>
        <p:txBody>
          <a:bodyPr/>
          <a:lstStyle/>
          <a:p>
            <a:r>
              <a:rPr lang="en-GB"/>
              <a:t>© PSHE Association 2025</a:t>
            </a:r>
            <a:endParaRPr lang="en-GB" dirty="0"/>
          </a:p>
        </p:txBody>
      </p:sp>
      <p:grpSp>
        <p:nvGrpSpPr>
          <p:cNvPr id="54" name="Group 53">
            <a:extLst>
              <a:ext uri="{FF2B5EF4-FFF2-40B4-BE49-F238E27FC236}">
                <a16:creationId xmlns:a16="http://schemas.microsoft.com/office/drawing/2014/main" id="{8250F37C-CF20-5C1D-409C-8E5922B8C827}"/>
              </a:ext>
            </a:extLst>
          </p:cNvPr>
          <p:cNvGrpSpPr/>
          <p:nvPr/>
        </p:nvGrpSpPr>
        <p:grpSpPr>
          <a:xfrm>
            <a:off x="3820737" y="2026803"/>
            <a:ext cx="5829465" cy="3363012"/>
            <a:chOff x="3820737" y="2026803"/>
            <a:chExt cx="5829465" cy="3363012"/>
          </a:xfrm>
        </p:grpSpPr>
        <p:grpSp>
          <p:nvGrpSpPr>
            <p:cNvPr id="46" name="Group 45">
              <a:extLst>
                <a:ext uri="{FF2B5EF4-FFF2-40B4-BE49-F238E27FC236}">
                  <a16:creationId xmlns:a16="http://schemas.microsoft.com/office/drawing/2014/main" id="{3E4987D2-3F88-81F6-0CBD-EC70C9EBB034}"/>
                </a:ext>
              </a:extLst>
            </p:cNvPr>
            <p:cNvGrpSpPr/>
            <p:nvPr/>
          </p:nvGrpSpPr>
          <p:grpSpPr>
            <a:xfrm>
              <a:off x="3820737" y="2400301"/>
              <a:ext cx="5590567" cy="2989514"/>
              <a:chOff x="992605" y="1734184"/>
              <a:chExt cx="8015542" cy="4286251"/>
            </a:xfrm>
          </p:grpSpPr>
          <p:sp>
            <p:nvSpPr>
              <p:cNvPr id="26" name="Rounded Rectangle 25">
                <a:extLst>
                  <a:ext uri="{FF2B5EF4-FFF2-40B4-BE49-F238E27FC236}">
                    <a16:creationId xmlns:a16="http://schemas.microsoft.com/office/drawing/2014/main" id="{47DDB6A1-DC9D-6858-27C3-9AEB1AC1B617}"/>
                  </a:ext>
                </a:extLst>
              </p:cNvPr>
              <p:cNvSpPr/>
              <p:nvPr/>
            </p:nvSpPr>
            <p:spPr>
              <a:xfrm>
                <a:off x="2364842" y="2474505"/>
                <a:ext cx="5165374" cy="1908986"/>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bIns="90000" rtlCol="0" anchor="ctr" anchorCtr="0"/>
              <a:lstStyle/>
              <a:p>
                <a:pPr algn="ctr">
                  <a:lnSpc>
                    <a:spcPts val="2400"/>
                  </a:lnSpc>
                  <a:spcBef>
                    <a:spcPts val="1500"/>
                  </a:spcBef>
                </a:pPr>
                <a:r>
                  <a:rPr lang="en-GB" b="1" dirty="0">
                    <a:solidFill>
                      <a:schemeClr val="tx1"/>
                    </a:solidFill>
                    <a:latin typeface="Century Gothic" panose="020B0502020202020204" pitchFamily="34" charset="0"/>
                  </a:rPr>
                  <a:t>What do we know about </a:t>
                </a:r>
                <a:br>
                  <a:rPr lang="en-GB" b="1" dirty="0">
                    <a:solidFill>
                      <a:schemeClr val="tx1"/>
                    </a:solidFill>
                    <a:latin typeface="Century Gothic" panose="020B0502020202020204" pitchFamily="34" charset="0"/>
                  </a:rPr>
                </a:br>
                <a:r>
                  <a:rPr lang="en-GB" b="1" dirty="0">
                    <a:solidFill>
                      <a:schemeClr val="tx1"/>
                    </a:solidFill>
                    <a:latin typeface="Century Gothic" panose="020B0502020202020204" pitchFamily="34" charset="0"/>
                  </a:rPr>
                  <a:t>medicines? </a:t>
                </a:r>
              </a:p>
            </p:txBody>
          </p:sp>
          <p:pic>
            <p:nvPicPr>
              <p:cNvPr id="27" name="Picture 26" descr="A green and black striped object&#10;&#10;Description automatically generated">
                <a:extLst>
                  <a:ext uri="{FF2B5EF4-FFF2-40B4-BE49-F238E27FC236}">
                    <a16:creationId xmlns:a16="http://schemas.microsoft.com/office/drawing/2014/main" id="{EC43A931-9A0A-18F0-2FA2-3BB43927F782}"/>
                  </a:ext>
                </a:extLst>
              </p:cNvPr>
              <p:cNvPicPr>
                <a:picLocks noChangeAspect="1"/>
              </p:cNvPicPr>
              <p:nvPr/>
            </p:nvPicPr>
            <p:blipFill>
              <a:blip r:embed="rId3"/>
              <a:stretch>
                <a:fillRect/>
              </a:stretch>
            </p:blipFill>
            <p:spPr>
              <a:xfrm rot="7548666">
                <a:off x="2771723" y="4648147"/>
                <a:ext cx="274320" cy="2099144"/>
              </a:xfrm>
              <a:prstGeom prst="rect">
                <a:avLst/>
              </a:prstGeom>
            </p:spPr>
          </p:pic>
          <p:sp>
            <p:nvSpPr>
              <p:cNvPr id="28" name="Rectangle 27">
                <a:extLst>
                  <a:ext uri="{FF2B5EF4-FFF2-40B4-BE49-F238E27FC236}">
                    <a16:creationId xmlns:a16="http://schemas.microsoft.com/office/drawing/2014/main" id="{099E3E98-DC00-8E8C-6172-7085DEC27A3F}"/>
                  </a:ext>
                </a:extLst>
              </p:cNvPr>
              <p:cNvSpPr/>
              <p:nvPr/>
            </p:nvSpPr>
            <p:spPr>
              <a:xfrm>
                <a:off x="7955446" y="4668049"/>
                <a:ext cx="1052701"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8252147-35E0-CF0A-994A-C585547B24FE}"/>
                  </a:ext>
                </a:extLst>
              </p:cNvPr>
              <p:cNvSpPr/>
              <p:nvPr/>
            </p:nvSpPr>
            <p:spPr>
              <a:xfrm>
                <a:off x="7955446" y="4783606"/>
                <a:ext cx="728255"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2BC00FA-63E5-8A5B-D6B9-0DBAC43BCC32}"/>
                  </a:ext>
                </a:extLst>
              </p:cNvPr>
              <p:cNvSpPr/>
              <p:nvPr/>
            </p:nvSpPr>
            <p:spPr>
              <a:xfrm>
                <a:off x="1399820" y="4896650"/>
                <a:ext cx="1052701"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7D41A8-AB46-1CA2-CDB1-AB5304F2272C}"/>
                  </a:ext>
                </a:extLst>
              </p:cNvPr>
              <p:cNvSpPr/>
              <p:nvPr/>
            </p:nvSpPr>
            <p:spPr>
              <a:xfrm>
                <a:off x="1399820" y="5012205"/>
                <a:ext cx="728255"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F45D39E-2E37-23C6-162F-47B22B8F01E0}"/>
                  </a:ext>
                </a:extLst>
              </p:cNvPr>
              <p:cNvSpPr/>
              <p:nvPr/>
            </p:nvSpPr>
            <p:spPr>
              <a:xfrm>
                <a:off x="6357910" y="1847228"/>
                <a:ext cx="1052701"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23046F-F360-FD9D-C502-DB0E6DB365A9}"/>
                  </a:ext>
                </a:extLst>
              </p:cNvPr>
              <p:cNvSpPr/>
              <p:nvPr/>
            </p:nvSpPr>
            <p:spPr>
              <a:xfrm>
                <a:off x="6357910" y="1962784"/>
                <a:ext cx="728255"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9C162F-67D2-904C-0578-4B0C6625184D}"/>
                  </a:ext>
                </a:extLst>
              </p:cNvPr>
              <p:cNvSpPr/>
              <p:nvPr/>
            </p:nvSpPr>
            <p:spPr>
              <a:xfrm>
                <a:off x="992605" y="2045773"/>
                <a:ext cx="1052701"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128568E-D1EB-9627-072B-196F118AED2C}"/>
                  </a:ext>
                </a:extLst>
              </p:cNvPr>
              <p:cNvSpPr/>
              <p:nvPr/>
            </p:nvSpPr>
            <p:spPr>
              <a:xfrm>
                <a:off x="992605" y="2161330"/>
                <a:ext cx="728255"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8287E89-FEE9-0438-4484-AFB820D5900E}"/>
                  </a:ext>
                </a:extLst>
              </p:cNvPr>
              <p:cNvSpPr/>
              <p:nvPr/>
            </p:nvSpPr>
            <p:spPr>
              <a:xfrm>
                <a:off x="4329085" y="5703915"/>
                <a:ext cx="1052701"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87E421B-2A27-28E7-4005-8B870880B8FB}"/>
                  </a:ext>
                </a:extLst>
              </p:cNvPr>
              <p:cNvSpPr/>
              <p:nvPr/>
            </p:nvSpPr>
            <p:spPr>
              <a:xfrm>
                <a:off x="4329085" y="5819471"/>
                <a:ext cx="728255"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DA9EECA-AA1D-653D-3DF5-90346D601CB6}"/>
                  </a:ext>
                </a:extLst>
              </p:cNvPr>
              <p:cNvSpPr/>
              <p:nvPr/>
            </p:nvSpPr>
            <p:spPr>
              <a:xfrm>
                <a:off x="4329085" y="5948059"/>
                <a:ext cx="1052701"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31EA2ED-DB4D-4F4E-7B9B-B614BB0D47BD}"/>
                  </a:ext>
                </a:extLst>
              </p:cNvPr>
              <p:cNvSpPr/>
              <p:nvPr/>
            </p:nvSpPr>
            <p:spPr>
              <a:xfrm>
                <a:off x="6357910" y="1734184"/>
                <a:ext cx="728255"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57F4422-31BB-368A-BAEA-8B75A9EF37EF}"/>
                  </a:ext>
                </a:extLst>
              </p:cNvPr>
              <p:cNvSpPr/>
              <p:nvPr/>
            </p:nvSpPr>
            <p:spPr>
              <a:xfrm>
                <a:off x="7955446" y="4896650"/>
                <a:ext cx="1052701" cy="7237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02E1DD3B-4707-E584-DFB0-AA99B681A966}"/>
                  </a:ext>
                </a:extLst>
              </p:cNvPr>
              <p:cNvCxnSpPr>
                <a:cxnSpLocks/>
                <a:stCxn id="26" idx="2"/>
              </p:cNvCxnSpPr>
              <p:nvPr/>
            </p:nvCxnSpPr>
            <p:spPr>
              <a:xfrm flipH="1">
                <a:off x="4855434" y="4383492"/>
                <a:ext cx="92095" cy="1164199"/>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D389069-97A0-4FC7-70D5-024155FBDDED}"/>
                  </a:ext>
                </a:extLst>
              </p:cNvPr>
              <p:cNvCxnSpPr>
                <a:cxnSpLocks/>
              </p:cNvCxnSpPr>
              <p:nvPr/>
            </p:nvCxnSpPr>
            <p:spPr>
              <a:xfrm>
                <a:off x="7530217" y="3721464"/>
                <a:ext cx="621088" cy="79036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77CB9F5-4E84-F2F7-6908-882E626C29DF}"/>
                  </a:ext>
                </a:extLst>
              </p:cNvPr>
              <p:cNvCxnSpPr>
                <a:cxnSpLocks/>
              </p:cNvCxnSpPr>
              <p:nvPr/>
            </p:nvCxnSpPr>
            <p:spPr>
              <a:xfrm>
                <a:off x="1883489" y="2284314"/>
                <a:ext cx="626702" cy="20863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0AC0C0B-AF36-3887-86DC-A0789FC78B11}"/>
                  </a:ext>
                </a:extLst>
              </p:cNvPr>
              <p:cNvCxnSpPr>
                <a:cxnSpLocks/>
              </p:cNvCxnSpPr>
              <p:nvPr/>
            </p:nvCxnSpPr>
            <p:spPr>
              <a:xfrm flipH="1">
                <a:off x="1797583" y="4133873"/>
                <a:ext cx="581922" cy="60147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4F130D4-D114-DA87-B527-BF6A01C6F3F0}"/>
                  </a:ext>
                </a:extLst>
              </p:cNvPr>
              <p:cNvCxnSpPr>
                <a:cxnSpLocks/>
              </p:cNvCxnSpPr>
              <p:nvPr/>
            </p:nvCxnSpPr>
            <p:spPr>
              <a:xfrm flipH="1">
                <a:off x="5853818" y="1884551"/>
                <a:ext cx="426503" cy="57358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7" name="Picture 46" descr="A red and black striped object&#10;&#10;Description automatically generated">
              <a:extLst>
                <a:ext uri="{FF2B5EF4-FFF2-40B4-BE49-F238E27FC236}">
                  <a16:creationId xmlns:a16="http://schemas.microsoft.com/office/drawing/2014/main" id="{F0275016-44C7-D5D5-44A4-10A947DC1BD8}"/>
                </a:ext>
              </a:extLst>
            </p:cNvPr>
            <p:cNvPicPr>
              <a:picLocks noChangeAspect="1"/>
            </p:cNvPicPr>
            <p:nvPr/>
          </p:nvPicPr>
          <p:blipFill>
            <a:blip r:embed="rId4"/>
            <a:stretch>
              <a:fillRect/>
            </a:stretch>
          </p:blipFill>
          <p:spPr>
            <a:xfrm rot="8848927">
              <a:off x="6183409" y="2059321"/>
              <a:ext cx="149894" cy="1147012"/>
            </a:xfrm>
            <a:prstGeom prst="rect">
              <a:avLst/>
            </a:prstGeom>
          </p:spPr>
        </p:pic>
        <p:sp>
          <p:nvSpPr>
            <p:cNvPr id="48" name="Rectangle 47">
              <a:extLst>
                <a:ext uri="{FF2B5EF4-FFF2-40B4-BE49-F238E27FC236}">
                  <a16:creationId xmlns:a16="http://schemas.microsoft.com/office/drawing/2014/main" id="{D0D3CE86-CE55-5377-FB30-4E4F9F41CE18}"/>
                </a:ext>
              </a:extLst>
            </p:cNvPr>
            <p:cNvSpPr/>
            <p:nvPr/>
          </p:nvSpPr>
          <p:spPr>
            <a:xfrm>
              <a:off x="5198960" y="2026803"/>
              <a:ext cx="1052701" cy="72376"/>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F39FAE4-CDE5-5D2F-F523-67560DE401D8}"/>
                </a:ext>
              </a:extLst>
            </p:cNvPr>
            <p:cNvSpPr/>
            <p:nvPr/>
          </p:nvSpPr>
          <p:spPr>
            <a:xfrm>
              <a:off x="5198960" y="2142359"/>
              <a:ext cx="728255" cy="72376"/>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FC4462C-68B0-77DB-68E6-782BA5AFD095}"/>
                </a:ext>
              </a:extLst>
            </p:cNvPr>
            <p:cNvSpPr/>
            <p:nvPr/>
          </p:nvSpPr>
          <p:spPr>
            <a:xfrm>
              <a:off x="7572680" y="5120186"/>
              <a:ext cx="1052701" cy="72376"/>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95A3E31-F7A2-C257-3058-9F445CC0ECD1}"/>
                </a:ext>
              </a:extLst>
            </p:cNvPr>
            <p:cNvSpPr/>
            <p:nvPr/>
          </p:nvSpPr>
          <p:spPr>
            <a:xfrm>
              <a:off x="7572680" y="5235742"/>
              <a:ext cx="728255" cy="72376"/>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9387416-45AC-A263-3E10-5D416E1538B2}"/>
                </a:ext>
              </a:extLst>
            </p:cNvPr>
            <p:cNvSpPr/>
            <p:nvPr/>
          </p:nvSpPr>
          <p:spPr>
            <a:xfrm>
              <a:off x="8829362" y="2899605"/>
              <a:ext cx="820840" cy="72376"/>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2860F30B-37D9-A7B4-9BBF-D34BEB9EB66B}"/>
                </a:ext>
              </a:extLst>
            </p:cNvPr>
            <p:cNvSpPr/>
            <p:nvPr/>
          </p:nvSpPr>
          <p:spPr>
            <a:xfrm>
              <a:off x="8829361" y="3015161"/>
              <a:ext cx="728255" cy="72376"/>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a:extLst>
              <a:ext uri="{FF2B5EF4-FFF2-40B4-BE49-F238E27FC236}">
                <a16:creationId xmlns:a16="http://schemas.microsoft.com/office/drawing/2014/main" id="{6CAAB747-6EFD-375C-025D-543CD274A7B3}"/>
              </a:ext>
            </a:extLst>
          </p:cNvPr>
          <p:cNvCxnSpPr>
            <a:cxnSpLocks/>
          </p:cNvCxnSpPr>
          <p:nvPr/>
        </p:nvCxnSpPr>
        <p:spPr>
          <a:xfrm flipV="1">
            <a:off x="8380498" y="3015161"/>
            <a:ext cx="395644" cy="1297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814A954-3B80-8607-2B29-780A77EB306E}"/>
              </a:ext>
            </a:extLst>
          </p:cNvPr>
          <p:cNvCxnSpPr>
            <a:cxnSpLocks/>
          </p:cNvCxnSpPr>
          <p:nvPr/>
        </p:nvCxnSpPr>
        <p:spPr>
          <a:xfrm>
            <a:off x="5621149" y="2295048"/>
            <a:ext cx="105184" cy="61018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88BB430-DD80-6C3D-7E2E-24F1EA0FAADB}"/>
              </a:ext>
            </a:extLst>
          </p:cNvPr>
          <p:cNvCxnSpPr>
            <a:cxnSpLocks/>
          </p:cNvCxnSpPr>
          <p:nvPr/>
        </p:nvCxnSpPr>
        <p:spPr>
          <a:xfrm>
            <a:off x="7562854" y="4248103"/>
            <a:ext cx="278374" cy="7109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8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animEffect transition="in" filter="fade">
                                      <p:cBhvr>
                                        <p:cTn id="9" dur="500"/>
                                        <p:tgtEl>
                                          <p:spTgt spid="5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ED3B-53CC-E1EA-B76E-90C960A3CAFB}"/>
              </a:ext>
            </a:extLst>
          </p:cNvPr>
          <p:cNvSpPr>
            <a:spLocks noGrp="1"/>
          </p:cNvSpPr>
          <p:nvPr>
            <p:ph type="title"/>
          </p:nvPr>
        </p:nvSpPr>
        <p:spPr>
          <a:xfrm>
            <a:off x="205987" y="587217"/>
            <a:ext cx="7498822" cy="694054"/>
          </a:xfrm>
        </p:spPr>
        <p:txBody>
          <a:bodyPr/>
          <a:lstStyle/>
          <a:p>
            <a:r>
              <a:rPr lang="en-US" dirty="0"/>
              <a:t>Using this PowerPoint</a:t>
            </a:r>
          </a:p>
        </p:txBody>
      </p:sp>
      <p:sp>
        <p:nvSpPr>
          <p:cNvPr id="4" name="Slide Number Placeholder 5">
            <a:extLst>
              <a:ext uri="{FF2B5EF4-FFF2-40B4-BE49-F238E27FC236}">
                <a16:creationId xmlns:a16="http://schemas.microsoft.com/office/drawing/2014/main" id="{FAB90903-E62F-6F69-0EE1-B19ED81F26C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9">
            <a:extLst>
              <a:ext uri="{FF2B5EF4-FFF2-40B4-BE49-F238E27FC236}">
                <a16:creationId xmlns:a16="http://schemas.microsoft.com/office/drawing/2014/main" id="{B6A8C060-BACB-BA59-C2D1-00787FEB7058}"/>
              </a:ext>
            </a:extLst>
          </p:cNvPr>
          <p:cNvSpPr txBox="1">
            <a:spLocks/>
          </p:cNvSpPr>
          <p:nvPr/>
        </p:nvSpPr>
        <p:spPr>
          <a:xfrm>
            <a:off x="234315" y="1333463"/>
            <a:ext cx="7350708"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Pupil slides </a:t>
            </a:r>
            <a:r>
              <a:rPr lang="en-US" dirty="0"/>
              <a:t>– provide a visual focus point for pupils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pPr>
              <a:lnSpc>
                <a:spcPts val="2800"/>
              </a:lnSpc>
              <a:spcBef>
                <a:spcPts val="1100"/>
              </a:spcBef>
              <a:spcAft>
                <a:spcPts val="0"/>
              </a:spcAft>
            </a:pPr>
            <a:endParaRPr lang="en-GB" dirty="0">
              <a:ea typeface="Calibri" panose="020F0502020204030204" pitchFamily="34" charset="0"/>
              <a:cs typeface="Times New Roman" panose="02020603050405020304" pitchFamily="18" charset="0"/>
            </a:endParaRPr>
          </a:p>
          <a:p>
            <a:pPr>
              <a:lnSpc>
                <a:spcPts val="2800"/>
              </a:lnSpc>
              <a:spcBef>
                <a:spcPts val="1100"/>
              </a:spcBef>
              <a:spcAft>
                <a:spcPts val="0"/>
              </a:spcAft>
            </a:pPr>
            <a:endParaRPr lang="en-US" dirty="0"/>
          </a:p>
        </p:txBody>
      </p:sp>
    </p:spTree>
    <p:extLst>
      <p:ext uri="{BB962C8B-B14F-4D97-AF65-F5344CB8AC3E}">
        <p14:creationId xmlns:p14="http://schemas.microsoft.com/office/powerpoint/2010/main" val="47225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669B60-C6F8-E8B7-9F1A-D8FFB5C605C7}"/>
              </a:ext>
            </a:extLst>
          </p:cNvPr>
          <p:cNvSpPr>
            <a:spLocks noGrp="1"/>
          </p:cNvSpPr>
          <p:nvPr>
            <p:ph sz="half" idx="10"/>
          </p:nvPr>
        </p:nvSpPr>
        <p:spPr>
          <a:xfrm>
            <a:off x="232915" y="1303304"/>
            <a:ext cx="3967610" cy="4368246"/>
          </a:xfrm>
        </p:spPr>
        <p:txBody>
          <a:bodyPr/>
          <a:lstStyle/>
          <a:p>
            <a:r>
              <a:rPr lang="en-GB" dirty="0">
                <a:ea typeface="Lato" panose="020B0604020202020204" charset="0"/>
                <a:cs typeface="Lato" panose="020B0604020202020204" charset="0"/>
              </a:rPr>
              <a:t>Write a story or create a storyboard about a character who isn’t feeling well. </a:t>
            </a:r>
          </a:p>
          <a:p>
            <a:r>
              <a:rPr lang="en-GB" dirty="0">
                <a:ea typeface="Lato" panose="020B0604020202020204" charset="0"/>
                <a:cs typeface="Lato" panose="020B0604020202020204" charset="0"/>
              </a:rPr>
              <a:t>Include:</a:t>
            </a:r>
          </a:p>
          <a:p>
            <a:pPr marL="198000" indent="-198000">
              <a:buFont typeface="Arial" panose="020B0604020202020204" pitchFamily="34" charset="0"/>
              <a:buChar char="•"/>
            </a:pPr>
            <a:r>
              <a:rPr lang="en-GB" dirty="0">
                <a:ea typeface="Lato" panose="020B0604020202020204" charset="0"/>
                <a:cs typeface="Lato" panose="020B0604020202020204" charset="0"/>
              </a:rPr>
              <a:t>what they do to feel better</a:t>
            </a:r>
          </a:p>
          <a:p>
            <a:pPr marL="198000" indent="-198000">
              <a:buFont typeface="Arial" panose="020B0604020202020204" pitchFamily="34" charset="0"/>
              <a:buChar char="•"/>
            </a:pPr>
            <a:r>
              <a:rPr lang="en-GB" dirty="0">
                <a:ea typeface="Lato" panose="020B0604020202020204" charset="0"/>
                <a:cs typeface="Lato" panose="020B0604020202020204" charset="0"/>
              </a:rPr>
              <a:t>who helps them</a:t>
            </a:r>
          </a:p>
          <a:p>
            <a:endParaRPr lang="en-GB" dirty="0"/>
          </a:p>
        </p:txBody>
      </p:sp>
      <p:sp>
        <p:nvSpPr>
          <p:cNvPr id="3" name="Title 2">
            <a:extLst>
              <a:ext uri="{FF2B5EF4-FFF2-40B4-BE49-F238E27FC236}">
                <a16:creationId xmlns:a16="http://schemas.microsoft.com/office/drawing/2014/main" id="{D59581EC-CD8A-E128-7C24-7C8E109D9456}"/>
              </a:ext>
            </a:extLst>
          </p:cNvPr>
          <p:cNvSpPr>
            <a:spLocks noGrp="1"/>
          </p:cNvSpPr>
          <p:nvPr>
            <p:ph type="title"/>
          </p:nvPr>
        </p:nvSpPr>
        <p:spPr/>
        <p:txBody>
          <a:bodyPr/>
          <a:lstStyle/>
          <a:p>
            <a:r>
              <a:rPr lang="en-GB" dirty="0"/>
              <a:t>Writing a story</a:t>
            </a:r>
          </a:p>
        </p:txBody>
      </p:sp>
      <p:sp>
        <p:nvSpPr>
          <p:cNvPr id="4" name="Slide Number Placeholder 3">
            <a:extLst>
              <a:ext uri="{FF2B5EF4-FFF2-40B4-BE49-F238E27FC236}">
                <a16:creationId xmlns:a16="http://schemas.microsoft.com/office/drawing/2014/main" id="{EC4CBE93-9CBC-739D-E995-6366D9EDD962}"/>
              </a:ext>
            </a:extLst>
          </p:cNvPr>
          <p:cNvSpPr>
            <a:spLocks noGrp="1"/>
          </p:cNvSpPr>
          <p:nvPr>
            <p:ph type="sldNum" sz="quarter" idx="4"/>
          </p:nvPr>
        </p:nvSpPr>
        <p:spPr/>
        <p:txBody>
          <a:bodyPr/>
          <a:lstStyle/>
          <a:p>
            <a:r>
              <a:rPr lang="en-GB"/>
              <a:t>© PSHE Association 2025</a:t>
            </a:r>
            <a:endParaRPr lang="en-GB" dirty="0"/>
          </a:p>
        </p:txBody>
      </p:sp>
      <p:sp>
        <p:nvSpPr>
          <p:cNvPr id="6" name="Title 2">
            <a:extLst>
              <a:ext uri="{FF2B5EF4-FFF2-40B4-BE49-F238E27FC236}">
                <a16:creationId xmlns:a16="http://schemas.microsoft.com/office/drawing/2014/main" id="{A74D8886-35AA-84C5-C7C4-0D716E851EAD}"/>
              </a:ext>
            </a:extLst>
          </p:cNvPr>
          <p:cNvSpPr txBox="1">
            <a:spLocks/>
          </p:cNvSpPr>
          <p:nvPr/>
        </p:nvSpPr>
        <p:spPr>
          <a:xfrm>
            <a:off x="233592" y="543878"/>
            <a:ext cx="9246691"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bg1"/>
                </a:solidFill>
                <a:latin typeface="Century Gothic" panose="020B0502020202020204" pitchFamily="34" charset="0"/>
                <a:ea typeface="+mj-ea"/>
                <a:cs typeface="+mj-cs"/>
              </a:defRPr>
            </a:lvl1pPr>
          </a:lstStyle>
          <a:p>
            <a:r>
              <a:rPr lang="en-GB" dirty="0"/>
              <a:t>Writing a story</a:t>
            </a:r>
          </a:p>
        </p:txBody>
      </p:sp>
      <p:pic>
        <p:nvPicPr>
          <p:cNvPr id="12" name="Picture 11" descr="A purple pencil drawing on a purple background&#10;&#10;Description automatically generated">
            <a:extLst>
              <a:ext uri="{FF2B5EF4-FFF2-40B4-BE49-F238E27FC236}">
                <a16:creationId xmlns:a16="http://schemas.microsoft.com/office/drawing/2014/main" id="{C3CDD30A-837E-94AD-7C84-03DF0F895540}"/>
              </a:ext>
            </a:extLst>
          </p:cNvPr>
          <p:cNvPicPr>
            <a:picLocks noChangeAspect="1"/>
          </p:cNvPicPr>
          <p:nvPr/>
        </p:nvPicPr>
        <p:blipFill>
          <a:blip r:embed="rId3"/>
          <a:stretch>
            <a:fillRect/>
          </a:stretch>
        </p:blipFill>
        <p:spPr>
          <a:xfrm>
            <a:off x="4586144" y="1987136"/>
            <a:ext cx="4894139" cy="3684414"/>
          </a:xfrm>
          <a:prstGeom prst="rect">
            <a:avLst/>
          </a:prstGeom>
        </p:spPr>
      </p:pic>
    </p:spTree>
    <p:extLst>
      <p:ext uri="{BB962C8B-B14F-4D97-AF65-F5344CB8AC3E}">
        <p14:creationId xmlns:p14="http://schemas.microsoft.com/office/powerpoint/2010/main" val="216844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39895" y="1333462"/>
            <a:ext cx="3748405" cy="4937321"/>
          </a:xfrm>
        </p:spPr>
        <p:txBody>
          <a:bodyPr/>
          <a:lstStyle/>
          <a:p>
            <a:pPr>
              <a:lnSpc>
                <a:spcPts val="2800"/>
              </a:lnSpc>
              <a:spcBef>
                <a:spcPts val="1100"/>
              </a:spcBef>
              <a:spcAft>
                <a:spcPts val="0"/>
              </a:spcAft>
            </a:pPr>
            <a:r>
              <a:rPr lang="en-US" b="1" i="1" dirty="0"/>
              <a:t>Challenge activities </a:t>
            </a:r>
            <a:r>
              <a:rPr lang="en-US" dirty="0"/>
              <a:t>deepen and extend learning for those who need more challenge or who finish the activity quickly.</a:t>
            </a:r>
          </a:p>
          <a:p>
            <a:pPr>
              <a:lnSpc>
                <a:spcPts val="2800"/>
              </a:lnSpc>
              <a:spcBef>
                <a:spcPts val="1100"/>
              </a:spcBef>
              <a:spcAft>
                <a:spcPts val="0"/>
              </a:spcAft>
            </a:pPr>
            <a:r>
              <a:rPr lang="en-US" dirty="0"/>
              <a:t>Look for these icons on the pupil slides. See delivery notes for details of the activities.</a:t>
            </a:r>
          </a:p>
          <a:p>
            <a:endParaRPr lang="en-US" dirty="0"/>
          </a:p>
          <a:p>
            <a:endParaRPr lang="en-US" dirty="0"/>
          </a:p>
          <a:p>
            <a:endParaRPr lang="en-US" dirty="0"/>
          </a:p>
          <a:p>
            <a:endParaRPr lang="en-US" dirty="0"/>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p:txBody>
          <a:bodyPr/>
          <a:lstStyle/>
          <a:p>
            <a:pPr>
              <a:lnSpc>
                <a:spcPts val="2800"/>
              </a:lnSpc>
              <a:spcBef>
                <a:spcPts val="1100"/>
              </a:spcBef>
              <a:spcAft>
                <a:spcPts val="0"/>
              </a:spcAft>
            </a:pPr>
            <a:r>
              <a:rPr lang="en-US" dirty="0"/>
              <a:t>The lesson includes suggestions for challenge and support activities, to help you differentiate appropriately for your class.  </a:t>
            </a:r>
          </a:p>
          <a:p>
            <a:pPr>
              <a:lnSpc>
                <a:spcPts val="2800"/>
              </a:lnSpc>
              <a:spcBef>
                <a:spcPts val="1100"/>
              </a:spcBef>
              <a:spcAft>
                <a:spcPts val="0"/>
              </a:spcAft>
            </a:pPr>
            <a:r>
              <a:rPr lang="en-US" b="1" i="1" dirty="0"/>
              <a:t>Support activities </a:t>
            </a:r>
            <a:r>
              <a:rPr lang="en-US" dirty="0"/>
              <a:t>are adapted to be more accessible for those who need it.</a:t>
            </a:r>
          </a:p>
          <a:p>
            <a:pPr>
              <a:lnSpc>
                <a:spcPts val="2800"/>
              </a:lnSpc>
              <a:spcBef>
                <a:spcPts val="1100"/>
              </a:spcBef>
              <a:spcAft>
                <a:spcPts val="0"/>
              </a:spcAft>
            </a:pPr>
            <a:endParaRPr lang="en-US" dirty="0"/>
          </a:p>
          <a:p>
            <a:pPr>
              <a:lnSpc>
                <a:spcPts val="2800"/>
              </a:lnSpc>
              <a:spcBef>
                <a:spcPts val="1100"/>
              </a:spcBef>
              <a:spcAft>
                <a:spcPts val="0"/>
              </a:spcAft>
            </a:pPr>
            <a:endParaRPr lang="en-US" dirty="0"/>
          </a:p>
          <a:p>
            <a:pPr>
              <a:lnSpc>
                <a:spcPts val="2800"/>
              </a:lnSpc>
              <a:spcBef>
                <a:spcPts val="1100"/>
              </a:spcBef>
              <a:spcAft>
                <a:spcPts val="0"/>
              </a:spcAft>
            </a:pPr>
            <a:endParaRPr lang="en-US" dirty="0"/>
          </a:p>
          <a:p>
            <a:pPr>
              <a:lnSpc>
                <a:spcPts val="2800"/>
              </a:lnSpc>
              <a:spcBef>
                <a:spcPts val="1100"/>
              </a:spcBef>
              <a:spcAft>
                <a:spcPts val="0"/>
              </a:spcAft>
            </a:pPr>
            <a:endParaRPr lang="en-US" dirty="0"/>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34315" y="1333463"/>
            <a:ext cx="7203771" cy="4566366"/>
          </a:xfrm>
        </p:spPr>
        <p:txBody>
          <a:bodyPr/>
          <a:lstStyle/>
          <a:p>
            <a:pPr>
              <a:lnSpc>
                <a:spcPts val="2800"/>
              </a:lnSpc>
              <a:spcBef>
                <a:spcPts val="1100"/>
              </a:spcBef>
              <a:spcAft>
                <a:spcPts val="0"/>
              </a:spcAft>
            </a:pPr>
            <a:r>
              <a:rPr lang="en-GB" dirty="0">
                <a:effectLst/>
                <a:ea typeface="Calibri" panose="020F0502020204030204" pitchFamily="34" charset="0"/>
                <a:cs typeface="Times New Roman" panose="02020603050405020304" pitchFamily="18" charset="0"/>
              </a:rPr>
              <a:t>This is the </a:t>
            </a:r>
            <a:r>
              <a:rPr lang="en-GB" dirty="0">
                <a:ea typeface="Calibri" panose="020F0502020204030204" pitchFamily="34" charset="0"/>
                <a:cs typeface="Times New Roman" panose="02020603050405020304" pitchFamily="18" charset="0"/>
              </a:rPr>
              <a:t>second</a:t>
            </a:r>
            <a:r>
              <a:rPr lang="en-GB" dirty="0">
                <a:effectLst/>
                <a:ea typeface="Calibri" panose="020F0502020204030204" pitchFamily="34" charset="0"/>
                <a:cs typeface="Times New Roman" panose="02020603050405020304" pitchFamily="18" charset="0"/>
              </a:rPr>
              <a:t> of three drug education lessons, for year 1-2. This lesson focuses on</a:t>
            </a:r>
            <a:r>
              <a:rPr lang="en-GB" dirty="0">
                <a:effectLst/>
                <a:ea typeface="Calibri" panose="020F0502020204030204" pitchFamily="34" charset="0"/>
                <a:cs typeface="Calibri" panose="020F0502020204030204" pitchFamily="34" charset="0"/>
              </a:rPr>
              <a:t> medicines; what they look like, how they are used and why people use them. It explores how medicines are used to treat illness in the short and long term, as well as how some medicines can help protect people from becoming ill in the future. Pupils also consider the role of other people in helping them and others to stay healthy and well, manage, or recover from, illness.</a:t>
            </a:r>
            <a:endParaRPr lang="en-GB" dirty="0">
              <a:effectLst/>
              <a:ea typeface="Calibri" panose="020F0502020204030204" pitchFamily="34" charset="0"/>
              <a:cs typeface="Times New Roman" panose="02020603050405020304" pitchFamily="18" charset="0"/>
            </a:endParaRPr>
          </a:p>
          <a:p>
            <a:pPr>
              <a:lnSpc>
                <a:spcPts val="2800"/>
              </a:lnSpc>
              <a:spcBef>
                <a:spcPts val="1100"/>
              </a:spcBef>
              <a:spcAft>
                <a:spcPts val="0"/>
              </a:spcAft>
            </a:pPr>
            <a:endParaRPr lang="en-GB" dirty="0">
              <a:effectLst/>
              <a:ea typeface="Calibri" panose="020F0502020204030204" pitchFamily="34" charset="0"/>
              <a:cs typeface="Times New Roman" panose="02020603050405020304" pitchFamily="18" charset="0"/>
            </a:endParaRPr>
          </a:p>
          <a:p>
            <a:pPr>
              <a:lnSpc>
                <a:spcPts val="2800"/>
              </a:lnSpc>
              <a:spcBef>
                <a:spcPts val="1100"/>
              </a:spcBef>
              <a:spcAft>
                <a:spcPts val="0"/>
              </a:spcAft>
            </a:pPr>
            <a:endParaRPr lang="en-US" dirty="0"/>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Context</a:t>
            </a:r>
            <a:endParaRPr lang="en-US" dirty="0"/>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Developing subject knowledge</a:t>
            </a:r>
            <a:endParaRPr lang="en-US" dirty="0"/>
          </a:p>
        </p:txBody>
      </p:sp>
      <p:sp>
        <p:nvSpPr>
          <p:cNvPr id="2" name="Content Placeholder 9">
            <a:extLst>
              <a:ext uri="{FF2B5EF4-FFF2-40B4-BE49-F238E27FC236}">
                <a16:creationId xmlns:a16="http://schemas.microsoft.com/office/drawing/2014/main" id="{4EB74B0C-9BCF-650E-4F40-030734DD9511}"/>
              </a:ext>
            </a:extLst>
          </p:cNvPr>
          <p:cNvSpPr txBox="1">
            <a:spLocks/>
          </p:cNvSpPr>
          <p:nvPr/>
        </p:nvSpPr>
        <p:spPr>
          <a:xfrm>
            <a:off x="234315" y="1333463"/>
            <a:ext cx="7203771"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GB" dirty="0">
                <a:ea typeface="Lato" panose="020B0604020202020204" charset="0"/>
                <a:cs typeface="Lato" panose="020B0604020202020204" charset="0"/>
              </a:rPr>
              <a:t>Key information on content related to these lessons can be found in the Year 1-2 Knowledge Organiser.</a:t>
            </a:r>
          </a:p>
          <a:p>
            <a:pPr>
              <a:lnSpc>
                <a:spcPts val="2800"/>
              </a:lnSpc>
              <a:spcBef>
                <a:spcPts val="1100"/>
              </a:spcBef>
              <a:spcAft>
                <a:spcPts val="0"/>
              </a:spcAft>
            </a:pPr>
            <a:r>
              <a:rPr lang="en-GB" dirty="0">
                <a:ea typeface="Lato" panose="020B0604020202020204" charset="0"/>
                <a:cs typeface="Lato" panose="020B0604020202020204" charset="0"/>
              </a:rPr>
              <a:t>Advice on safe practice, dispelling common misconceptions, visitors to the classroom and other important information can be found in </a:t>
            </a:r>
            <a:r>
              <a:rPr lang="en-GB" i="1" dirty="0">
                <a:ea typeface="Lato" panose="020B0604020202020204" charset="0"/>
                <a:cs typeface="Lato" panose="020B0604020202020204" charset="0"/>
              </a:rPr>
              <a:t>Teacher Guidance: Drug and alcohol education.</a:t>
            </a:r>
            <a:endParaRPr lang="en-GB" dirty="0">
              <a:ea typeface="Lato" panose="020B0604020202020204" charset="0"/>
              <a:cs typeface="Lato" panose="020B0604020202020204" charset="0"/>
            </a:endParaRPr>
          </a:p>
          <a:p>
            <a:pPr>
              <a:lnSpc>
                <a:spcPts val="2800"/>
              </a:lnSpc>
              <a:spcBef>
                <a:spcPts val="1100"/>
              </a:spcBef>
              <a:spcAft>
                <a:spcPts val="0"/>
              </a:spcAft>
            </a:pPr>
            <a:r>
              <a:rPr lang="en-GB" dirty="0">
                <a:ea typeface="Lato" panose="020B0604020202020204" charset="0"/>
                <a:cs typeface="Lato" panose="020B0604020202020204" charset="0"/>
              </a:rPr>
              <a:t>Data sources to inform your planning can be found within our document that outlines the approach of these lessons </a:t>
            </a:r>
            <a:r>
              <a:rPr lang="en-GB" i="1" dirty="0">
                <a:ea typeface="Lato" panose="020B0604020202020204" charset="0"/>
                <a:cs typeface="Lato" panose="020B0604020202020204" charset="0"/>
              </a:rPr>
              <a:t>Evidence Review: Effective drug and alcohol education, </a:t>
            </a:r>
            <a:r>
              <a:rPr lang="en-GB" dirty="0">
                <a:ea typeface="Lato" panose="020B0604020202020204" charset="0"/>
                <a:cs typeface="Lato" panose="020B0604020202020204" charset="0"/>
              </a:rPr>
              <a:t>along with advice regarding how to talk to young people about addiction, dependency and problematic substance use.</a:t>
            </a:r>
          </a:p>
          <a:p>
            <a:pPr>
              <a:lnSpc>
                <a:spcPts val="2800"/>
              </a:lnSpc>
              <a:spcBef>
                <a:spcPts val="1100"/>
              </a:spcBef>
              <a:spcAft>
                <a:spcPts val="0"/>
              </a:spcAft>
            </a:pPr>
            <a:endParaRPr lang="en-GB" dirty="0">
              <a:ea typeface="Calibri" panose="020F0502020204030204" pitchFamily="34" charset="0"/>
              <a:cs typeface="Times New Roman" panose="02020603050405020304" pitchFamily="18" charset="0"/>
            </a:endParaRPr>
          </a:p>
          <a:p>
            <a:pPr>
              <a:lnSpc>
                <a:spcPts val="2800"/>
              </a:lnSpc>
              <a:spcBef>
                <a:spcPts val="1100"/>
              </a:spcBef>
              <a:spcAft>
                <a:spcPts val="0"/>
              </a:spcAft>
            </a:pPr>
            <a:endParaRPr lang="en-US" dirty="0"/>
          </a:p>
        </p:txBody>
      </p:sp>
    </p:spTree>
    <p:extLst>
      <p:ext uri="{BB962C8B-B14F-4D97-AF65-F5344CB8AC3E}">
        <p14:creationId xmlns:p14="http://schemas.microsoft.com/office/powerpoint/2010/main" val="393540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p:txBody>
          <a:bodyPr/>
          <a:lstStyle/>
          <a:p>
            <a:pPr>
              <a:lnSpc>
                <a:spcPts val="2400"/>
              </a:lnSpc>
              <a:spcBef>
                <a:spcPts val="900"/>
              </a:spcBef>
              <a:spcAft>
                <a:spcPts val="0"/>
              </a:spcAft>
            </a:pPr>
            <a:r>
              <a:rPr lang="en-GB" sz="1800" dirty="0">
                <a:effectLst/>
                <a:ea typeface="Calibri" panose="020F0502020204030204" pitchFamily="34" charset="0"/>
                <a:cs typeface="Times New Roman" panose="02020603050405020304" pitchFamily="18" charset="0"/>
              </a:rPr>
              <a:t>To learn about</a:t>
            </a:r>
            <a:r>
              <a:rPr lang="en-GB" sz="1800" kern="100" dirty="0">
                <a:effectLst/>
                <a:ea typeface="Aptos" panose="020B0004020202020204" pitchFamily="34" charset="0"/>
                <a:cs typeface="Aptos" panose="020B0004020202020204" pitchFamily="34" charset="0"/>
              </a:rPr>
              <a:t> medicines, and the people who help someone to stay healthy.</a:t>
            </a:r>
            <a:endParaRPr lang="en-GB" sz="1800" kern="100" dirty="0">
              <a:effectLst/>
              <a:ea typeface="Aptos" panose="020B0004020202020204" pitchFamily="34" charset="0"/>
              <a:cs typeface="Times New Roman" panose="02020603050405020304" pitchFamily="18" charset="0"/>
            </a:endParaRPr>
          </a:p>
          <a:p>
            <a:pPr>
              <a:lnSpc>
                <a:spcPts val="2400"/>
              </a:lnSpc>
              <a:spcBef>
                <a:spcPts val="900"/>
              </a:spcBef>
              <a:spcAft>
                <a:spcPts val="0"/>
              </a:spcAft>
            </a:pPr>
            <a:endParaRPr lang="en-GB" sz="1800" dirty="0">
              <a:effectLst/>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4" y="1333463"/>
            <a:ext cx="4705353" cy="4650224"/>
          </a:xfrm>
        </p:spPr>
        <p:txBody>
          <a:bodyPr/>
          <a:lstStyle/>
          <a:p>
            <a:pPr marL="198000" lvl="0" indent="-198000">
              <a:lnSpc>
                <a:spcPts val="2400"/>
              </a:lnSpc>
              <a:spcBef>
                <a:spcPts val="900"/>
              </a:spcBef>
              <a:spcAft>
                <a:spcPts val="0"/>
              </a:spcAft>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identify what can make people feel better if not feeling well</a:t>
            </a:r>
          </a:p>
          <a:p>
            <a:pPr marL="198000" lvl="0" indent="-198000">
              <a:lnSpc>
                <a:spcPts val="2400"/>
              </a:lnSpc>
              <a:spcBef>
                <a:spcPts val="900"/>
              </a:spcBef>
              <a:spcAft>
                <a:spcPts val="0"/>
              </a:spcAft>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explain that medicines come in different forms and are used in different ways</a:t>
            </a:r>
          </a:p>
          <a:p>
            <a:pPr marL="198000" lvl="0" indent="-198000">
              <a:lnSpc>
                <a:spcPts val="2400"/>
              </a:lnSpc>
              <a:spcBef>
                <a:spcPts val="900"/>
              </a:spcBef>
              <a:spcAft>
                <a:spcPts val="0"/>
              </a:spcAft>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recognise that some medicines, such as vaccinations, can help prevent illness and disease and that some people need to take medicines every day to help them to stay healthy </a:t>
            </a:r>
          </a:p>
          <a:p>
            <a:pPr marL="198000" lvl="0" indent="-198000">
              <a:lnSpc>
                <a:spcPts val="2400"/>
              </a:lnSpc>
              <a:spcBef>
                <a:spcPts val="900"/>
              </a:spcBef>
              <a:spcAft>
                <a:spcPts val="0"/>
              </a:spcAft>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identify who helps people to stay  healthy and what they do</a:t>
            </a:r>
          </a:p>
          <a:p>
            <a:pPr marL="198000" indent="-198000">
              <a:lnSpc>
                <a:spcPts val="2400"/>
              </a:lnSpc>
              <a:spcBef>
                <a:spcPts val="900"/>
              </a:spcBef>
              <a:buFont typeface="Arial" panose="020B0604020202020204" pitchFamily="34" charset="0"/>
              <a:buChar char="•"/>
            </a:pPr>
            <a:endParaRPr lang="en-GB" sz="1800" dirty="0">
              <a:effectLst/>
              <a:ea typeface="Aptos" panose="020B0004020202020204" pitchFamily="34" charset="0"/>
              <a:cs typeface="Times New Roman" panose="02020603050405020304" pitchFamily="18" charset="0"/>
            </a:endParaRPr>
          </a:p>
          <a:p>
            <a:pPr marL="198000" indent="-198000">
              <a:lnSpc>
                <a:spcPts val="2400"/>
              </a:lnSpc>
              <a:spcBef>
                <a:spcPts val="900"/>
              </a:spcBef>
              <a:buFont typeface="Arial" panose="020B0604020202020204" pitchFamily="34" charset="0"/>
              <a:buChar char="•"/>
            </a:pPr>
            <a:endParaRPr lang="en-GB" sz="1800" dirty="0">
              <a:effectLst/>
              <a:ea typeface="Aptos" panose="020B0004020202020204" pitchFamily="34" charset="0"/>
              <a:cs typeface="Times New Roman" panose="02020603050405020304" pitchFamily="18" charset="0"/>
            </a:endParaRPr>
          </a:p>
          <a:p>
            <a:pPr marL="198000" indent="-198000">
              <a:lnSpc>
                <a:spcPts val="2400"/>
              </a:lnSpc>
              <a:spcBef>
                <a:spcPts val="900"/>
              </a:spcBef>
              <a:buFont typeface="Arial" panose="020B0604020202020204" pitchFamily="34" charset="0"/>
              <a:buChar char="•"/>
            </a:pPr>
            <a:endParaRPr lang="en-GB" sz="1800" dirty="0">
              <a:effectLst/>
              <a:ea typeface="Aptos" panose="020B0004020202020204" pitchFamily="34" charset="0"/>
              <a:cs typeface="Times New Roman" panose="02020603050405020304" pitchFamily="18" charset="0"/>
            </a:endParaRPr>
          </a:p>
          <a:p>
            <a:pPr marL="198000" indent="-198000">
              <a:lnSpc>
                <a:spcPts val="2400"/>
              </a:lnSpc>
              <a:spcBef>
                <a:spcPts val="900"/>
              </a:spcBef>
            </a:pPr>
            <a:endParaRPr lang="en-US" sz="1800" dirty="0"/>
          </a:p>
        </p:txBody>
      </p:sp>
    </p:spTree>
    <p:extLst>
      <p:ext uri="{BB962C8B-B14F-4D97-AF65-F5344CB8AC3E}">
        <p14:creationId xmlns:p14="http://schemas.microsoft.com/office/powerpoint/2010/main" val="40209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215083"/>
            <a:ext cx="4562158" cy="5091932"/>
          </a:xfrm>
        </p:spPr>
        <p:txBody>
          <a:bodyPr>
            <a:noAutofit/>
          </a:bodyPr>
          <a:lstStyle/>
          <a:p>
            <a:pPr marL="162000" indent="-162000">
              <a:lnSpc>
                <a:spcPts val="1600"/>
              </a:lnSpc>
              <a:buFont typeface="Arial" panose="020B0604020202020204" pitchFamily="34" charset="0"/>
              <a:buChar char="•"/>
            </a:pPr>
            <a:r>
              <a:rPr lang="en-GB" sz="1300" dirty="0">
                <a:effectLst/>
                <a:ea typeface="Calibri" panose="020F0502020204030204" pitchFamily="34" charset="0"/>
                <a:cs typeface="Times New Roman" panose="02020603050405020304" pitchFamily="18" charset="0"/>
              </a:rPr>
              <a:t>Box or envelope for questions </a:t>
            </a:r>
            <a:endParaRPr lang="en-GB" sz="1300" dirty="0">
              <a:ea typeface="Calibri" panose="020F0502020204030204" pitchFamily="34" charset="0"/>
              <a:cs typeface="Times New Roman" panose="02020603050405020304" pitchFamily="18" charset="0"/>
            </a:endParaRPr>
          </a:p>
          <a:p>
            <a:pPr marL="162000" indent="-162000">
              <a:lnSpc>
                <a:spcPts val="1600"/>
              </a:lnSpc>
              <a:buFont typeface="Arial" panose="020B0604020202020204" pitchFamily="34" charset="0"/>
              <a:buChar char="•"/>
            </a:pPr>
            <a:r>
              <a:rPr lang="en-GB" sz="1300" dirty="0">
                <a:effectLst/>
                <a:ea typeface="Calibri" panose="020F0502020204030204" pitchFamily="34" charset="0"/>
                <a:cs typeface="Times New Roman" panose="02020603050405020304" pitchFamily="18" charset="0"/>
              </a:rPr>
              <a:t>Resource 1:</a:t>
            </a:r>
            <a:r>
              <a:rPr lang="en-GB" sz="1300" i="1" dirty="0">
                <a:effectLst/>
                <a:ea typeface="Calibri" panose="020F0502020204030204" pitchFamily="34" charset="0"/>
                <a:cs typeface="Times New Roman" panose="02020603050405020304" pitchFamily="18" charset="0"/>
              </a:rPr>
              <a:t> Feel better scenarios </a:t>
            </a:r>
            <a:br>
              <a:rPr lang="en-GB" sz="1300" i="1" dirty="0">
                <a:effectLst/>
                <a:ea typeface="Calibri" panose="020F0502020204030204" pitchFamily="34" charset="0"/>
                <a:cs typeface="Times New Roman" panose="02020603050405020304" pitchFamily="18" charset="0"/>
              </a:rPr>
            </a:br>
            <a:r>
              <a:rPr lang="en-GB" sz="1300" dirty="0">
                <a:effectLst/>
                <a:ea typeface="Calibri" panose="020F0502020204030204" pitchFamily="34" charset="0"/>
                <a:cs typeface="Times New Roman" panose="02020603050405020304" pitchFamily="18" charset="0"/>
              </a:rPr>
              <a:t>[one set per pair]</a:t>
            </a:r>
          </a:p>
          <a:p>
            <a:pPr marL="162000" indent="-162000">
              <a:lnSpc>
                <a:spcPts val="1600"/>
              </a:lnSpc>
              <a:buFont typeface="Arial" panose="020B0604020202020204" pitchFamily="34" charset="0"/>
              <a:buChar char="•"/>
            </a:pPr>
            <a:r>
              <a:rPr lang="en-GB" sz="1300" dirty="0">
                <a:effectLst/>
                <a:ea typeface="Calibri" panose="020F0502020204030204" pitchFamily="34" charset="0"/>
                <a:cs typeface="Times New Roman" panose="02020603050405020304" pitchFamily="18" charset="0"/>
              </a:rPr>
              <a:t>Resource 1a:</a:t>
            </a:r>
            <a:r>
              <a:rPr lang="en-GB" sz="1300" i="1" dirty="0">
                <a:effectLst/>
                <a:ea typeface="Calibri" panose="020F0502020204030204" pitchFamily="34" charset="0"/>
                <a:cs typeface="Times New Roman" panose="02020603050405020304" pitchFamily="18" charset="0"/>
              </a:rPr>
              <a:t> Support: Feel better scenarios </a:t>
            </a:r>
            <a:br>
              <a:rPr lang="en-GB" sz="1300" i="1" dirty="0">
                <a:effectLst/>
                <a:ea typeface="Calibri" panose="020F0502020204030204" pitchFamily="34" charset="0"/>
                <a:cs typeface="Times New Roman" panose="02020603050405020304" pitchFamily="18" charset="0"/>
              </a:rPr>
            </a:br>
            <a:r>
              <a:rPr lang="en-GB" sz="1300" dirty="0">
                <a:effectLst/>
                <a:ea typeface="Calibri" panose="020F0502020204030204" pitchFamily="34" charset="0"/>
                <a:cs typeface="Times New Roman" panose="02020603050405020304" pitchFamily="18" charset="0"/>
              </a:rPr>
              <a:t>[one set per pupil or pair requiring support]</a:t>
            </a:r>
          </a:p>
          <a:p>
            <a:pPr marL="162000" indent="-162000">
              <a:lnSpc>
                <a:spcPts val="1600"/>
              </a:lnSpc>
              <a:buFont typeface="Arial" panose="020B0604020202020204" pitchFamily="34" charset="0"/>
              <a:buChar char="•"/>
            </a:pPr>
            <a:r>
              <a:rPr lang="en-GB" sz="1300" dirty="0">
                <a:effectLst/>
                <a:ea typeface="Calibri" panose="020F0502020204030204" pitchFamily="34" charset="0"/>
                <a:cs typeface="Times New Roman" panose="02020603050405020304" pitchFamily="18" charset="0"/>
              </a:rPr>
              <a:t>Resource 1b:</a:t>
            </a:r>
            <a:r>
              <a:rPr lang="en-GB" sz="1300" i="1" dirty="0">
                <a:effectLst/>
                <a:ea typeface="Calibri" panose="020F0502020204030204" pitchFamily="34" charset="0"/>
                <a:cs typeface="Times New Roman" panose="02020603050405020304" pitchFamily="18" charset="0"/>
              </a:rPr>
              <a:t> Feel better scenarios </a:t>
            </a:r>
            <a:r>
              <a:rPr lang="en-GB" sz="1300" dirty="0">
                <a:effectLst/>
                <a:ea typeface="Calibri" panose="020F0502020204030204" pitchFamily="34" charset="0"/>
                <a:cs typeface="Times New Roman" panose="02020603050405020304" pitchFamily="18" charset="0"/>
              </a:rPr>
              <a:t>[one set per pupil or pair requiring additional challenge]</a:t>
            </a:r>
          </a:p>
          <a:p>
            <a:pPr marL="162000" indent="-162000">
              <a:lnSpc>
                <a:spcPts val="1600"/>
              </a:lnSpc>
              <a:buFont typeface="Arial" panose="020B0604020202020204" pitchFamily="34" charset="0"/>
              <a:buChar char="•"/>
            </a:pPr>
            <a:r>
              <a:rPr lang="en-GB" sz="1300" dirty="0">
                <a:effectLst/>
                <a:ea typeface="Calibri" panose="020F0502020204030204" pitchFamily="34" charset="0"/>
                <a:cs typeface="Times New Roman" panose="02020603050405020304" pitchFamily="18" charset="0"/>
              </a:rPr>
              <a:t>Resource 2:</a:t>
            </a:r>
            <a:r>
              <a:rPr lang="en-GB" sz="1300" i="1" dirty="0">
                <a:effectLst/>
                <a:ea typeface="Calibri" panose="020F0502020204030204" pitchFamily="34" charset="0"/>
                <a:cs typeface="Times New Roman" panose="02020603050405020304" pitchFamily="18" charset="0"/>
              </a:rPr>
              <a:t> Medicines cards </a:t>
            </a:r>
            <a:r>
              <a:rPr lang="en-GB" sz="1300" dirty="0">
                <a:effectLst/>
                <a:ea typeface="Calibri" panose="020F0502020204030204" pitchFamily="34" charset="0"/>
                <a:cs typeface="Times New Roman" panose="02020603050405020304" pitchFamily="18" charset="0"/>
              </a:rPr>
              <a:t>[one set per class]</a:t>
            </a:r>
          </a:p>
          <a:p>
            <a:pPr marL="162000" indent="-162000">
              <a:lnSpc>
                <a:spcPts val="1600"/>
              </a:lnSpc>
              <a:buFont typeface="Arial" panose="020B0604020202020204" pitchFamily="34" charset="0"/>
              <a:buChar char="•"/>
            </a:pPr>
            <a:r>
              <a:rPr lang="en-GB" sz="1300" dirty="0">
                <a:effectLst/>
                <a:ea typeface="Calibri" panose="020F0502020204030204" pitchFamily="34" charset="0"/>
                <a:cs typeface="Times New Roman" panose="02020603050405020304" pitchFamily="18" charset="0"/>
              </a:rPr>
              <a:t>Resource 3: Different medicines chart </a:t>
            </a:r>
            <a:br>
              <a:rPr lang="en-GB" sz="1300" dirty="0">
                <a:effectLst/>
                <a:ea typeface="Calibri" panose="020F0502020204030204" pitchFamily="34" charset="0"/>
                <a:cs typeface="Times New Roman" panose="02020603050405020304" pitchFamily="18" charset="0"/>
              </a:rPr>
            </a:br>
            <a:r>
              <a:rPr lang="en-GB" sz="1300" dirty="0">
                <a:effectLst/>
                <a:ea typeface="Calibri" panose="020F0502020204030204" pitchFamily="34" charset="0"/>
                <a:cs typeface="Times New Roman" panose="02020603050405020304" pitchFamily="18" charset="0"/>
              </a:rPr>
              <a:t>[one per pair]</a:t>
            </a:r>
          </a:p>
          <a:p>
            <a:pPr marL="162000" indent="-162000">
              <a:lnSpc>
                <a:spcPts val="1600"/>
              </a:lnSpc>
              <a:buFont typeface="Arial" panose="020B0604020202020204" pitchFamily="34" charset="0"/>
              <a:buChar char="•"/>
            </a:pPr>
            <a:r>
              <a:rPr lang="en-GB" sz="1300" dirty="0">
                <a:effectLst/>
                <a:ea typeface="Calibri" panose="020F0502020204030204" pitchFamily="34" charset="0"/>
                <a:cs typeface="Times New Roman" panose="02020603050405020304" pitchFamily="18" charset="0"/>
              </a:rPr>
              <a:t>Resource 4: </a:t>
            </a:r>
            <a:r>
              <a:rPr lang="en-GB" sz="1300" i="1" dirty="0">
                <a:effectLst/>
                <a:ea typeface="Calibri" panose="020F0502020204030204" pitchFamily="34" charset="0"/>
                <a:cs typeface="Times New Roman" panose="02020603050405020304" pitchFamily="18" charset="0"/>
              </a:rPr>
              <a:t>Medicines case studies </a:t>
            </a:r>
            <a:br>
              <a:rPr lang="en-GB" sz="1300" i="1" dirty="0">
                <a:effectLst/>
                <a:ea typeface="Calibri" panose="020F0502020204030204" pitchFamily="34" charset="0"/>
                <a:cs typeface="Times New Roman" panose="02020603050405020304" pitchFamily="18" charset="0"/>
              </a:rPr>
            </a:br>
            <a:r>
              <a:rPr lang="en-GB" sz="1300" dirty="0">
                <a:effectLst/>
                <a:ea typeface="Calibri" panose="020F0502020204030204" pitchFamily="34" charset="0"/>
                <a:cs typeface="Times New Roman" panose="02020603050405020304" pitchFamily="18" charset="0"/>
              </a:rPr>
              <a:t>[one set per class]</a:t>
            </a:r>
          </a:p>
          <a:p>
            <a:pPr marL="162000" indent="-162000">
              <a:lnSpc>
                <a:spcPts val="1600"/>
              </a:lnSpc>
              <a:spcAft>
                <a:spcPts val="400"/>
              </a:spcAft>
              <a:buFont typeface="Arial" panose="020B0604020202020204" pitchFamily="34" charset="0"/>
              <a:buChar char="•"/>
            </a:pPr>
            <a:r>
              <a:rPr lang="en-GB" sz="1300" dirty="0">
                <a:effectLst/>
                <a:ea typeface="Calibri" panose="020F0502020204030204" pitchFamily="34" charset="0"/>
                <a:cs typeface="Times New Roman" panose="02020603050405020304" pitchFamily="18" charset="0"/>
              </a:rPr>
              <a:t>Resource 5:</a:t>
            </a:r>
            <a:r>
              <a:rPr lang="en-GB" sz="1300" i="1" dirty="0">
                <a:effectLst/>
                <a:ea typeface="Calibri" panose="020F0502020204030204" pitchFamily="34" charset="0"/>
                <a:cs typeface="Times New Roman" panose="02020603050405020304" pitchFamily="18" charset="0"/>
              </a:rPr>
              <a:t> People who help us with health cards </a:t>
            </a:r>
            <a:r>
              <a:rPr lang="en-GB" sz="1300" dirty="0">
                <a:effectLst/>
                <a:ea typeface="Calibri" panose="020F0502020204030204" pitchFamily="34" charset="0"/>
                <a:cs typeface="Times New Roman" panose="02020603050405020304" pitchFamily="18" charset="0"/>
              </a:rPr>
              <a:t>[one set per pupil or small group requiring support]</a:t>
            </a:r>
          </a:p>
          <a:p>
            <a:pPr marL="162000" indent="-162000">
              <a:lnSpc>
                <a:spcPts val="1600"/>
              </a:lnSpc>
              <a:spcBef>
                <a:spcPts val="900"/>
              </a:spcBef>
            </a:pPr>
            <a:r>
              <a:rPr lang="en-GB" sz="1300" dirty="0">
                <a:ea typeface="Calibri" panose="020F0502020204030204" pitchFamily="34" charset="0"/>
                <a:cs typeface="Times New Roman" panose="02020603050405020304" pitchFamily="18" charset="0"/>
              </a:rPr>
              <a:t>Optional:</a:t>
            </a:r>
          </a:p>
          <a:p>
            <a:pPr marL="162000" indent="-162000">
              <a:lnSpc>
                <a:spcPts val="1600"/>
              </a:lnSpc>
              <a:buFont typeface="Arial" panose="020B0604020202020204" pitchFamily="34" charset="0"/>
              <a:buChar char="•"/>
            </a:pPr>
            <a:r>
              <a:rPr lang="en-GB" sz="1300" dirty="0">
                <a:effectLst/>
                <a:ea typeface="Calibri" panose="020F0502020204030204" pitchFamily="34" charset="0"/>
                <a:cs typeface="Times New Roman" panose="02020603050405020304" pitchFamily="18" charset="0"/>
              </a:rPr>
              <a:t>Persona doll or puppet</a:t>
            </a:r>
          </a:p>
          <a:p>
            <a:pPr marL="162000" lvl="0" indent="-162000">
              <a:lnSpc>
                <a:spcPts val="1600"/>
              </a:lnSpc>
              <a:buFont typeface="Arial" panose="020B0604020202020204" pitchFamily="34" charset="0"/>
              <a:buChar char="•"/>
              <a:tabLst>
                <a:tab pos="228600" algn="l"/>
                <a:tab pos="457200" algn="l"/>
              </a:tabLst>
            </a:pPr>
            <a:r>
              <a:rPr lang="en-GB" sz="1300" dirty="0">
                <a:cs typeface="Times New Roman" panose="02020603050405020304" pitchFamily="18" charset="0"/>
              </a:rPr>
              <a:t>Collection of empty, washed medicine and household product bottles, containers and packets </a:t>
            </a:r>
          </a:p>
          <a:p>
            <a:pPr lvl="0">
              <a:lnSpc>
                <a:spcPts val="1440"/>
              </a:lnSpc>
              <a:spcAft>
                <a:spcPts val="700"/>
              </a:spcAft>
              <a:tabLst>
                <a:tab pos="228600" algn="l"/>
                <a:tab pos="457200" algn="l"/>
              </a:tabLst>
            </a:pPr>
            <a:endParaRPr lang="en-GB" sz="1200" dirty="0">
              <a:effectLst/>
              <a:ea typeface="Calibri" panose="020F0502020204030204" pitchFamily="34" charset="0"/>
              <a:cs typeface="Times New Roman" panose="02020603050405020304" pitchFamily="18" charset="0"/>
            </a:endParaRPr>
          </a:p>
          <a:p>
            <a:pPr marL="285750" indent="-285750">
              <a:lnSpc>
                <a:spcPts val="1440"/>
              </a:lnSpc>
              <a:buFont typeface="Arial" panose="020B0604020202020204" pitchFamily="34" charset="0"/>
              <a:buChar char="•"/>
            </a:pPr>
            <a:endParaRPr lang="en-GB" sz="1200" dirty="0">
              <a:effectLst/>
              <a:ea typeface="Calibri" panose="020F0502020204030204" pitchFamily="34" charset="0"/>
              <a:cs typeface="Times New Roman" panose="02020603050405020304" pitchFamily="18" charset="0"/>
            </a:endParaRPr>
          </a:p>
          <a:p>
            <a:pPr>
              <a:lnSpc>
                <a:spcPts val="1440"/>
              </a:lnSpc>
            </a:pPr>
            <a:endParaRPr lang="en-GB" sz="1200" dirty="0">
              <a:effectLst/>
              <a:ea typeface="Calibri" panose="020F0502020204030204" pitchFamily="34" charset="0"/>
              <a:cs typeface="Times New Roman" panose="02020603050405020304" pitchFamily="18" charset="0"/>
            </a:endParaRPr>
          </a:p>
          <a:p>
            <a:pPr>
              <a:lnSpc>
                <a:spcPts val="1440"/>
              </a:lnSpc>
            </a:pPr>
            <a:endParaRPr lang="en-US" sz="1200" dirty="0"/>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934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graphicFrame>
        <p:nvGraphicFramePr>
          <p:cNvPr id="5" name="Table 4">
            <a:extLst>
              <a:ext uri="{FF2B5EF4-FFF2-40B4-BE49-F238E27FC236}">
                <a16:creationId xmlns:a16="http://schemas.microsoft.com/office/drawing/2014/main" id="{34E07427-9695-BB9E-8EEA-B43151183419}"/>
              </a:ext>
            </a:extLst>
          </p:cNvPr>
          <p:cNvGraphicFramePr>
            <a:graphicFrameLocks noGrp="1"/>
          </p:cNvGraphicFramePr>
          <p:nvPr>
            <p:extLst>
              <p:ext uri="{D42A27DB-BD31-4B8C-83A1-F6EECF244321}">
                <p14:modId xmlns:p14="http://schemas.microsoft.com/office/powerpoint/2010/main" val="1418352143"/>
              </p:ext>
            </p:extLst>
          </p:nvPr>
        </p:nvGraphicFramePr>
        <p:xfrm>
          <a:off x="239064" y="1287032"/>
          <a:ext cx="9427872" cy="5040569"/>
        </p:xfrm>
        <a:graphic>
          <a:graphicData uri="http://schemas.openxmlformats.org/drawingml/2006/table">
            <a:tbl>
              <a:tblPr firstRow="1" bandRow="1">
                <a:tableStyleId>{F5AB1C69-6EDB-4FF4-983F-18BD219EF322}</a:tableStyleId>
              </a:tblPr>
              <a:tblGrid>
                <a:gridCol w="1861585">
                  <a:extLst>
                    <a:ext uri="{9D8B030D-6E8A-4147-A177-3AD203B41FA5}">
                      <a16:colId xmlns:a16="http://schemas.microsoft.com/office/drawing/2014/main" val="2495411842"/>
                    </a:ext>
                  </a:extLst>
                </a:gridCol>
                <a:gridCol w="6827875">
                  <a:extLst>
                    <a:ext uri="{9D8B030D-6E8A-4147-A177-3AD203B41FA5}">
                      <a16:colId xmlns:a16="http://schemas.microsoft.com/office/drawing/2014/main" val="3888252853"/>
                    </a:ext>
                  </a:extLst>
                </a:gridCol>
                <a:gridCol w="738412">
                  <a:extLst>
                    <a:ext uri="{9D8B030D-6E8A-4147-A177-3AD203B41FA5}">
                      <a16:colId xmlns:a16="http://schemas.microsoft.com/office/drawing/2014/main" val="1961446416"/>
                    </a:ext>
                  </a:extLst>
                </a:gridCol>
              </a:tblGrid>
              <a:tr h="541768">
                <a:tc>
                  <a:txBody>
                    <a:bodyPr/>
                    <a:lstStyle/>
                    <a:p>
                      <a:pPr marL="0" indent="0" algn="l">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72000" marR="72000" marT="72000" marB="7200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accent2"/>
                          </a:solidFill>
                          <a:latin typeface="Century Gothic" panose="020B0502020202020204" pitchFamily="34" charset="0"/>
                        </a:rPr>
                        <a:t>Description</a:t>
                      </a:r>
                    </a:p>
                  </a:txBody>
                  <a:tcPr marL="144000" marR="72000" marT="72000" marB="72000">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72000" marT="72000" marB="7200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631136">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Baseline assessment activity</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700"/>
                        </a:spcBef>
                        <a:spcAft>
                          <a:spcPts val="0"/>
                        </a:spcAft>
                        <a:buClrTx/>
                        <a:buSzTx/>
                        <a:buFontTx/>
                        <a:buNone/>
                        <a:tabLst/>
                        <a:defRPr/>
                      </a:pPr>
                      <a:r>
                        <a:rPr lang="en-GB" sz="1200" b="1" kern="1200" dirty="0">
                          <a:solidFill>
                            <a:schemeClr val="tx1"/>
                          </a:solidFill>
                          <a:effectLst/>
                          <a:latin typeface="Century Gothic" panose="020B0502020202020204" pitchFamily="34" charset="0"/>
                          <a:ea typeface="Lato" panose="020B0604020202020204" charset="0"/>
                          <a:cs typeface="Lato" panose="020B0604020202020204" charset="0"/>
                        </a:rPr>
                        <a:t>To be completed before the lesson.</a:t>
                      </a: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 Individually or as a whole class, pupils make a </a:t>
                      </a:r>
                      <a:b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b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mind-map about what they already know about medicines.</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345524">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Introduction</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Re-introduce or reinforce ground rules. Introduce the learning objective and outcomes and provide a short explanation about medicines. </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0266619"/>
                  </a:ext>
                </a:extLst>
              </a:tr>
              <a:tr h="635945">
                <a:tc>
                  <a:txBody>
                    <a:bodyPr/>
                    <a:lstStyle/>
                    <a:p>
                      <a:pPr marL="0" indent="0">
                        <a:lnSpc>
                          <a:spcPts val="1600"/>
                        </a:lnSpc>
                        <a:spcBef>
                          <a:spcPts val="700"/>
                        </a:spcBef>
                        <a:buFont typeface="Arial" panose="020B0604020202020204" pitchFamily="34" charset="0"/>
                        <a:buNone/>
                      </a:pPr>
                      <a:r>
                        <a:rPr lang="en-GB" sz="1200" b="0" baseline="0" dirty="0">
                          <a:solidFill>
                            <a:schemeClr val="tx1"/>
                          </a:solidFill>
                          <a:latin typeface="Century Gothic" panose="020B0502020202020204" pitchFamily="34" charset="0"/>
                        </a:rPr>
                        <a:t>Helping someone </a:t>
                      </a:r>
                      <a:br>
                        <a:rPr lang="en-GB" sz="1200" b="0" baseline="0" dirty="0">
                          <a:solidFill>
                            <a:schemeClr val="tx1"/>
                          </a:solidFill>
                          <a:latin typeface="Century Gothic" panose="020B0502020202020204" pitchFamily="34" charset="0"/>
                        </a:rPr>
                      </a:br>
                      <a:r>
                        <a:rPr lang="en-GB" sz="1200" b="0" baseline="0" dirty="0">
                          <a:solidFill>
                            <a:schemeClr val="tx1"/>
                          </a:solidFill>
                          <a:latin typeface="Century Gothic" panose="020B0502020202020204" pitchFamily="34" charset="0"/>
                        </a:rPr>
                        <a:t>to feel better</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Pupils read the scenarios and suggest what will help the characters to feel better.</a:t>
                      </a:r>
                    </a:p>
                    <a:p>
                      <a:pPr marL="0" marR="0" lvl="0" indent="0" algn="l" defTabSz="914400" rtl="0" eaLnBrk="1" fontAlgn="auto" latinLnBrk="0" hangingPunct="1">
                        <a:lnSpc>
                          <a:spcPts val="1600"/>
                        </a:lnSpc>
                        <a:spcBef>
                          <a:spcPts val="70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Lato" panose="020B0604020202020204" charset="0"/>
                        <a:cs typeface="Lato" panose="020B060402020202020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525712">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Different medicines</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Pairs of pupils describe different types of medicine, what it looks like, how it is used, where on the body and why.</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365896">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Keeping healthy</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Pupils explore a case study about someone who needs to use medicine every day to stay healthy.</a:t>
                      </a:r>
                      <a:endParaRPr lang="en-GB" sz="1200" dirty="0">
                        <a:effectLst/>
                        <a:latin typeface="Century Gothic" panose="020B0502020202020204" pitchFamily="34" charset="0"/>
                        <a:ea typeface="Lato" panose="020B0604020202020204" charset="0"/>
                        <a:cs typeface="Lato" panose="020B060402020202020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10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392594">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Give me 5!</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Pupils think of people who help them stay healthy and well and what they do.</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587541">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Signposting support</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Highlight sources of support at home and at school and remind pupils that only a trusted adult should give them medicines.</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ts val="1600"/>
                        </a:lnSpc>
                        <a:spcBef>
                          <a:spcPts val="700"/>
                        </a:spcBef>
                        <a:buNone/>
                      </a:pPr>
                      <a:r>
                        <a:rPr lang="en-GB" sz="1200" dirty="0">
                          <a:solidFill>
                            <a:schemeClr val="tx1"/>
                          </a:solidFill>
                          <a:latin typeface="Century Gothic" panose="020B0502020202020204" pitchFamily="34" charset="0"/>
                        </a:rPr>
                        <a:t>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651439">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Reflection and </a:t>
                      </a:r>
                      <a:br>
                        <a:rPr lang="en-GB" sz="1200" b="0" dirty="0">
                          <a:solidFill>
                            <a:schemeClr val="tx1"/>
                          </a:solidFill>
                          <a:latin typeface="Century Gothic" panose="020B0502020202020204" pitchFamily="34" charset="0"/>
                        </a:rPr>
                      </a:br>
                      <a:r>
                        <a:rPr lang="en-GB" sz="1200" b="0" dirty="0">
                          <a:solidFill>
                            <a:schemeClr val="tx1"/>
                          </a:solidFill>
                          <a:latin typeface="Century Gothic" panose="020B0502020202020204" pitchFamily="34" charset="0"/>
                        </a:rPr>
                        <a:t>endpoint assessment</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Pupils add to their baseline assessment activity, </a:t>
                      </a:r>
                      <a:r>
                        <a:rPr lang="en-GB" sz="1200" i="1" kern="1200" dirty="0">
                          <a:solidFill>
                            <a:schemeClr val="tx1"/>
                          </a:solidFill>
                          <a:effectLst/>
                          <a:latin typeface="Century Gothic" panose="020B0502020202020204" pitchFamily="34" charset="0"/>
                          <a:ea typeface="Lato" panose="020B0604020202020204" charset="0"/>
                          <a:cs typeface="Lato" panose="020B0604020202020204" charset="0"/>
                        </a:rPr>
                        <a:t>medicines mind-map,</a:t>
                      </a: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 to demonstrate their new learning about medicines.</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Tree>
    <p:extLst>
      <p:ext uri="{BB962C8B-B14F-4D97-AF65-F5344CB8AC3E}">
        <p14:creationId xmlns:p14="http://schemas.microsoft.com/office/powerpoint/2010/main" val="146900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dirty="0"/>
              <a:t>Lesson 2</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p:txBody>
          <a:bodyPr>
            <a:normAutofit fontScale="90000"/>
          </a:bodyPr>
          <a:lstStyle/>
          <a:p>
            <a:r>
              <a:rPr lang="en-US" dirty="0"/>
              <a:t>Keeping healthy</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heart with a red heart and a bottle of pills&#10;&#10;Description automatically generated with medium confidence">
            <a:extLst>
              <a:ext uri="{FF2B5EF4-FFF2-40B4-BE49-F238E27FC236}">
                <a16:creationId xmlns:a16="http://schemas.microsoft.com/office/drawing/2014/main" id="{C6A595FB-C4E9-1613-314C-9891C5744F2F}"/>
              </a:ext>
            </a:extLst>
          </p:cNvPr>
          <p:cNvPicPr>
            <a:picLocks noChangeAspect="1"/>
          </p:cNvPicPr>
          <p:nvPr/>
        </p:nvPicPr>
        <p:blipFill>
          <a:blip r:embed="rId2"/>
          <a:stretch>
            <a:fillRect/>
          </a:stretch>
        </p:blipFill>
        <p:spPr>
          <a:xfrm>
            <a:off x="5165967" y="2354369"/>
            <a:ext cx="4364358" cy="3813854"/>
          </a:xfrm>
          <a:prstGeom prst="rect">
            <a:avLst/>
          </a:prstGeom>
        </p:spPr>
      </p:pic>
    </p:spTree>
    <p:extLst>
      <p:ext uri="{BB962C8B-B14F-4D97-AF65-F5344CB8AC3E}">
        <p14:creationId xmlns:p14="http://schemas.microsoft.com/office/powerpoint/2010/main" val="2017157559"/>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5811E8-CD25-40FF-998B-36D4D2A71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C0E2A9-F3BF-405C-BD8F-B8D7E62A97F4}">
  <ds:schemaRefs>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88f9c89a-407a-49b7-9ca1-7578c3d06dfc"/>
    <ds:schemaRef ds:uri="6ded5182-507a-430e-922d-50a9575e5a4a"/>
    <ds:schemaRef ds:uri="http://www.w3.org/XML/1998/namespace"/>
  </ds:schemaRefs>
</ds:datastoreItem>
</file>

<file path=customXml/itemProps3.xml><?xml version="1.0" encoding="utf-8"?>
<ds:datastoreItem xmlns:ds="http://schemas.openxmlformats.org/officeDocument/2006/customXml" ds:itemID="{832DD3E0-FF10-4F7A-B115-FBEC4D6275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2662</TotalTime>
  <Words>2885</Words>
  <Application>Microsoft Macintosh PowerPoint</Application>
  <PresentationFormat>A4 Paper (210x297 mm)</PresentationFormat>
  <Paragraphs>215</Paragraphs>
  <Slides>20</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Aptos</vt:lpstr>
      <vt:lpstr>Arial</vt:lpstr>
      <vt:lpstr>Calibri</vt:lpstr>
      <vt:lpstr>Century Gothic</vt:lpstr>
      <vt:lpstr>Lato</vt:lpstr>
      <vt:lpstr>Outfit</vt:lpstr>
      <vt:lpstr>Slack-Lato</vt:lpstr>
      <vt:lpstr>Symbol</vt:lpstr>
      <vt:lpstr>Times New Roman</vt:lpstr>
      <vt:lpstr>Teacher slides</vt:lpstr>
      <vt:lpstr>Pupil slides </vt:lpstr>
      <vt:lpstr>Drug education</vt:lpstr>
      <vt:lpstr>Using this PowerPoint</vt:lpstr>
      <vt:lpstr>Support and challenge</vt:lpstr>
      <vt:lpstr>Context</vt:lpstr>
      <vt:lpstr>Developing subject knowledge</vt:lpstr>
      <vt:lpstr>PowerPoint Presentation</vt:lpstr>
      <vt:lpstr>PowerPoint Presentation</vt:lpstr>
      <vt:lpstr>Lesson summary</vt:lpstr>
      <vt:lpstr>Keeping healthy</vt:lpstr>
      <vt:lpstr>PowerPoint Presentation</vt:lpstr>
      <vt:lpstr>PowerPoint Presentation</vt:lpstr>
      <vt:lpstr>PowerPoint Presentation</vt:lpstr>
      <vt:lpstr>Introduction</vt:lpstr>
      <vt:lpstr>PowerPoint Presentation</vt:lpstr>
      <vt:lpstr>Different medicines</vt:lpstr>
      <vt:lpstr>PowerPoint Presentation</vt:lpstr>
      <vt:lpstr>Give me 5!</vt:lpstr>
      <vt:lpstr>Who can help?</vt:lpstr>
      <vt:lpstr>What have we learnt?</vt:lpstr>
      <vt:lpstr>Writing a 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Cecily Crawford</cp:lastModifiedBy>
  <cp:revision>29</cp:revision>
  <dcterms:created xsi:type="dcterms:W3CDTF">2023-05-19T09:34:20Z</dcterms:created>
  <dcterms:modified xsi:type="dcterms:W3CDTF">2024-10-28T11:01:20Z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