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32"/>
  </p:notesMasterIdLst>
  <p:handoutMasterIdLst>
    <p:handoutMasterId r:id="rId33"/>
  </p:handoutMasterIdLst>
  <p:sldIdLst>
    <p:sldId id="257" r:id="rId6"/>
    <p:sldId id="258" r:id="rId7"/>
    <p:sldId id="270" r:id="rId8"/>
    <p:sldId id="260" r:id="rId9"/>
    <p:sldId id="261" r:id="rId10"/>
    <p:sldId id="256" r:id="rId11"/>
    <p:sldId id="263" r:id="rId12"/>
    <p:sldId id="264" r:id="rId13"/>
    <p:sldId id="271" r:id="rId14"/>
    <p:sldId id="265" r:id="rId15"/>
    <p:sldId id="275" r:id="rId16"/>
    <p:sldId id="276" r:id="rId17"/>
    <p:sldId id="277" r:id="rId18"/>
    <p:sldId id="293" r:id="rId19"/>
    <p:sldId id="278" r:id="rId20"/>
    <p:sldId id="279" r:id="rId21"/>
    <p:sldId id="280" r:id="rId22"/>
    <p:sldId id="290" r:id="rId23"/>
    <p:sldId id="291" r:id="rId24"/>
    <p:sldId id="281" r:id="rId25"/>
    <p:sldId id="282" r:id="rId26"/>
    <p:sldId id="283" r:id="rId27"/>
    <p:sldId id="268" r:id="rId28"/>
    <p:sldId id="292" r:id="rId29"/>
    <p:sldId id="288" r:id="rId30"/>
    <p:sldId id="289" r:id="rId3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58"/>
            <p14:sldId id="270"/>
            <p14:sldId id="260"/>
            <p14:sldId id="261"/>
            <p14:sldId id="256"/>
          </p14:sldIdLst>
        </p14:section>
        <p14:section name="Pupil Slides" id="{938DD7AC-2297-1F48-B25E-0B0BFFE37CBE}">
          <p14:sldIdLst>
            <p14:sldId id="263"/>
            <p14:sldId id="264"/>
            <p14:sldId id="271"/>
            <p14:sldId id="265"/>
            <p14:sldId id="275"/>
            <p14:sldId id="276"/>
            <p14:sldId id="277"/>
            <p14:sldId id="293"/>
            <p14:sldId id="278"/>
            <p14:sldId id="279"/>
            <p14:sldId id="280"/>
            <p14:sldId id="290"/>
            <p14:sldId id="291"/>
            <p14:sldId id="281"/>
            <p14:sldId id="282"/>
            <p14:sldId id="283"/>
            <p14:sldId id="268"/>
            <p14:sldId id="292"/>
            <p14:sldId id="288"/>
            <p14:sldId id="289"/>
          </p14:sldIdLst>
        </p14:section>
      </p14:sectionLst>
    </p:ext>
    <p:ext uri="{EFAFB233-063F-42B5-8137-9DF3F51BA10A}">
      <p15:sldGuideLst xmlns:p15="http://schemas.microsoft.com/office/powerpoint/2012/main">
        <p15:guide id="2" pos="3120" userDrawn="1">
          <p15:clr>
            <a:srgbClr val="A4A3A4"/>
          </p15:clr>
        </p15:guide>
        <p15:guide id="3" orient="horz" pos="22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A615D0C0-0528-1829-B6EF-3E91335F7BD5}" name="Elizabeth Laming" initials="EL" userId="S::Elizabeth@pshe-association.org.uk::9efb028c-33ba-4adf-b3e0-6fd4460b302f" providerId="AD"/>
  <p188:author id="{AA2E18D1-4FC5-395A-56DD-E95ACD173C45}" name="Jenny Fox" initials="JF" userId="S::Jenny.Fox@pshe-association.org.uk::2a9d483f-3ac6-4911-84ca-318615ef2e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94B"/>
    <a:srgbClr val="F6B4A5"/>
    <a:srgbClr val="D39BBD"/>
    <a:srgbClr val="BCCE96"/>
    <a:srgbClr val="1EA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6" autoAdjust="0"/>
    <p:restoredTop sz="84355" autoAdjust="0"/>
  </p:normalViewPr>
  <p:slideViewPr>
    <p:cSldViewPr snapToGrid="0">
      <p:cViewPr varScale="1">
        <p:scale>
          <a:sx n="88" d="100"/>
          <a:sy n="88" d="100"/>
        </p:scale>
        <p:origin x="1076" y="64"/>
      </p:cViewPr>
      <p:guideLst>
        <p:guide pos="3120"/>
        <p:guide orient="horz" pos="22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28/05/2026</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5/28/2026</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ceopeducation.co.uk/8_10"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a:t>
            </a:fld>
            <a:endParaRPr lang="en-US"/>
          </a:p>
        </p:txBody>
      </p:sp>
    </p:spTree>
    <p:extLst>
      <p:ext uri="{BB962C8B-B14F-4D97-AF65-F5344CB8AC3E}">
        <p14:creationId xmlns:p14="http://schemas.microsoft.com/office/powerpoint/2010/main" val="127107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Where is AI? (10 mins, slides 14-15)</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Next, use this slide to share some wider uses of AI. For example:</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in health care – AI can be used to look at lots of information about different illnesses and find patterns to help understand why people become ill and what treatment might help them</a:t>
            </a:r>
          </a:p>
          <a:p>
            <a:pPr marL="342900" lvl="0" indent="-342900">
              <a:lnSpc>
                <a:spcPts val="155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in the environment – AI is being used to help monitor endangered species and predict extreme weather events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98448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How does AI work? (10 mins, slides 16-20)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Ask pupils to imagine that an AI system that makes recommendations is going to be used to help design a new school. (Emphasise that making recommendations is just one of the things AI can do – and other AI systems might do different things, as discussed in the introduction). Explain that this AI research tool has been trained on data about what currently happens in schools all over the United Kingdom. The AI system will use this existing data to output a series of recommendations.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84263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How does AI work? (10 mins, slides 16-20)</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Show the slide and ask, </a:t>
            </a:r>
            <a:r>
              <a:rPr lang="en-GB" sz="1800" b="1" dirty="0">
                <a:solidFill>
                  <a:srgbClr val="3B3838"/>
                </a:solidFill>
                <a:effectLst/>
                <a:latin typeface="Outfit"/>
                <a:ea typeface="Calibri" panose="020F0502020204030204" pitchFamily="34" charset="0"/>
                <a:cs typeface="Times New Roman" panose="02020603050405020304" pitchFamily="18" charset="0"/>
              </a:rPr>
              <a:t>“What should be in the playground?”</a:t>
            </a:r>
            <a:r>
              <a:rPr lang="en-GB" sz="1800" dirty="0">
                <a:solidFill>
                  <a:srgbClr val="3B3838"/>
                </a:solidFill>
                <a:effectLst/>
                <a:latin typeface="Outfit"/>
                <a:ea typeface="Calibri" panose="020F0502020204030204" pitchFamily="34" charset="0"/>
                <a:cs typeface="Times New Roman" panose="02020603050405020304" pitchFamily="18" charset="0"/>
              </a:rPr>
              <a:t> give pupils a minute to discuss in pairs which of the options they would like the most.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Then click to reveal the data that AI has gathered and ask, “What will the AI system most likely recommend for the playground based on the data?” </a:t>
            </a:r>
            <a:r>
              <a:rPr lang="en-GB" sz="1800" i="1" dirty="0">
                <a:solidFill>
                  <a:srgbClr val="3B3838"/>
                </a:solidFill>
                <a:effectLst/>
                <a:latin typeface="Outfit"/>
                <a:ea typeface="Calibri" panose="020F0502020204030204" pitchFamily="34" charset="0"/>
                <a:cs typeface="Times New Roman" panose="02020603050405020304" pitchFamily="18" charset="0"/>
              </a:rPr>
              <a:t>(pupils should identify this will be a football pitch).</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93745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How does AI work? (10 mins, slides 16-20)</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Show the slide and ask, </a:t>
            </a:r>
            <a:r>
              <a:rPr lang="en-GB" sz="1800" b="1" dirty="0">
                <a:solidFill>
                  <a:srgbClr val="3B3838"/>
                </a:solidFill>
                <a:effectLst/>
                <a:latin typeface="Outfit"/>
                <a:ea typeface="Calibri" panose="020F0502020204030204" pitchFamily="34" charset="0"/>
                <a:cs typeface="Times New Roman" panose="02020603050405020304" pitchFamily="18" charset="0"/>
              </a:rPr>
              <a:t>“What will be served for lunch in the new school?”</a:t>
            </a:r>
            <a:r>
              <a:rPr lang="en-GB" sz="1800" dirty="0">
                <a:solidFill>
                  <a:srgbClr val="3B3838"/>
                </a:solidFill>
                <a:effectLst/>
                <a:latin typeface="Outfit"/>
                <a:ea typeface="Calibri" panose="020F0502020204030204" pitchFamily="34" charset="0"/>
                <a:cs typeface="Times New Roman" panose="02020603050405020304" pitchFamily="18" charset="0"/>
              </a:rPr>
              <a:t> give pupils a minute to discuss in pairs which of the options they would like the most.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r>
              <a:rPr lang="en-GB" sz="1800" dirty="0">
                <a:solidFill>
                  <a:srgbClr val="3B3838"/>
                </a:solidFill>
                <a:effectLst/>
                <a:latin typeface="Outfit"/>
                <a:ea typeface="Calibri" panose="020F0502020204030204" pitchFamily="34" charset="0"/>
                <a:cs typeface="Times New Roman" panose="02020603050405020304" pitchFamily="18" charset="0"/>
              </a:rPr>
              <a:t>Then click to reveal the data that AI has gathered and ask, “What will the AI system most likely recommend for lunch based on the data?” </a:t>
            </a:r>
            <a:r>
              <a:rPr lang="en-GB" sz="1800" i="1" dirty="0">
                <a:solidFill>
                  <a:srgbClr val="3B3838"/>
                </a:solidFill>
                <a:effectLst/>
                <a:latin typeface="Outfit"/>
                <a:ea typeface="Calibri" panose="020F0502020204030204" pitchFamily="34" charset="0"/>
                <a:cs typeface="Times New Roman" panose="02020603050405020304" pitchFamily="18" charset="0"/>
              </a:rPr>
              <a:t>(pupils should identify that this will be beef burgers).</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414390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How does AI work? (10 mins, slides 16-20)</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Show the slide and ask, </a:t>
            </a:r>
            <a:r>
              <a:rPr lang="en-GB" sz="1800" b="1" dirty="0">
                <a:solidFill>
                  <a:srgbClr val="3B3838"/>
                </a:solidFill>
                <a:effectLst/>
                <a:latin typeface="Outfit"/>
                <a:ea typeface="Calibri" panose="020F0502020204030204" pitchFamily="34" charset="0"/>
                <a:cs typeface="Times New Roman" panose="02020603050405020304" pitchFamily="18" charset="0"/>
              </a:rPr>
              <a:t>“What lesson should be taught the most?”</a:t>
            </a:r>
            <a:r>
              <a:rPr lang="en-GB" sz="1800" dirty="0">
                <a:solidFill>
                  <a:srgbClr val="3B3838"/>
                </a:solidFill>
                <a:effectLst/>
                <a:latin typeface="Outfit"/>
                <a:ea typeface="Calibri" panose="020F0502020204030204" pitchFamily="34" charset="0"/>
                <a:cs typeface="Times New Roman" panose="02020603050405020304" pitchFamily="18" charset="0"/>
              </a:rPr>
              <a:t> give pupils a minute to discuss in pairs which of the options they would like the most.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Then click to reveal the data that AI has gathered and ask, “What will the AI system most likely recommend for lessons based on the data?” </a:t>
            </a:r>
            <a:r>
              <a:rPr lang="en-GB" sz="1800" i="1" dirty="0">
                <a:solidFill>
                  <a:srgbClr val="3B3838"/>
                </a:solidFill>
                <a:effectLst/>
                <a:latin typeface="Outfit"/>
                <a:ea typeface="Calibri" panose="020F0502020204030204" pitchFamily="34" charset="0"/>
                <a:cs typeface="Times New Roman" panose="02020603050405020304" pitchFamily="18" charset="0"/>
              </a:rPr>
              <a:t>(pupils should identify this will be maths).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3307064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How does AI work? (10 mins, slides 16-20)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Ask pupils to reflect on this activity using the questions on the slide. This discussion should start to highlight that sometimes AI recommendations may not seem fair, or suit everyone, and are only based on data rather than human thinking, so may not always lead to the best result. For example, in recommending a lunch option the AI system did not take into account that pupils might have different dietary requirements, for instance because of their religion, or if they are vegetarian.</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2765792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What are the benefits and challenges? (10 mins, slides 21-22)</a:t>
            </a:r>
            <a:endParaRPr lang="en-GB" dirty="0"/>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Building on the previous activity and still working in their pairs, tell pupils they have three minutes to list as many benefits and challenges of using AI as they can think of. These can be drawn from the previous activity, or any benefits and challenges they are aware of from their own knowledge of AI.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After three minutes, invite feedback from pairs and create a class list. Pupils might suggest:</a:t>
            </a:r>
          </a:p>
          <a:p>
            <a:pPr marL="342900" lvl="0" indent="-342900">
              <a:lnSpc>
                <a:spcPts val="1550"/>
              </a:lnSpc>
              <a:buFont typeface="Symbol" panose="05050102010706020507" pitchFamily="18" charset="2"/>
              <a:buChar char=""/>
            </a:pPr>
            <a:r>
              <a:rPr lang="en-GB" sz="1800" b="1" i="1" dirty="0">
                <a:solidFill>
                  <a:srgbClr val="3B3838"/>
                </a:solidFill>
                <a:effectLst/>
                <a:latin typeface="Outfit"/>
                <a:ea typeface="Calibri" panose="020F0502020204030204" pitchFamily="34" charset="0"/>
                <a:cs typeface="Times New Roman" panose="02020603050405020304" pitchFamily="18" charset="0"/>
              </a:rPr>
              <a:t>Challenges:</a:t>
            </a:r>
            <a:r>
              <a:rPr lang="en-GB" sz="1800" i="1" dirty="0">
                <a:solidFill>
                  <a:srgbClr val="3B3838"/>
                </a:solidFill>
                <a:effectLst/>
                <a:latin typeface="Outfit"/>
                <a:ea typeface="Calibri" panose="020F0502020204030204" pitchFamily="34" charset="0"/>
                <a:cs typeface="Times New Roman" panose="02020603050405020304" pitchFamily="18" charset="0"/>
              </a:rPr>
              <a:t> AI might be biased or make suggestions that aren’t always fair, it might take people’s jobs, it can make being online more confusing or hard to know what’s real, it can make human communication more challenging, it is sometimes based on bad information, it still needs humans to check the suggestions, AI collects lots of information about what people do online – and this can create issues around privacy, the technology used to power AI can use up lots of energy and cause harm to the environment.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800" b="1" i="1" dirty="0">
                <a:solidFill>
                  <a:srgbClr val="3B3838"/>
                </a:solidFill>
                <a:effectLst/>
                <a:latin typeface="Outfit"/>
                <a:ea typeface="Calibri" panose="020F0502020204030204" pitchFamily="34" charset="0"/>
                <a:cs typeface="Times New Roman" panose="02020603050405020304" pitchFamily="18" charset="0"/>
              </a:rPr>
              <a:t>Benefits:</a:t>
            </a:r>
            <a:r>
              <a:rPr lang="en-GB" sz="1800" i="1" dirty="0">
                <a:solidFill>
                  <a:srgbClr val="3B3838"/>
                </a:solidFill>
                <a:effectLst/>
                <a:latin typeface="Outfit"/>
                <a:ea typeface="Calibri" panose="020F0502020204030204" pitchFamily="34" charset="0"/>
                <a:cs typeface="Times New Roman" panose="02020603050405020304" pitchFamily="18" charset="0"/>
              </a:rPr>
              <a:t> AI can make some work easier, it can help humans to think in new ways, it can summarise lots of information quickly, it can make online experiences more fun, it’s recommendations can be helpful, it can be used to help with important issues like healthcare, education and the environment.</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296299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What are the benefits and challenges? (10 mins, slides 21-22)</a:t>
            </a:r>
            <a:endParaRPr lang="en-GB" dirty="0"/>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Join pairs back into groups of four and give them </a:t>
            </a:r>
            <a:r>
              <a:rPr lang="en-GB" sz="1800" b="1" dirty="0">
                <a:solidFill>
                  <a:srgbClr val="3B3838"/>
                </a:solidFill>
                <a:effectLst/>
                <a:latin typeface="Outfit"/>
                <a:ea typeface="Calibri" panose="020F0502020204030204" pitchFamily="34" charset="0"/>
                <a:cs typeface="Times New Roman" panose="02020603050405020304" pitchFamily="18" charset="0"/>
              </a:rPr>
              <a:t>Resource 2: Challenges card sort</a:t>
            </a:r>
            <a:r>
              <a:rPr lang="en-GB" sz="1800" dirty="0">
                <a:solidFill>
                  <a:srgbClr val="3B3838"/>
                </a:solidFill>
                <a:effectLst/>
                <a:latin typeface="Outfit"/>
                <a:ea typeface="Calibri" panose="020F0502020204030204" pitchFamily="34" charset="0"/>
                <a:cs typeface="Times New Roman" panose="02020603050405020304" pitchFamily="18" charset="0"/>
              </a:rPr>
              <a:t>. Ask pupils to prioritise the cards into a Diamond 5, placing the challenge they think is the most important at the top, three challenges of mid-concern in the middle row, and the challenge they think is the least important at the bottom.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Circulate between groups as they complete this activity and take note of which challenges groups are most concerned about.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550"/>
              </a:lnSpc>
              <a:spcBef>
                <a:spcPts val="0"/>
              </a:spcBef>
              <a:spcAft>
                <a:spcPts val="700"/>
              </a:spcAft>
              <a:buClrTx/>
              <a:buSzTx/>
              <a:buFontTx/>
              <a:buNone/>
              <a:tabLst/>
              <a:defRPr/>
            </a:pPr>
            <a:r>
              <a:rPr lang="en-GB" sz="1800" b="1" dirty="0">
                <a:solidFill>
                  <a:srgbClr val="A73679"/>
                </a:solidFill>
                <a:effectLst/>
                <a:latin typeface="Outfit"/>
                <a:ea typeface="Calibri" panose="020F0502020204030204" pitchFamily="34" charset="0"/>
                <a:cs typeface="Times New Roman" panose="02020603050405020304" pitchFamily="18" charset="0"/>
              </a:rPr>
              <a:t>Challenge:</a:t>
            </a:r>
            <a:r>
              <a:rPr lang="en-GB" sz="1800" dirty="0">
                <a:solidFill>
                  <a:srgbClr val="A73679"/>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Give groups </a:t>
            </a:r>
            <a:r>
              <a:rPr lang="en-GB" sz="1800" b="1" dirty="0">
                <a:solidFill>
                  <a:srgbClr val="3B3838"/>
                </a:solidFill>
                <a:effectLst/>
                <a:latin typeface="Outfit"/>
                <a:ea typeface="Calibri" panose="020F0502020204030204" pitchFamily="34" charset="0"/>
                <a:cs typeface="Times New Roman" panose="02020603050405020304" pitchFamily="18" charset="0"/>
              </a:rPr>
              <a:t>Resource 2a: Benefits card sort</a:t>
            </a:r>
            <a:r>
              <a:rPr lang="en-GB" sz="1800" dirty="0">
                <a:solidFill>
                  <a:srgbClr val="3B3838"/>
                </a:solidFill>
                <a:effectLst/>
                <a:latin typeface="Outfit"/>
                <a:ea typeface="Calibri" panose="020F0502020204030204" pitchFamily="34" charset="0"/>
                <a:cs typeface="Times New Roman" panose="02020603050405020304" pitchFamily="18" charset="0"/>
              </a:rPr>
              <a:t> and ask them to also prioritise five key benefits of AI, based on which they think are most helpful to society.</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785635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Signposting support (2 mins)</a:t>
            </a:r>
          </a:p>
          <a:p>
            <a:pPr>
              <a:lnSpc>
                <a:spcPts val="1800"/>
              </a:lnSpc>
              <a:spcBef>
                <a:spcPts val="3000"/>
              </a:spcBef>
            </a:pPr>
            <a:r>
              <a:rPr lang="en-GB" sz="1800" b="0" dirty="0">
                <a:solidFill>
                  <a:srgbClr val="3B3838"/>
                </a:solidFill>
                <a:effectLst/>
                <a:latin typeface="Outfit"/>
                <a:ea typeface="Times New Roman" panose="02020603050405020304" pitchFamily="18" charset="0"/>
                <a:cs typeface="Times New Roman" panose="02020603050405020304" pitchFamily="18" charset="0"/>
              </a:rPr>
              <a:t>Remind pupils that if they have any concerns about AI systems, or anything else they have encountered online, they can speak to a trusted adult, such as a parent or carer.</a:t>
            </a:r>
          </a:p>
          <a:p>
            <a:pPr>
              <a:lnSpc>
                <a:spcPts val="1800"/>
              </a:lnSpc>
              <a:spcBef>
                <a:spcPts val="3000"/>
              </a:spcBef>
            </a:pPr>
            <a:endParaRPr lang="en-GB" sz="1800" b="1" dirty="0">
              <a:solidFill>
                <a:srgbClr val="12A19B"/>
              </a:solidFill>
              <a:effectLst/>
              <a:latin typeface="Outfit SemiBold"/>
              <a:ea typeface="Times New Roman" panose="02020603050405020304" pitchFamily="18" charset="0"/>
              <a:cs typeface="Times New Roman" panose="02020603050405020304" pitchFamily="18" charset="0"/>
            </a:endParaRPr>
          </a:p>
          <a:p>
            <a:pPr>
              <a:lnSpc>
                <a:spcPts val="1800"/>
              </a:lnSpc>
              <a:spcBef>
                <a:spcPts val="3000"/>
              </a:spcBef>
            </a:pPr>
            <a:r>
              <a:rPr lang="en-GB" sz="1800" b="0" dirty="0">
                <a:solidFill>
                  <a:srgbClr val="3B3838"/>
                </a:solidFill>
                <a:effectLst/>
                <a:latin typeface="Outfit"/>
                <a:ea typeface="Times New Roman" panose="02020603050405020304" pitchFamily="18" charset="0"/>
                <a:cs typeface="Times New Roman" panose="02020603050405020304" pitchFamily="18" charset="0"/>
              </a:rPr>
              <a:t>You can also direct pupils to the following websites for more advice and support:</a:t>
            </a:r>
            <a:endParaRPr lang="en-GB" sz="1800" b="1" dirty="0">
              <a:solidFill>
                <a:srgbClr val="12A19B"/>
              </a:solidFill>
              <a:effectLst/>
              <a:latin typeface="Outfit SemiBold"/>
              <a:ea typeface="Times New Roman" panose="02020603050405020304" pitchFamily="18" charset="0"/>
              <a:cs typeface="Times New Roman" panose="02020603050405020304" pitchFamily="18" charset="0"/>
            </a:endParaRPr>
          </a:p>
          <a:p>
            <a:pPr lvl="0">
              <a:lnSpc>
                <a:spcPts val="1800"/>
              </a:lnSpc>
              <a:spcBef>
                <a:spcPts val="3000"/>
              </a:spcBef>
            </a:pPr>
            <a:r>
              <a:rPr lang="en-GB" sz="1800" b="0" u="sng" dirty="0">
                <a:solidFill>
                  <a:srgbClr val="12A19B"/>
                </a:solidFill>
                <a:effectLst/>
                <a:latin typeface="Outfit"/>
                <a:ea typeface="Times New Roman" panose="02020603050405020304" pitchFamily="18" charset="0"/>
                <a:cs typeface="Times New Roman" panose="02020603050405020304" pitchFamily="18" charset="0"/>
                <a:hlinkClick r:id="rId3"/>
              </a:rPr>
              <a:t>www.childline.org.uk</a:t>
            </a:r>
            <a:r>
              <a:rPr lang="en-GB" sz="1800" b="0" dirty="0">
                <a:solidFill>
                  <a:srgbClr val="3B3838"/>
                </a:solidFill>
                <a:effectLst/>
                <a:latin typeface="Outfit"/>
                <a:ea typeface="Times New Roman" panose="02020603050405020304" pitchFamily="18" charset="0"/>
                <a:cs typeface="Times New Roman" panose="02020603050405020304" pitchFamily="18" charset="0"/>
              </a:rPr>
              <a:t> </a:t>
            </a:r>
            <a:endParaRPr lang="en-GB" sz="1800" b="1" dirty="0">
              <a:solidFill>
                <a:srgbClr val="12A19B"/>
              </a:solidFill>
              <a:effectLst/>
              <a:latin typeface="Outfit SemiBold"/>
              <a:ea typeface="Times New Roman" panose="02020603050405020304" pitchFamily="18" charset="0"/>
              <a:cs typeface="Times New Roman" panose="02020603050405020304" pitchFamily="18" charset="0"/>
            </a:endParaRPr>
          </a:p>
          <a:p>
            <a:pPr lvl="0">
              <a:lnSpc>
                <a:spcPts val="1550"/>
              </a:lnSpc>
              <a:spcAft>
                <a:spcPts val="700"/>
              </a:spcAft>
            </a:pPr>
            <a:r>
              <a:rPr lang="en-GB" sz="1800" u="sng" dirty="0">
                <a:solidFill>
                  <a:srgbClr val="3B3838"/>
                </a:solidFill>
                <a:effectLst/>
                <a:latin typeface="Outfit"/>
                <a:ea typeface="Calibri" panose="020F0502020204030204" pitchFamily="34" charset="0"/>
                <a:cs typeface="Times New Roman" panose="02020603050405020304" pitchFamily="18" charset="0"/>
                <a:hlinkClick r:id="rId4"/>
              </a:rPr>
              <a:t>www.ceopeducation.co.uk/8_10</a:t>
            </a:r>
            <a:r>
              <a:rPr lang="en-GB" sz="1800" dirty="0">
                <a:solidFill>
                  <a:srgbClr val="3B3838"/>
                </a:solidFill>
                <a:effectLst/>
                <a:latin typeface="Outfit"/>
                <a:ea typeface="Calibri" panose="020F0502020204030204" pitchFamily="34" charset="0"/>
                <a:cs typeface="Times New Roman" panose="02020603050405020304" pitchFamily="18" charset="0"/>
              </a:rPr>
              <a:t> - for pupils in KS2</a:t>
            </a:r>
          </a:p>
          <a:p>
            <a:pPr lvl="1">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Personal reflection (3 mins)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Invite pupils to quietly reflect on the question: How do you think AI could be used to help people and improve their lives?</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 this is a personal reflection question, they do not need to share their ideas with anyone else.</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24</a:t>
            </a:fld>
            <a:endParaRPr lang="en-US"/>
          </a:p>
        </p:txBody>
      </p:sp>
    </p:spTree>
    <p:extLst>
      <p:ext uri="{BB962C8B-B14F-4D97-AF65-F5344CB8AC3E}">
        <p14:creationId xmlns:p14="http://schemas.microsoft.com/office/powerpoint/2010/main" val="147151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1D1C1D"/>
                </a:solidFill>
                <a:effectLst/>
                <a:latin typeface="Slack-Lato"/>
              </a:rPr>
              <a:t>Teacher notes – Endpoint assessment (5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3B3838"/>
                </a:solidFill>
                <a:effectLst/>
                <a:latin typeface="Outfit"/>
                <a:ea typeface="Times New Roman" panose="02020603050405020304" pitchFamily="18" charset="0"/>
                <a:cs typeface="Times New Roman" panose="02020603050405020304" pitchFamily="18" charset="0"/>
              </a:rPr>
              <a:t>To demonstrate progress and their learning in this lesson, ask pupils to revisit </a:t>
            </a:r>
            <a:r>
              <a:rPr lang="en-GB" sz="1800" b="1" dirty="0">
                <a:solidFill>
                  <a:srgbClr val="3B3838"/>
                </a:solidFill>
                <a:effectLst/>
                <a:latin typeface="Outfit"/>
                <a:ea typeface="Times New Roman" panose="02020603050405020304" pitchFamily="18" charset="0"/>
                <a:cs typeface="Times New Roman" panose="02020603050405020304" pitchFamily="18" charset="0"/>
              </a:rPr>
              <a:t>Resource 1: Overheard conversation</a:t>
            </a:r>
            <a:r>
              <a:rPr lang="en-GB" sz="1800" b="0" dirty="0">
                <a:solidFill>
                  <a:srgbClr val="3B3838"/>
                </a:solidFill>
                <a:effectLst/>
                <a:latin typeface="Outfit"/>
                <a:ea typeface="Times New Roman" panose="02020603050405020304" pitchFamily="18" charset="0"/>
                <a:cs typeface="Times New Roman" panose="02020603050405020304" pitchFamily="18" charset="0"/>
              </a:rPr>
              <a:t> from the start of the lesson. Ask them if they can add to or amend any of their initial ideas about the children’s views. Finally ask them to add their own sentence, in the final bubble, to summarise what AI is based on their understanding from today’s lesson. </a:t>
            </a:r>
            <a:endParaRPr lang="en-GB" sz="1800" b="1" dirty="0">
              <a:solidFill>
                <a:srgbClr val="12A19B"/>
              </a:solidFill>
              <a:effectLst/>
              <a:latin typeface="Outfit SemiBold"/>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dirty="0">
              <a:solidFill>
                <a:srgbClr val="1D1C1D"/>
              </a:solidFill>
              <a:effectLst/>
              <a:latin typeface="Slack-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25</a:t>
            </a:fld>
            <a:endParaRPr lang="en-US"/>
          </a:p>
        </p:txBody>
      </p:sp>
    </p:spTree>
    <p:extLst>
      <p:ext uri="{BB962C8B-B14F-4D97-AF65-F5344CB8AC3E}">
        <p14:creationId xmlns:p14="http://schemas.microsoft.com/office/powerpoint/2010/main" val="1826384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Extension activity</a:t>
            </a:r>
          </a:p>
          <a:p>
            <a:r>
              <a:rPr lang="en-GB" dirty="0"/>
              <a:t>Ask pupils to either create a short video/audio recording of how AI could be used to do something great or create some artwork showing what AI means to them and how they want to see AI developed in the future.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B8E58B-C9BC-F047-AC61-EC49AB3E98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77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Baseline assessment activity (10 mins, slides 8-9)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Revisit or establish ground rules with the class. Remind pupils of the question box, and that they can submit questions at any time throughout the lesson, either anonymously or with their name.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8</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1D1C1D"/>
                </a:solidFill>
                <a:effectLst/>
                <a:latin typeface="Slack-Lato"/>
              </a:rPr>
              <a:t>Teacher notes – Baseline assessment activity (10 mins, slides 8-9)</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Explain that some children are talking about AI, and what they think AI means. Give pairs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 Overheard conversation</a:t>
            </a:r>
            <a:r>
              <a:rPr lang="en-GB" sz="1800" dirty="0">
                <a:solidFill>
                  <a:srgbClr val="3B3838"/>
                </a:solidFill>
                <a:effectLst/>
                <a:latin typeface="Outfit"/>
                <a:ea typeface="Calibri" panose="020F0502020204030204" pitchFamily="34" charset="0"/>
                <a:cs typeface="Times New Roman" panose="02020603050405020304" pitchFamily="18" charset="0"/>
              </a:rPr>
              <a:t> and ask them to read the children’s different ideas. Together, they should discuss: </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Do you agree with what any of the children are saying?</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Have any of the children made a mistake?</a:t>
            </a:r>
          </a:p>
          <a:p>
            <a:pPr marL="342900" lvl="0" indent="-342900">
              <a:lnSpc>
                <a:spcPts val="155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What is AI and where is it used in our daily lives?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them to leave the final bubble empty for now (as they will come back to this at the end of the lesson). Take feedback from pairs, noting existing knowledge and any gaps in understanding. Plan to address these throughout the lesson, for example by spending more time on specific activities or through tailored questioning.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404756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Introduction (5 mins, slides 10-13)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Introduce the learning objective and outcomes. Explain that today’s lesson will help them understand what AI is, how it is used in our daily lives, and what this means for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1D1C1D"/>
              </a:solidFill>
              <a:effectLst/>
              <a:latin typeface="Slack-Lato"/>
            </a:endParaRPr>
          </a:p>
          <a:p>
            <a:br>
              <a:rPr lang="en-US"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Introduction (5 mins, slides 10-13)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this slide to </a:t>
            </a:r>
            <a:r>
              <a:rPr lang="en-GB" sz="1800" dirty="0">
                <a:solidFill>
                  <a:srgbClr val="3B3838"/>
                </a:solidFill>
                <a:effectLst/>
                <a:latin typeface="Outfit"/>
                <a:ea typeface="Calibri" panose="020F0502020204030204" pitchFamily="34" charset="0"/>
                <a:cs typeface="Times New Roman" panose="02020603050405020304" pitchFamily="18" charset="0"/>
              </a:rPr>
              <a:t>give a brief definition of artificial intelligence (AI). Explain that Artificial Intelligence allows computer systems to be trained on data and predict patterns. For example, AI systems could be trained on data about how many people visit certain shops each month. By finding patterns in this data, AI can predict which shops and areas will be busy. Emphasise that though AI does stand for ‘Artificial Intelligence’, the word intelligence is a bit misleading because AI does not think for itself.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95011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Introduction (5 mins, slides 10-13)</a:t>
            </a:r>
          </a:p>
          <a:p>
            <a:r>
              <a:rPr lang="en-GB" sz="1800" dirty="0">
                <a:solidFill>
                  <a:srgbClr val="3B3838"/>
                </a:solidFill>
                <a:effectLst/>
                <a:latin typeface="Outfit"/>
                <a:ea typeface="Calibri" panose="020F0502020204030204" pitchFamily="34" charset="0"/>
                <a:cs typeface="Times New Roman" panose="02020603050405020304" pitchFamily="18" charset="0"/>
              </a:rPr>
              <a:t>Explain that AI needs data in order to work. Emphasise that some data is personal – this means it can be used to identify an individual (for example, name, date of birth or photograph).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2310259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Introduction (5 mins, slides 10-13)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Briefly highlight some of the things that AI can do. </a:t>
            </a:r>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1258852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D10AC-1479-3032-88BC-EB1FB09C0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7EF51-52C0-4FE4-8BE4-F059822A6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EF748-D964-9F13-20B7-2B92CAA0EC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Where is AI? (10 mins, slides 14-15)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In groups of four, ask pupils to mind-map examples of where AI is used in our daily lives. Challenge groups to try to name up to 10 different ways they might encounter AI. They could also try to identify different types of AI tools (for example, AI that makes predictions, classifications, generative AI etc).</a:t>
            </a:r>
          </a:p>
          <a:p>
            <a:endParaRPr lang="en-GB" dirty="0"/>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Take feedback, identifying some of the common ways or places where AI might be encountered by children and young people, for example:</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Film recommendations when viewing online (e.g. “If you watched this, you might like…”). Streaming services recommend what people might be interested in watching based on what they have viewed already</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When using search engines on the internet – AI can answer questions and find information people search for</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Chatbots on some websites or social media apps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Smart devices at home (e.g. a smart fridge, heating solutions or voice-automated assistants)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Autocorrect and predictive text programmes on phones or tablets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Some computer games, where AI might be used to make realistic characters and backgrounds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Facial recognition technology is a type of AI that is sometimes used for security to access a phone, device or app </a:t>
            </a:r>
          </a:p>
          <a:p>
            <a:pPr marL="342900" lvl="0" indent="-342900">
              <a:lnSpc>
                <a:spcPts val="1550"/>
              </a:lnSpc>
              <a:spcAft>
                <a:spcPts val="700"/>
              </a:spcAft>
              <a:buFont typeface="Symbol" panose="05050102010706020507" pitchFamily="18" charset="2"/>
              <a:buChar char=""/>
            </a:pPr>
            <a:endParaRPr lang="en-GB" sz="1800" i="1"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550"/>
              </a:lnSpc>
              <a:spcBef>
                <a:spcPts val="0"/>
              </a:spcBef>
              <a:spcAft>
                <a:spcPts val="700"/>
              </a:spcAft>
              <a:buClrTx/>
              <a:buSzTx/>
              <a:buFont typeface="Symbol" panose="05050102010706020507" pitchFamily="18" charset="2"/>
              <a:buNone/>
              <a:tabLst/>
              <a:defRPr/>
            </a:pPr>
            <a:r>
              <a:rPr lang="en-GB" sz="1800" i="1" dirty="0">
                <a:solidFill>
                  <a:srgbClr val="3B3838"/>
                </a:solidFill>
                <a:effectLst/>
                <a:latin typeface="Outfit"/>
                <a:ea typeface="Calibri" panose="020F0502020204030204" pitchFamily="34" charset="0"/>
                <a:cs typeface="Times New Roman" panose="02020603050405020304" pitchFamily="18" charset="0"/>
              </a:rPr>
              <a:t>Make sure you take this opportunity to challenge any misconceptions that pupils share on what AI is. However, be sure not to introduce these misconceptions and let them arise from pupils themselves. For example, pupils should recognise that AI is not just robots, and it is not the wires, hardware or tangible parts of a computer system. Some pupils may think that anything automated is AI - for example, ticket barriers at train stations - but automated technology is also not the same as AI.</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0" lvl="0" indent="0">
              <a:lnSpc>
                <a:spcPts val="1550"/>
              </a:lnSpc>
              <a:spcAft>
                <a:spcPts val="700"/>
              </a:spcAft>
              <a:buFont typeface="Symbol" panose="05050102010706020507" pitchFamily="18" charset="2"/>
              <a:buNone/>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a:p>
            <a:pPr>
              <a:lnSpc>
                <a:spcPts val="1550"/>
              </a:lnSpc>
              <a:spcAft>
                <a:spcPts val="700"/>
              </a:spcAft>
            </a:pPr>
            <a:r>
              <a:rPr lang="en-GB" sz="1800" b="1" dirty="0">
                <a:solidFill>
                  <a:srgbClr val="A73679"/>
                </a:solidFill>
                <a:effectLst/>
                <a:latin typeface="Outfit"/>
                <a:ea typeface="Calibri" panose="020F0502020204030204" pitchFamily="34" charset="0"/>
                <a:cs typeface="Times New Roman" panose="02020603050405020304" pitchFamily="18" charset="0"/>
              </a:rPr>
              <a:t>Support: </a:t>
            </a:r>
            <a:r>
              <a:rPr lang="en-GB" sz="1800" dirty="0">
                <a:solidFill>
                  <a:srgbClr val="000000"/>
                </a:solidFill>
                <a:effectLst/>
                <a:latin typeface="Outfit"/>
                <a:ea typeface="Calibri" panose="020F0502020204030204" pitchFamily="34" charset="0"/>
                <a:cs typeface="Times New Roman" panose="02020603050405020304" pitchFamily="18" charset="0"/>
              </a:rPr>
              <a:t>If groups are struggling to identify examples, click to show the animations on this slide, which give visual prompts of different places where children might experience AI.</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br>
              <a:rPr lang="en-GB" dirty="0">
                <a:effectLst/>
              </a:rPr>
            </a:br>
            <a:r>
              <a:rPr lang="en-GB" sz="1800" b="1" dirty="0">
                <a:solidFill>
                  <a:srgbClr val="A73679"/>
                </a:solidFill>
                <a:effectLst/>
                <a:latin typeface="Outfit"/>
                <a:ea typeface="Calibri" panose="020F0502020204030204" pitchFamily="34" charset="0"/>
                <a:cs typeface="Times New Roman" panose="02020603050405020304" pitchFamily="18" charset="0"/>
              </a:rPr>
              <a:t>Challenge: </a:t>
            </a:r>
            <a:r>
              <a:rPr lang="en-GB" sz="1800" dirty="0">
                <a:solidFill>
                  <a:srgbClr val="000000"/>
                </a:solidFill>
                <a:effectLst/>
                <a:latin typeface="Outfit"/>
                <a:ea typeface="Calibri" panose="020F0502020204030204" pitchFamily="34" charset="0"/>
                <a:cs typeface="Times New Roman" panose="02020603050405020304" pitchFamily="18" charset="0"/>
              </a:rPr>
              <a:t>Encourage pupils to think about why AI has become part of our daily lives.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i="1" dirty="0">
                <a:solidFill>
                  <a:srgbClr val="000000"/>
                </a:solidFill>
                <a:effectLst/>
                <a:latin typeface="Outfit"/>
                <a:ea typeface="Calibri" panose="020F0502020204030204" pitchFamily="34" charset="0"/>
                <a:cs typeface="Times New Roman" panose="02020603050405020304" pitchFamily="18" charset="0"/>
              </a:rPr>
              <a:t>For example, pupils might say: it makes life easier, for fun, it saves humans time and effort, it makes technology function better.</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a:extLst>
              <a:ext uri="{FF2B5EF4-FFF2-40B4-BE49-F238E27FC236}">
                <a16:creationId xmlns:a16="http://schemas.microsoft.com/office/drawing/2014/main" id="{150E109E-C272-AFA9-08A6-21598DD362C1}"/>
              </a:ext>
            </a:extLst>
          </p:cNvPr>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583171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a:t>Slide Title </a:t>
            </a:r>
            <a:endParaRPr lang="en-US"/>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a:t>Lower line subtitle – same line length as above</a:t>
            </a:r>
            <a:endParaRPr lang="en-GB"/>
          </a:p>
        </p:txBody>
      </p: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a:t>© PSHE Association 2024</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tx1"/>
                </a:solidFill>
              </a:rPr>
              <a:t>Learning outcomes  </a:t>
            </a:r>
            <a:endParaRPr lang="en-US" sz="240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tx1"/>
                </a:solidFill>
              </a:rPr>
              <a:t>Learning objective  </a:t>
            </a:r>
            <a:endParaRPr lang="en-US" sz="240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a:t>Slide Title </a:t>
            </a:r>
            <a:endParaRPr lang="en-US"/>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a:t>Slide Title </a:t>
            </a:r>
            <a:endParaRPr lang="en-US"/>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2999"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2026</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a:t>© PSHE Association 2024</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369868"/>
          </a:xfrm>
          <a:prstGeom prst="rect">
            <a:avLst/>
          </a:prstGeom>
          <a:noFill/>
        </p:spPr>
        <p:txBody>
          <a:bodyPr wrap="square" rtlCol="0">
            <a:spAutoFit/>
          </a:bodyPr>
          <a:lstStyle/>
          <a:p>
            <a:pPr>
              <a:lnSpc>
                <a:spcPts val="3200"/>
              </a:lnSpc>
              <a:spcBef>
                <a:spcPts val="1500"/>
              </a:spcBef>
              <a:spcAft>
                <a:spcPts val="80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a:t>Slide Title </a:t>
            </a:r>
            <a:endParaRPr lang="en-US"/>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a:t>Slide Title </a:t>
            </a:r>
            <a:endParaRPr lang="en-US"/>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2.wdp"/><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hyperlink" Target="http://www.chidline.org.uk/" TargetMode="External"/><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www.ceopeducation.co.uk/8_1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203886" y="1309393"/>
            <a:ext cx="6340202" cy="2026739"/>
          </a:xfrm>
        </p:spPr>
        <p:txBody>
          <a:bodyPr>
            <a:noAutofit/>
          </a:bodyPr>
          <a:lstStyle/>
          <a:p>
            <a:r>
              <a:rPr lang="en-US" sz="4800" dirty="0"/>
              <a:t>Understanding AI: Rights, safety and wellbeing</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662750"/>
            <a:ext cx="5071113" cy="582035"/>
          </a:xfrm>
        </p:spPr>
        <p:txBody>
          <a:bodyPr/>
          <a:lstStyle/>
          <a:p>
            <a:r>
              <a:rPr lang="en-US" dirty="0"/>
              <a:t>KS2, Lesson 1: What is AI?</a:t>
            </a:r>
          </a:p>
          <a:p>
            <a:pPr>
              <a:lnSpc>
                <a:spcPts val="3200"/>
              </a:lnSpc>
              <a:spcBef>
                <a:spcPts val="0"/>
              </a:spcBef>
            </a:pP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pic>
        <p:nvPicPr>
          <p:cNvPr id="4" name="Picture Placeholder 11">
            <a:extLst>
              <a:ext uri="{FF2B5EF4-FFF2-40B4-BE49-F238E27FC236}">
                <a16:creationId xmlns:a16="http://schemas.microsoft.com/office/drawing/2014/main" id="{D9D4C748-9177-B31F-9A6F-7CEEC2CA0F9E}"/>
              </a:ext>
            </a:extLst>
          </p:cNvPr>
          <p:cNvPicPr>
            <a:picLocks noChangeAspect="1"/>
          </p:cNvPicPr>
          <p:nvPr/>
        </p:nvPicPr>
        <p:blipFill>
          <a:blip r:embed="rId2">
            <a:alphaModFix/>
          </a:blip>
          <a:srcRect t="1200" b="1200"/>
          <a:stretch/>
        </p:blipFill>
        <p:spPr>
          <a:xfrm>
            <a:off x="6724716" y="1409700"/>
            <a:ext cx="2450219" cy="3382670"/>
          </a:xfrm>
          <a:prstGeom prst="rect">
            <a:avLst/>
          </a:prstGeom>
          <a:noFill/>
          <a:ln>
            <a:noFill/>
          </a:ln>
          <a:effectLst>
            <a:outerShdw blurRad="292100" dist="232131" dir="5400000" algn="tl" rotWithShape="0">
              <a:srgbClr val="333333">
                <a:alpha val="71669"/>
              </a:srgbClr>
            </a:outerShdw>
          </a:effectLst>
        </p:spPr>
      </p:pic>
      <p:cxnSp>
        <p:nvCxnSpPr>
          <p:cNvPr id="6" name="Straight Connector 5">
            <a:extLst>
              <a:ext uri="{FF2B5EF4-FFF2-40B4-BE49-F238E27FC236}">
                <a16:creationId xmlns:a16="http://schemas.microsoft.com/office/drawing/2014/main" id="{B5EF167C-5FCC-9105-67B5-2AEF73AADBC3}"/>
              </a:ext>
            </a:extLst>
          </p:cNvPr>
          <p:cNvCxnSpPr>
            <a:cxnSpLocks/>
          </p:cNvCxnSpPr>
          <p:nvPr/>
        </p:nvCxnSpPr>
        <p:spPr>
          <a:xfrm>
            <a:off x="337349" y="3608168"/>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2" name="Content Placeholder 4">
            <a:extLst>
              <a:ext uri="{FF2B5EF4-FFF2-40B4-BE49-F238E27FC236}">
                <a16:creationId xmlns:a16="http://schemas.microsoft.com/office/drawing/2014/main" id="{4AFE4A48-CF6E-81F1-F6E6-54DA71DB24A8}"/>
              </a:ext>
            </a:extLst>
          </p:cNvPr>
          <p:cNvSpPr txBox="1">
            <a:spLocks/>
          </p:cNvSpPr>
          <p:nvPr/>
        </p:nvSpPr>
        <p:spPr>
          <a:xfrm>
            <a:off x="240990" y="1286745"/>
            <a:ext cx="3090608"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pPr>
            <a:r>
              <a:rPr lang="en-GB" dirty="0"/>
              <a:t>To learn about what artificial intelligence (AI) is and how it is used in our daily lives.</a:t>
            </a:r>
            <a:endParaRPr lang="en-US" dirty="0"/>
          </a:p>
        </p:txBody>
      </p:sp>
      <p:sp>
        <p:nvSpPr>
          <p:cNvPr id="3" name="Content Placeholder 5">
            <a:extLst>
              <a:ext uri="{FF2B5EF4-FFF2-40B4-BE49-F238E27FC236}">
                <a16:creationId xmlns:a16="http://schemas.microsoft.com/office/drawing/2014/main" id="{A746537E-9BD2-2761-DF2B-8C702DAEC37F}"/>
              </a:ext>
            </a:extLst>
          </p:cNvPr>
          <p:cNvSpPr txBox="1">
            <a:spLocks/>
          </p:cNvSpPr>
          <p:nvPr/>
        </p:nvSpPr>
        <p:spPr>
          <a:xfrm>
            <a:off x="4067944" y="1319395"/>
            <a:ext cx="3920356" cy="3730907"/>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GB" dirty="0"/>
              <a:t>Pupils will be able to: </a:t>
            </a:r>
          </a:p>
          <a:p>
            <a:pPr marL="126000" indent="-126000">
              <a:lnSpc>
                <a:spcPts val="2800"/>
              </a:lnSpc>
              <a:spcBef>
                <a:spcPts val="0"/>
              </a:spcBef>
              <a:buFont typeface="Arial" panose="020B0604020202020204" pitchFamily="34" charset="0"/>
              <a:buChar char="•"/>
            </a:pPr>
            <a:r>
              <a:rPr lang="en-GB" dirty="0"/>
              <a:t>identify what AI is and how it is used in daily life</a:t>
            </a:r>
          </a:p>
          <a:p>
            <a:pPr marL="126000" indent="-126000">
              <a:lnSpc>
                <a:spcPts val="2800"/>
              </a:lnSpc>
              <a:spcBef>
                <a:spcPts val="0"/>
              </a:spcBef>
              <a:buFont typeface="Arial" panose="020B0604020202020204" pitchFamily="34" charset="0"/>
              <a:buChar char="•"/>
            </a:pPr>
            <a:r>
              <a:rPr lang="en-GB" dirty="0"/>
              <a:t>explain how AI systems work and affect people’s lives</a:t>
            </a:r>
          </a:p>
          <a:p>
            <a:pPr marL="126000" indent="-126000">
              <a:lnSpc>
                <a:spcPts val="2800"/>
              </a:lnSpc>
              <a:spcBef>
                <a:spcPts val="0"/>
              </a:spcBef>
              <a:buFont typeface="Arial" panose="020B0604020202020204" pitchFamily="34" charset="0"/>
              <a:buChar char="•"/>
            </a:pPr>
            <a:r>
              <a:rPr lang="en-GB" dirty="0"/>
              <a:t>evaluate potential challenges of AI becoming part of daily life</a:t>
            </a:r>
          </a:p>
          <a:p>
            <a:endParaRPr lang="en-US" dirty="0"/>
          </a:p>
        </p:txBody>
      </p:sp>
    </p:spTree>
    <p:extLst>
      <p:ext uri="{BB962C8B-B14F-4D97-AF65-F5344CB8AC3E}">
        <p14:creationId xmlns:p14="http://schemas.microsoft.com/office/powerpoint/2010/main" val="375756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white square with black border&#10;&#10;Description automatically generated">
            <a:extLst>
              <a:ext uri="{FF2B5EF4-FFF2-40B4-BE49-F238E27FC236}">
                <a16:creationId xmlns:a16="http://schemas.microsoft.com/office/drawing/2014/main" id="{BCE1DEC4-C290-1002-E46C-8EDC632BD75C}"/>
              </a:ext>
            </a:extLst>
          </p:cNvPr>
          <p:cNvPicPr>
            <a:picLocks noChangeAspect="1"/>
          </p:cNvPicPr>
          <p:nvPr/>
        </p:nvPicPr>
        <p:blipFill rotWithShape="1">
          <a:blip r:embed="rId3"/>
          <a:srcRect r="16624" b="5350"/>
          <a:stretch>
            <a:fillRect/>
          </a:stretch>
        </p:blipFill>
        <p:spPr>
          <a:xfrm flipH="1">
            <a:off x="-1" y="0"/>
            <a:ext cx="6991975" cy="6858000"/>
          </a:xfrm>
          <a:prstGeom prst="rect">
            <a:avLst/>
          </a:prstGeom>
        </p:spPr>
      </p:pic>
      <p:pic>
        <p:nvPicPr>
          <p:cNvPr id="8" name="Picture 7">
            <a:extLst>
              <a:ext uri="{FF2B5EF4-FFF2-40B4-BE49-F238E27FC236}">
                <a16:creationId xmlns:a16="http://schemas.microsoft.com/office/drawing/2014/main" id="{A1F25569-2145-61CA-4B9F-7C2322D7C7D5}"/>
              </a:ext>
            </a:extLst>
          </p:cNvPr>
          <p:cNvPicPr>
            <a:picLocks noChangeAspect="1"/>
          </p:cNvPicPr>
          <p:nvPr/>
        </p:nvPicPr>
        <p:blipFill>
          <a:blip r:embed="rId4"/>
          <a:srcRect b="50532"/>
          <a:stretch>
            <a:fillRect/>
          </a:stretch>
        </p:blipFill>
        <p:spPr>
          <a:xfrm>
            <a:off x="6831623" y="3338141"/>
            <a:ext cx="2748940" cy="3519860"/>
          </a:xfrm>
          <a:prstGeom prst="rect">
            <a:avLst/>
          </a:prstGeom>
        </p:spPr>
      </p:pic>
      <p:sp>
        <p:nvSpPr>
          <p:cNvPr id="2" name="Content Placeholder 1">
            <a:extLst>
              <a:ext uri="{FF2B5EF4-FFF2-40B4-BE49-F238E27FC236}">
                <a16:creationId xmlns:a16="http://schemas.microsoft.com/office/drawing/2014/main" id="{46FA298A-45A1-7F44-5440-565DF34DED40}"/>
              </a:ext>
            </a:extLst>
          </p:cNvPr>
          <p:cNvSpPr>
            <a:spLocks noGrp="1"/>
          </p:cNvSpPr>
          <p:nvPr>
            <p:ph sz="half" idx="10"/>
          </p:nvPr>
        </p:nvSpPr>
        <p:spPr>
          <a:xfrm>
            <a:off x="232914" y="1320888"/>
            <a:ext cx="5376578" cy="4368246"/>
          </a:xfrm>
        </p:spPr>
        <p:txBody>
          <a:bodyPr>
            <a:noAutofit/>
          </a:bodyPr>
          <a:lstStyle/>
          <a:p>
            <a:pPr>
              <a:lnSpc>
                <a:spcPts val="3200"/>
              </a:lnSpc>
            </a:pPr>
            <a:r>
              <a:rPr lang="en-GB" sz="2400" dirty="0">
                <a:latin typeface="Century Gothic" panose="020B0502020202020204" pitchFamily="34" charset="0"/>
              </a:rPr>
              <a:t>AI stands for ‘</a:t>
            </a:r>
            <a:r>
              <a:rPr lang="en-GB" sz="2400" b="1" dirty="0">
                <a:latin typeface="Century Gothic" panose="020B0502020202020204" pitchFamily="34" charset="0"/>
              </a:rPr>
              <a:t>A</a:t>
            </a:r>
            <a:r>
              <a:rPr lang="en-GB" sz="2400" dirty="0">
                <a:latin typeface="Century Gothic" panose="020B0502020202020204" pitchFamily="34" charset="0"/>
              </a:rPr>
              <a:t>rtificial </a:t>
            </a:r>
            <a:r>
              <a:rPr lang="en-GB" sz="2400" b="1" dirty="0">
                <a:latin typeface="Century Gothic" panose="020B0502020202020204" pitchFamily="34" charset="0"/>
              </a:rPr>
              <a:t>I</a:t>
            </a:r>
            <a:r>
              <a:rPr lang="en-GB" sz="2400" dirty="0">
                <a:latin typeface="Century Gothic" panose="020B0502020202020204" pitchFamily="34" charset="0"/>
              </a:rPr>
              <a:t>ntelligence’.</a:t>
            </a:r>
          </a:p>
          <a:p>
            <a:pPr>
              <a:lnSpc>
                <a:spcPts val="3200"/>
              </a:lnSpc>
            </a:pPr>
            <a:r>
              <a:rPr lang="en-GB" sz="2400" dirty="0"/>
              <a:t>AI involves c</a:t>
            </a:r>
            <a:r>
              <a:rPr lang="en-GB" sz="2400" dirty="0">
                <a:latin typeface="Century Gothic" panose="020B0502020202020204" pitchFamily="34" charset="0"/>
              </a:rPr>
              <a:t>omputers using information to do things that, in the past, only humans have been able to do. </a:t>
            </a:r>
          </a:p>
          <a:p>
            <a:pPr>
              <a:lnSpc>
                <a:spcPts val="3200"/>
              </a:lnSpc>
            </a:pPr>
            <a:r>
              <a:rPr lang="en-GB" sz="2400" dirty="0"/>
              <a:t>For example, AI allows computer systems to be trained on data and predict patterns.</a:t>
            </a:r>
          </a:p>
          <a:p>
            <a:pPr>
              <a:lnSpc>
                <a:spcPts val="3200"/>
              </a:lnSpc>
            </a:pPr>
            <a:r>
              <a:rPr lang="en-GB" sz="2400" dirty="0">
                <a:latin typeface="Century Gothic" panose="020B0502020202020204" pitchFamily="34" charset="0"/>
              </a:rPr>
              <a:t>The word ‘intelligence’ is a bit misleading though, because AI doesn’t think for itself. </a:t>
            </a:r>
          </a:p>
        </p:txBody>
      </p:sp>
      <p:sp>
        <p:nvSpPr>
          <p:cNvPr id="3" name="Title 2">
            <a:extLst>
              <a:ext uri="{FF2B5EF4-FFF2-40B4-BE49-F238E27FC236}">
                <a16:creationId xmlns:a16="http://schemas.microsoft.com/office/drawing/2014/main" id="{149B84EC-2A6F-8C9C-91D8-D2DD01D587D5}"/>
              </a:ext>
            </a:extLst>
          </p:cNvPr>
          <p:cNvSpPr>
            <a:spLocks noGrp="1"/>
          </p:cNvSpPr>
          <p:nvPr>
            <p:ph type="title"/>
          </p:nvPr>
        </p:nvSpPr>
        <p:spPr/>
        <p:txBody>
          <a:bodyPr/>
          <a:lstStyle/>
          <a:p>
            <a:r>
              <a:rPr lang="en-GB" dirty="0">
                <a:solidFill>
                  <a:schemeClr val="tx2"/>
                </a:solidFill>
              </a:rPr>
              <a:t>What is AI?</a:t>
            </a:r>
          </a:p>
        </p:txBody>
      </p:sp>
      <p:sp>
        <p:nvSpPr>
          <p:cNvPr id="4" name="Slide Number Placeholder 3">
            <a:extLst>
              <a:ext uri="{FF2B5EF4-FFF2-40B4-BE49-F238E27FC236}">
                <a16:creationId xmlns:a16="http://schemas.microsoft.com/office/drawing/2014/main" id="{186F27BC-A7E0-FADC-BDD3-D0FF82D5B27B}"/>
              </a:ext>
            </a:extLst>
          </p:cNvPr>
          <p:cNvSpPr>
            <a:spLocks noGrp="1"/>
          </p:cNvSpPr>
          <p:nvPr>
            <p:ph type="sldNum" sz="quarter" idx="4"/>
          </p:nvPr>
        </p:nvSpPr>
        <p:spPr/>
        <p:txBody>
          <a:bodyPr/>
          <a:lstStyle/>
          <a:p>
            <a:r>
              <a:rPr lang="en-GB" dirty="0"/>
              <a:t>© PSHE Association 2026</a:t>
            </a:r>
          </a:p>
        </p:txBody>
      </p:sp>
      <p:sp>
        <p:nvSpPr>
          <p:cNvPr id="6" name="Rectangle: Rounded Corners 5">
            <a:extLst>
              <a:ext uri="{FF2B5EF4-FFF2-40B4-BE49-F238E27FC236}">
                <a16:creationId xmlns:a16="http://schemas.microsoft.com/office/drawing/2014/main" id="{390E3654-C9F1-83BB-8F83-811460E1C9FE}"/>
              </a:ext>
            </a:extLst>
          </p:cNvPr>
          <p:cNvSpPr/>
          <p:nvPr/>
        </p:nvSpPr>
        <p:spPr>
          <a:xfrm>
            <a:off x="5904119" y="1441694"/>
            <a:ext cx="3667652" cy="1823794"/>
          </a:xfrm>
          <a:prstGeom prst="roundRect">
            <a:avLst>
              <a:gd name="adj" fmla="val 11614"/>
            </a:avLst>
          </a:prstGeom>
          <a:solidFill>
            <a:schemeClr val="tx2"/>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t" anchorCtr="0"/>
          <a:lstStyle/>
          <a:p>
            <a:r>
              <a:rPr lang="en-GB" sz="2400" b="1" dirty="0">
                <a:solidFill>
                  <a:schemeClr val="bg1"/>
                </a:solidFill>
                <a:latin typeface="Century Gothic" panose="020B0502020202020204" pitchFamily="34" charset="0"/>
              </a:rPr>
              <a:t>Did you know?</a:t>
            </a:r>
          </a:p>
          <a:p>
            <a:r>
              <a:rPr lang="en-GB" sz="2400" dirty="0">
                <a:solidFill>
                  <a:schemeClr val="bg1"/>
                </a:solidFill>
                <a:latin typeface="Century Gothic" panose="020B0502020202020204" pitchFamily="34" charset="0"/>
              </a:rPr>
              <a:t>AI is already a part of many technologies we use everyday.</a:t>
            </a:r>
            <a:endParaRPr lang="en-GB" sz="2400" b="1"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3CEC3782-2429-2D8F-194C-7711A41F1C6E}"/>
              </a:ext>
            </a:extLst>
          </p:cNvPr>
          <p:cNvSpPr txBox="1"/>
          <p:nvPr/>
        </p:nvSpPr>
        <p:spPr>
          <a:xfrm>
            <a:off x="-2620108" y="3261946"/>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F16E33FF-2E14-90C3-7110-EB73D0BE8EE1}"/>
              </a:ext>
            </a:extLst>
          </p:cNvPr>
          <p:cNvSpPr txBox="1"/>
          <p:nvPr/>
        </p:nvSpPr>
        <p:spPr>
          <a:xfrm>
            <a:off x="3490546" y="-36927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017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AFFF5E-0E34-2BED-5E06-262DF38C2ED6}"/>
              </a:ext>
            </a:extLst>
          </p:cNvPr>
          <p:cNvSpPr>
            <a:spLocks noGrp="1"/>
          </p:cNvSpPr>
          <p:nvPr>
            <p:ph sz="half" idx="10"/>
          </p:nvPr>
        </p:nvSpPr>
        <p:spPr>
          <a:xfrm>
            <a:off x="241706" y="1320889"/>
            <a:ext cx="8799767" cy="1083476"/>
          </a:xfrm>
        </p:spPr>
        <p:txBody>
          <a:bodyPr>
            <a:normAutofit/>
          </a:bodyPr>
          <a:lstStyle/>
          <a:p>
            <a:r>
              <a:rPr lang="en-GB" sz="2400" b="1" dirty="0"/>
              <a:t>This data could be lots of different types of information. </a:t>
            </a:r>
          </a:p>
          <a:p>
            <a:r>
              <a:rPr lang="en-GB" sz="2400" b="1" dirty="0"/>
              <a:t>For example:</a:t>
            </a:r>
          </a:p>
        </p:txBody>
      </p:sp>
      <p:sp>
        <p:nvSpPr>
          <p:cNvPr id="3" name="Title 2">
            <a:extLst>
              <a:ext uri="{FF2B5EF4-FFF2-40B4-BE49-F238E27FC236}">
                <a16:creationId xmlns:a16="http://schemas.microsoft.com/office/drawing/2014/main" id="{D075F32F-5512-E6F4-3AD1-70ECAEAC30F5}"/>
              </a:ext>
            </a:extLst>
          </p:cNvPr>
          <p:cNvSpPr>
            <a:spLocks noGrp="1"/>
          </p:cNvSpPr>
          <p:nvPr>
            <p:ph type="title"/>
          </p:nvPr>
        </p:nvSpPr>
        <p:spPr/>
        <p:txBody>
          <a:bodyPr/>
          <a:lstStyle/>
          <a:p>
            <a:r>
              <a:rPr lang="en-GB" dirty="0"/>
              <a:t>AI needs data</a:t>
            </a:r>
          </a:p>
        </p:txBody>
      </p:sp>
      <p:sp>
        <p:nvSpPr>
          <p:cNvPr id="4" name="Slide Number Placeholder 3">
            <a:extLst>
              <a:ext uri="{FF2B5EF4-FFF2-40B4-BE49-F238E27FC236}">
                <a16:creationId xmlns:a16="http://schemas.microsoft.com/office/drawing/2014/main" id="{4D3B7F9A-73DB-7EB7-5911-0BEBEE970BC0}"/>
              </a:ext>
            </a:extLst>
          </p:cNvPr>
          <p:cNvSpPr>
            <a:spLocks noGrp="1"/>
          </p:cNvSpPr>
          <p:nvPr>
            <p:ph type="sldNum" sz="quarter" idx="4"/>
          </p:nvPr>
        </p:nvSpPr>
        <p:spPr/>
        <p:txBody>
          <a:bodyPr/>
          <a:lstStyle/>
          <a:p>
            <a:r>
              <a:rPr lang="en-GB" dirty="0"/>
              <a:t>© PSHE Association 2026</a:t>
            </a:r>
          </a:p>
        </p:txBody>
      </p:sp>
      <p:grpSp>
        <p:nvGrpSpPr>
          <p:cNvPr id="26" name="Group 25">
            <a:extLst>
              <a:ext uri="{FF2B5EF4-FFF2-40B4-BE49-F238E27FC236}">
                <a16:creationId xmlns:a16="http://schemas.microsoft.com/office/drawing/2014/main" id="{2E1B2F9C-9C7B-F58F-E26B-4FDBD7A63C27}"/>
              </a:ext>
            </a:extLst>
          </p:cNvPr>
          <p:cNvGrpSpPr/>
          <p:nvPr/>
        </p:nvGrpSpPr>
        <p:grpSpPr>
          <a:xfrm>
            <a:off x="6711950" y="2375165"/>
            <a:ext cx="2868613" cy="3938608"/>
            <a:chOff x="6711950" y="2501901"/>
            <a:chExt cx="2868613" cy="3938608"/>
          </a:xfrm>
        </p:grpSpPr>
        <p:sp>
          <p:nvSpPr>
            <p:cNvPr id="17" name="Rounded Rectangle 16">
              <a:extLst>
                <a:ext uri="{FF2B5EF4-FFF2-40B4-BE49-F238E27FC236}">
                  <a16:creationId xmlns:a16="http://schemas.microsoft.com/office/drawing/2014/main" id="{F852734B-5486-D845-E8FF-00CF9AEE909C}"/>
                </a:ext>
              </a:extLst>
            </p:cNvPr>
            <p:cNvSpPr/>
            <p:nvPr/>
          </p:nvSpPr>
          <p:spPr>
            <a:xfrm>
              <a:off x="6711950" y="2501901"/>
              <a:ext cx="2868613" cy="3938608"/>
            </a:xfrm>
            <a:prstGeom prst="roundRect">
              <a:avLst>
                <a:gd name="adj" fmla="val 6296"/>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nSpc>
                  <a:spcPts val="3200"/>
                </a:lnSpc>
              </a:pPr>
              <a:r>
                <a:rPr lang="en-GB" sz="2200" b="1" dirty="0">
                  <a:solidFill>
                    <a:schemeClr val="tx1"/>
                  </a:solidFill>
                  <a:latin typeface="Century Gothic" panose="020B0502020202020204" pitchFamily="34" charset="0"/>
                </a:rPr>
                <a:t>Audio </a:t>
              </a:r>
            </a:p>
            <a:p>
              <a:pPr>
                <a:lnSpc>
                  <a:spcPts val="3200"/>
                </a:lnSpc>
              </a:pPr>
              <a:r>
                <a:rPr lang="en-GB" sz="2200" dirty="0">
                  <a:solidFill>
                    <a:schemeClr val="tx1"/>
                  </a:solidFill>
                  <a:latin typeface="Century Gothic" panose="020B0502020202020204" pitchFamily="34" charset="0"/>
                </a:rPr>
                <a:t>(e.g. audio clips or call recordings)</a:t>
              </a:r>
            </a:p>
            <a:p>
              <a:pPr algn="ctr">
                <a:lnSpc>
                  <a:spcPts val="3200"/>
                </a:lnSpc>
              </a:pPr>
              <a:endParaRPr lang="en-US" sz="2200" dirty="0">
                <a:solidFill>
                  <a:schemeClr val="tx1"/>
                </a:solidFill>
              </a:endParaRPr>
            </a:p>
          </p:txBody>
        </p:sp>
        <p:pic>
          <p:nvPicPr>
            <p:cNvPr id="21" name="Picture 20">
              <a:extLst>
                <a:ext uri="{FF2B5EF4-FFF2-40B4-BE49-F238E27FC236}">
                  <a16:creationId xmlns:a16="http://schemas.microsoft.com/office/drawing/2014/main" id="{8BEF6122-30F6-AA6B-5858-37A170A03497}"/>
                </a:ext>
              </a:extLst>
            </p:cNvPr>
            <p:cNvPicPr>
              <a:picLocks noChangeAspect="1"/>
            </p:cNvPicPr>
            <p:nvPr/>
          </p:nvPicPr>
          <p:blipFill>
            <a:blip r:embed="rId3"/>
            <a:stretch>
              <a:fillRect/>
            </a:stretch>
          </p:blipFill>
          <p:spPr>
            <a:xfrm>
              <a:off x="6897902" y="4551682"/>
              <a:ext cx="2385426" cy="1665461"/>
            </a:xfrm>
            <a:prstGeom prst="rect">
              <a:avLst/>
            </a:prstGeom>
          </p:spPr>
        </p:pic>
      </p:grpSp>
      <p:grpSp>
        <p:nvGrpSpPr>
          <p:cNvPr id="28" name="Group 27">
            <a:extLst>
              <a:ext uri="{FF2B5EF4-FFF2-40B4-BE49-F238E27FC236}">
                <a16:creationId xmlns:a16="http://schemas.microsoft.com/office/drawing/2014/main" id="{27A02439-EA68-F478-1A39-62168A851A8E}"/>
              </a:ext>
            </a:extLst>
          </p:cNvPr>
          <p:cNvGrpSpPr/>
          <p:nvPr/>
        </p:nvGrpSpPr>
        <p:grpSpPr>
          <a:xfrm>
            <a:off x="317500" y="2375165"/>
            <a:ext cx="2868613" cy="3938608"/>
            <a:chOff x="317500" y="2501901"/>
            <a:chExt cx="2868613" cy="3938608"/>
          </a:xfrm>
        </p:grpSpPr>
        <p:sp>
          <p:nvSpPr>
            <p:cNvPr id="19" name="Rounded Rectangle 18">
              <a:extLst>
                <a:ext uri="{FF2B5EF4-FFF2-40B4-BE49-F238E27FC236}">
                  <a16:creationId xmlns:a16="http://schemas.microsoft.com/office/drawing/2014/main" id="{E5A02980-BD6A-EB09-C46D-EF9EB72C9EA2}"/>
                </a:ext>
              </a:extLst>
            </p:cNvPr>
            <p:cNvSpPr/>
            <p:nvPr/>
          </p:nvSpPr>
          <p:spPr>
            <a:xfrm>
              <a:off x="317500" y="2501901"/>
              <a:ext cx="2868613" cy="3938608"/>
            </a:xfrm>
            <a:prstGeom prst="roundRect">
              <a:avLst>
                <a:gd name="adj" fmla="val 6296"/>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nSpc>
                  <a:spcPts val="3200"/>
                </a:lnSpc>
              </a:pPr>
              <a:r>
                <a:rPr lang="en-GB" sz="2200" b="1" dirty="0">
                  <a:solidFill>
                    <a:schemeClr val="tx1"/>
                  </a:solidFill>
                  <a:latin typeface="Century Gothic" panose="020B0502020202020204" pitchFamily="34" charset="0"/>
                </a:rPr>
                <a:t>Numerical </a:t>
              </a:r>
            </a:p>
            <a:p>
              <a:pPr>
                <a:lnSpc>
                  <a:spcPts val="3200"/>
                </a:lnSpc>
              </a:pPr>
              <a:r>
                <a:rPr lang="en-GB" sz="2200" dirty="0">
                  <a:solidFill>
                    <a:schemeClr val="tx1"/>
                  </a:solidFill>
                  <a:latin typeface="Century Gothic" panose="020B0502020202020204" pitchFamily="34" charset="0"/>
                </a:rPr>
                <a:t>(e.g. numbers and statistics)</a:t>
              </a:r>
            </a:p>
            <a:p>
              <a:pPr algn="ctr">
                <a:lnSpc>
                  <a:spcPts val="3200"/>
                </a:lnSpc>
              </a:pPr>
              <a:endParaRPr lang="en-US" sz="2200" dirty="0">
                <a:solidFill>
                  <a:schemeClr val="tx1"/>
                </a:solidFill>
              </a:endParaRPr>
            </a:p>
          </p:txBody>
        </p:sp>
        <p:pic>
          <p:nvPicPr>
            <p:cNvPr id="23" name="Picture 22">
              <a:extLst>
                <a:ext uri="{FF2B5EF4-FFF2-40B4-BE49-F238E27FC236}">
                  <a16:creationId xmlns:a16="http://schemas.microsoft.com/office/drawing/2014/main" id="{C1A0FE81-BB76-B46E-10C3-283507EA1107}"/>
                </a:ext>
              </a:extLst>
            </p:cNvPr>
            <p:cNvPicPr>
              <a:picLocks noChangeAspect="1"/>
            </p:cNvPicPr>
            <p:nvPr/>
          </p:nvPicPr>
          <p:blipFill>
            <a:blip r:embed="rId4"/>
            <a:stretch>
              <a:fillRect/>
            </a:stretch>
          </p:blipFill>
          <p:spPr>
            <a:xfrm>
              <a:off x="487757" y="4376302"/>
              <a:ext cx="2368076" cy="1890991"/>
            </a:xfrm>
            <a:prstGeom prst="rect">
              <a:avLst/>
            </a:prstGeom>
          </p:spPr>
        </p:pic>
      </p:grpSp>
      <p:grpSp>
        <p:nvGrpSpPr>
          <p:cNvPr id="27" name="Group 26">
            <a:extLst>
              <a:ext uri="{FF2B5EF4-FFF2-40B4-BE49-F238E27FC236}">
                <a16:creationId xmlns:a16="http://schemas.microsoft.com/office/drawing/2014/main" id="{43F1CC11-F501-6D8B-4C11-B9AB00D0460F}"/>
              </a:ext>
            </a:extLst>
          </p:cNvPr>
          <p:cNvGrpSpPr/>
          <p:nvPr/>
        </p:nvGrpSpPr>
        <p:grpSpPr>
          <a:xfrm>
            <a:off x="3514725" y="2375165"/>
            <a:ext cx="2868613" cy="3938608"/>
            <a:chOff x="3514725" y="2501901"/>
            <a:chExt cx="2868613" cy="3938608"/>
          </a:xfrm>
        </p:grpSpPr>
        <p:sp>
          <p:nvSpPr>
            <p:cNvPr id="18" name="Rounded Rectangle 17">
              <a:extLst>
                <a:ext uri="{FF2B5EF4-FFF2-40B4-BE49-F238E27FC236}">
                  <a16:creationId xmlns:a16="http://schemas.microsoft.com/office/drawing/2014/main" id="{BFFF8147-4E81-F954-740A-BC569549BD33}"/>
                </a:ext>
              </a:extLst>
            </p:cNvPr>
            <p:cNvSpPr/>
            <p:nvPr/>
          </p:nvSpPr>
          <p:spPr>
            <a:xfrm>
              <a:off x="3514725" y="2501901"/>
              <a:ext cx="2868613" cy="3938608"/>
            </a:xfrm>
            <a:prstGeom prst="roundRect">
              <a:avLst>
                <a:gd name="adj" fmla="val 6296"/>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nSpc>
                  <a:spcPts val="3200"/>
                </a:lnSpc>
              </a:pPr>
              <a:r>
                <a:rPr lang="en-GB" sz="2200" b="1" dirty="0">
                  <a:solidFill>
                    <a:schemeClr val="tx1"/>
                  </a:solidFill>
                  <a:latin typeface="Century Gothic" panose="020B0502020202020204" pitchFamily="34" charset="0"/>
                </a:rPr>
                <a:t>Visual </a:t>
              </a:r>
            </a:p>
            <a:p>
              <a:pPr>
                <a:lnSpc>
                  <a:spcPts val="3200"/>
                </a:lnSpc>
              </a:pPr>
              <a:r>
                <a:rPr lang="en-GB" sz="2200" dirty="0">
                  <a:solidFill>
                    <a:schemeClr val="tx1"/>
                  </a:solidFill>
                  <a:latin typeface="Century Gothic" panose="020B0502020202020204" pitchFamily="34" charset="0"/>
                </a:rPr>
                <a:t>(e.g. images, photographs</a:t>
              </a:r>
            </a:p>
            <a:p>
              <a:pPr>
                <a:lnSpc>
                  <a:spcPts val="3200"/>
                </a:lnSpc>
              </a:pPr>
              <a:r>
                <a:rPr lang="en-GB" sz="2200" dirty="0">
                  <a:solidFill>
                    <a:schemeClr val="tx1"/>
                  </a:solidFill>
                  <a:latin typeface="Century Gothic" panose="020B0502020202020204" pitchFamily="34" charset="0"/>
                </a:rPr>
                <a:t>or videos)</a:t>
              </a:r>
            </a:p>
            <a:p>
              <a:pPr algn="ctr">
                <a:lnSpc>
                  <a:spcPts val="3200"/>
                </a:lnSpc>
              </a:pPr>
              <a:endParaRPr lang="en-US" sz="2200" dirty="0">
                <a:solidFill>
                  <a:schemeClr val="tx1"/>
                </a:solidFill>
              </a:endParaRPr>
            </a:p>
          </p:txBody>
        </p:sp>
        <p:pic>
          <p:nvPicPr>
            <p:cNvPr id="25" name="Picture 24">
              <a:extLst>
                <a:ext uri="{FF2B5EF4-FFF2-40B4-BE49-F238E27FC236}">
                  <a16:creationId xmlns:a16="http://schemas.microsoft.com/office/drawing/2014/main" id="{C528A9B3-696C-ED58-90A1-E2B5F30C18D5}"/>
                </a:ext>
              </a:extLst>
            </p:cNvPr>
            <p:cNvPicPr>
              <a:picLocks noChangeAspect="1"/>
            </p:cNvPicPr>
            <p:nvPr/>
          </p:nvPicPr>
          <p:blipFill>
            <a:blip r:embed="rId5"/>
            <a:stretch>
              <a:fillRect/>
            </a:stretch>
          </p:blipFill>
          <p:spPr>
            <a:xfrm>
              <a:off x="4060846" y="4702487"/>
              <a:ext cx="1927423" cy="1555296"/>
            </a:xfrm>
            <a:prstGeom prst="rect">
              <a:avLst/>
            </a:prstGeom>
          </p:spPr>
        </p:pic>
      </p:grpSp>
      <p:sp>
        <p:nvSpPr>
          <p:cNvPr id="12" name="Rectangle: Rounded Corners 11">
            <a:extLst>
              <a:ext uri="{FF2B5EF4-FFF2-40B4-BE49-F238E27FC236}">
                <a16:creationId xmlns:a16="http://schemas.microsoft.com/office/drawing/2014/main" id="{018ED240-A42E-5DF0-13B8-FBD1F52CC5ED}"/>
              </a:ext>
            </a:extLst>
          </p:cNvPr>
          <p:cNvSpPr/>
          <p:nvPr/>
        </p:nvSpPr>
        <p:spPr>
          <a:xfrm>
            <a:off x="442213" y="4178821"/>
            <a:ext cx="9021573" cy="1959260"/>
          </a:xfrm>
          <a:prstGeom prst="roundRect">
            <a:avLst>
              <a:gd name="adj" fmla="val 7585"/>
            </a:avLst>
          </a:prstGeom>
          <a:solidFill>
            <a:schemeClr val="tx2"/>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180000" rIns="180000" rtlCol="0" anchor="ctr" anchorCtr="0"/>
          <a:lstStyle/>
          <a:p>
            <a:pPr>
              <a:lnSpc>
                <a:spcPts val="3200"/>
              </a:lnSpc>
            </a:pPr>
            <a:r>
              <a:rPr lang="en-GB" sz="2800" b="1" dirty="0">
                <a:solidFill>
                  <a:schemeClr val="bg1"/>
                </a:solidFill>
                <a:latin typeface="Century Gothic" panose="020B0502020202020204" pitchFamily="34" charset="0"/>
              </a:rPr>
              <a:t>Did you know?</a:t>
            </a:r>
          </a:p>
          <a:p>
            <a:pPr>
              <a:lnSpc>
                <a:spcPts val="3200"/>
              </a:lnSpc>
            </a:pPr>
            <a:r>
              <a:rPr lang="en-GB" sz="2800" dirty="0">
                <a:solidFill>
                  <a:schemeClr val="bg1"/>
                </a:solidFill>
                <a:latin typeface="Century Gothic" panose="020B0502020202020204" pitchFamily="34" charset="0"/>
              </a:rPr>
              <a:t>A collection of data that can be used in an AI system is called a </a:t>
            </a:r>
            <a:r>
              <a:rPr lang="en-GB" sz="2800" b="1" dirty="0">
                <a:solidFill>
                  <a:schemeClr val="bg1"/>
                </a:solidFill>
                <a:latin typeface="Century Gothic" panose="020B0502020202020204" pitchFamily="34" charset="0"/>
              </a:rPr>
              <a:t>dataset!</a:t>
            </a:r>
          </a:p>
        </p:txBody>
      </p:sp>
    </p:spTree>
    <p:extLst>
      <p:ext uri="{BB962C8B-B14F-4D97-AF65-F5344CB8AC3E}">
        <p14:creationId xmlns:p14="http://schemas.microsoft.com/office/powerpoint/2010/main" val="420261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9D93-E8A4-EDA2-6994-007D87FF4C2D}"/>
              </a:ext>
            </a:extLst>
          </p:cNvPr>
          <p:cNvSpPr>
            <a:spLocks noGrp="1"/>
          </p:cNvSpPr>
          <p:nvPr>
            <p:ph type="title"/>
          </p:nvPr>
        </p:nvSpPr>
        <p:spPr/>
        <p:txBody>
          <a:bodyPr/>
          <a:lstStyle/>
          <a:p>
            <a:r>
              <a:rPr lang="en-GB" dirty="0"/>
              <a:t>What can AI do?</a:t>
            </a:r>
          </a:p>
        </p:txBody>
      </p:sp>
      <p:sp>
        <p:nvSpPr>
          <p:cNvPr id="3" name="Slide Number Placeholder 2">
            <a:extLst>
              <a:ext uri="{FF2B5EF4-FFF2-40B4-BE49-F238E27FC236}">
                <a16:creationId xmlns:a16="http://schemas.microsoft.com/office/drawing/2014/main" id="{EB78B4C0-EDCD-5433-E11E-157704C9D4FE}"/>
              </a:ext>
            </a:extLst>
          </p:cNvPr>
          <p:cNvSpPr>
            <a:spLocks noGrp="1"/>
          </p:cNvSpPr>
          <p:nvPr>
            <p:ph type="sldNum" sz="quarter" idx="4"/>
          </p:nvPr>
        </p:nvSpPr>
        <p:spPr/>
        <p:txBody>
          <a:bodyPr/>
          <a:lstStyle/>
          <a:p>
            <a:r>
              <a:rPr lang="en-GB" dirty="0"/>
              <a:t>© PSHE Association 2026</a:t>
            </a:r>
          </a:p>
        </p:txBody>
      </p:sp>
      <p:sp>
        <p:nvSpPr>
          <p:cNvPr id="4" name="Content Placeholder 1">
            <a:extLst>
              <a:ext uri="{FF2B5EF4-FFF2-40B4-BE49-F238E27FC236}">
                <a16:creationId xmlns:a16="http://schemas.microsoft.com/office/drawing/2014/main" id="{5E41B0F3-B0AF-910F-2058-32A423836C51}"/>
              </a:ext>
            </a:extLst>
          </p:cNvPr>
          <p:cNvSpPr txBox="1">
            <a:spLocks/>
          </p:cNvSpPr>
          <p:nvPr/>
        </p:nvSpPr>
        <p:spPr>
          <a:xfrm>
            <a:off x="232914" y="1303304"/>
            <a:ext cx="9266685" cy="1096996"/>
          </a:xfrm>
          <a:prstGeom prst="rect">
            <a:avLst/>
          </a:prstGeom>
        </p:spPr>
        <p:txBody>
          <a:bodyPr>
            <a:normAutofit/>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buNone/>
            </a:pPr>
            <a:endParaRPr lang="en-GB" sz="2400"/>
          </a:p>
        </p:txBody>
      </p:sp>
      <p:sp>
        <p:nvSpPr>
          <p:cNvPr id="6" name="Rounded Rectangle 5">
            <a:extLst>
              <a:ext uri="{FF2B5EF4-FFF2-40B4-BE49-F238E27FC236}">
                <a16:creationId xmlns:a16="http://schemas.microsoft.com/office/drawing/2014/main" id="{CDA11A61-78CC-576A-1EB9-E024F0C740C0}"/>
              </a:ext>
            </a:extLst>
          </p:cNvPr>
          <p:cNvSpPr/>
          <p:nvPr/>
        </p:nvSpPr>
        <p:spPr>
          <a:xfrm>
            <a:off x="317500" y="1412875"/>
            <a:ext cx="4559300" cy="2412047"/>
          </a:xfrm>
          <a:prstGeom prst="roundRect">
            <a:avLst>
              <a:gd name="adj" fmla="val 6296"/>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nSpc>
                <a:spcPts val="2800"/>
              </a:lnSpc>
            </a:pPr>
            <a:r>
              <a:rPr lang="en-GB" sz="2200" b="1" dirty="0">
                <a:solidFill>
                  <a:schemeClr val="tx1"/>
                </a:solidFill>
                <a:latin typeface="Century Gothic" panose="020B0502020202020204" pitchFamily="34" charset="0"/>
              </a:rPr>
              <a:t>Prediction</a:t>
            </a:r>
          </a:p>
          <a:p>
            <a:pPr>
              <a:lnSpc>
                <a:spcPts val="2800"/>
              </a:lnSpc>
            </a:pPr>
            <a:r>
              <a:rPr lang="en-GB" sz="2200" dirty="0">
                <a:solidFill>
                  <a:schemeClr val="tx1"/>
                </a:solidFill>
                <a:latin typeface="Century Gothic" panose="020B0502020202020204" pitchFamily="34" charset="0"/>
              </a:rPr>
              <a:t>AI can process lots of data and find patterns in it, to predict what might happen in future.</a:t>
            </a:r>
          </a:p>
        </p:txBody>
      </p:sp>
      <p:sp>
        <p:nvSpPr>
          <p:cNvPr id="14" name="Rounded Rectangle 13">
            <a:extLst>
              <a:ext uri="{FF2B5EF4-FFF2-40B4-BE49-F238E27FC236}">
                <a16:creationId xmlns:a16="http://schemas.microsoft.com/office/drawing/2014/main" id="{038210D0-78D2-BD7F-CCDA-4F6460886206}"/>
              </a:ext>
            </a:extLst>
          </p:cNvPr>
          <p:cNvSpPr/>
          <p:nvPr/>
        </p:nvSpPr>
        <p:spPr>
          <a:xfrm>
            <a:off x="5031740" y="1412875"/>
            <a:ext cx="4559300" cy="2412047"/>
          </a:xfrm>
          <a:prstGeom prst="roundRect">
            <a:avLst>
              <a:gd name="adj" fmla="val 6296"/>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nSpc>
                <a:spcPts val="2800"/>
              </a:lnSpc>
            </a:pPr>
            <a:r>
              <a:rPr lang="en-GB" sz="2200" b="1" dirty="0">
                <a:solidFill>
                  <a:schemeClr val="tx1"/>
                </a:solidFill>
                <a:latin typeface="Century Gothic" panose="020B0502020202020204" pitchFamily="34" charset="0"/>
              </a:rPr>
              <a:t>Classification</a:t>
            </a:r>
          </a:p>
          <a:p>
            <a:pPr>
              <a:lnSpc>
                <a:spcPts val="2800"/>
              </a:lnSpc>
            </a:pPr>
            <a:r>
              <a:rPr lang="en-GB" sz="2200" dirty="0">
                <a:solidFill>
                  <a:schemeClr val="tx1"/>
                </a:solidFill>
                <a:latin typeface="Century Gothic" panose="020B0502020202020204" pitchFamily="34" charset="0"/>
              </a:rPr>
              <a:t>AI can be trained to find groups in information and to label things as belonging to different categories.  </a:t>
            </a:r>
          </a:p>
        </p:txBody>
      </p:sp>
      <p:sp>
        <p:nvSpPr>
          <p:cNvPr id="15" name="Rounded Rectangle 14">
            <a:extLst>
              <a:ext uri="{FF2B5EF4-FFF2-40B4-BE49-F238E27FC236}">
                <a16:creationId xmlns:a16="http://schemas.microsoft.com/office/drawing/2014/main" id="{40C75266-E2F8-0EAB-56F1-41B938563CBA}"/>
              </a:ext>
            </a:extLst>
          </p:cNvPr>
          <p:cNvSpPr/>
          <p:nvPr/>
        </p:nvSpPr>
        <p:spPr>
          <a:xfrm>
            <a:off x="317500" y="3934493"/>
            <a:ext cx="4559300" cy="2412047"/>
          </a:xfrm>
          <a:prstGeom prst="roundRect">
            <a:avLst>
              <a:gd name="adj" fmla="val 6296"/>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nSpc>
                <a:spcPts val="2800"/>
              </a:lnSpc>
            </a:pPr>
            <a:r>
              <a:rPr lang="en-GB" sz="2200" b="1" dirty="0">
                <a:solidFill>
                  <a:schemeClr val="tx1"/>
                </a:solidFill>
                <a:latin typeface="Century Gothic" panose="020B0502020202020204" pitchFamily="34" charset="0"/>
              </a:rPr>
              <a:t>Generation</a:t>
            </a:r>
          </a:p>
          <a:p>
            <a:pPr>
              <a:lnSpc>
                <a:spcPts val="2800"/>
              </a:lnSpc>
            </a:pPr>
            <a:r>
              <a:rPr lang="en-GB" sz="2200" dirty="0">
                <a:solidFill>
                  <a:schemeClr val="tx1"/>
                </a:solidFill>
                <a:latin typeface="Century Gothic" panose="020B0502020202020204" pitchFamily="34" charset="0"/>
              </a:rPr>
              <a:t>These types of AI models can be used to generate (or create) new content, using existing data. They are sometimes known as ‘GenAI’. </a:t>
            </a:r>
          </a:p>
        </p:txBody>
      </p:sp>
      <p:sp>
        <p:nvSpPr>
          <p:cNvPr id="16" name="Rounded Rectangle 15">
            <a:extLst>
              <a:ext uri="{FF2B5EF4-FFF2-40B4-BE49-F238E27FC236}">
                <a16:creationId xmlns:a16="http://schemas.microsoft.com/office/drawing/2014/main" id="{56831C42-C31D-831F-8276-6A3498F82AE4}"/>
              </a:ext>
            </a:extLst>
          </p:cNvPr>
          <p:cNvSpPr/>
          <p:nvPr/>
        </p:nvSpPr>
        <p:spPr>
          <a:xfrm>
            <a:off x="5031740" y="3934493"/>
            <a:ext cx="4559300" cy="2412047"/>
          </a:xfrm>
          <a:prstGeom prst="roundRect">
            <a:avLst>
              <a:gd name="adj" fmla="val 6296"/>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nSpc>
                <a:spcPts val="2800"/>
              </a:lnSpc>
            </a:pPr>
            <a:r>
              <a:rPr lang="en-GB" sz="2200" b="1" dirty="0">
                <a:solidFill>
                  <a:schemeClr val="tx1"/>
                </a:solidFill>
                <a:latin typeface="Century Gothic" panose="020B0502020202020204" pitchFamily="34" charset="0"/>
              </a:rPr>
              <a:t>Recommendation</a:t>
            </a:r>
          </a:p>
          <a:p>
            <a:pPr>
              <a:lnSpc>
                <a:spcPts val="2800"/>
              </a:lnSpc>
            </a:pPr>
            <a:r>
              <a:rPr lang="en-GB" sz="2200" dirty="0">
                <a:solidFill>
                  <a:schemeClr val="tx1"/>
                </a:solidFill>
                <a:latin typeface="Century Gothic" panose="020B0502020202020204" pitchFamily="34" charset="0"/>
              </a:rPr>
              <a:t>AI can process data about people’s behaviours, likes and interests – and make recommendations based on this data.  </a:t>
            </a:r>
          </a:p>
        </p:txBody>
      </p:sp>
    </p:spTree>
    <p:extLst>
      <p:ext uri="{BB962C8B-B14F-4D97-AF65-F5344CB8AC3E}">
        <p14:creationId xmlns:p14="http://schemas.microsoft.com/office/powerpoint/2010/main" val="429047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696A9-E138-E9E5-8980-8E457D3600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E7F18-298D-B4A0-37D6-79E73E56086B}"/>
              </a:ext>
            </a:extLst>
          </p:cNvPr>
          <p:cNvSpPr>
            <a:spLocks noGrp="1"/>
          </p:cNvSpPr>
          <p:nvPr>
            <p:ph type="title"/>
          </p:nvPr>
        </p:nvSpPr>
        <p:spPr>
          <a:xfrm>
            <a:off x="213272" y="543878"/>
            <a:ext cx="7749945" cy="694054"/>
          </a:xfrm>
        </p:spPr>
        <p:txBody>
          <a:bodyPr/>
          <a:lstStyle/>
          <a:p>
            <a:r>
              <a:rPr lang="en-GB"/>
              <a:t>Everyday examples of AI</a:t>
            </a:r>
          </a:p>
        </p:txBody>
      </p:sp>
      <p:sp>
        <p:nvSpPr>
          <p:cNvPr id="3" name="Slide Number Placeholder 2">
            <a:extLst>
              <a:ext uri="{FF2B5EF4-FFF2-40B4-BE49-F238E27FC236}">
                <a16:creationId xmlns:a16="http://schemas.microsoft.com/office/drawing/2014/main" id="{67EF9B19-7C71-5D86-DCE5-444BADB34886}"/>
              </a:ext>
            </a:extLst>
          </p:cNvPr>
          <p:cNvSpPr>
            <a:spLocks noGrp="1"/>
          </p:cNvSpPr>
          <p:nvPr>
            <p:ph type="sldNum" sz="quarter" idx="4"/>
          </p:nvPr>
        </p:nvSpPr>
        <p:spPr/>
        <p:txBody>
          <a:bodyPr/>
          <a:lstStyle/>
          <a:p>
            <a:r>
              <a:rPr lang="en-GB" dirty="0"/>
              <a:t>© PSHE Association 2026</a:t>
            </a:r>
          </a:p>
        </p:txBody>
      </p:sp>
      <p:sp>
        <p:nvSpPr>
          <p:cNvPr id="14" name="TextBox 13">
            <a:extLst>
              <a:ext uri="{FF2B5EF4-FFF2-40B4-BE49-F238E27FC236}">
                <a16:creationId xmlns:a16="http://schemas.microsoft.com/office/drawing/2014/main" id="{643CC323-3FBD-7687-4AFF-CEAA8DD96FEA}"/>
              </a:ext>
            </a:extLst>
          </p:cNvPr>
          <p:cNvSpPr txBox="1"/>
          <p:nvPr/>
        </p:nvSpPr>
        <p:spPr>
          <a:xfrm>
            <a:off x="232914" y="2983492"/>
            <a:ext cx="2970932" cy="400110"/>
          </a:xfrm>
          <a:prstGeom prst="rect">
            <a:avLst/>
          </a:prstGeom>
          <a:noFill/>
        </p:spPr>
        <p:txBody>
          <a:bodyPr wrap="square" rtlCol="0">
            <a:spAutoFit/>
          </a:bodyPr>
          <a:lstStyle/>
          <a:p>
            <a:pPr algn="ctr"/>
            <a:r>
              <a:rPr lang="en-GB" sz="2000" dirty="0">
                <a:latin typeface="Century Gothic" panose="020B0502020202020204" pitchFamily="34" charset="0"/>
              </a:rPr>
              <a:t>film recommendations</a:t>
            </a:r>
          </a:p>
        </p:txBody>
      </p:sp>
      <p:sp>
        <p:nvSpPr>
          <p:cNvPr id="16" name="TextBox 15">
            <a:extLst>
              <a:ext uri="{FF2B5EF4-FFF2-40B4-BE49-F238E27FC236}">
                <a16:creationId xmlns:a16="http://schemas.microsoft.com/office/drawing/2014/main" id="{9C980A2C-1639-B148-33CF-47B08F8EED9F}"/>
              </a:ext>
            </a:extLst>
          </p:cNvPr>
          <p:cNvSpPr txBox="1"/>
          <p:nvPr/>
        </p:nvSpPr>
        <p:spPr>
          <a:xfrm>
            <a:off x="3517900" y="2630795"/>
            <a:ext cx="2868613" cy="400110"/>
          </a:xfrm>
          <a:prstGeom prst="rect">
            <a:avLst/>
          </a:prstGeom>
          <a:noFill/>
        </p:spPr>
        <p:txBody>
          <a:bodyPr wrap="square" rtlCol="0">
            <a:spAutoFit/>
          </a:bodyPr>
          <a:lstStyle/>
          <a:p>
            <a:pPr algn="ctr"/>
            <a:r>
              <a:rPr lang="en-GB" sz="2000" dirty="0">
                <a:latin typeface="Century Gothic" panose="020B0502020202020204" pitchFamily="34" charset="0"/>
              </a:rPr>
              <a:t>search engines</a:t>
            </a:r>
          </a:p>
        </p:txBody>
      </p:sp>
      <p:sp>
        <p:nvSpPr>
          <p:cNvPr id="19" name="TextBox 18">
            <a:extLst>
              <a:ext uri="{FF2B5EF4-FFF2-40B4-BE49-F238E27FC236}">
                <a16:creationId xmlns:a16="http://schemas.microsoft.com/office/drawing/2014/main" id="{BB3A984D-D7BE-BA05-00EF-51C992B5983A}"/>
              </a:ext>
            </a:extLst>
          </p:cNvPr>
          <p:cNvSpPr txBox="1"/>
          <p:nvPr/>
        </p:nvSpPr>
        <p:spPr>
          <a:xfrm>
            <a:off x="6711950" y="2983492"/>
            <a:ext cx="2868613" cy="400110"/>
          </a:xfrm>
          <a:prstGeom prst="rect">
            <a:avLst/>
          </a:prstGeom>
          <a:noFill/>
        </p:spPr>
        <p:txBody>
          <a:bodyPr wrap="square" rtlCol="0">
            <a:spAutoFit/>
          </a:bodyPr>
          <a:lstStyle/>
          <a:p>
            <a:pPr algn="ctr"/>
            <a:r>
              <a:rPr lang="en-GB" sz="2000" dirty="0">
                <a:latin typeface="Century Gothic" panose="020B0502020202020204" pitchFamily="34" charset="0"/>
              </a:rPr>
              <a:t>chat bots</a:t>
            </a:r>
          </a:p>
        </p:txBody>
      </p:sp>
      <p:sp>
        <p:nvSpPr>
          <p:cNvPr id="22" name="TextBox 21">
            <a:extLst>
              <a:ext uri="{FF2B5EF4-FFF2-40B4-BE49-F238E27FC236}">
                <a16:creationId xmlns:a16="http://schemas.microsoft.com/office/drawing/2014/main" id="{434AC8BE-4308-E493-00FB-0F48602CB389}"/>
              </a:ext>
            </a:extLst>
          </p:cNvPr>
          <p:cNvSpPr txBox="1"/>
          <p:nvPr/>
        </p:nvSpPr>
        <p:spPr>
          <a:xfrm>
            <a:off x="232914" y="5492433"/>
            <a:ext cx="3345606" cy="400110"/>
          </a:xfrm>
          <a:prstGeom prst="rect">
            <a:avLst/>
          </a:prstGeom>
          <a:noFill/>
        </p:spPr>
        <p:txBody>
          <a:bodyPr wrap="square" rtlCol="0">
            <a:spAutoFit/>
          </a:bodyPr>
          <a:lstStyle/>
          <a:p>
            <a:pPr algn="ctr"/>
            <a:r>
              <a:rPr lang="en-GB" sz="2000" dirty="0">
                <a:latin typeface="Century Gothic" panose="020B0502020202020204" pitchFamily="34" charset="0"/>
              </a:rPr>
              <a:t>smart devices</a:t>
            </a:r>
          </a:p>
        </p:txBody>
      </p:sp>
      <p:sp>
        <p:nvSpPr>
          <p:cNvPr id="26" name="TextBox 25">
            <a:extLst>
              <a:ext uri="{FF2B5EF4-FFF2-40B4-BE49-F238E27FC236}">
                <a16:creationId xmlns:a16="http://schemas.microsoft.com/office/drawing/2014/main" id="{FD8B8A66-CF57-7348-5FC0-508FA867B239}"/>
              </a:ext>
            </a:extLst>
          </p:cNvPr>
          <p:cNvSpPr txBox="1"/>
          <p:nvPr/>
        </p:nvSpPr>
        <p:spPr>
          <a:xfrm>
            <a:off x="3517900" y="6153123"/>
            <a:ext cx="2857500" cy="400110"/>
          </a:xfrm>
          <a:prstGeom prst="rect">
            <a:avLst/>
          </a:prstGeom>
          <a:noFill/>
        </p:spPr>
        <p:txBody>
          <a:bodyPr wrap="square" rtlCol="0">
            <a:spAutoFit/>
          </a:bodyPr>
          <a:lstStyle/>
          <a:p>
            <a:pPr algn="ctr"/>
            <a:r>
              <a:rPr lang="en-GB" sz="2000" dirty="0">
                <a:latin typeface="Century Gothic" panose="020B0502020202020204" pitchFamily="34" charset="0"/>
              </a:rPr>
              <a:t>computer games</a:t>
            </a:r>
          </a:p>
        </p:txBody>
      </p:sp>
      <p:sp>
        <p:nvSpPr>
          <p:cNvPr id="29" name="TextBox 28">
            <a:extLst>
              <a:ext uri="{FF2B5EF4-FFF2-40B4-BE49-F238E27FC236}">
                <a16:creationId xmlns:a16="http://schemas.microsoft.com/office/drawing/2014/main" id="{16C660A4-946C-5484-6F32-69A657D51B1E}"/>
              </a:ext>
            </a:extLst>
          </p:cNvPr>
          <p:cNvSpPr txBox="1"/>
          <p:nvPr/>
        </p:nvSpPr>
        <p:spPr>
          <a:xfrm>
            <a:off x="6711950" y="5492433"/>
            <a:ext cx="2868613" cy="400110"/>
          </a:xfrm>
          <a:prstGeom prst="rect">
            <a:avLst/>
          </a:prstGeom>
          <a:noFill/>
        </p:spPr>
        <p:txBody>
          <a:bodyPr wrap="square" rtlCol="0">
            <a:spAutoFit/>
          </a:bodyPr>
          <a:lstStyle/>
          <a:p>
            <a:pPr algn="ctr"/>
            <a:r>
              <a:rPr lang="en-GB" sz="2000" dirty="0">
                <a:latin typeface="Century Gothic" panose="020B0502020202020204" pitchFamily="34" charset="0"/>
              </a:rPr>
              <a:t>facial recognition</a:t>
            </a:r>
          </a:p>
        </p:txBody>
      </p:sp>
      <p:pic>
        <p:nvPicPr>
          <p:cNvPr id="6" name="Picture 5">
            <a:extLst>
              <a:ext uri="{FF2B5EF4-FFF2-40B4-BE49-F238E27FC236}">
                <a16:creationId xmlns:a16="http://schemas.microsoft.com/office/drawing/2014/main" id="{CE91F7A3-B744-A48A-BA6D-08E1F1EE11D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9115" y="5898239"/>
            <a:ext cx="408764" cy="664804"/>
          </a:xfrm>
          <a:prstGeom prst="rect">
            <a:avLst/>
          </a:prstGeom>
        </p:spPr>
      </p:pic>
      <p:pic>
        <p:nvPicPr>
          <p:cNvPr id="7" name="Picture 6">
            <a:extLst>
              <a:ext uri="{FF2B5EF4-FFF2-40B4-BE49-F238E27FC236}">
                <a16:creationId xmlns:a16="http://schemas.microsoft.com/office/drawing/2014/main" id="{22C91D0B-D1FA-C00F-9D4D-A6419DD6D84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tretch>
            <a:fillRect/>
          </a:stretch>
        </p:blipFill>
        <p:spPr>
          <a:xfrm>
            <a:off x="717880" y="6051927"/>
            <a:ext cx="440209" cy="480636"/>
          </a:xfrm>
          <a:prstGeom prst="rect">
            <a:avLst/>
          </a:prstGeom>
        </p:spPr>
      </p:pic>
      <p:sp>
        <p:nvSpPr>
          <p:cNvPr id="10" name="TextBox 9">
            <a:extLst>
              <a:ext uri="{FF2B5EF4-FFF2-40B4-BE49-F238E27FC236}">
                <a16:creationId xmlns:a16="http://schemas.microsoft.com/office/drawing/2014/main" id="{C4AC6BA3-CC6C-EEC0-6CF5-08F75C16F6D3}"/>
              </a:ext>
            </a:extLst>
          </p:cNvPr>
          <p:cNvSpPr txBox="1"/>
          <p:nvPr/>
        </p:nvSpPr>
        <p:spPr>
          <a:xfrm>
            <a:off x="3881755" y="3690736"/>
            <a:ext cx="2142490" cy="369332"/>
          </a:xfrm>
          <a:prstGeom prst="rect">
            <a:avLst/>
          </a:prstGeom>
          <a:noFill/>
        </p:spPr>
        <p:txBody>
          <a:bodyPr wrap="square">
            <a:spAutoFit/>
          </a:bodyPr>
          <a:lstStyle/>
          <a:p>
            <a:pPr algn="ctr"/>
            <a:r>
              <a:rPr lang="en-GB" sz="1800" b="1" dirty="0">
                <a:solidFill>
                  <a:schemeClr val="tx1"/>
                </a:solidFill>
                <a:latin typeface="Century Gothic" panose="020B0502020202020204" pitchFamily="34" charset="0"/>
              </a:rPr>
              <a:t>Where is AI?</a:t>
            </a:r>
          </a:p>
        </p:txBody>
      </p:sp>
      <p:pic>
        <p:nvPicPr>
          <p:cNvPr id="20" name="Picture 19">
            <a:extLst>
              <a:ext uri="{FF2B5EF4-FFF2-40B4-BE49-F238E27FC236}">
                <a16:creationId xmlns:a16="http://schemas.microsoft.com/office/drawing/2014/main" id="{BD362698-79DB-38AC-E478-90A0BFECAF62}"/>
              </a:ext>
            </a:extLst>
          </p:cNvPr>
          <p:cNvPicPr>
            <a:picLocks noChangeAspect="1"/>
          </p:cNvPicPr>
          <p:nvPr/>
        </p:nvPicPr>
        <p:blipFill>
          <a:blip r:embed="rId7"/>
          <a:stretch>
            <a:fillRect/>
          </a:stretch>
        </p:blipFill>
        <p:spPr>
          <a:xfrm>
            <a:off x="3801106" y="3168845"/>
            <a:ext cx="2241366" cy="1327745"/>
          </a:xfrm>
          <a:prstGeom prst="rect">
            <a:avLst/>
          </a:prstGeom>
        </p:spPr>
      </p:pic>
      <p:pic>
        <p:nvPicPr>
          <p:cNvPr id="23" name="Picture 22">
            <a:extLst>
              <a:ext uri="{FF2B5EF4-FFF2-40B4-BE49-F238E27FC236}">
                <a16:creationId xmlns:a16="http://schemas.microsoft.com/office/drawing/2014/main" id="{DF3B2853-0CE9-F663-3A6B-F51AE70E5A38}"/>
              </a:ext>
            </a:extLst>
          </p:cNvPr>
          <p:cNvPicPr>
            <a:picLocks noChangeAspect="1"/>
          </p:cNvPicPr>
          <p:nvPr/>
        </p:nvPicPr>
        <p:blipFill>
          <a:blip r:embed="rId8"/>
          <a:stretch>
            <a:fillRect/>
          </a:stretch>
        </p:blipFill>
        <p:spPr>
          <a:xfrm>
            <a:off x="6986388" y="1497945"/>
            <a:ext cx="2319736" cy="1457817"/>
          </a:xfrm>
          <a:prstGeom prst="rect">
            <a:avLst/>
          </a:prstGeom>
        </p:spPr>
      </p:pic>
      <p:pic>
        <p:nvPicPr>
          <p:cNvPr id="27" name="Picture 26">
            <a:extLst>
              <a:ext uri="{FF2B5EF4-FFF2-40B4-BE49-F238E27FC236}">
                <a16:creationId xmlns:a16="http://schemas.microsoft.com/office/drawing/2014/main" id="{0BDD52B8-374C-C97E-F5E4-01467B3C320F}"/>
              </a:ext>
            </a:extLst>
          </p:cNvPr>
          <p:cNvPicPr>
            <a:picLocks noChangeAspect="1"/>
          </p:cNvPicPr>
          <p:nvPr/>
        </p:nvPicPr>
        <p:blipFill>
          <a:blip r:embed="rId9"/>
          <a:stretch>
            <a:fillRect/>
          </a:stretch>
        </p:blipFill>
        <p:spPr>
          <a:xfrm>
            <a:off x="4466112" y="4829216"/>
            <a:ext cx="1055109" cy="1370553"/>
          </a:xfrm>
          <a:prstGeom prst="rect">
            <a:avLst/>
          </a:prstGeom>
        </p:spPr>
      </p:pic>
      <p:pic>
        <p:nvPicPr>
          <p:cNvPr id="31" name="Picture 30">
            <a:extLst>
              <a:ext uri="{FF2B5EF4-FFF2-40B4-BE49-F238E27FC236}">
                <a16:creationId xmlns:a16="http://schemas.microsoft.com/office/drawing/2014/main" id="{9F65158B-DFC3-4BC9-22C3-7A1B2A52B198}"/>
              </a:ext>
            </a:extLst>
          </p:cNvPr>
          <p:cNvPicPr>
            <a:picLocks noChangeAspect="1"/>
          </p:cNvPicPr>
          <p:nvPr/>
        </p:nvPicPr>
        <p:blipFill>
          <a:blip r:embed="rId10"/>
          <a:stretch>
            <a:fillRect/>
          </a:stretch>
        </p:blipFill>
        <p:spPr>
          <a:xfrm>
            <a:off x="7239164" y="3849869"/>
            <a:ext cx="1729275" cy="1600815"/>
          </a:xfrm>
          <a:prstGeom prst="rect">
            <a:avLst/>
          </a:prstGeom>
        </p:spPr>
      </p:pic>
      <p:pic>
        <p:nvPicPr>
          <p:cNvPr id="33" name="Picture 32">
            <a:extLst>
              <a:ext uri="{FF2B5EF4-FFF2-40B4-BE49-F238E27FC236}">
                <a16:creationId xmlns:a16="http://schemas.microsoft.com/office/drawing/2014/main" id="{E08E3BE8-EFAA-AB5F-02B7-3B3378E6A502}"/>
              </a:ext>
            </a:extLst>
          </p:cNvPr>
          <p:cNvPicPr>
            <a:picLocks noChangeAspect="1"/>
          </p:cNvPicPr>
          <p:nvPr/>
        </p:nvPicPr>
        <p:blipFill>
          <a:blip r:embed="rId11"/>
          <a:stretch>
            <a:fillRect/>
          </a:stretch>
        </p:blipFill>
        <p:spPr>
          <a:xfrm>
            <a:off x="868591" y="1687282"/>
            <a:ext cx="1684702" cy="1268480"/>
          </a:xfrm>
          <a:prstGeom prst="rect">
            <a:avLst/>
          </a:prstGeom>
        </p:spPr>
      </p:pic>
      <p:pic>
        <p:nvPicPr>
          <p:cNvPr id="35" name="Picture 34">
            <a:extLst>
              <a:ext uri="{FF2B5EF4-FFF2-40B4-BE49-F238E27FC236}">
                <a16:creationId xmlns:a16="http://schemas.microsoft.com/office/drawing/2014/main" id="{561EAA19-9CA0-BFC0-2EF7-927FF122BABE}"/>
              </a:ext>
            </a:extLst>
          </p:cNvPr>
          <p:cNvPicPr>
            <a:picLocks noChangeAspect="1"/>
          </p:cNvPicPr>
          <p:nvPr/>
        </p:nvPicPr>
        <p:blipFill>
          <a:blip r:embed="rId12"/>
          <a:stretch>
            <a:fillRect/>
          </a:stretch>
        </p:blipFill>
        <p:spPr>
          <a:xfrm>
            <a:off x="3868615" y="1420934"/>
            <a:ext cx="2254506" cy="1252503"/>
          </a:xfrm>
          <a:prstGeom prst="rect">
            <a:avLst/>
          </a:prstGeom>
        </p:spPr>
      </p:pic>
      <p:pic>
        <p:nvPicPr>
          <p:cNvPr id="37" name="Picture 36">
            <a:extLst>
              <a:ext uri="{FF2B5EF4-FFF2-40B4-BE49-F238E27FC236}">
                <a16:creationId xmlns:a16="http://schemas.microsoft.com/office/drawing/2014/main" id="{7E8F0A8E-43E8-0A44-7692-BFEDCB882AD7}"/>
              </a:ext>
            </a:extLst>
          </p:cNvPr>
          <p:cNvPicPr>
            <a:picLocks noChangeAspect="1"/>
          </p:cNvPicPr>
          <p:nvPr/>
        </p:nvPicPr>
        <p:blipFill>
          <a:blip r:embed="rId13"/>
          <a:stretch>
            <a:fillRect/>
          </a:stretch>
        </p:blipFill>
        <p:spPr>
          <a:xfrm>
            <a:off x="1057593" y="4161492"/>
            <a:ext cx="1075690" cy="1271270"/>
          </a:xfrm>
          <a:prstGeom prst="rect">
            <a:avLst/>
          </a:prstGeom>
        </p:spPr>
      </p:pic>
    </p:spTree>
    <p:extLst>
      <p:ext uri="{BB962C8B-B14F-4D97-AF65-F5344CB8AC3E}">
        <p14:creationId xmlns:p14="http://schemas.microsoft.com/office/powerpoint/2010/main" val="31254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P spid="22" grpId="0"/>
      <p:bldP spid="26"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4F811BC-AF8A-8D17-63C0-5B8A4576AFEE}"/>
              </a:ext>
            </a:extLst>
          </p:cNvPr>
          <p:cNvSpPr/>
          <p:nvPr/>
        </p:nvSpPr>
        <p:spPr>
          <a:xfrm>
            <a:off x="323850" y="1852654"/>
            <a:ext cx="4465638" cy="4461468"/>
          </a:xfrm>
          <a:prstGeom prst="roundRect">
            <a:avLst>
              <a:gd name="adj" fmla="val 3756"/>
            </a:avLst>
          </a:prstGeom>
          <a:solidFill>
            <a:srgbClr val="F6B4A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2400" dirty="0">
                <a:solidFill>
                  <a:schemeClr val="tx1"/>
                </a:solidFill>
                <a:latin typeface="Century Gothic" panose="020B0502020202020204" pitchFamily="34" charset="0"/>
              </a:rPr>
              <a:t>In healthcare – to find patterns in illnesses and to explore possible treatments</a:t>
            </a:r>
          </a:p>
        </p:txBody>
      </p:sp>
      <p:sp>
        <p:nvSpPr>
          <p:cNvPr id="5" name="Rectangle: Rounded Corners 8">
            <a:extLst>
              <a:ext uri="{FF2B5EF4-FFF2-40B4-BE49-F238E27FC236}">
                <a16:creationId xmlns:a16="http://schemas.microsoft.com/office/drawing/2014/main" id="{7BF8A455-6B53-409E-AD0F-E6356B8D8100}"/>
              </a:ext>
            </a:extLst>
          </p:cNvPr>
          <p:cNvSpPr/>
          <p:nvPr/>
        </p:nvSpPr>
        <p:spPr>
          <a:xfrm>
            <a:off x="5114925" y="1852654"/>
            <a:ext cx="4465638" cy="4461468"/>
          </a:xfrm>
          <a:prstGeom prst="roundRect">
            <a:avLst>
              <a:gd name="adj" fmla="val 3756"/>
            </a:avLst>
          </a:prstGeom>
          <a:solidFill>
            <a:srgbClr val="F6B4A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2400" dirty="0">
                <a:solidFill>
                  <a:schemeClr val="tx1"/>
                </a:solidFill>
                <a:latin typeface="Century Gothic" panose="020B0502020202020204" pitchFamily="34" charset="0"/>
              </a:rPr>
              <a:t>In the environment – AI is being used to monitor endangered species and predict extreme weather events</a:t>
            </a:r>
          </a:p>
        </p:txBody>
      </p:sp>
      <p:sp>
        <p:nvSpPr>
          <p:cNvPr id="3" name="Title 2">
            <a:extLst>
              <a:ext uri="{FF2B5EF4-FFF2-40B4-BE49-F238E27FC236}">
                <a16:creationId xmlns:a16="http://schemas.microsoft.com/office/drawing/2014/main" id="{9804666C-91F9-ED18-947E-F2A66FE04719}"/>
              </a:ext>
            </a:extLst>
          </p:cNvPr>
          <p:cNvSpPr>
            <a:spLocks noGrp="1"/>
          </p:cNvSpPr>
          <p:nvPr>
            <p:ph type="title"/>
          </p:nvPr>
        </p:nvSpPr>
        <p:spPr/>
        <p:txBody>
          <a:bodyPr/>
          <a:lstStyle/>
          <a:p>
            <a:r>
              <a:rPr lang="en-GB" dirty="0"/>
              <a:t>Where else is AI used?</a:t>
            </a:r>
          </a:p>
        </p:txBody>
      </p:sp>
      <p:sp>
        <p:nvSpPr>
          <p:cNvPr id="4" name="Slide Number Placeholder 3">
            <a:extLst>
              <a:ext uri="{FF2B5EF4-FFF2-40B4-BE49-F238E27FC236}">
                <a16:creationId xmlns:a16="http://schemas.microsoft.com/office/drawing/2014/main" id="{C2B3438E-AE64-FF63-AD5C-5CD1C5670742}"/>
              </a:ext>
            </a:extLst>
          </p:cNvPr>
          <p:cNvSpPr>
            <a:spLocks noGrp="1"/>
          </p:cNvSpPr>
          <p:nvPr>
            <p:ph type="sldNum" sz="quarter" idx="4"/>
          </p:nvPr>
        </p:nvSpPr>
        <p:spPr/>
        <p:txBody>
          <a:bodyPr/>
          <a:lstStyle/>
          <a:p>
            <a:r>
              <a:rPr lang="en-GB" dirty="0"/>
              <a:t>© PSHE Association 2026</a:t>
            </a:r>
          </a:p>
        </p:txBody>
      </p:sp>
      <p:sp>
        <p:nvSpPr>
          <p:cNvPr id="2" name="Content Placeholder 1">
            <a:extLst>
              <a:ext uri="{FF2B5EF4-FFF2-40B4-BE49-F238E27FC236}">
                <a16:creationId xmlns:a16="http://schemas.microsoft.com/office/drawing/2014/main" id="{D0093068-9847-4B5B-2AA3-492219034CFF}"/>
              </a:ext>
            </a:extLst>
          </p:cNvPr>
          <p:cNvSpPr>
            <a:spLocks noGrp="1"/>
          </p:cNvSpPr>
          <p:nvPr>
            <p:ph sz="half" idx="4294967295"/>
          </p:nvPr>
        </p:nvSpPr>
        <p:spPr>
          <a:xfrm>
            <a:off x="233592" y="1319254"/>
            <a:ext cx="4881563" cy="533400"/>
          </a:xfrm>
        </p:spPr>
        <p:txBody>
          <a:bodyPr>
            <a:noAutofit/>
          </a:bodyPr>
          <a:lstStyle/>
          <a:p>
            <a:pPr marL="0" indent="0">
              <a:buNone/>
            </a:pPr>
            <a:r>
              <a:rPr lang="en-GB" sz="2400" dirty="0"/>
              <a:t>For example:</a:t>
            </a:r>
          </a:p>
        </p:txBody>
      </p:sp>
      <p:pic>
        <p:nvPicPr>
          <p:cNvPr id="15" name="Picture 14">
            <a:extLst>
              <a:ext uri="{FF2B5EF4-FFF2-40B4-BE49-F238E27FC236}">
                <a16:creationId xmlns:a16="http://schemas.microsoft.com/office/drawing/2014/main" id="{8C99B6D3-0E4F-64D3-360D-31F2778715B5}"/>
              </a:ext>
            </a:extLst>
          </p:cNvPr>
          <p:cNvPicPr>
            <a:picLocks noChangeAspect="1"/>
          </p:cNvPicPr>
          <p:nvPr/>
        </p:nvPicPr>
        <p:blipFill>
          <a:blip r:embed="rId3"/>
          <a:stretch>
            <a:fillRect/>
          </a:stretch>
        </p:blipFill>
        <p:spPr>
          <a:xfrm>
            <a:off x="7392349" y="4105349"/>
            <a:ext cx="2080667" cy="2080667"/>
          </a:xfrm>
          <a:prstGeom prst="rect">
            <a:avLst/>
          </a:prstGeom>
        </p:spPr>
      </p:pic>
      <p:pic>
        <p:nvPicPr>
          <p:cNvPr id="16" name="Picture 15">
            <a:extLst>
              <a:ext uri="{FF2B5EF4-FFF2-40B4-BE49-F238E27FC236}">
                <a16:creationId xmlns:a16="http://schemas.microsoft.com/office/drawing/2014/main" id="{0B156BA6-3B0E-0E05-F923-05D219DDE6F5}"/>
              </a:ext>
            </a:extLst>
          </p:cNvPr>
          <p:cNvPicPr>
            <a:picLocks noChangeAspect="1"/>
          </p:cNvPicPr>
          <p:nvPr/>
        </p:nvPicPr>
        <p:blipFill>
          <a:blip r:embed="rId4"/>
          <a:stretch>
            <a:fillRect/>
          </a:stretch>
        </p:blipFill>
        <p:spPr>
          <a:xfrm>
            <a:off x="5230404" y="4104896"/>
            <a:ext cx="2091071" cy="2091071"/>
          </a:xfrm>
          <a:prstGeom prst="rect">
            <a:avLst/>
          </a:prstGeom>
        </p:spPr>
      </p:pic>
      <p:pic>
        <p:nvPicPr>
          <p:cNvPr id="18" name="Picture 17">
            <a:extLst>
              <a:ext uri="{FF2B5EF4-FFF2-40B4-BE49-F238E27FC236}">
                <a16:creationId xmlns:a16="http://schemas.microsoft.com/office/drawing/2014/main" id="{07746BC8-6EE6-93CA-1A47-BA0EF36FADD6}"/>
              </a:ext>
            </a:extLst>
          </p:cNvPr>
          <p:cNvPicPr>
            <a:picLocks noChangeAspect="1"/>
          </p:cNvPicPr>
          <p:nvPr/>
        </p:nvPicPr>
        <p:blipFill>
          <a:blip r:embed="rId5"/>
          <a:stretch>
            <a:fillRect/>
          </a:stretch>
        </p:blipFill>
        <p:spPr>
          <a:xfrm>
            <a:off x="609685" y="3824397"/>
            <a:ext cx="3520613" cy="2201569"/>
          </a:xfrm>
          <a:prstGeom prst="rect">
            <a:avLst/>
          </a:prstGeom>
        </p:spPr>
      </p:pic>
    </p:spTree>
    <p:extLst>
      <p:ext uri="{BB962C8B-B14F-4D97-AF65-F5344CB8AC3E}">
        <p14:creationId xmlns:p14="http://schemas.microsoft.com/office/powerpoint/2010/main" val="412034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869AA8-F5C9-23B4-0CE0-DAC7507D4365}"/>
              </a:ext>
            </a:extLst>
          </p:cNvPr>
          <p:cNvSpPr>
            <a:spLocks noGrp="1"/>
          </p:cNvSpPr>
          <p:nvPr>
            <p:ph sz="half" idx="10"/>
          </p:nvPr>
        </p:nvSpPr>
        <p:spPr>
          <a:xfrm>
            <a:off x="225166" y="1303304"/>
            <a:ext cx="4882010" cy="4368246"/>
          </a:xfrm>
        </p:spPr>
        <p:txBody>
          <a:bodyPr>
            <a:normAutofit/>
          </a:bodyPr>
          <a:lstStyle/>
          <a:p>
            <a:r>
              <a:rPr lang="en-GB" sz="2400" dirty="0"/>
              <a:t>Imagine an AI system is being used to help design a new school. </a:t>
            </a:r>
          </a:p>
          <a:p>
            <a:r>
              <a:rPr lang="en-GB" sz="2400" dirty="0"/>
              <a:t>The AI system has been trained on data about what currently happens in schools all over the United Kingdom.</a:t>
            </a:r>
          </a:p>
          <a:p>
            <a:r>
              <a:rPr lang="en-GB" sz="2400" dirty="0"/>
              <a:t>The AI system will use this data to make some recommendations about the design of the new school.</a:t>
            </a:r>
          </a:p>
        </p:txBody>
      </p:sp>
      <p:sp>
        <p:nvSpPr>
          <p:cNvPr id="3" name="Title 2">
            <a:extLst>
              <a:ext uri="{FF2B5EF4-FFF2-40B4-BE49-F238E27FC236}">
                <a16:creationId xmlns:a16="http://schemas.microsoft.com/office/drawing/2014/main" id="{C671CD5D-26A2-31D0-E213-E334A760E07D}"/>
              </a:ext>
            </a:extLst>
          </p:cNvPr>
          <p:cNvSpPr>
            <a:spLocks noGrp="1"/>
          </p:cNvSpPr>
          <p:nvPr>
            <p:ph type="title"/>
          </p:nvPr>
        </p:nvSpPr>
        <p:spPr>
          <a:xfrm>
            <a:off x="210346" y="543878"/>
            <a:ext cx="4881332" cy="694054"/>
          </a:xfrm>
        </p:spPr>
        <p:txBody>
          <a:bodyPr/>
          <a:lstStyle/>
          <a:p>
            <a:r>
              <a:rPr lang="en-GB"/>
              <a:t>How does AI work?</a:t>
            </a:r>
          </a:p>
        </p:txBody>
      </p:sp>
      <p:sp>
        <p:nvSpPr>
          <p:cNvPr id="4" name="Slide Number Placeholder 3">
            <a:extLst>
              <a:ext uri="{FF2B5EF4-FFF2-40B4-BE49-F238E27FC236}">
                <a16:creationId xmlns:a16="http://schemas.microsoft.com/office/drawing/2014/main" id="{C1D32CEB-FD08-F538-EA59-A109FF436A83}"/>
              </a:ext>
            </a:extLst>
          </p:cNvPr>
          <p:cNvSpPr>
            <a:spLocks noGrp="1"/>
          </p:cNvSpPr>
          <p:nvPr>
            <p:ph type="sldNum" sz="quarter" idx="4"/>
          </p:nvPr>
        </p:nvSpPr>
        <p:spPr/>
        <p:txBody>
          <a:bodyPr/>
          <a:lstStyle/>
          <a:p>
            <a:r>
              <a:rPr lang="en-GB" dirty="0"/>
              <a:t>© PSHE Association 2026</a:t>
            </a:r>
          </a:p>
        </p:txBody>
      </p:sp>
      <p:pic>
        <p:nvPicPr>
          <p:cNvPr id="9" name="Picture 8">
            <a:extLst>
              <a:ext uri="{FF2B5EF4-FFF2-40B4-BE49-F238E27FC236}">
                <a16:creationId xmlns:a16="http://schemas.microsoft.com/office/drawing/2014/main" id="{810E5902-2EDA-00CE-705A-319340BBA2AA}"/>
              </a:ext>
            </a:extLst>
          </p:cNvPr>
          <p:cNvPicPr>
            <a:picLocks noChangeAspect="1"/>
          </p:cNvPicPr>
          <p:nvPr/>
        </p:nvPicPr>
        <p:blipFill>
          <a:blip r:embed="rId3"/>
          <a:stretch>
            <a:fillRect/>
          </a:stretch>
        </p:blipFill>
        <p:spPr>
          <a:xfrm>
            <a:off x="5702763" y="1267653"/>
            <a:ext cx="3856463" cy="5264910"/>
          </a:xfrm>
          <a:prstGeom prst="rect">
            <a:avLst/>
          </a:prstGeom>
        </p:spPr>
      </p:pic>
    </p:spTree>
    <p:extLst>
      <p:ext uri="{BB962C8B-B14F-4D97-AF65-F5344CB8AC3E}">
        <p14:creationId xmlns:p14="http://schemas.microsoft.com/office/powerpoint/2010/main" val="31139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5">
            <a:extLst>
              <a:ext uri="{FF2B5EF4-FFF2-40B4-BE49-F238E27FC236}">
                <a16:creationId xmlns:a16="http://schemas.microsoft.com/office/drawing/2014/main" id="{41B4F62B-E8B2-A0DD-13DF-824BE79926DC}"/>
              </a:ext>
            </a:extLst>
          </p:cNvPr>
          <p:cNvSpPr/>
          <p:nvPr/>
        </p:nvSpPr>
        <p:spPr>
          <a:xfrm>
            <a:off x="5757619" y="1412875"/>
            <a:ext cx="3822943" cy="736600"/>
          </a:xfrm>
          <a:prstGeom prst="roundRect">
            <a:avLst/>
          </a:prstGeom>
          <a:solidFill>
            <a:srgbClr val="BCCE96"/>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latin typeface="Century Gothic" panose="020B0502020202020204" pitchFamily="34" charset="0"/>
            </a:endParaRPr>
          </a:p>
        </p:txBody>
      </p:sp>
      <p:sp>
        <p:nvSpPr>
          <p:cNvPr id="3" name="Title 2">
            <a:extLst>
              <a:ext uri="{FF2B5EF4-FFF2-40B4-BE49-F238E27FC236}">
                <a16:creationId xmlns:a16="http://schemas.microsoft.com/office/drawing/2014/main" id="{4B44E5A2-FADB-BE9C-49FE-E1372E04D9B2}"/>
              </a:ext>
            </a:extLst>
          </p:cNvPr>
          <p:cNvSpPr>
            <a:spLocks noGrp="1"/>
          </p:cNvSpPr>
          <p:nvPr>
            <p:ph type="title"/>
          </p:nvPr>
        </p:nvSpPr>
        <p:spPr>
          <a:xfrm>
            <a:off x="233592" y="543878"/>
            <a:ext cx="8075383" cy="694054"/>
          </a:xfrm>
        </p:spPr>
        <p:txBody>
          <a:bodyPr/>
          <a:lstStyle/>
          <a:p>
            <a:r>
              <a:rPr lang="en-GB" dirty="0"/>
              <a:t>What should be in the playground?</a:t>
            </a:r>
          </a:p>
        </p:txBody>
      </p:sp>
      <p:sp>
        <p:nvSpPr>
          <p:cNvPr id="4" name="Slide Number Placeholder 3">
            <a:extLst>
              <a:ext uri="{FF2B5EF4-FFF2-40B4-BE49-F238E27FC236}">
                <a16:creationId xmlns:a16="http://schemas.microsoft.com/office/drawing/2014/main" id="{3586D805-9A7E-F4A5-A506-84F01F184953}"/>
              </a:ext>
            </a:extLst>
          </p:cNvPr>
          <p:cNvSpPr>
            <a:spLocks noGrp="1"/>
          </p:cNvSpPr>
          <p:nvPr>
            <p:ph type="sldNum" sz="quarter" idx="4"/>
          </p:nvPr>
        </p:nvSpPr>
        <p:spPr/>
        <p:txBody>
          <a:bodyPr/>
          <a:lstStyle/>
          <a:p>
            <a:r>
              <a:rPr lang="en-GB" dirty="0"/>
              <a:t>© PSHE Association 2026</a:t>
            </a:r>
          </a:p>
        </p:txBody>
      </p:sp>
      <p:sp>
        <p:nvSpPr>
          <p:cNvPr id="2" name="Content Placeholder 1">
            <a:extLst>
              <a:ext uri="{FF2B5EF4-FFF2-40B4-BE49-F238E27FC236}">
                <a16:creationId xmlns:a16="http://schemas.microsoft.com/office/drawing/2014/main" id="{66A72833-FCC6-4762-486C-40FCEB7DF445}"/>
              </a:ext>
            </a:extLst>
          </p:cNvPr>
          <p:cNvSpPr>
            <a:spLocks noGrp="1"/>
          </p:cNvSpPr>
          <p:nvPr>
            <p:ph sz="half" idx="4294967295"/>
          </p:nvPr>
        </p:nvSpPr>
        <p:spPr>
          <a:xfrm>
            <a:off x="233362" y="1364340"/>
            <a:ext cx="4881563" cy="1851025"/>
          </a:xfrm>
        </p:spPr>
        <p:txBody>
          <a:bodyPr>
            <a:normAutofit/>
          </a:bodyPr>
          <a:lstStyle/>
          <a:p>
            <a:pPr marL="0" indent="0">
              <a:buNone/>
            </a:pPr>
            <a:r>
              <a:rPr lang="en-GB" sz="2400" dirty="0"/>
              <a:t>What do you think?</a:t>
            </a:r>
          </a:p>
          <a:p>
            <a:pPr marL="0" indent="0">
              <a:buNone/>
            </a:pPr>
            <a:r>
              <a:rPr lang="en-GB" sz="2400" dirty="0"/>
              <a:t>What will the AI system most likely recommend based on the data?</a:t>
            </a:r>
          </a:p>
        </p:txBody>
      </p:sp>
      <p:sp>
        <p:nvSpPr>
          <p:cNvPr id="6" name="Rectangle: Rounded Corners 5">
            <a:extLst>
              <a:ext uri="{FF2B5EF4-FFF2-40B4-BE49-F238E27FC236}">
                <a16:creationId xmlns:a16="http://schemas.microsoft.com/office/drawing/2014/main" id="{51EFDF30-ECE1-CF3A-0602-0DE466A7603E}"/>
              </a:ext>
            </a:extLst>
          </p:cNvPr>
          <p:cNvSpPr/>
          <p:nvPr/>
        </p:nvSpPr>
        <p:spPr>
          <a:xfrm>
            <a:off x="5757619" y="1412875"/>
            <a:ext cx="3822943" cy="73660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Football field</a:t>
            </a:r>
          </a:p>
        </p:txBody>
      </p:sp>
      <p:sp>
        <p:nvSpPr>
          <p:cNvPr id="10" name="Rectangle: Rounded Corners 9">
            <a:extLst>
              <a:ext uri="{FF2B5EF4-FFF2-40B4-BE49-F238E27FC236}">
                <a16:creationId xmlns:a16="http://schemas.microsoft.com/office/drawing/2014/main" id="{0DAE0E45-E4BF-AEF4-8A59-4C8B00307DB5}"/>
              </a:ext>
            </a:extLst>
          </p:cNvPr>
          <p:cNvSpPr/>
          <p:nvPr/>
        </p:nvSpPr>
        <p:spPr>
          <a:xfrm>
            <a:off x="5757620" y="2280092"/>
            <a:ext cx="3822943" cy="73660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Basketball court</a:t>
            </a:r>
          </a:p>
        </p:txBody>
      </p:sp>
      <p:sp>
        <p:nvSpPr>
          <p:cNvPr id="11" name="Rectangle: Rounded Corners 10">
            <a:extLst>
              <a:ext uri="{FF2B5EF4-FFF2-40B4-BE49-F238E27FC236}">
                <a16:creationId xmlns:a16="http://schemas.microsoft.com/office/drawing/2014/main" id="{7EC3D2A2-A0D4-5DFB-CF64-A6C92E21A318}"/>
              </a:ext>
            </a:extLst>
          </p:cNvPr>
          <p:cNvSpPr/>
          <p:nvPr/>
        </p:nvSpPr>
        <p:spPr>
          <a:xfrm>
            <a:off x="5757620" y="3150584"/>
            <a:ext cx="3822943" cy="73660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Nature walk</a:t>
            </a:r>
          </a:p>
        </p:txBody>
      </p:sp>
      <p:sp>
        <p:nvSpPr>
          <p:cNvPr id="12" name="Rectangle: Rounded Corners 11">
            <a:extLst>
              <a:ext uri="{FF2B5EF4-FFF2-40B4-BE49-F238E27FC236}">
                <a16:creationId xmlns:a16="http://schemas.microsoft.com/office/drawing/2014/main" id="{DF82C180-093E-8A71-3CC8-C607ADEA1DA0}"/>
              </a:ext>
            </a:extLst>
          </p:cNvPr>
          <p:cNvSpPr/>
          <p:nvPr/>
        </p:nvSpPr>
        <p:spPr>
          <a:xfrm>
            <a:off x="5757620" y="4058899"/>
            <a:ext cx="3822943" cy="73660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Climbing frame </a:t>
            </a:r>
          </a:p>
        </p:txBody>
      </p:sp>
      <p:pic>
        <p:nvPicPr>
          <p:cNvPr id="9" name="Picture 8">
            <a:extLst>
              <a:ext uri="{FF2B5EF4-FFF2-40B4-BE49-F238E27FC236}">
                <a16:creationId xmlns:a16="http://schemas.microsoft.com/office/drawing/2014/main" id="{32BA1C1D-BD35-23EF-868D-2EA84BFCE8AC}"/>
              </a:ext>
            </a:extLst>
          </p:cNvPr>
          <p:cNvPicPr>
            <a:picLocks noChangeAspect="1"/>
          </p:cNvPicPr>
          <p:nvPr/>
        </p:nvPicPr>
        <p:blipFill>
          <a:blip r:embed="rId3"/>
          <a:srcRect/>
          <a:stretch/>
        </p:blipFill>
        <p:spPr>
          <a:xfrm>
            <a:off x="6577062" y="4920721"/>
            <a:ext cx="2673252" cy="1537711"/>
          </a:xfrm>
          <a:prstGeom prst="rect">
            <a:avLst/>
          </a:prstGeom>
        </p:spPr>
      </p:pic>
      <p:grpSp>
        <p:nvGrpSpPr>
          <p:cNvPr id="5" name="Group 4">
            <a:extLst>
              <a:ext uri="{FF2B5EF4-FFF2-40B4-BE49-F238E27FC236}">
                <a16:creationId xmlns:a16="http://schemas.microsoft.com/office/drawing/2014/main" id="{2AAAF737-2E64-03F5-0BAD-9A60DBD6ED01}"/>
              </a:ext>
            </a:extLst>
          </p:cNvPr>
          <p:cNvGrpSpPr/>
          <p:nvPr/>
        </p:nvGrpSpPr>
        <p:grpSpPr>
          <a:xfrm>
            <a:off x="30996" y="3029919"/>
            <a:ext cx="4922004" cy="3502644"/>
            <a:chOff x="30996" y="3029919"/>
            <a:chExt cx="4922004" cy="3502644"/>
          </a:xfrm>
        </p:grpSpPr>
        <p:sp>
          <p:nvSpPr>
            <p:cNvPr id="13" name="Rounded Rectangle 12">
              <a:extLst>
                <a:ext uri="{FF2B5EF4-FFF2-40B4-BE49-F238E27FC236}">
                  <a16:creationId xmlns:a16="http://schemas.microsoft.com/office/drawing/2014/main" id="{77F05497-60FB-D888-2143-31FD730E4A48}"/>
                </a:ext>
              </a:extLst>
            </p:cNvPr>
            <p:cNvSpPr/>
            <p:nvPr/>
          </p:nvSpPr>
          <p:spPr>
            <a:xfrm>
              <a:off x="323850" y="3029919"/>
              <a:ext cx="4629150" cy="3502644"/>
            </a:xfrm>
            <a:prstGeom prst="roundRect">
              <a:avLst>
                <a:gd name="adj" fmla="val 4499"/>
              </a:avLst>
            </a:prstGeom>
            <a:noFill/>
            <a:ln w="38100">
              <a:solidFill>
                <a:srgbClr val="ED69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909C3797-7730-D879-B74B-C3406D814B6A}"/>
                </a:ext>
              </a:extLst>
            </p:cNvPr>
            <p:cNvPicPr>
              <a:picLocks noChangeAspect="1"/>
            </p:cNvPicPr>
            <p:nvPr/>
          </p:nvPicPr>
          <p:blipFill>
            <a:blip r:embed="rId4"/>
            <a:stretch>
              <a:fillRect/>
            </a:stretch>
          </p:blipFill>
          <p:spPr>
            <a:xfrm rot="5400000">
              <a:off x="1282786" y="3548269"/>
              <a:ext cx="3052800" cy="2471739"/>
            </a:xfrm>
            <a:prstGeom prst="rect">
              <a:avLst/>
            </a:prstGeom>
          </p:spPr>
        </p:pic>
        <p:sp>
          <p:nvSpPr>
            <p:cNvPr id="17" name="TextBox 16">
              <a:extLst>
                <a:ext uri="{FF2B5EF4-FFF2-40B4-BE49-F238E27FC236}">
                  <a16:creationId xmlns:a16="http://schemas.microsoft.com/office/drawing/2014/main" id="{A53A2E2C-EF6A-24C9-0CDD-5C357743EC90}"/>
                </a:ext>
              </a:extLst>
            </p:cNvPr>
            <p:cNvSpPr txBox="1"/>
            <p:nvPr/>
          </p:nvSpPr>
          <p:spPr>
            <a:xfrm>
              <a:off x="160370" y="3248147"/>
              <a:ext cx="1385463" cy="584775"/>
            </a:xfrm>
            <a:prstGeom prst="rect">
              <a:avLst/>
            </a:prstGeom>
            <a:noFill/>
          </p:spPr>
          <p:txBody>
            <a:bodyPr wrap="square" rtlCol="0">
              <a:spAutoFit/>
            </a:bodyPr>
            <a:lstStyle/>
            <a:p>
              <a:pPr algn="r"/>
              <a:r>
                <a:rPr lang="en-US" sz="1600" dirty="0">
                  <a:latin typeface="Century Gothic" panose="020B0502020202020204" pitchFamily="34" charset="0"/>
                </a:rPr>
                <a:t>Football field</a:t>
              </a:r>
            </a:p>
          </p:txBody>
        </p:sp>
        <p:sp>
          <p:nvSpPr>
            <p:cNvPr id="18" name="TextBox 17">
              <a:extLst>
                <a:ext uri="{FF2B5EF4-FFF2-40B4-BE49-F238E27FC236}">
                  <a16:creationId xmlns:a16="http://schemas.microsoft.com/office/drawing/2014/main" id="{D5C34427-FD75-4F3A-2BF8-F982D39AA2C2}"/>
                </a:ext>
              </a:extLst>
            </p:cNvPr>
            <p:cNvSpPr txBox="1"/>
            <p:nvPr/>
          </p:nvSpPr>
          <p:spPr>
            <a:xfrm>
              <a:off x="4014573" y="3357574"/>
              <a:ext cx="805911" cy="400110"/>
            </a:xfrm>
            <a:prstGeom prst="rect">
              <a:avLst/>
            </a:prstGeom>
            <a:noFill/>
          </p:spPr>
          <p:txBody>
            <a:bodyPr wrap="square" rtlCol="0">
              <a:spAutoFit/>
            </a:bodyPr>
            <a:lstStyle/>
            <a:p>
              <a:pPr algn="ctr"/>
              <a:r>
                <a:rPr lang="en-US" sz="2000" dirty="0">
                  <a:latin typeface="Century Gothic" panose="020B0502020202020204" pitchFamily="34" charset="0"/>
                </a:rPr>
                <a:t>2978</a:t>
              </a:r>
            </a:p>
          </p:txBody>
        </p:sp>
        <p:sp>
          <p:nvSpPr>
            <p:cNvPr id="19" name="TextBox 18">
              <a:extLst>
                <a:ext uri="{FF2B5EF4-FFF2-40B4-BE49-F238E27FC236}">
                  <a16:creationId xmlns:a16="http://schemas.microsoft.com/office/drawing/2014/main" id="{80DDF9C4-FB7F-85CA-EFAE-CF18E861BC51}"/>
                </a:ext>
              </a:extLst>
            </p:cNvPr>
            <p:cNvSpPr txBox="1"/>
            <p:nvPr/>
          </p:nvSpPr>
          <p:spPr>
            <a:xfrm>
              <a:off x="3087187" y="4177623"/>
              <a:ext cx="805911" cy="400110"/>
            </a:xfrm>
            <a:prstGeom prst="rect">
              <a:avLst/>
            </a:prstGeom>
            <a:noFill/>
          </p:spPr>
          <p:txBody>
            <a:bodyPr wrap="square" rtlCol="0">
              <a:spAutoFit/>
            </a:bodyPr>
            <a:lstStyle/>
            <a:p>
              <a:pPr algn="ctr"/>
              <a:r>
                <a:rPr lang="en-US" sz="2000" dirty="0">
                  <a:latin typeface="Century Gothic" panose="020B0502020202020204" pitchFamily="34" charset="0"/>
                </a:rPr>
                <a:t>1860</a:t>
              </a:r>
            </a:p>
          </p:txBody>
        </p:sp>
        <p:sp>
          <p:nvSpPr>
            <p:cNvPr id="21" name="TextBox 20">
              <a:extLst>
                <a:ext uri="{FF2B5EF4-FFF2-40B4-BE49-F238E27FC236}">
                  <a16:creationId xmlns:a16="http://schemas.microsoft.com/office/drawing/2014/main" id="{83CDE010-A3D7-EAC2-1CEE-2D5586DDFB29}"/>
                </a:ext>
              </a:extLst>
            </p:cNvPr>
            <p:cNvSpPr txBox="1"/>
            <p:nvPr/>
          </p:nvSpPr>
          <p:spPr>
            <a:xfrm>
              <a:off x="1951409" y="4997589"/>
              <a:ext cx="805911" cy="400110"/>
            </a:xfrm>
            <a:prstGeom prst="rect">
              <a:avLst/>
            </a:prstGeom>
            <a:noFill/>
          </p:spPr>
          <p:txBody>
            <a:bodyPr wrap="square" rtlCol="0">
              <a:spAutoFit/>
            </a:bodyPr>
            <a:lstStyle/>
            <a:p>
              <a:r>
                <a:rPr lang="en-US" sz="2000" dirty="0">
                  <a:latin typeface="Century Gothic" panose="020B0502020202020204" pitchFamily="34" charset="0"/>
                </a:rPr>
                <a:t>500</a:t>
              </a:r>
            </a:p>
          </p:txBody>
        </p:sp>
        <p:sp>
          <p:nvSpPr>
            <p:cNvPr id="22" name="TextBox 21">
              <a:extLst>
                <a:ext uri="{FF2B5EF4-FFF2-40B4-BE49-F238E27FC236}">
                  <a16:creationId xmlns:a16="http://schemas.microsoft.com/office/drawing/2014/main" id="{61EFC2DA-2C21-5BE5-58EB-65AE4784752D}"/>
                </a:ext>
              </a:extLst>
            </p:cNvPr>
            <p:cNvSpPr txBox="1"/>
            <p:nvPr/>
          </p:nvSpPr>
          <p:spPr>
            <a:xfrm>
              <a:off x="3305660" y="5815469"/>
              <a:ext cx="805911" cy="400110"/>
            </a:xfrm>
            <a:prstGeom prst="rect">
              <a:avLst/>
            </a:prstGeom>
            <a:noFill/>
          </p:spPr>
          <p:txBody>
            <a:bodyPr wrap="square" rtlCol="0">
              <a:spAutoFit/>
            </a:bodyPr>
            <a:lstStyle/>
            <a:p>
              <a:r>
                <a:rPr lang="en-US" sz="2000" dirty="0">
                  <a:latin typeface="Century Gothic" panose="020B0502020202020204" pitchFamily="34" charset="0"/>
                </a:rPr>
                <a:t>2100</a:t>
              </a:r>
            </a:p>
          </p:txBody>
        </p:sp>
        <p:sp>
          <p:nvSpPr>
            <p:cNvPr id="25" name="TextBox 24">
              <a:extLst>
                <a:ext uri="{FF2B5EF4-FFF2-40B4-BE49-F238E27FC236}">
                  <a16:creationId xmlns:a16="http://schemas.microsoft.com/office/drawing/2014/main" id="{32474B95-A63A-B515-461E-0EFD3EBBB6C5}"/>
                </a:ext>
              </a:extLst>
            </p:cNvPr>
            <p:cNvSpPr txBox="1"/>
            <p:nvPr/>
          </p:nvSpPr>
          <p:spPr>
            <a:xfrm>
              <a:off x="30996" y="4085291"/>
              <a:ext cx="1514838" cy="584775"/>
            </a:xfrm>
            <a:prstGeom prst="rect">
              <a:avLst/>
            </a:prstGeom>
            <a:noFill/>
          </p:spPr>
          <p:txBody>
            <a:bodyPr wrap="square" rtlCol="0">
              <a:spAutoFit/>
            </a:bodyPr>
            <a:lstStyle/>
            <a:p>
              <a:pPr algn="r"/>
              <a:r>
                <a:rPr lang="en-US" sz="1600" dirty="0">
                  <a:latin typeface="Century Gothic" panose="020B0502020202020204" pitchFamily="34" charset="0"/>
                </a:rPr>
                <a:t>Basketball court</a:t>
              </a:r>
            </a:p>
          </p:txBody>
        </p:sp>
        <p:sp>
          <p:nvSpPr>
            <p:cNvPr id="26" name="TextBox 25">
              <a:extLst>
                <a:ext uri="{FF2B5EF4-FFF2-40B4-BE49-F238E27FC236}">
                  <a16:creationId xmlns:a16="http://schemas.microsoft.com/office/drawing/2014/main" id="{64AF88F0-01D4-07E5-D562-1E284D36EFB3}"/>
                </a:ext>
              </a:extLst>
            </p:cNvPr>
            <p:cNvSpPr txBox="1"/>
            <p:nvPr/>
          </p:nvSpPr>
          <p:spPr>
            <a:xfrm>
              <a:off x="327346" y="4905257"/>
              <a:ext cx="1218487" cy="584775"/>
            </a:xfrm>
            <a:prstGeom prst="rect">
              <a:avLst/>
            </a:prstGeom>
            <a:noFill/>
          </p:spPr>
          <p:txBody>
            <a:bodyPr wrap="square" rtlCol="0">
              <a:spAutoFit/>
            </a:bodyPr>
            <a:lstStyle/>
            <a:p>
              <a:pPr algn="r"/>
              <a:r>
                <a:rPr lang="en-US" sz="1600" dirty="0">
                  <a:latin typeface="Century Gothic" panose="020B0502020202020204" pitchFamily="34" charset="0"/>
                </a:rPr>
                <a:t>Nature walk</a:t>
              </a:r>
            </a:p>
          </p:txBody>
        </p:sp>
        <p:sp>
          <p:nvSpPr>
            <p:cNvPr id="27" name="TextBox 26">
              <a:extLst>
                <a:ext uri="{FF2B5EF4-FFF2-40B4-BE49-F238E27FC236}">
                  <a16:creationId xmlns:a16="http://schemas.microsoft.com/office/drawing/2014/main" id="{A38291FF-361A-693A-D828-C19568C7E5A9}"/>
                </a:ext>
              </a:extLst>
            </p:cNvPr>
            <p:cNvSpPr txBox="1"/>
            <p:nvPr/>
          </p:nvSpPr>
          <p:spPr>
            <a:xfrm>
              <a:off x="327346" y="5725223"/>
              <a:ext cx="1218487" cy="584775"/>
            </a:xfrm>
            <a:prstGeom prst="rect">
              <a:avLst/>
            </a:prstGeom>
            <a:noFill/>
          </p:spPr>
          <p:txBody>
            <a:bodyPr wrap="square" rtlCol="0">
              <a:spAutoFit/>
            </a:bodyPr>
            <a:lstStyle/>
            <a:p>
              <a:pPr algn="r"/>
              <a:r>
                <a:rPr lang="en-US" sz="1600" dirty="0">
                  <a:latin typeface="Century Gothic" panose="020B0502020202020204" pitchFamily="34" charset="0"/>
                </a:rPr>
                <a:t>Climbing frame</a:t>
              </a:r>
            </a:p>
          </p:txBody>
        </p:sp>
      </p:grpSp>
    </p:spTree>
    <p:extLst>
      <p:ext uri="{BB962C8B-B14F-4D97-AF65-F5344CB8AC3E}">
        <p14:creationId xmlns:p14="http://schemas.microsoft.com/office/powerpoint/2010/main" val="424397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44E5A2-FADB-BE9C-49FE-E1372E04D9B2}"/>
              </a:ext>
            </a:extLst>
          </p:cNvPr>
          <p:cNvSpPr>
            <a:spLocks noGrp="1"/>
          </p:cNvSpPr>
          <p:nvPr>
            <p:ph type="title"/>
          </p:nvPr>
        </p:nvSpPr>
        <p:spPr/>
        <p:txBody>
          <a:bodyPr/>
          <a:lstStyle/>
          <a:p>
            <a:r>
              <a:rPr lang="en-GB" dirty="0"/>
              <a:t>What will be served for lunch?</a:t>
            </a:r>
          </a:p>
        </p:txBody>
      </p:sp>
      <p:sp>
        <p:nvSpPr>
          <p:cNvPr id="4" name="Slide Number Placeholder 3">
            <a:extLst>
              <a:ext uri="{FF2B5EF4-FFF2-40B4-BE49-F238E27FC236}">
                <a16:creationId xmlns:a16="http://schemas.microsoft.com/office/drawing/2014/main" id="{3586D805-9A7E-F4A5-A506-84F01F184953}"/>
              </a:ext>
            </a:extLst>
          </p:cNvPr>
          <p:cNvSpPr>
            <a:spLocks noGrp="1"/>
          </p:cNvSpPr>
          <p:nvPr>
            <p:ph type="sldNum" sz="quarter" idx="4"/>
          </p:nvPr>
        </p:nvSpPr>
        <p:spPr/>
        <p:txBody>
          <a:bodyPr/>
          <a:lstStyle/>
          <a:p>
            <a:r>
              <a:rPr lang="en-GB" dirty="0"/>
              <a:t>© PSHE Association 2026</a:t>
            </a:r>
          </a:p>
        </p:txBody>
      </p:sp>
      <p:grpSp>
        <p:nvGrpSpPr>
          <p:cNvPr id="5" name="Group 4">
            <a:extLst>
              <a:ext uri="{FF2B5EF4-FFF2-40B4-BE49-F238E27FC236}">
                <a16:creationId xmlns:a16="http://schemas.microsoft.com/office/drawing/2014/main" id="{1E405FB2-9074-E784-7516-A9FD9A915265}"/>
              </a:ext>
            </a:extLst>
          </p:cNvPr>
          <p:cNvGrpSpPr/>
          <p:nvPr/>
        </p:nvGrpSpPr>
        <p:grpSpPr>
          <a:xfrm>
            <a:off x="323850" y="3029919"/>
            <a:ext cx="4629150" cy="3502644"/>
            <a:chOff x="323850" y="3029919"/>
            <a:chExt cx="4629150" cy="3502644"/>
          </a:xfrm>
        </p:grpSpPr>
        <p:sp>
          <p:nvSpPr>
            <p:cNvPr id="7" name="Rounded Rectangle 6">
              <a:extLst>
                <a:ext uri="{FF2B5EF4-FFF2-40B4-BE49-F238E27FC236}">
                  <a16:creationId xmlns:a16="http://schemas.microsoft.com/office/drawing/2014/main" id="{E1FC6121-34B8-C68B-BBAE-D3834D6A5F69}"/>
                </a:ext>
              </a:extLst>
            </p:cNvPr>
            <p:cNvSpPr/>
            <p:nvPr/>
          </p:nvSpPr>
          <p:spPr>
            <a:xfrm>
              <a:off x="323850" y="3029919"/>
              <a:ext cx="4629150" cy="3502644"/>
            </a:xfrm>
            <a:prstGeom prst="roundRect">
              <a:avLst>
                <a:gd name="adj" fmla="val 4499"/>
              </a:avLst>
            </a:prstGeom>
            <a:noFill/>
            <a:ln w="38100">
              <a:solidFill>
                <a:srgbClr val="ED69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AAED640-7936-8B9C-F5A9-544DBF37B77F}"/>
                </a:ext>
              </a:extLst>
            </p:cNvPr>
            <p:cNvPicPr>
              <a:picLocks/>
            </p:cNvPicPr>
            <p:nvPr/>
          </p:nvPicPr>
          <p:blipFill>
            <a:blip r:embed="rId3"/>
            <a:srcRect l="-17" r="-187"/>
            <a:stretch>
              <a:fillRect/>
            </a:stretch>
          </p:blipFill>
          <p:spPr>
            <a:xfrm rot="5400000">
              <a:off x="1282056" y="3547539"/>
              <a:ext cx="3052800" cy="2473200"/>
            </a:xfrm>
            <a:prstGeom prst="rect">
              <a:avLst/>
            </a:prstGeom>
          </p:spPr>
        </p:pic>
        <p:sp>
          <p:nvSpPr>
            <p:cNvPr id="9" name="TextBox 8">
              <a:extLst>
                <a:ext uri="{FF2B5EF4-FFF2-40B4-BE49-F238E27FC236}">
                  <a16:creationId xmlns:a16="http://schemas.microsoft.com/office/drawing/2014/main" id="{E26505B3-CEBC-5D49-1AE6-0844DA830D9A}"/>
                </a:ext>
              </a:extLst>
            </p:cNvPr>
            <p:cNvSpPr txBox="1"/>
            <p:nvPr/>
          </p:nvSpPr>
          <p:spPr>
            <a:xfrm>
              <a:off x="508000" y="3248147"/>
              <a:ext cx="1037833" cy="584775"/>
            </a:xfrm>
            <a:prstGeom prst="rect">
              <a:avLst/>
            </a:prstGeom>
            <a:noFill/>
          </p:spPr>
          <p:txBody>
            <a:bodyPr wrap="square" rtlCol="0">
              <a:spAutoFit/>
            </a:bodyPr>
            <a:lstStyle/>
            <a:p>
              <a:pPr algn="r"/>
              <a:r>
                <a:rPr lang="en-US" sz="1600" dirty="0">
                  <a:latin typeface="Century Gothic" panose="020B0502020202020204" pitchFamily="34" charset="0"/>
                </a:rPr>
                <a:t>Beef burger</a:t>
              </a:r>
            </a:p>
          </p:txBody>
        </p:sp>
        <p:sp>
          <p:nvSpPr>
            <p:cNvPr id="13" name="TextBox 12">
              <a:extLst>
                <a:ext uri="{FF2B5EF4-FFF2-40B4-BE49-F238E27FC236}">
                  <a16:creationId xmlns:a16="http://schemas.microsoft.com/office/drawing/2014/main" id="{6A8FD22C-535B-4631-D79B-C3AC8A44DA08}"/>
                </a:ext>
              </a:extLst>
            </p:cNvPr>
            <p:cNvSpPr txBox="1"/>
            <p:nvPr/>
          </p:nvSpPr>
          <p:spPr>
            <a:xfrm>
              <a:off x="4014573" y="3357574"/>
              <a:ext cx="805911" cy="400110"/>
            </a:xfrm>
            <a:prstGeom prst="rect">
              <a:avLst/>
            </a:prstGeom>
            <a:noFill/>
          </p:spPr>
          <p:txBody>
            <a:bodyPr wrap="square" rtlCol="0">
              <a:spAutoFit/>
            </a:bodyPr>
            <a:lstStyle/>
            <a:p>
              <a:pPr algn="ctr"/>
              <a:r>
                <a:rPr lang="en-US" sz="2000" dirty="0">
                  <a:latin typeface="Century Gothic" panose="020B0502020202020204" pitchFamily="34" charset="0"/>
                </a:rPr>
                <a:t>3180</a:t>
              </a:r>
            </a:p>
          </p:txBody>
        </p:sp>
        <p:sp>
          <p:nvSpPr>
            <p:cNvPr id="14" name="TextBox 13">
              <a:extLst>
                <a:ext uri="{FF2B5EF4-FFF2-40B4-BE49-F238E27FC236}">
                  <a16:creationId xmlns:a16="http://schemas.microsoft.com/office/drawing/2014/main" id="{5160D3B3-A46D-3527-5B57-9A459025675D}"/>
                </a:ext>
              </a:extLst>
            </p:cNvPr>
            <p:cNvSpPr txBox="1"/>
            <p:nvPr/>
          </p:nvSpPr>
          <p:spPr>
            <a:xfrm>
              <a:off x="2622475" y="4177623"/>
              <a:ext cx="805911" cy="400110"/>
            </a:xfrm>
            <a:prstGeom prst="rect">
              <a:avLst/>
            </a:prstGeom>
            <a:noFill/>
          </p:spPr>
          <p:txBody>
            <a:bodyPr wrap="square" rtlCol="0">
              <a:spAutoFit/>
            </a:bodyPr>
            <a:lstStyle/>
            <a:p>
              <a:pPr algn="ctr"/>
              <a:r>
                <a:rPr lang="en-US" sz="2000" dirty="0">
                  <a:latin typeface="Century Gothic" panose="020B0502020202020204" pitchFamily="34" charset="0"/>
                </a:rPr>
                <a:t>1350</a:t>
              </a:r>
            </a:p>
          </p:txBody>
        </p:sp>
        <p:sp>
          <p:nvSpPr>
            <p:cNvPr id="16" name="TextBox 15">
              <a:extLst>
                <a:ext uri="{FF2B5EF4-FFF2-40B4-BE49-F238E27FC236}">
                  <a16:creationId xmlns:a16="http://schemas.microsoft.com/office/drawing/2014/main" id="{46F27586-D7AB-5B95-8586-A96E3FA7DF3A}"/>
                </a:ext>
              </a:extLst>
            </p:cNvPr>
            <p:cNvSpPr txBox="1"/>
            <p:nvPr/>
          </p:nvSpPr>
          <p:spPr>
            <a:xfrm>
              <a:off x="3517900" y="4997589"/>
              <a:ext cx="805911" cy="400110"/>
            </a:xfrm>
            <a:prstGeom prst="rect">
              <a:avLst/>
            </a:prstGeom>
            <a:noFill/>
          </p:spPr>
          <p:txBody>
            <a:bodyPr wrap="square" rtlCol="0">
              <a:spAutoFit/>
            </a:bodyPr>
            <a:lstStyle/>
            <a:p>
              <a:r>
                <a:rPr lang="en-US" sz="2000" dirty="0">
                  <a:latin typeface="Century Gothic" panose="020B0502020202020204" pitchFamily="34" charset="0"/>
                </a:rPr>
                <a:t>2590</a:t>
              </a:r>
            </a:p>
          </p:txBody>
        </p:sp>
        <p:sp>
          <p:nvSpPr>
            <p:cNvPr id="17" name="TextBox 16">
              <a:extLst>
                <a:ext uri="{FF2B5EF4-FFF2-40B4-BE49-F238E27FC236}">
                  <a16:creationId xmlns:a16="http://schemas.microsoft.com/office/drawing/2014/main" id="{484631A1-30D3-3D60-F09B-A93D66284899}"/>
                </a:ext>
              </a:extLst>
            </p:cNvPr>
            <p:cNvSpPr txBox="1"/>
            <p:nvPr/>
          </p:nvSpPr>
          <p:spPr>
            <a:xfrm>
              <a:off x="3200657" y="5815469"/>
              <a:ext cx="805911" cy="400110"/>
            </a:xfrm>
            <a:prstGeom prst="rect">
              <a:avLst/>
            </a:prstGeom>
            <a:noFill/>
          </p:spPr>
          <p:txBody>
            <a:bodyPr wrap="square" rtlCol="0">
              <a:spAutoFit/>
            </a:bodyPr>
            <a:lstStyle/>
            <a:p>
              <a:r>
                <a:rPr lang="en-US" sz="2000" dirty="0">
                  <a:latin typeface="Century Gothic" panose="020B0502020202020204" pitchFamily="34" charset="0"/>
                </a:rPr>
                <a:t>2080</a:t>
              </a:r>
            </a:p>
          </p:txBody>
        </p:sp>
        <p:sp>
          <p:nvSpPr>
            <p:cNvPr id="18" name="TextBox 17">
              <a:extLst>
                <a:ext uri="{FF2B5EF4-FFF2-40B4-BE49-F238E27FC236}">
                  <a16:creationId xmlns:a16="http://schemas.microsoft.com/office/drawing/2014/main" id="{86483594-FFEB-848A-3C5F-7F76F745EE44}"/>
                </a:ext>
              </a:extLst>
            </p:cNvPr>
            <p:cNvSpPr txBox="1"/>
            <p:nvPr/>
          </p:nvSpPr>
          <p:spPr>
            <a:xfrm>
              <a:off x="323850" y="4085291"/>
              <a:ext cx="1221984" cy="584775"/>
            </a:xfrm>
            <a:prstGeom prst="rect">
              <a:avLst/>
            </a:prstGeom>
            <a:noFill/>
          </p:spPr>
          <p:txBody>
            <a:bodyPr wrap="square" rtlCol="0">
              <a:spAutoFit/>
            </a:bodyPr>
            <a:lstStyle/>
            <a:p>
              <a:pPr algn="r"/>
              <a:r>
                <a:rPr lang="en-US" sz="1600" dirty="0">
                  <a:latin typeface="Century Gothic" panose="020B0502020202020204" pitchFamily="34" charset="0"/>
                </a:rPr>
                <a:t>Veggie hot dog</a:t>
              </a:r>
            </a:p>
          </p:txBody>
        </p:sp>
        <p:sp>
          <p:nvSpPr>
            <p:cNvPr id="19" name="TextBox 18">
              <a:extLst>
                <a:ext uri="{FF2B5EF4-FFF2-40B4-BE49-F238E27FC236}">
                  <a16:creationId xmlns:a16="http://schemas.microsoft.com/office/drawing/2014/main" id="{9330267D-1798-16E8-8A7A-D7B3D0B65384}"/>
                </a:ext>
              </a:extLst>
            </p:cNvPr>
            <p:cNvSpPr txBox="1"/>
            <p:nvPr/>
          </p:nvSpPr>
          <p:spPr>
            <a:xfrm>
              <a:off x="327346" y="4997589"/>
              <a:ext cx="1218487" cy="338554"/>
            </a:xfrm>
            <a:prstGeom prst="rect">
              <a:avLst/>
            </a:prstGeom>
            <a:noFill/>
          </p:spPr>
          <p:txBody>
            <a:bodyPr wrap="square" rtlCol="0">
              <a:spAutoFit/>
            </a:bodyPr>
            <a:lstStyle/>
            <a:p>
              <a:pPr algn="r"/>
              <a:r>
                <a:rPr lang="en-US" sz="1600" dirty="0">
                  <a:latin typeface="Century Gothic" panose="020B0502020202020204" pitchFamily="34" charset="0"/>
                </a:rPr>
                <a:t>Pasta</a:t>
              </a:r>
            </a:p>
          </p:txBody>
        </p:sp>
        <p:sp>
          <p:nvSpPr>
            <p:cNvPr id="20" name="TextBox 19">
              <a:extLst>
                <a:ext uri="{FF2B5EF4-FFF2-40B4-BE49-F238E27FC236}">
                  <a16:creationId xmlns:a16="http://schemas.microsoft.com/office/drawing/2014/main" id="{450A3DC8-322F-1B09-3D51-8F069F684D1E}"/>
                </a:ext>
              </a:extLst>
            </p:cNvPr>
            <p:cNvSpPr txBox="1"/>
            <p:nvPr/>
          </p:nvSpPr>
          <p:spPr>
            <a:xfrm>
              <a:off x="327346" y="5725223"/>
              <a:ext cx="1218487" cy="584775"/>
            </a:xfrm>
            <a:prstGeom prst="rect">
              <a:avLst/>
            </a:prstGeom>
            <a:noFill/>
          </p:spPr>
          <p:txBody>
            <a:bodyPr wrap="square" rtlCol="0">
              <a:spAutoFit/>
            </a:bodyPr>
            <a:lstStyle/>
            <a:p>
              <a:pPr algn="r"/>
              <a:r>
                <a:rPr lang="en-US" sz="1600" dirty="0">
                  <a:latin typeface="Century Gothic" panose="020B0502020202020204" pitchFamily="34" charset="0"/>
                </a:rPr>
                <a:t>Fish and chips</a:t>
              </a:r>
            </a:p>
          </p:txBody>
        </p:sp>
      </p:grpSp>
      <p:sp>
        <p:nvSpPr>
          <p:cNvPr id="24" name="Rectangle: Rounded Corners 5">
            <a:extLst>
              <a:ext uri="{FF2B5EF4-FFF2-40B4-BE49-F238E27FC236}">
                <a16:creationId xmlns:a16="http://schemas.microsoft.com/office/drawing/2014/main" id="{A98CADFC-C5E2-2A16-C212-347CEA59586B}"/>
              </a:ext>
            </a:extLst>
          </p:cNvPr>
          <p:cNvSpPr/>
          <p:nvPr/>
        </p:nvSpPr>
        <p:spPr>
          <a:xfrm>
            <a:off x="5757619" y="1412875"/>
            <a:ext cx="3822943" cy="736600"/>
          </a:xfrm>
          <a:prstGeom prst="roundRect">
            <a:avLst/>
          </a:prstGeom>
          <a:solidFill>
            <a:srgbClr val="BCCE96"/>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latin typeface="Century Gothic" panose="020B0502020202020204" pitchFamily="34" charset="0"/>
            </a:endParaRPr>
          </a:p>
        </p:txBody>
      </p:sp>
      <p:sp>
        <p:nvSpPr>
          <p:cNvPr id="25" name="Rectangle: Rounded Corners 5">
            <a:extLst>
              <a:ext uri="{FF2B5EF4-FFF2-40B4-BE49-F238E27FC236}">
                <a16:creationId xmlns:a16="http://schemas.microsoft.com/office/drawing/2014/main" id="{55538F42-1049-5422-C4D0-D9C454F95DAA}"/>
              </a:ext>
            </a:extLst>
          </p:cNvPr>
          <p:cNvSpPr/>
          <p:nvPr/>
        </p:nvSpPr>
        <p:spPr>
          <a:xfrm>
            <a:off x="5757619" y="1412875"/>
            <a:ext cx="3822943" cy="73660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Beef burger</a:t>
            </a:r>
          </a:p>
        </p:txBody>
      </p:sp>
      <p:sp>
        <p:nvSpPr>
          <p:cNvPr id="26" name="Rectangle: Rounded Corners 9">
            <a:extLst>
              <a:ext uri="{FF2B5EF4-FFF2-40B4-BE49-F238E27FC236}">
                <a16:creationId xmlns:a16="http://schemas.microsoft.com/office/drawing/2014/main" id="{4C398734-5F7F-670A-623F-9289E6CF0451}"/>
              </a:ext>
            </a:extLst>
          </p:cNvPr>
          <p:cNvSpPr/>
          <p:nvPr/>
        </p:nvSpPr>
        <p:spPr>
          <a:xfrm>
            <a:off x="5757620" y="2280092"/>
            <a:ext cx="3822943" cy="73660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Veggie hot dog</a:t>
            </a:r>
          </a:p>
        </p:txBody>
      </p:sp>
      <p:sp>
        <p:nvSpPr>
          <p:cNvPr id="27" name="Rectangle: Rounded Corners 10">
            <a:extLst>
              <a:ext uri="{FF2B5EF4-FFF2-40B4-BE49-F238E27FC236}">
                <a16:creationId xmlns:a16="http://schemas.microsoft.com/office/drawing/2014/main" id="{D1CDA936-A277-6842-3CE4-660B537CB8E5}"/>
              </a:ext>
            </a:extLst>
          </p:cNvPr>
          <p:cNvSpPr/>
          <p:nvPr/>
        </p:nvSpPr>
        <p:spPr>
          <a:xfrm>
            <a:off x="5757620" y="3150584"/>
            <a:ext cx="3822943" cy="73660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Pasta</a:t>
            </a:r>
          </a:p>
        </p:txBody>
      </p:sp>
      <p:sp>
        <p:nvSpPr>
          <p:cNvPr id="28" name="Rectangle: Rounded Corners 11">
            <a:extLst>
              <a:ext uri="{FF2B5EF4-FFF2-40B4-BE49-F238E27FC236}">
                <a16:creationId xmlns:a16="http://schemas.microsoft.com/office/drawing/2014/main" id="{AAB41C65-92BF-B1A1-A38E-D93267E55FE2}"/>
              </a:ext>
            </a:extLst>
          </p:cNvPr>
          <p:cNvSpPr/>
          <p:nvPr/>
        </p:nvSpPr>
        <p:spPr>
          <a:xfrm>
            <a:off x="5757620" y="4058899"/>
            <a:ext cx="3822943" cy="73660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Fish and chips</a:t>
            </a:r>
          </a:p>
        </p:txBody>
      </p:sp>
      <p:sp>
        <p:nvSpPr>
          <p:cNvPr id="6" name="Content Placeholder 1">
            <a:extLst>
              <a:ext uri="{FF2B5EF4-FFF2-40B4-BE49-F238E27FC236}">
                <a16:creationId xmlns:a16="http://schemas.microsoft.com/office/drawing/2014/main" id="{27746860-7849-96AE-2381-078C90D58707}"/>
              </a:ext>
            </a:extLst>
          </p:cNvPr>
          <p:cNvSpPr txBox="1">
            <a:spLocks/>
          </p:cNvSpPr>
          <p:nvPr/>
        </p:nvSpPr>
        <p:spPr>
          <a:xfrm>
            <a:off x="233362" y="1364340"/>
            <a:ext cx="4881563" cy="1851025"/>
          </a:xfrm>
          <a:prstGeom prst="rect">
            <a:avLst/>
          </a:prstGeom>
        </p:spPr>
        <p:txBody>
          <a:bodyPr vert="horz" lIns="91440" tIns="45720" rIns="91440" bIns="45720" rtlCol="0">
            <a:normAutofit/>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buFont typeface="Arial" panose="020B0604020202020204" pitchFamily="34" charset="0"/>
              <a:buNone/>
            </a:pPr>
            <a:r>
              <a:rPr lang="en-GB" sz="2400" dirty="0"/>
              <a:t>What do you think?</a:t>
            </a:r>
          </a:p>
          <a:p>
            <a:pPr marL="0" indent="0">
              <a:buFont typeface="Arial" panose="020B0604020202020204" pitchFamily="34" charset="0"/>
              <a:buNone/>
            </a:pPr>
            <a:r>
              <a:rPr lang="en-GB" sz="2400" dirty="0"/>
              <a:t>What will the AI system most likely recommend based on the data?</a:t>
            </a:r>
          </a:p>
        </p:txBody>
      </p:sp>
      <p:pic>
        <p:nvPicPr>
          <p:cNvPr id="10" name="Picture 9">
            <a:extLst>
              <a:ext uri="{FF2B5EF4-FFF2-40B4-BE49-F238E27FC236}">
                <a16:creationId xmlns:a16="http://schemas.microsoft.com/office/drawing/2014/main" id="{D3F6D208-57A2-7D7F-41F8-8130C104A8E6}"/>
              </a:ext>
            </a:extLst>
          </p:cNvPr>
          <p:cNvPicPr>
            <a:picLocks noChangeAspect="1"/>
          </p:cNvPicPr>
          <p:nvPr/>
        </p:nvPicPr>
        <p:blipFill>
          <a:blip r:embed="rId4"/>
          <a:srcRect/>
          <a:stretch/>
        </p:blipFill>
        <p:spPr>
          <a:xfrm>
            <a:off x="6577062" y="4920721"/>
            <a:ext cx="2673252" cy="1537711"/>
          </a:xfrm>
          <a:prstGeom prst="rect">
            <a:avLst/>
          </a:prstGeom>
        </p:spPr>
      </p:pic>
    </p:spTree>
    <p:extLst>
      <p:ext uri="{BB962C8B-B14F-4D97-AF65-F5344CB8AC3E}">
        <p14:creationId xmlns:p14="http://schemas.microsoft.com/office/powerpoint/2010/main" val="6027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44E5A2-FADB-BE9C-49FE-E1372E04D9B2}"/>
              </a:ext>
            </a:extLst>
          </p:cNvPr>
          <p:cNvSpPr>
            <a:spLocks noGrp="1"/>
          </p:cNvSpPr>
          <p:nvPr>
            <p:ph type="title"/>
          </p:nvPr>
        </p:nvSpPr>
        <p:spPr>
          <a:xfrm>
            <a:off x="233592" y="543878"/>
            <a:ext cx="8236640" cy="694054"/>
          </a:xfrm>
        </p:spPr>
        <p:txBody>
          <a:bodyPr/>
          <a:lstStyle/>
          <a:p>
            <a:r>
              <a:rPr lang="en-GB" dirty="0"/>
              <a:t>What lesson should be taught most?</a:t>
            </a:r>
          </a:p>
        </p:txBody>
      </p:sp>
      <p:sp>
        <p:nvSpPr>
          <p:cNvPr id="4" name="Slide Number Placeholder 3">
            <a:extLst>
              <a:ext uri="{FF2B5EF4-FFF2-40B4-BE49-F238E27FC236}">
                <a16:creationId xmlns:a16="http://schemas.microsoft.com/office/drawing/2014/main" id="{3586D805-9A7E-F4A5-A506-84F01F184953}"/>
              </a:ext>
            </a:extLst>
          </p:cNvPr>
          <p:cNvSpPr>
            <a:spLocks noGrp="1"/>
          </p:cNvSpPr>
          <p:nvPr>
            <p:ph type="sldNum" sz="quarter" idx="4"/>
          </p:nvPr>
        </p:nvSpPr>
        <p:spPr/>
        <p:txBody>
          <a:bodyPr/>
          <a:lstStyle/>
          <a:p>
            <a:r>
              <a:rPr lang="en-GB" dirty="0"/>
              <a:t>© PSHE Association 2026</a:t>
            </a:r>
          </a:p>
        </p:txBody>
      </p:sp>
      <p:grpSp>
        <p:nvGrpSpPr>
          <p:cNvPr id="6" name="Group 5">
            <a:extLst>
              <a:ext uri="{FF2B5EF4-FFF2-40B4-BE49-F238E27FC236}">
                <a16:creationId xmlns:a16="http://schemas.microsoft.com/office/drawing/2014/main" id="{4F37CB39-55F9-CAAE-7598-A6E194502DE4}"/>
              </a:ext>
            </a:extLst>
          </p:cNvPr>
          <p:cNvGrpSpPr/>
          <p:nvPr/>
        </p:nvGrpSpPr>
        <p:grpSpPr>
          <a:xfrm>
            <a:off x="323850" y="3029919"/>
            <a:ext cx="4629150" cy="3502644"/>
            <a:chOff x="323850" y="3029919"/>
            <a:chExt cx="4629150" cy="3502644"/>
          </a:xfrm>
        </p:grpSpPr>
        <p:sp>
          <p:nvSpPr>
            <p:cNvPr id="29" name="Rounded Rectangle 28">
              <a:extLst>
                <a:ext uri="{FF2B5EF4-FFF2-40B4-BE49-F238E27FC236}">
                  <a16:creationId xmlns:a16="http://schemas.microsoft.com/office/drawing/2014/main" id="{EA795A3D-90DA-B245-530B-BD1CB26343F3}"/>
                </a:ext>
              </a:extLst>
            </p:cNvPr>
            <p:cNvSpPr/>
            <p:nvPr/>
          </p:nvSpPr>
          <p:spPr>
            <a:xfrm>
              <a:off x="323850" y="3029919"/>
              <a:ext cx="4629150" cy="3502644"/>
            </a:xfrm>
            <a:prstGeom prst="roundRect">
              <a:avLst>
                <a:gd name="adj" fmla="val 4499"/>
              </a:avLst>
            </a:prstGeom>
            <a:noFill/>
            <a:ln w="38100">
              <a:solidFill>
                <a:srgbClr val="ED69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EFD26E7-3464-994F-6CA9-5DB21D9455C2}"/>
                </a:ext>
              </a:extLst>
            </p:cNvPr>
            <p:cNvPicPr>
              <a:picLocks/>
            </p:cNvPicPr>
            <p:nvPr/>
          </p:nvPicPr>
          <p:blipFill>
            <a:blip r:embed="rId3"/>
            <a:srcRect t="330" b="330"/>
            <a:stretch/>
          </p:blipFill>
          <p:spPr>
            <a:xfrm rot="5400000">
              <a:off x="1282056" y="3547539"/>
              <a:ext cx="3052800" cy="2473200"/>
            </a:xfrm>
            <a:prstGeom prst="rect">
              <a:avLst/>
            </a:prstGeom>
          </p:spPr>
        </p:pic>
        <p:sp>
          <p:nvSpPr>
            <p:cNvPr id="14" name="TextBox 13">
              <a:extLst>
                <a:ext uri="{FF2B5EF4-FFF2-40B4-BE49-F238E27FC236}">
                  <a16:creationId xmlns:a16="http://schemas.microsoft.com/office/drawing/2014/main" id="{5928FFF7-ED96-41D8-F8C7-32298BC5C82B}"/>
                </a:ext>
              </a:extLst>
            </p:cNvPr>
            <p:cNvSpPr txBox="1"/>
            <p:nvPr/>
          </p:nvSpPr>
          <p:spPr>
            <a:xfrm>
              <a:off x="508000" y="3349607"/>
              <a:ext cx="1037833" cy="338554"/>
            </a:xfrm>
            <a:prstGeom prst="rect">
              <a:avLst/>
            </a:prstGeom>
            <a:noFill/>
          </p:spPr>
          <p:txBody>
            <a:bodyPr wrap="square" rtlCol="0">
              <a:spAutoFit/>
            </a:bodyPr>
            <a:lstStyle/>
            <a:p>
              <a:pPr algn="r"/>
              <a:r>
                <a:rPr lang="en-US" sz="1600" dirty="0">
                  <a:latin typeface="Century Gothic" panose="020B0502020202020204" pitchFamily="34" charset="0"/>
                </a:rPr>
                <a:t>French</a:t>
              </a:r>
            </a:p>
          </p:txBody>
        </p:sp>
        <p:sp>
          <p:nvSpPr>
            <p:cNvPr id="16" name="TextBox 15">
              <a:extLst>
                <a:ext uri="{FF2B5EF4-FFF2-40B4-BE49-F238E27FC236}">
                  <a16:creationId xmlns:a16="http://schemas.microsoft.com/office/drawing/2014/main" id="{40F71D6B-94B1-1227-7FF3-64F0FE291145}"/>
                </a:ext>
              </a:extLst>
            </p:cNvPr>
            <p:cNvSpPr txBox="1"/>
            <p:nvPr/>
          </p:nvSpPr>
          <p:spPr>
            <a:xfrm>
              <a:off x="2499758" y="3349607"/>
              <a:ext cx="805911" cy="400110"/>
            </a:xfrm>
            <a:prstGeom prst="rect">
              <a:avLst/>
            </a:prstGeom>
            <a:noFill/>
          </p:spPr>
          <p:txBody>
            <a:bodyPr wrap="square" rtlCol="0">
              <a:spAutoFit/>
            </a:bodyPr>
            <a:lstStyle/>
            <a:p>
              <a:pPr algn="ctr"/>
              <a:r>
                <a:rPr lang="en-US" sz="2000" dirty="0">
                  <a:latin typeface="Century Gothic" panose="020B0502020202020204" pitchFamily="34" charset="0"/>
                </a:rPr>
                <a:t>750</a:t>
              </a:r>
            </a:p>
          </p:txBody>
        </p:sp>
        <p:sp>
          <p:nvSpPr>
            <p:cNvPr id="17" name="TextBox 16">
              <a:extLst>
                <a:ext uri="{FF2B5EF4-FFF2-40B4-BE49-F238E27FC236}">
                  <a16:creationId xmlns:a16="http://schemas.microsoft.com/office/drawing/2014/main" id="{32546AB9-4495-02B2-F587-93181F11D9A4}"/>
                </a:ext>
              </a:extLst>
            </p:cNvPr>
            <p:cNvSpPr txBox="1"/>
            <p:nvPr/>
          </p:nvSpPr>
          <p:spPr>
            <a:xfrm>
              <a:off x="4045436" y="4177623"/>
              <a:ext cx="805911" cy="400110"/>
            </a:xfrm>
            <a:prstGeom prst="rect">
              <a:avLst/>
            </a:prstGeom>
            <a:noFill/>
          </p:spPr>
          <p:txBody>
            <a:bodyPr wrap="square" rtlCol="0">
              <a:spAutoFit/>
            </a:bodyPr>
            <a:lstStyle/>
            <a:p>
              <a:pPr algn="ctr"/>
              <a:r>
                <a:rPr lang="en-US" sz="2000" dirty="0">
                  <a:latin typeface="Century Gothic" panose="020B0502020202020204" pitchFamily="34" charset="0"/>
                </a:rPr>
                <a:t>2000</a:t>
              </a:r>
            </a:p>
          </p:txBody>
        </p:sp>
        <p:sp>
          <p:nvSpPr>
            <p:cNvPr id="18" name="TextBox 17">
              <a:extLst>
                <a:ext uri="{FF2B5EF4-FFF2-40B4-BE49-F238E27FC236}">
                  <a16:creationId xmlns:a16="http://schemas.microsoft.com/office/drawing/2014/main" id="{8BA585E4-25E3-FF95-233A-3FC07846B5D3}"/>
                </a:ext>
              </a:extLst>
            </p:cNvPr>
            <p:cNvSpPr txBox="1"/>
            <p:nvPr/>
          </p:nvSpPr>
          <p:spPr>
            <a:xfrm>
              <a:off x="2696491" y="4997589"/>
              <a:ext cx="805911" cy="400110"/>
            </a:xfrm>
            <a:prstGeom prst="rect">
              <a:avLst/>
            </a:prstGeom>
            <a:noFill/>
          </p:spPr>
          <p:txBody>
            <a:bodyPr wrap="square" rtlCol="0">
              <a:spAutoFit/>
            </a:bodyPr>
            <a:lstStyle/>
            <a:p>
              <a:r>
                <a:rPr lang="en-US" sz="2000" dirty="0">
                  <a:latin typeface="Century Gothic" panose="020B0502020202020204" pitchFamily="34" charset="0"/>
                </a:rPr>
                <a:t>900</a:t>
              </a:r>
            </a:p>
          </p:txBody>
        </p:sp>
        <p:sp>
          <p:nvSpPr>
            <p:cNvPr id="19" name="TextBox 18">
              <a:extLst>
                <a:ext uri="{FF2B5EF4-FFF2-40B4-BE49-F238E27FC236}">
                  <a16:creationId xmlns:a16="http://schemas.microsoft.com/office/drawing/2014/main" id="{FAC7EC01-AD37-E894-B0DC-3ACCFB0B0423}"/>
                </a:ext>
              </a:extLst>
            </p:cNvPr>
            <p:cNvSpPr txBox="1"/>
            <p:nvPr/>
          </p:nvSpPr>
          <p:spPr>
            <a:xfrm>
              <a:off x="3368826" y="5815469"/>
              <a:ext cx="805911" cy="400110"/>
            </a:xfrm>
            <a:prstGeom prst="rect">
              <a:avLst/>
            </a:prstGeom>
            <a:noFill/>
          </p:spPr>
          <p:txBody>
            <a:bodyPr wrap="square" rtlCol="0">
              <a:spAutoFit/>
            </a:bodyPr>
            <a:lstStyle/>
            <a:p>
              <a:r>
                <a:rPr lang="en-US" sz="2000" dirty="0">
                  <a:latin typeface="Century Gothic" panose="020B0502020202020204" pitchFamily="34" charset="0"/>
                </a:rPr>
                <a:t>1450</a:t>
              </a:r>
            </a:p>
          </p:txBody>
        </p:sp>
        <p:sp>
          <p:nvSpPr>
            <p:cNvPr id="20" name="TextBox 19">
              <a:extLst>
                <a:ext uri="{FF2B5EF4-FFF2-40B4-BE49-F238E27FC236}">
                  <a16:creationId xmlns:a16="http://schemas.microsoft.com/office/drawing/2014/main" id="{2E33A320-3966-1502-C3E1-3820E319DA61}"/>
                </a:ext>
              </a:extLst>
            </p:cNvPr>
            <p:cNvSpPr txBox="1"/>
            <p:nvPr/>
          </p:nvSpPr>
          <p:spPr>
            <a:xfrm>
              <a:off x="323850" y="4181574"/>
              <a:ext cx="1221984" cy="338554"/>
            </a:xfrm>
            <a:prstGeom prst="rect">
              <a:avLst/>
            </a:prstGeom>
            <a:noFill/>
          </p:spPr>
          <p:txBody>
            <a:bodyPr wrap="square" rtlCol="0">
              <a:spAutoFit/>
            </a:bodyPr>
            <a:lstStyle/>
            <a:p>
              <a:pPr algn="r"/>
              <a:r>
                <a:rPr lang="en-US" sz="1600" dirty="0" err="1">
                  <a:latin typeface="Century Gothic" panose="020B0502020202020204" pitchFamily="34" charset="0"/>
                </a:rPr>
                <a:t>Maths</a:t>
              </a:r>
              <a:endParaRPr lang="en-US" sz="1600" dirty="0">
                <a:latin typeface="Century Gothic" panose="020B0502020202020204" pitchFamily="34" charset="0"/>
              </a:endParaRPr>
            </a:p>
          </p:txBody>
        </p:sp>
        <p:sp>
          <p:nvSpPr>
            <p:cNvPr id="21" name="TextBox 20">
              <a:extLst>
                <a:ext uri="{FF2B5EF4-FFF2-40B4-BE49-F238E27FC236}">
                  <a16:creationId xmlns:a16="http://schemas.microsoft.com/office/drawing/2014/main" id="{3045B7B0-BBE3-A958-3272-B8C16521EB1A}"/>
                </a:ext>
              </a:extLst>
            </p:cNvPr>
            <p:cNvSpPr txBox="1"/>
            <p:nvPr/>
          </p:nvSpPr>
          <p:spPr>
            <a:xfrm>
              <a:off x="327346" y="5028367"/>
              <a:ext cx="1218487" cy="338554"/>
            </a:xfrm>
            <a:prstGeom prst="rect">
              <a:avLst/>
            </a:prstGeom>
            <a:noFill/>
          </p:spPr>
          <p:txBody>
            <a:bodyPr wrap="square" rtlCol="0">
              <a:spAutoFit/>
            </a:bodyPr>
            <a:lstStyle/>
            <a:p>
              <a:pPr algn="r"/>
              <a:r>
                <a:rPr lang="en-GB" sz="1600" dirty="0">
                  <a:latin typeface="Century Gothic" panose="020B0502020202020204" pitchFamily="34" charset="0"/>
                </a:rPr>
                <a:t>Art</a:t>
              </a:r>
              <a:endParaRPr lang="en-US" sz="1600" dirty="0">
                <a:latin typeface="Century Gothic" panose="020B0502020202020204" pitchFamily="34" charset="0"/>
              </a:endParaRPr>
            </a:p>
          </p:txBody>
        </p:sp>
        <p:sp>
          <p:nvSpPr>
            <p:cNvPr id="22" name="TextBox 21">
              <a:extLst>
                <a:ext uri="{FF2B5EF4-FFF2-40B4-BE49-F238E27FC236}">
                  <a16:creationId xmlns:a16="http://schemas.microsoft.com/office/drawing/2014/main" id="{7D47403D-3D02-1C60-80AD-E192FC04FBE6}"/>
                </a:ext>
              </a:extLst>
            </p:cNvPr>
            <p:cNvSpPr txBox="1"/>
            <p:nvPr/>
          </p:nvSpPr>
          <p:spPr>
            <a:xfrm>
              <a:off x="327346" y="5826409"/>
              <a:ext cx="1218487" cy="338554"/>
            </a:xfrm>
            <a:prstGeom prst="rect">
              <a:avLst/>
            </a:prstGeom>
            <a:noFill/>
          </p:spPr>
          <p:txBody>
            <a:bodyPr wrap="square" rtlCol="0">
              <a:spAutoFit/>
            </a:bodyPr>
            <a:lstStyle/>
            <a:p>
              <a:pPr algn="r"/>
              <a:r>
                <a:rPr lang="en-GB" sz="1600" dirty="0">
                  <a:latin typeface="Century Gothic" panose="020B0502020202020204" pitchFamily="34" charset="0"/>
                </a:rPr>
                <a:t>History</a:t>
              </a:r>
              <a:endParaRPr lang="en-US" sz="1600" dirty="0">
                <a:latin typeface="Century Gothic" panose="020B0502020202020204" pitchFamily="34" charset="0"/>
              </a:endParaRPr>
            </a:p>
          </p:txBody>
        </p:sp>
      </p:grpSp>
      <p:sp>
        <p:nvSpPr>
          <p:cNvPr id="24" name="Rectangle: Rounded Corners 5">
            <a:extLst>
              <a:ext uri="{FF2B5EF4-FFF2-40B4-BE49-F238E27FC236}">
                <a16:creationId xmlns:a16="http://schemas.microsoft.com/office/drawing/2014/main" id="{CF8ED73F-9ADA-2268-3F2A-25EC32FE017E}"/>
              </a:ext>
            </a:extLst>
          </p:cNvPr>
          <p:cNvSpPr/>
          <p:nvPr/>
        </p:nvSpPr>
        <p:spPr>
          <a:xfrm>
            <a:off x="5757619" y="2280092"/>
            <a:ext cx="3822943" cy="736600"/>
          </a:xfrm>
          <a:prstGeom prst="roundRect">
            <a:avLst/>
          </a:prstGeom>
          <a:solidFill>
            <a:srgbClr val="BCCE96"/>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latin typeface="Century Gothic" panose="020B0502020202020204" pitchFamily="34" charset="0"/>
            </a:endParaRPr>
          </a:p>
        </p:txBody>
      </p:sp>
      <p:sp>
        <p:nvSpPr>
          <p:cNvPr id="25" name="Rectangle: Rounded Corners 5">
            <a:extLst>
              <a:ext uri="{FF2B5EF4-FFF2-40B4-BE49-F238E27FC236}">
                <a16:creationId xmlns:a16="http://schemas.microsoft.com/office/drawing/2014/main" id="{E1B7B524-6385-6725-6228-D2A8DA5DB551}"/>
              </a:ext>
            </a:extLst>
          </p:cNvPr>
          <p:cNvSpPr/>
          <p:nvPr/>
        </p:nvSpPr>
        <p:spPr>
          <a:xfrm>
            <a:off x="5757619" y="1412875"/>
            <a:ext cx="3822943" cy="73660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French</a:t>
            </a:r>
          </a:p>
        </p:txBody>
      </p:sp>
      <p:sp>
        <p:nvSpPr>
          <p:cNvPr id="26" name="Rectangle: Rounded Corners 9">
            <a:extLst>
              <a:ext uri="{FF2B5EF4-FFF2-40B4-BE49-F238E27FC236}">
                <a16:creationId xmlns:a16="http://schemas.microsoft.com/office/drawing/2014/main" id="{64EC788D-B3F8-118D-E556-7C5CC8B413D7}"/>
              </a:ext>
            </a:extLst>
          </p:cNvPr>
          <p:cNvSpPr/>
          <p:nvPr/>
        </p:nvSpPr>
        <p:spPr>
          <a:xfrm>
            <a:off x="5757620" y="2280092"/>
            <a:ext cx="3822943" cy="73660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Maths</a:t>
            </a:r>
          </a:p>
        </p:txBody>
      </p:sp>
      <p:sp>
        <p:nvSpPr>
          <p:cNvPr id="27" name="Rectangle: Rounded Corners 10">
            <a:extLst>
              <a:ext uri="{FF2B5EF4-FFF2-40B4-BE49-F238E27FC236}">
                <a16:creationId xmlns:a16="http://schemas.microsoft.com/office/drawing/2014/main" id="{E4C7F926-08EA-C0CD-2A8F-094A1217427C}"/>
              </a:ext>
            </a:extLst>
          </p:cNvPr>
          <p:cNvSpPr/>
          <p:nvPr/>
        </p:nvSpPr>
        <p:spPr>
          <a:xfrm>
            <a:off x="5757620" y="3150584"/>
            <a:ext cx="3822943" cy="73660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Art</a:t>
            </a:r>
          </a:p>
        </p:txBody>
      </p:sp>
      <p:sp>
        <p:nvSpPr>
          <p:cNvPr id="28" name="Rectangle: Rounded Corners 11">
            <a:extLst>
              <a:ext uri="{FF2B5EF4-FFF2-40B4-BE49-F238E27FC236}">
                <a16:creationId xmlns:a16="http://schemas.microsoft.com/office/drawing/2014/main" id="{E6546E33-040E-9D16-C0F9-DA41E65C4AFC}"/>
              </a:ext>
            </a:extLst>
          </p:cNvPr>
          <p:cNvSpPr/>
          <p:nvPr/>
        </p:nvSpPr>
        <p:spPr>
          <a:xfrm>
            <a:off x="5757620" y="4058899"/>
            <a:ext cx="3822943" cy="73660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History</a:t>
            </a:r>
          </a:p>
        </p:txBody>
      </p:sp>
      <p:sp>
        <p:nvSpPr>
          <p:cNvPr id="5" name="Content Placeholder 1">
            <a:extLst>
              <a:ext uri="{FF2B5EF4-FFF2-40B4-BE49-F238E27FC236}">
                <a16:creationId xmlns:a16="http://schemas.microsoft.com/office/drawing/2014/main" id="{BF155EE7-3D8A-B536-E3E6-40BE1CAD3A89}"/>
              </a:ext>
            </a:extLst>
          </p:cNvPr>
          <p:cNvSpPr txBox="1">
            <a:spLocks/>
          </p:cNvSpPr>
          <p:nvPr/>
        </p:nvSpPr>
        <p:spPr>
          <a:xfrm>
            <a:off x="233362" y="1364340"/>
            <a:ext cx="4881563" cy="1851025"/>
          </a:xfrm>
          <a:prstGeom prst="rect">
            <a:avLst/>
          </a:prstGeom>
        </p:spPr>
        <p:txBody>
          <a:bodyPr vert="horz" lIns="91440" tIns="45720" rIns="91440" bIns="45720" rtlCol="0">
            <a:normAutofit/>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buFont typeface="Arial" panose="020B0604020202020204" pitchFamily="34" charset="0"/>
              <a:buNone/>
            </a:pPr>
            <a:r>
              <a:rPr lang="en-GB" sz="2400" dirty="0"/>
              <a:t>What do you think?</a:t>
            </a:r>
          </a:p>
          <a:p>
            <a:pPr marL="0" indent="0">
              <a:buFont typeface="Arial" panose="020B0604020202020204" pitchFamily="34" charset="0"/>
              <a:buNone/>
            </a:pPr>
            <a:r>
              <a:rPr lang="en-GB" sz="2400" dirty="0"/>
              <a:t>What will the AI system most likely recommend based on the data?</a:t>
            </a:r>
          </a:p>
        </p:txBody>
      </p:sp>
      <p:pic>
        <p:nvPicPr>
          <p:cNvPr id="7" name="Picture 6">
            <a:extLst>
              <a:ext uri="{FF2B5EF4-FFF2-40B4-BE49-F238E27FC236}">
                <a16:creationId xmlns:a16="http://schemas.microsoft.com/office/drawing/2014/main" id="{0D2F30D1-C691-B2B4-E173-E6E0C9204E0C}"/>
              </a:ext>
            </a:extLst>
          </p:cNvPr>
          <p:cNvPicPr>
            <a:picLocks noChangeAspect="1"/>
          </p:cNvPicPr>
          <p:nvPr/>
        </p:nvPicPr>
        <p:blipFill>
          <a:blip r:embed="rId4"/>
          <a:srcRect/>
          <a:stretch/>
        </p:blipFill>
        <p:spPr>
          <a:xfrm>
            <a:off x="6577062" y="4920721"/>
            <a:ext cx="2673252" cy="1537711"/>
          </a:xfrm>
          <a:prstGeom prst="rect">
            <a:avLst/>
          </a:prstGeom>
        </p:spPr>
      </p:pic>
    </p:spTree>
    <p:extLst>
      <p:ext uri="{BB962C8B-B14F-4D97-AF65-F5344CB8AC3E}">
        <p14:creationId xmlns:p14="http://schemas.microsoft.com/office/powerpoint/2010/main" val="339827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ED3B-53CC-E1EA-B76E-90C960A3CAFB}"/>
              </a:ext>
            </a:extLst>
          </p:cNvPr>
          <p:cNvSpPr>
            <a:spLocks noGrp="1"/>
          </p:cNvSpPr>
          <p:nvPr>
            <p:ph type="title"/>
          </p:nvPr>
        </p:nvSpPr>
        <p:spPr>
          <a:xfrm>
            <a:off x="205987" y="587217"/>
            <a:ext cx="7498822" cy="694054"/>
          </a:xfrm>
        </p:spPr>
        <p:txBody>
          <a:bodyPr/>
          <a:lstStyle/>
          <a:p>
            <a:r>
              <a:rPr lang="en-US"/>
              <a:t>Using this PowerPoint</a:t>
            </a:r>
          </a:p>
        </p:txBody>
      </p:sp>
      <p:sp>
        <p:nvSpPr>
          <p:cNvPr id="3" name="Content Placeholder 2">
            <a:extLst>
              <a:ext uri="{FF2B5EF4-FFF2-40B4-BE49-F238E27FC236}">
                <a16:creationId xmlns:a16="http://schemas.microsoft.com/office/drawing/2014/main" id="{E2D841EA-ECB6-66AB-DC6B-895F0F8C5BD0}"/>
              </a:ext>
            </a:extLst>
          </p:cNvPr>
          <p:cNvSpPr>
            <a:spLocks noGrp="1"/>
          </p:cNvSpPr>
          <p:nvPr>
            <p:ph sz="half" idx="10"/>
          </p:nvPr>
        </p:nvSpPr>
        <p:spPr>
          <a:xfrm>
            <a:off x="246426" y="1291071"/>
            <a:ext cx="7390243" cy="4566366"/>
          </a:xfrm>
        </p:spPr>
        <p:txBody>
          <a:bodyPr/>
          <a:lstStyle/>
          <a:p>
            <a:pPr>
              <a:lnSpc>
                <a:spcPts val="2800"/>
              </a:lnSpc>
              <a:spcBef>
                <a:spcPts val="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Pupil slides </a:t>
            </a:r>
            <a:r>
              <a:rPr lang="en-US" dirty="0"/>
              <a:t>– provide a visual focus point for pupils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endParaRPr lang="en-US" dirty="0"/>
          </a:p>
          <a:p>
            <a:endParaRPr lang="en-US" dirty="0"/>
          </a:p>
        </p:txBody>
      </p:sp>
      <p:sp>
        <p:nvSpPr>
          <p:cNvPr id="4" name="Slide Number Placeholder 5">
            <a:extLst>
              <a:ext uri="{FF2B5EF4-FFF2-40B4-BE49-F238E27FC236}">
                <a16:creationId xmlns:a16="http://schemas.microsoft.com/office/drawing/2014/main" id="{FAB90903-E62F-6F69-0EE1-B19ED81F26C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47225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white square with black border&#10;&#10;Description automatically generated">
            <a:extLst>
              <a:ext uri="{FF2B5EF4-FFF2-40B4-BE49-F238E27FC236}">
                <a16:creationId xmlns:a16="http://schemas.microsoft.com/office/drawing/2014/main" id="{25AC799C-627B-47A2-2803-D2BD10DF9442}"/>
              </a:ext>
            </a:extLst>
          </p:cNvPr>
          <p:cNvPicPr>
            <a:picLocks noChangeAspect="1"/>
          </p:cNvPicPr>
          <p:nvPr/>
        </p:nvPicPr>
        <p:blipFill rotWithShape="1">
          <a:blip r:embed="rId3"/>
          <a:srcRect r="16624" b="5350"/>
          <a:stretch>
            <a:fillRect/>
          </a:stretch>
        </p:blipFill>
        <p:spPr>
          <a:xfrm flipH="1">
            <a:off x="-1" y="0"/>
            <a:ext cx="6991975" cy="6858000"/>
          </a:xfrm>
          <a:prstGeom prst="rect">
            <a:avLst/>
          </a:prstGeom>
        </p:spPr>
      </p:pic>
      <p:pic>
        <p:nvPicPr>
          <p:cNvPr id="18" name="Picture 17">
            <a:extLst>
              <a:ext uri="{FF2B5EF4-FFF2-40B4-BE49-F238E27FC236}">
                <a16:creationId xmlns:a16="http://schemas.microsoft.com/office/drawing/2014/main" id="{8962762D-7B5A-D2EA-0112-34D014535AFB}"/>
              </a:ext>
            </a:extLst>
          </p:cNvPr>
          <p:cNvPicPr>
            <a:picLocks noChangeAspect="1"/>
          </p:cNvPicPr>
          <p:nvPr/>
        </p:nvPicPr>
        <p:blipFill>
          <a:blip r:embed="rId4"/>
          <a:srcRect r="3923" b="59222"/>
          <a:stretch>
            <a:fillRect/>
          </a:stretch>
        </p:blipFill>
        <p:spPr>
          <a:xfrm>
            <a:off x="5650226" y="2410905"/>
            <a:ext cx="4255774" cy="4447096"/>
          </a:xfrm>
          <a:prstGeom prst="rect">
            <a:avLst/>
          </a:prstGeom>
        </p:spPr>
      </p:pic>
      <p:sp>
        <p:nvSpPr>
          <p:cNvPr id="2" name="Content Placeholder 1">
            <a:extLst>
              <a:ext uri="{FF2B5EF4-FFF2-40B4-BE49-F238E27FC236}">
                <a16:creationId xmlns:a16="http://schemas.microsoft.com/office/drawing/2014/main" id="{46FA298A-45A1-7F44-5440-565DF34DED40}"/>
              </a:ext>
            </a:extLst>
          </p:cNvPr>
          <p:cNvSpPr>
            <a:spLocks noGrp="1"/>
          </p:cNvSpPr>
          <p:nvPr>
            <p:ph sz="half" idx="10"/>
          </p:nvPr>
        </p:nvSpPr>
        <p:spPr>
          <a:xfrm>
            <a:off x="218094" y="1324753"/>
            <a:ext cx="5717039" cy="5207810"/>
          </a:xfrm>
        </p:spPr>
        <p:txBody>
          <a:bodyPr>
            <a:noAutofit/>
          </a:bodyPr>
          <a:lstStyle/>
          <a:p>
            <a:pPr>
              <a:lnSpc>
                <a:spcPts val="3600"/>
              </a:lnSpc>
              <a:spcBef>
                <a:spcPts val="2400"/>
              </a:spcBef>
            </a:pPr>
            <a:r>
              <a:rPr lang="en-GB" sz="2800" dirty="0"/>
              <a:t>What do you think of the recommendations the AI tool made?</a:t>
            </a:r>
          </a:p>
          <a:p>
            <a:pPr>
              <a:lnSpc>
                <a:spcPts val="3600"/>
              </a:lnSpc>
              <a:spcBef>
                <a:spcPts val="2400"/>
              </a:spcBef>
            </a:pPr>
            <a:r>
              <a:rPr lang="en-GB" sz="2800" dirty="0"/>
              <a:t>Why did the tool make these recommendations?</a:t>
            </a:r>
          </a:p>
          <a:p>
            <a:pPr>
              <a:lnSpc>
                <a:spcPts val="3600"/>
              </a:lnSpc>
              <a:spcBef>
                <a:spcPts val="2400"/>
              </a:spcBef>
            </a:pPr>
            <a:r>
              <a:rPr lang="en-GB" sz="2800" dirty="0"/>
              <a:t>Do you think the recommendations were fair?</a:t>
            </a:r>
          </a:p>
          <a:p>
            <a:pPr>
              <a:lnSpc>
                <a:spcPts val="4200"/>
              </a:lnSpc>
              <a:spcBef>
                <a:spcPts val="1700"/>
              </a:spcBef>
            </a:pPr>
            <a:endParaRPr lang="en-GB" sz="3200" dirty="0"/>
          </a:p>
          <a:p>
            <a:pPr>
              <a:lnSpc>
                <a:spcPts val="4200"/>
              </a:lnSpc>
              <a:spcBef>
                <a:spcPts val="1700"/>
              </a:spcBef>
            </a:pPr>
            <a:endParaRPr lang="en-GB" sz="3200" dirty="0"/>
          </a:p>
          <a:p>
            <a:pPr>
              <a:lnSpc>
                <a:spcPts val="4200"/>
              </a:lnSpc>
              <a:spcBef>
                <a:spcPts val="1700"/>
              </a:spcBef>
            </a:pPr>
            <a:endParaRPr lang="en-GB" sz="3200" dirty="0">
              <a:latin typeface="Century Gothic" panose="020B0502020202020204" pitchFamily="34" charset="0"/>
            </a:endParaRPr>
          </a:p>
          <a:p>
            <a:pPr>
              <a:lnSpc>
                <a:spcPts val="4200"/>
              </a:lnSpc>
              <a:spcBef>
                <a:spcPts val="1700"/>
              </a:spcBef>
            </a:pPr>
            <a:endParaRPr lang="en-GB" sz="3200" dirty="0">
              <a:latin typeface="Century Gothic" panose="020B0502020202020204" pitchFamily="34" charset="0"/>
            </a:endParaRPr>
          </a:p>
          <a:p>
            <a:pPr>
              <a:lnSpc>
                <a:spcPts val="4200"/>
              </a:lnSpc>
              <a:spcBef>
                <a:spcPts val="1700"/>
              </a:spcBef>
            </a:pPr>
            <a:endParaRPr lang="en-GB" sz="3200" dirty="0">
              <a:latin typeface="Century Gothic" panose="020B0502020202020204" pitchFamily="34" charset="0"/>
            </a:endParaRPr>
          </a:p>
        </p:txBody>
      </p:sp>
      <p:sp>
        <p:nvSpPr>
          <p:cNvPr id="3" name="Title 2">
            <a:extLst>
              <a:ext uri="{FF2B5EF4-FFF2-40B4-BE49-F238E27FC236}">
                <a16:creationId xmlns:a16="http://schemas.microsoft.com/office/drawing/2014/main" id="{149B84EC-2A6F-8C9C-91D8-D2DD01D587D5}"/>
              </a:ext>
            </a:extLst>
          </p:cNvPr>
          <p:cNvSpPr>
            <a:spLocks noGrp="1"/>
          </p:cNvSpPr>
          <p:nvPr>
            <p:ph type="title"/>
          </p:nvPr>
        </p:nvSpPr>
        <p:spPr>
          <a:xfrm>
            <a:off x="204027" y="543878"/>
            <a:ext cx="4881332" cy="694054"/>
          </a:xfrm>
        </p:spPr>
        <p:txBody>
          <a:bodyPr/>
          <a:lstStyle/>
          <a:p>
            <a:r>
              <a:rPr lang="en-GB" dirty="0">
                <a:solidFill>
                  <a:schemeClr val="tx2"/>
                </a:solidFill>
              </a:rPr>
              <a:t>Let’s discuss</a:t>
            </a:r>
          </a:p>
        </p:txBody>
      </p:sp>
      <p:sp>
        <p:nvSpPr>
          <p:cNvPr id="4" name="Slide Number Placeholder 3">
            <a:extLst>
              <a:ext uri="{FF2B5EF4-FFF2-40B4-BE49-F238E27FC236}">
                <a16:creationId xmlns:a16="http://schemas.microsoft.com/office/drawing/2014/main" id="{186F27BC-A7E0-FADC-BDD3-D0FF82D5B27B}"/>
              </a:ext>
            </a:extLst>
          </p:cNvPr>
          <p:cNvSpPr>
            <a:spLocks noGrp="1"/>
          </p:cNvSpPr>
          <p:nvPr>
            <p:ph type="sldNum" sz="quarter" idx="4"/>
          </p:nvPr>
        </p:nvSpPr>
        <p:spPr/>
        <p:txBody>
          <a:bodyPr/>
          <a:lstStyle/>
          <a:p>
            <a:r>
              <a:rPr lang="en-GB" dirty="0"/>
              <a:t>© PSHE Association 2026</a:t>
            </a:r>
          </a:p>
        </p:txBody>
      </p:sp>
    </p:spTree>
    <p:extLst>
      <p:ext uri="{BB962C8B-B14F-4D97-AF65-F5344CB8AC3E}">
        <p14:creationId xmlns:p14="http://schemas.microsoft.com/office/powerpoint/2010/main" val="1700688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8F0A65-5CF4-5910-0A49-2B402C344423}"/>
              </a:ext>
            </a:extLst>
          </p:cNvPr>
          <p:cNvPicPr>
            <a:picLocks noChangeAspect="1"/>
          </p:cNvPicPr>
          <p:nvPr/>
        </p:nvPicPr>
        <p:blipFill>
          <a:blip r:embed="rId3"/>
          <a:stretch>
            <a:fillRect/>
          </a:stretch>
        </p:blipFill>
        <p:spPr>
          <a:xfrm>
            <a:off x="6521954" y="1488295"/>
            <a:ext cx="3116825" cy="2677449"/>
          </a:xfrm>
          <a:prstGeom prst="rect">
            <a:avLst/>
          </a:prstGeom>
        </p:spPr>
      </p:pic>
      <p:sp>
        <p:nvSpPr>
          <p:cNvPr id="2" name="Content Placeholder 1">
            <a:extLst>
              <a:ext uri="{FF2B5EF4-FFF2-40B4-BE49-F238E27FC236}">
                <a16:creationId xmlns:a16="http://schemas.microsoft.com/office/drawing/2014/main" id="{125A0B11-F40F-69E7-9A0C-214FAF52E5F7}"/>
              </a:ext>
            </a:extLst>
          </p:cNvPr>
          <p:cNvSpPr>
            <a:spLocks noGrp="1"/>
          </p:cNvSpPr>
          <p:nvPr>
            <p:ph sz="half" idx="10"/>
          </p:nvPr>
        </p:nvSpPr>
        <p:spPr>
          <a:xfrm>
            <a:off x="232915" y="2057400"/>
            <a:ext cx="4882010" cy="3614149"/>
          </a:xfrm>
        </p:spPr>
        <p:txBody>
          <a:bodyPr/>
          <a:lstStyle/>
          <a:p>
            <a:pPr marL="234000" indent="-234000">
              <a:lnSpc>
                <a:spcPts val="3600"/>
              </a:lnSpc>
              <a:buFont typeface="Arial" panose="020B0604020202020204" pitchFamily="34" charset="0"/>
              <a:buChar char="•"/>
            </a:pPr>
            <a:r>
              <a:rPr lang="en-GB" sz="2800" dirty="0"/>
              <a:t>How many </a:t>
            </a:r>
            <a:r>
              <a:rPr lang="en-GB" sz="2800" b="1" dirty="0"/>
              <a:t>benefits</a:t>
            </a:r>
            <a:r>
              <a:rPr lang="en-GB" sz="2800" dirty="0"/>
              <a:t> of AI can you list?</a:t>
            </a:r>
          </a:p>
          <a:p>
            <a:pPr marL="234000" indent="-234000">
              <a:lnSpc>
                <a:spcPts val="3600"/>
              </a:lnSpc>
              <a:buFont typeface="Arial" panose="020B0604020202020204" pitchFamily="34" charset="0"/>
              <a:buChar char="•"/>
            </a:pPr>
            <a:r>
              <a:rPr lang="en-GB" sz="2800" dirty="0"/>
              <a:t>How many </a:t>
            </a:r>
            <a:r>
              <a:rPr lang="en-GB" sz="2800" b="1" dirty="0"/>
              <a:t>challenges</a:t>
            </a:r>
            <a:r>
              <a:rPr lang="en-GB" sz="2800" dirty="0"/>
              <a:t> of AI can you list?</a:t>
            </a:r>
          </a:p>
          <a:p>
            <a:pPr>
              <a:lnSpc>
                <a:spcPts val="3600"/>
              </a:lnSpc>
            </a:pPr>
            <a:r>
              <a:rPr lang="en-GB" sz="2800" dirty="0"/>
              <a:t>These could be from the lesson, or from your prior knowledge.</a:t>
            </a:r>
          </a:p>
          <a:p>
            <a:pPr>
              <a:lnSpc>
                <a:spcPts val="3600"/>
              </a:lnSpc>
            </a:pPr>
            <a:endParaRPr lang="en-GB" dirty="0"/>
          </a:p>
        </p:txBody>
      </p:sp>
      <p:sp>
        <p:nvSpPr>
          <p:cNvPr id="3" name="Title 2">
            <a:extLst>
              <a:ext uri="{FF2B5EF4-FFF2-40B4-BE49-F238E27FC236}">
                <a16:creationId xmlns:a16="http://schemas.microsoft.com/office/drawing/2014/main" id="{7F763EF6-737D-D777-E367-CFA23D5A192F}"/>
              </a:ext>
            </a:extLst>
          </p:cNvPr>
          <p:cNvSpPr>
            <a:spLocks noGrp="1"/>
          </p:cNvSpPr>
          <p:nvPr>
            <p:ph type="title"/>
          </p:nvPr>
        </p:nvSpPr>
        <p:spPr>
          <a:xfrm>
            <a:off x="205457" y="543878"/>
            <a:ext cx="4881332" cy="1260858"/>
          </a:xfrm>
        </p:spPr>
        <p:txBody>
          <a:bodyPr/>
          <a:lstStyle/>
          <a:p>
            <a:r>
              <a:rPr lang="en-GB" dirty="0"/>
              <a:t>Benefits and challenges</a:t>
            </a:r>
          </a:p>
        </p:txBody>
      </p:sp>
      <p:sp>
        <p:nvSpPr>
          <p:cNvPr id="4" name="Slide Number Placeholder 3">
            <a:extLst>
              <a:ext uri="{FF2B5EF4-FFF2-40B4-BE49-F238E27FC236}">
                <a16:creationId xmlns:a16="http://schemas.microsoft.com/office/drawing/2014/main" id="{7BFF29BF-D016-8EEE-50D2-9A4C2B1EC111}"/>
              </a:ext>
            </a:extLst>
          </p:cNvPr>
          <p:cNvSpPr>
            <a:spLocks noGrp="1"/>
          </p:cNvSpPr>
          <p:nvPr>
            <p:ph type="sldNum" sz="quarter" idx="4"/>
          </p:nvPr>
        </p:nvSpPr>
        <p:spPr/>
        <p:txBody>
          <a:bodyPr/>
          <a:lstStyle/>
          <a:p>
            <a:r>
              <a:rPr lang="en-GB" dirty="0"/>
              <a:t>© PSHE Association 2026</a:t>
            </a:r>
          </a:p>
        </p:txBody>
      </p:sp>
      <p:grpSp>
        <p:nvGrpSpPr>
          <p:cNvPr id="12" name="Group 11">
            <a:extLst>
              <a:ext uri="{FF2B5EF4-FFF2-40B4-BE49-F238E27FC236}">
                <a16:creationId xmlns:a16="http://schemas.microsoft.com/office/drawing/2014/main" id="{4C962206-5BEA-5D10-AA52-ED1A45BDED44}"/>
              </a:ext>
            </a:extLst>
          </p:cNvPr>
          <p:cNvGrpSpPr/>
          <p:nvPr/>
        </p:nvGrpSpPr>
        <p:grpSpPr>
          <a:xfrm>
            <a:off x="5896510" y="3638717"/>
            <a:ext cx="3684053" cy="2412920"/>
            <a:chOff x="5367867" y="3479800"/>
            <a:chExt cx="4212696" cy="2759162"/>
          </a:xfrm>
        </p:grpSpPr>
        <p:sp>
          <p:nvSpPr>
            <p:cNvPr id="7" name="Rectangle: Rounded Corners 6">
              <a:extLst>
                <a:ext uri="{FF2B5EF4-FFF2-40B4-BE49-F238E27FC236}">
                  <a16:creationId xmlns:a16="http://schemas.microsoft.com/office/drawing/2014/main" id="{F8AD0A49-7C85-265F-13A6-ACA54144EE1E}"/>
                </a:ext>
              </a:extLst>
            </p:cNvPr>
            <p:cNvSpPr/>
            <p:nvPr/>
          </p:nvSpPr>
          <p:spPr>
            <a:xfrm>
              <a:off x="5367867" y="3928351"/>
              <a:ext cx="4212696" cy="2310611"/>
            </a:xfrm>
            <a:prstGeom prst="roundRect">
              <a:avLst>
                <a:gd name="adj" fmla="val 11548"/>
              </a:avLst>
            </a:prstGeom>
            <a:solidFill>
              <a:schemeClr val="tx2"/>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bIns="144000" rtlCol="0" anchor="b" anchorCtr="0"/>
            <a:lstStyle/>
            <a:p>
              <a:pPr algn="ctr">
                <a:lnSpc>
                  <a:spcPts val="4000"/>
                </a:lnSpc>
              </a:pPr>
              <a:r>
                <a:rPr lang="en-GB" sz="3200" dirty="0">
                  <a:solidFill>
                    <a:schemeClr val="bg1"/>
                  </a:solidFill>
                  <a:latin typeface="Century Gothic" panose="020B0502020202020204" pitchFamily="34" charset="0"/>
                </a:rPr>
                <a:t>You will have just </a:t>
              </a:r>
              <a:br>
                <a:rPr lang="en-GB" sz="3200" dirty="0">
                  <a:solidFill>
                    <a:schemeClr val="bg1"/>
                  </a:solidFill>
                  <a:latin typeface="Century Gothic" panose="020B0502020202020204" pitchFamily="34" charset="0"/>
                </a:rPr>
              </a:br>
              <a:r>
                <a:rPr lang="en-GB" sz="3200" dirty="0">
                  <a:solidFill>
                    <a:schemeClr val="bg1"/>
                  </a:solidFill>
                  <a:latin typeface="Century Gothic" panose="020B0502020202020204" pitchFamily="34" charset="0"/>
                </a:rPr>
                <a:t>3 minutes!</a:t>
              </a:r>
            </a:p>
          </p:txBody>
        </p:sp>
        <p:pic>
          <p:nvPicPr>
            <p:cNvPr id="11" name="Picture 10">
              <a:extLst>
                <a:ext uri="{FF2B5EF4-FFF2-40B4-BE49-F238E27FC236}">
                  <a16:creationId xmlns:a16="http://schemas.microsoft.com/office/drawing/2014/main" id="{AC56A6E3-9BA1-8E17-62FF-158FA42F8462}"/>
                </a:ext>
              </a:extLst>
            </p:cNvPr>
            <p:cNvPicPr>
              <a:picLocks noChangeAspect="1"/>
            </p:cNvPicPr>
            <p:nvPr/>
          </p:nvPicPr>
          <p:blipFill>
            <a:blip r:embed="rId4"/>
            <a:srcRect l="20" r="20"/>
            <a:stretch/>
          </p:blipFill>
          <p:spPr>
            <a:xfrm>
              <a:off x="6900705" y="3479800"/>
              <a:ext cx="1183698" cy="1463375"/>
            </a:xfrm>
            <a:prstGeom prst="rect">
              <a:avLst/>
            </a:prstGeom>
          </p:spPr>
        </p:pic>
      </p:grpSp>
    </p:spTree>
    <p:extLst>
      <p:ext uri="{BB962C8B-B14F-4D97-AF65-F5344CB8AC3E}">
        <p14:creationId xmlns:p14="http://schemas.microsoft.com/office/powerpoint/2010/main" val="930114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33BA3-2364-E435-27CE-9D361607EFD8}"/>
              </a:ext>
            </a:extLst>
          </p:cNvPr>
          <p:cNvSpPr>
            <a:spLocks noGrp="1"/>
          </p:cNvSpPr>
          <p:nvPr>
            <p:ph sz="half" idx="10"/>
          </p:nvPr>
        </p:nvSpPr>
        <p:spPr>
          <a:xfrm>
            <a:off x="224448" y="1297703"/>
            <a:ext cx="4379403" cy="4368246"/>
          </a:xfrm>
        </p:spPr>
        <p:txBody>
          <a:bodyPr>
            <a:normAutofit/>
          </a:bodyPr>
          <a:lstStyle/>
          <a:p>
            <a:pPr>
              <a:lnSpc>
                <a:spcPts val="3600"/>
              </a:lnSpc>
            </a:pPr>
            <a:r>
              <a:rPr lang="en-GB" sz="2800" b="1" dirty="0"/>
              <a:t>Can you prioritise the challenges into a Diamond 5? </a:t>
            </a:r>
          </a:p>
          <a:p>
            <a:pPr>
              <a:lnSpc>
                <a:spcPts val="3200"/>
              </a:lnSpc>
            </a:pPr>
            <a:r>
              <a:rPr lang="en-GB" sz="2400" dirty="0"/>
              <a:t>The challenge you think is most important should be at the top, and the one you think is least important should be at the bottom.</a:t>
            </a:r>
          </a:p>
        </p:txBody>
      </p:sp>
      <p:sp>
        <p:nvSpPr>
          <p:cNvPr id="3" name="Title 2">
            <a:extLst>
              <a:ext uri="{FF2B5EF4-FFF2-40B4-BE49-F238E27FC236}">
                <a16:creationId xmlns:a16="http://schemas.microsoft.com/office/drawing/2014/main" id="{8F995BD0-1920-3FD3-E1FA-0E8784A873DF}"/>
              </a:ext>
            </a:extLst>
          </p:cNvPr>
          <p:cNvSpPr>
            <a:spLocks noGrp="1"/>
          </p:cNvSpPr>
          <p:nvPr>
            <p:ph type="title"/>
          </p:nvPr>
        </p:nvSpPr>
        <p:spPr>
          <a:xfrm>
            <a:off x="208192" y="543878"/>
            <a:ext cx="6063840" cy="694054"/>
          </a:xfrm>
        </p:spPr>
        <p:txBody>
          <a:bodyPr/>
          <a:lstStyle/>
          <a:p>
            <a:r>
              <a:rPr lang="en-GB" dirty="0"/>
              <a:t>Benefits and challenges</a:t>
            </a:r>
          </a:p>
        </p:txBody>
      </p:sp>
      <p:sp>
        <p:nvSpPr>
          <p:cNvPr id="4" name="Slide Number Placeholder 3">
            <a:extLst>
              <a:ext uri="{FF2B5EF4-FFF2-40B4-BE49-F238E27FC236}">
                <a16:creationId xmlns:a16="http://schemas.microsoft.com/office/drawing/2014/main" id="{C6C4F26E-CEDB-68A7-767A-D4226B36C7C4}"/>
              </a:ext>
            </a:extLst>
          </p:cNvPr>
          <p:cNvSpPr>
            <a:spLocks noGrp="1"/>
          </p:cNvSpPr>
          <p:nvPr>
            <p:ph type="sldNum" sz="quarter" idx="4"/>
          </p:nvPr>
        </p:nvSpPr>
        <p:spPr/>
        <p:txBody>
          <a:bodyPr/>
          <a:lstStyle/>
          <a:p>
            <a:r>
              <a:rPr lang="en-GB" dirty="0"/>
              <a:t>© PSHE Association 2026</a:t>
            </a:r>
          </a:p>
        </p:txBody>
      </p:sp>
      <p:pic>
        <p:nvPicPr>
          <p:cNvPr id="7" name="Picture 6">
            <a:extLst>
              <a:ext uri="{FF2B5EF4-FFF2-40B4-BE49-F238E27FC236}">
                <a16:creationId xmlns:a16="http://schemas.microsoft.com/office/drawing/2014/main" id="{1BF6C580-4BBA-D9E7-04DC-AA98F5F3691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323850" y="6051927"/>
            <a:ext cx="440209" cy="480636"/>
          </a:xfrm>
          <a:prstGeom prst="rect">
            <a:avLst/>
          </a:prstGeom>
        </p:spPr>
      </p:pic>
      <p:sp>
        <p:nvSpPr>
          <p:cNvPr id="8" name="Rounded Rectangle 7">
            <a:extLst>
              <a:ext uri="{FF2B5EF4-FFF2-40B4-BE49-F238E27FC236}">
                <a16:creationId xmlns:a16="http://schemas.microsoft.com/office/drawing/2014/main" id="{0DFF85CC-A062-A9BE-6CD6-C4A92A5DF685}"/>
              </a:ext>
            </a:extLst>
          </p:cNvPr>
          <p:cNvSpPr/>
          <p:nvPr/>
        </p:nvSpPr>
        <p:spPr>
          <a:xfrm>
            <a:off x="6191578" y="1412876"/>
            <a:ext cx="3194050" cy="667778"/>
          </a:xfrm>
          <a:prstGeom prst="roundRect">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Most important challenge</a:t>
            </a:r>
            <a:endParaRPr lang="en-GB" b="1" dirty="0">
              <a:solidFill>
                <a:schemeClr val="tx1"/>
              </a:solidFill>
              <a:latin typeface="Century Gothic" panose="020B0502020202020204" pitchFamily="34" charset="0"/>
            </a:endParaRPr>
          </a:p>
        </p:txBody>
      </p:sp>
      <p:sp>
        <p:nvSpPr>
          <p:cNvPr id="13" name="Rectangle: Rounded Corners 5">
            <a:extLst>
              <a:ext uri="{FF2B5EF4-FFF2-40B4-BE49-F238E27FC236}">
                <a16:creationId xmlns:a16="http://schemas.microsoft.com/office/drawing/2014/main" id="{D736FDB6-973D-B191-E805-D0E76F1D3701}"/>
              </a:ext>
            </a:extLst>
          </p:cNvPr>
          <p:cNvSpPr/>
          <p:nvPr/>
        </p:nvSpPr>
        <p:spPr>
          <a:xfrm>
            <a:off x="7257720" y="2299897"/>
            <a:ext cx="1049126" cy="769259"/>
          </a:xfrm>
          <a:prstGeom prst="roundRect">
            <a:avLst/>
          </a:prstGeom>
          <a:solidFill>
            <a:schemeClr val="bg1"/>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a:extLst>
              <a:ext uri="{FF2B5EF4-FFF2-40B4-BE49-F238E27FC236}">
                <a16:creationId xmlns:a16="http://schemas.microsoft.com/office/drawing/2014/main" id="{A644A9D6-8A7D-83EB-4322-B311D132CC2D}"/>
              </a:ext>
            </a:extLst>
          </p:cNvPr>
          <p:cNvSpPr/>
          <p:nvPr/>
        </p:nvSpPr>
        <p:spPr>
          <a:xfrm>
            <a:off x="6158905" y="5288972"/>
            <a:ext cx="3194050" cy="667778"/>
          </a:xfrm>
          <a:prstGeom prst="roundRect">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Century Gothic" panose="020B0502020202020204" pitchFamily="34" charset="0"/>
              </a:rPr>
              <a:t>Least important challenge</a:t>
            </a:r>
          </a:p>
        </p:txBody>
      </p:sp>
      <p:sp>
        <p:nvSpPr>
          <p:cNvPr id="22" name="Rectangle: Rounded Corners 5">
            <a:extLst>
              <a:ext uri="{FF2B5EF4-FFF2-40B4-BE49-F238E27FC236}">
                <a16:creationId xmlns:a16="http://schemas.microsoft.com/office/drawing/2014/main" id="{FDD2C34D-C58B-07BE-EB4F-03959FC046BE}"/>
              </a:ext>
            </a:extLst>
          </p:cNvPr>
          <p:cNvSpPr/>
          <p:nvPr/>
        </p:nvSpPr>
        <p:spPr>
          <a:xfrm>
            <a:off x="7257720" y="3288400"/>
            <a:ext cx="1049126" cy="769259"/>
          </a:xfrm>
          <a:prstGeom prst="roundRect">
            <a:avLst/>
          </a:prstGeom>
          <a:solidFill>
            <a:schemeClr val="bg1"/>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5">
            <a:extLst>
              <a:ext uri="{FF2B5EF4-FFF2-40B4-BE49-F238E27FC236}">
                <a16:creationId xmlns:a16="http://schemas.microsoft.com/office/drawing/2014/main" id="{52D74A55-75BB-CC83-AC02-2403763A38D5}"/>
              </a:ext>
            </a:extLst>
          </p:cNvPr>
          <p:cNvSpPr/>
          <p:nvPr/>
        </p:nvSpPr>
        <p:spPr>
          <a:xfrm>
            <a:off x="7257720" y="4232132"/>
            <a:ext cx="1049126" cy="769259"/>
          </a:xfrm>
          <a:prstGeom prst="roundRect">
            <a:avLst/>
          </a:prstGeom>
          <a:solidFill>
            <a:schemeClr val="bg1"/>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5">
            <a:extLst>
              <a:ext uri="{FF2B5EF4-FFF2-40B4-BE49-F238E27FC236}">
                <a16:creationId xmlns:a16="http://schemas.microsoft.com/office/drawing/2014/main" id="{EDE9B4C8-6CD9-7EAD-741D-5E85B6164C43}"/>
              </a:ext>
            </a:extLst>
          </p:cNvPr>
          <p:cNvSpPr/>
          <p:nvPr/>
        </p:nvSpPr>
        <p:spPr>
          <a:xfrm>
            <a:off x="8505508" y="3288400"/>
            <a:ext cx="1049126" cy="769259"/>
          </a:xfrm>
          <a:prstGeom prst="roundRect">
            <a:avLst/>
          </a:prstGeom>
          <a:solidFill>
            <a:schemeClr val="bg1"/>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5">
            <a:extLst>
              <a:ext uri="{FF2B5EF4-FFF2-40B4-BE49-F238E27FC236}">
                <a16:creationId xmlns:a16="http://schemas.microsoft.com/office/drawing/2014/main" id="{D8DACDC9-C329-D57B-1FDB-AED2DC039B6C}"/>
              </a:ext>
            </a:extLst>
          </p:cNvPr>
          <p:cNvSpPr/>
          <p:nvPr/>
        </p:nvSpPr>
        <p:spPr>
          <a:xfrm>
            <a:off x="6009932" y="3288400"/>
            <a:ext cx="1049126" cy="769259"/>
          </a:xfrm>
          <a:prstGeom prst="roundRect">
            <a:avLst/>
          </a:prstGeom>
          <a:solidFill>
            <a:schemeClr val="bg1"/>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79A9F4F-B701-1801-348A-2C7C325BC37B}"/>
              </a:ext>
            </a:extLst>
          </p:cNvPr>
          <p:cNvPicPr>
            <a:picLocks noChangeAspect="1"/>
          </p:cNvPicPr>
          <p:nvPr/>
        </p:nvPicPr>
        <p:blipFill>
          <a:blip r:embed="rId5"/>
          <a:stretch>
            <a:fillRect/>
          </a:stretch>
        </p:blipFill>
        <p:spPr>
          <a:xfrm rot="841475">
            <a:off x="3311829" y="6017345"/>
            <a:ext cx="1165424" cy="627225"/>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2EF3AC6A-3C8E-5E84-3F6F-E584FF2CB793}"/>
              </a:ext>
            </a:extLst>
          </p:cNvPr>
          <p:cNvPicPr>
            <a:picLocks noChangeAspect="1"/>
          </p:cNvPicPr>
          <p:nvPr/>
        </p:nvPicPr>
        <p:blipFill>
          <a:blip r:embed="rId6"/>
          <a:stretch>
            <a:fillRect/>
          </a:stretch>
        </p:blipFill>
        <p:spPr>
          <a:xfrm>
            <a:off x="3253198" y="5303340"/>
            <a:ext cx="1165424" cy="627225"/>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8F842BE4-8515-7099-713C-991B399D42C5}"/>
              </a:ext>
            </a:extLst>
          </p:cNvPr>
          <p:cNvPicPr>
            <a:picLocks noChangeAspect="1"/>
          </p:cNvPicPr>
          <p:nvPr/>
        </p:nvPicPr>
        <p:blipFill>
          <a:blip r:embed="rId7"/>
          <a:stretch>
            <a:fillRect/>
          </a:stretch>
        </p:blipFill>
        <p:spPr>
          <a:xfrm rot="20577288">
            <a:off x="2213087" y="5604416"/>
            <a:ext cx="1165424" cy="627225"/>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68768F2B-8C74-F5F6-95FD-447DEB26C570}"/>
              </a:ext>
            </a:extLst>
          </p:cNvPr>
          <p:cNvPicPr>
            <a:picLocks noChangeAspect="1"/>
          </p:cNvPicPr>
          <p:nvPr/>
        </p:nvPicPr>
        <p:blipFill>
          <a:blip r:embed="rId8"/>
          <a:stretch>
            <a:fillRect/>
          </a:stretch>
        </p:blipFill>
        <p:spPr>
          <a:xfrm rot="794414">
            <a:off x="1164240" y="5525915"/>
            <a:ext cx="1165424" cy="627225"/>
          </a:xfrm>
          <a:prstGeom prst="rect">
            <a:avLst/>
          </a:prstGeom>
          <a:effectLst>
            <a:outerShdw blurRad="50800" dist="38100" dir="5400000" algn="t" rotWithShape="0">
              <a:prstClr val="black">
                <a:alpha val="40000"/>
              </a:prstClr>
            </a:outerShdw>
          </a:effectLst>
        </p:spPr>
      </p:pic>
      <p:pic>
        <p:nvPicPr>
          <p:cNvPr id="18" name="Picture 17">
            <a:extLst>
              <a:ext uri="{FF2B5EF4-FFF2-40B4-BE49-F238E27FC236}">
                <a16:creationId xmlns:a16="http://schemas.microsoft.com/office/drawing/2014/main" id="{02B9C3BB-2D97-9827-07A6-73508E90A2D3}"/>
              </a:ext>
            </a:extLst>
          </p:cNvPr>
          <p:cNvPicPr>
            <a:picLocks noChangeAspect="1"/>
          </p:cNvPicPr>
          <p:nvPr/>
        </p:nvPicPr>
        <p:blipFill>
          <a:blip r:embed="rId9"/>
          <a:stretch>
            <a:fillRect/>
          </a:stretch>
        </p:blipFill>
        <p:spPr>
          <a:xfrm rot="21280512">
            <a:off x="1906810" y="5087178"/>
            <a:ext cx="1165424" cy="6272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59729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6" y="1327157"/>
            <a:ext cx="4324566" cy="4303622"/>
          </a:xfrm>
        </p:spPr>
        <p:txBody>
          <a:bodyPr>
            <a:noAutofit/>
          </a:bodyPr>
          <a:lstStyle/>
          <a:p>
            <a:pPr>
              <a:lnSpc>
                <a:spcPts val="2800"/>
              </a:lnSpc>
            </a:pPr>
            <a:r>
              <a:rPr lang="en-US" dirty="0"/>
              <a:t>If you have worries about AI, or anything else you have seen online, you can speak to a trusted adult, at home or at school. </a:t>
            </a:r>
          </a:p>
          <a:p>
            <a:pPr>
              <a:lnSpc>
                <a:spcPts val="2800"/>
              </a:lnSpc>
              <a:spcBef>
                <a:spcPts val="0"/>
              </a:spcBef>
              <a:spcAft>
                <a:spcPts val="1000"/>
              </a:spcAft>
            </a:pPr>
            <a:r>
              <a:rPr lang="en-US" dirty="0"/>
              <a:t>There are also organisations that can help, such as:</a:t>
            </a:r>
          </a:p>
          <a:p>
            <a:pPr>
              <a:lnSpc>
                <a:spcPts val="2800"/>
              </a:lnSpc>
              <a:spcBef>
                <a:spcPts val="0"/>
              </a:spcBef>
            </a:pPr>
            <a:r>
              <a:rPr lang="en-US" dirty="0"/>
              <a:t>Childline: </a:t>
            </a:r>
            <a:r>
              <a:rPr lang="en-US" dirty="0">
                <a:hlinkClick r:id="rId3"/>
              </a:rPr>
              <a:t>www.chidline.org.uk</a:t>
            </a:r>
            <a:r>
              <a:rPr lang="en-US" dirty="0"/>
              <a:t>  </a:t>
            </a:r>
          </a:p>
          <a:p>
            <a:pPr>
              <a:lnSpc>
                <a:spcPts val="2800"/>
              </a:lnSpc>
              <a:spcBef>
                <a:spcPts val="0"/>
              </a:spcBef>
            </a:pPr>
            <a:r>
              <a:rPr lang="en-US" dirty="0"/>
              <a:t>CEOP:</a:t>
            </a:r>
            <a:br>
              <a:rPr lang="en-US" dirty="0"/>
            </a:br>
            <a:r>
              <a:rPr lang="en-GB" u="sng" dirty="0">
                <a:hlinkClick r:id="rId4"/>
              </a:rPr>
              <a:t>www.ceopeducation.co.uk/8_10</a:t>
            </a:r>
            <a:endParaRPr lang="en-GB" dirty="0"/>
          </a:p>
          <a:p>
            <a:pPr>
              <a:lnSpc>
                <a:spcPts val="2800"/>
              </a:lnSpc>
              <a:spcBef>
                <a:spcPts val="0"/>
              </a:spcBef>
            </a:pPr>
            <a:endParaRPr lang="en-US"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2026</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52BFCFD-0E5A-B2CC-37B8-30F23A87209F}"/>
              </a:ext>
            </a:extLst>
          </p:cNvPr>
          <p:cNvPicPr>
            <a:picLocks noChangeAspect="1"/>
          </p:cNvPicPr>
          <p:nvPr/>
        </p:nvPicPr>
        <p:blipFill>
          <a:blip r:embed="rId5"/>
          <a:stretch>
            <a:fillRect/>
          </a:stretch>
        </p:blipFill>
        <p:spPr>
          <a:xfrm>
            <a:off x="5348520" y="2992348"/>
            <a:ext cx="3943279" cy="1497708"/>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70301345-E7F3-A566-F795-489034B1940E}"/>
              </a:ext>
            </a:extLst>
          </p:cNvPr>
          <p:cNvPicPr>
            <a:picLocks noChangeAspect="1"/>
          </p:cNvPicPr>
          <p:nvPr/>
        </p:nvPicPr>
        <p:blipFill>
          <a:blip r:embed="rId6"/>
          <a:stretch>
            <a:fillRect/>
          </a:stretch>
        </p:blipFill>
        <p:spPr>
          <a:xfrm>
            <a:off x="5624584" y="4568951"/>
            <a:ext cx="3943279" cy="1691102"/>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17C2A317-C977-1BEE-4598-3EB5B148EC38}"/>
              </a:ext>
            </a:extLst>
          </p:cNvPr>
          <p:cNvPicPr>
            <a:picLocks noChangeAspect="1"/>
          </p:cNvPicPr>
          <p:nvPr/>
        </p:nvPicPr>
        <p:blipFill>
          <a:blip r:embed="rId6"/>
          <a:stretch>
            <a:fillRect/>
          </a:stretch>
        </p:blipFill>
        <p:spPr>
          <a:xfrm>
            <a:off x="6071474" y="1414002"/>
            <a:ext cx="3496389" cy="1499450"/>
          </a:xfrm>
          <a:prstGeom prst="rect">
            <a:avLst/>
          </a:prstGeom>
        </p:spPr>
      </p:pic>
      <p:sp>
        <p:nvSpPr>
          <p:cNvPr id="7" name="Google Shape;436;p25">
            <a:extLst>
              <a:ext uri="{FF2B5EF4-FFF2-40B4-BE49-F238E27FC236}">
                <a16:creationId xmlns:a16="http://schemas.microsoft.com/office/drawing/2014/main" id="{4C522CF3-4706-625D-4CC1-53D2F47698FE}"/>
              </a:ext>
            </a:extLst>
          </p:cNvPr>
          <p:cNvSpPr txBox="1"/>
          <p:nvPr/>
        </p:nvSpPr>
        <p:spPr>
          <a:xfrm>
            <a:off x="5645234" y="3207415"/>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8" name="Google Shape;437;p25">
            <a:extLst>
              <a:ext uri="{FF2B5EF4-FFF2-40B4-BE49-F238E27FC236}">
                <a16:creationId xmlns:a16="http://schemas.microsoft.com/office/drawing/2014/main" id="{03CCE5A6-CFAA-7086-7B41-44B36A7C9F85}"/>
              </a:ext>
            </a:extLst>
          </p:cNvPr>
          <p:cNvSpPr txBox="1"/>
          <p:nvPr/>
        </p:nvSpPr>
        <p:spPr>
          <a:xfrm>
            <a:off x="6378575" y="1566426"/>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9" name="Google Shape;438;p25">
            <a:extLst>
              <a:ext uri="{FF2B5EF4-FFF2-40B4-BE49-F238E27FC236}">
                <a16:creationId xmlns:a16="http://schemas.microsoft.com/office/drawing/2014/main" id="{9281CBB0-829D-09ED-495D-0A73F3CFAAF8}"/>
              </a:ext>
            </a:extLst>
          </p:cNvPr>
          <p:cNvSpPr txBox="1"/>
          <p:nvPr/>
        </p:nvSpPr>
        <p:spPr>
          <a:xfrm>
            <a:off x="6028064" y="4819682"/>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1145813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4025B5-199F-7D31-6C29-6F00F9FD7F37}"/>
              </a:ext>
            </a:extLst>
          </p:cNvPr>
          <p:cNvPicPr>
            <a:picLocks noChangeAspect="1"/>
          </p:cNvPicPr>
          <p:nvPr/>
        </p:nvPicPr>
        <p:blipFill>
          <a:blip r:embed="rId3"/>
          <a:srcRect b="62864"/>
          <a:stretch>
            <a:fillRect/>
          </a:stretch>
        </p:blipFill>
        <p:spPr>
          <a:xfrm>
            <a:off x="6557608" y="2411609"/>
            <a:ext cx="3348392" cy="4455184"/>
          </a:xfrm>
          <a:prstGeom prst="rect">
            <a:avLst/>
          </a:prstGeom>
        </p:spPr>
      </p:pic>
      <p:pic>
        <p:nvPicPr>
          <p:cNvPr id="14" name="Picture 13">
            <a:extLst>
              <a:ext uri="{FF2B5EF4-FFF2-40B4-BE49-F238E27FC236}">
                <a16:creationId xmlns:a16="http://schemas.microsoft.com/office/drawing/2014/main" id="{ADFDA8F3-D728-05C5-D108-7F7B19E8059C}"/>
              </a:ext>
            </a:extLst>
          </p:cNvPr>
          <p:cNvPicPr>
            <a:picLocks noChangeAspect="1"/>
          </p:cNvPicPr>
          <p:nvPr/>
        </p:nvPicPr>
        <p:blipFill>
          <a:blip r:embed="rId4"/>
          <a:stretch>
            <a:fillRect/>
          </a:stretch>
        </p:blipFill>
        <p:spPr>
          <a:xfrm>
            <a:off x="323850" y="1949297"/>
            <a:ext cx="7205171" cy="4364825"/>
          </a:xfrm>
          <a:prstGeom prst="rect">
            <a:avLst/>
          </a:prstGeom>
        </p:spPr>
      </p:pic>
      <p:sp>
        <p:nvSpPr>
          <p:cNvPr id="2" name="Content Placeholder 1">
            <a:extLst>
              <a:ext uri="{FF2B5EF4-FFF2-40B4-BE49-F238E27FC236}">
                <a16:creationId xmlns:a16="http://schemas.microsoft.com/office/drawing/2014/main" id="{FF7D45A3-5DE4-9A37-2D9B-F80A8F3B5F1C}"/>
              </a:ext>
            </a:extLst>
          </p:cNvPr>
          <p:cNvSpPr>
            <a:spLocks noGrp="1"/>
          </p:cNvSpPr>
          <p:nvPr>
            <p:ph sz="half" idx="10"/>
          </p:nvPr>
        </p:nvSpPr>
        <p:spPr>
          <a:xfrm>
            <a:off x="232915" y="1303304"/>
            <a:ext cx="8538552" cy="593229"/>
          </a:xfrm>
        </p:spPr>
        <p:txBody>
          <a:bodyPr/>
          <a:lstStyle/>
          <a:p>
            <a:pPr>
              <a:lnSpc>
                <a:spcPts val="3200"/>
              </a:lnSpc>
            </a:pPr>
            <a:r>
              <a:rPr lang="en-GB" sz="2400" dirty="0"/>
              <a:t>Without sharing, take a moment to consider: </a:t>
            </a:r>
          </a:p>
        </p:txBody>
      </p:sp>
      <p:sp>
        <p:nvSpPr>
          <p:cNvPr id="3" name="Title 2">
            <a:extLst>
              <a:ext uri="{FF2B5EF4-FFF2-40B4-BE49-F238E27FC236}">
                <a16:creationId xmlns:a16="http://schemas.microsoft.com/office/drawing/2014/main" id="{7D068625-7865-6A5B-B784-33194EAC5627}"/>
              </a:ext>
            </a:extLst>
          </p:cNvPr>
          <p:cNvSpPr>
            <a:spLocks noGrp="1"/>
          </p:cNvSpPr>
          <p:nvPr>
            <p:ph type="title"/>
          </p:nvPr>
        </p:nvSpPr>
        <p:spPr/>
        <p:txBody>
          <a:bodyPr/>
          <a:lstStyle/>
          <a:p>
            <a:r>
              <a:rPr lang="en-GB" dirty="0"/>
              <a:t>Time to reflect</a:t>
            </a:r>
          </a:p>
        </p:txBody>
      </p:sp>
      <p:sp>
        <p:nvSpPr>
          <p:cNvPr id="4" name="Slide Number Placeholder 3">
            <a:extLst>
              <a:ext uri="{FF2B5EF4-FFF2-40B4-BE49-F238E27FC236}">
                <a16:creationId xmlns:a16="http://schemas.microsoft.com/office/drawing/2014/main" id="{4F24B630-946D-B253-5B9C-9430B8D7A8F0}"/>
              </a:ext>
            </a:extLst>
          </p:cNvPr>
          <p:cNvSpPr>
            <a:spLocks noGrp="1"/>
          </p:cNvSpPr>
          <p:nvPr>
            <p:ph type="sldNum" sz="quarter" idx="4"/>
          </p:nvPr>
        </p:nvSpPr>
        <p:spPr/>
        <p:txBody>
          <a:bodyPr/>
          <a:lstStyle/>
          <a:p>
            <a:r>
              <a:rPr lang="en-GB" dirty="0"/>
              <a:t>© PSHE Association 2026</a:t>
            </a:r>
          </a:p>
        </p:txBody>
      </p:sp>
      <p:sp>
        <p:nvSpPr>
          <p:cNvPr id="9" name="Content Placeholder 1">
            <a:extLst>
              <a:ext uri="{FF2B5EF4-FFF2-40B4-BE49-F238E27FC236}">
                <a16:creationId xmlns:a16="http://schemas.microsoft.com/office/drawing/2014/main" id="{E9758B83-DEFE-0F82-6D18-9DE29252D0B2}"/>
              </a:ext>
            </a:extLst>
          </p:cNvPr>
          <p:cNvSpPr txBox="1">
            <a:spLocks/>
          </p:cNvSpPr>
          <p:nvPr/>
        </p:nvSpPr>
        <p:spPr>
          <a:xfrm>
            <a:off x="1695351" y="2992949"/>
            <a:ext cx="4325368" cy="1916676"/>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4200"/>
              </a:lnSpc>
            </a:pPr>
            <a:r>
              <a:rPr lang="en-GB" sz="3200" dirty="0">
                <a:solidFill>
                  <a:schemeClr val="tx1"/>
                </a:solidFill>
              </a:rPr>
              <a:t>How do you think AI could be used to help people and improve their lives?</a:t>
            </a:r>
          </a:p>
        </p:txBody>
      </p:sp>
    </p:spTree>
    <p:extLst>
      <p:ext uri="{BB962C8B-B14F-4D97-AF65-F5344CB8AC3E}">
        <p14:creationId xmlns:p14="http://schemas.microsoft.com/office/powerpoint/2010/main" val="2219295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8866AF2-A2BA-2E5F-C34D-6AE64FD64FE3}"/>
              </a:ext>
            </a:extLst>
          </p:cNvPr>
          <p:cNvGrpSpPr/>
          <p:nvPr/>
        </p:nvGrpSpPr>
        <p:grpSpPr>
          <a:xfrm>
            <a:off x="6708747" y="2655107"/>
            <a:ext cx="2868613" cy="4202893"/>
            <a:chOff x="6708747" y="2451907"/>
            <a:chExt cx="2868613" cy="4202893"/>
          </a:xfrm>
        </p:grpSpPr>
        <p:pic>
          <p:nvPicPr>
            <p:cNvPr id="21" name="Picture 20">
              <a:extLst>
                <a:ext uri="{FF2B5EF4-FFF2-40B4-BE49-F238E27FC236}">
                  <a16:creationId xmlns:a16="http://schemas.microsoft.com/office/drawing/2014/main" id="{0BB0D0D1-8179-AD1A-DCFD-7CD0B0E196D5}"/>
                </a:ext>
              </a:extLst>
            </p:cNvPr>
            <p:cNvPicPr>
              <a:picLocks noChangeAspect="1"/>
            </p:cNvPicPr>
            <p:nvPr/>
          </p:nvPicPr>
          <p:blipFill>
            <a:blip r:embed="rId3"/>
            <a:srcRect b="67250"/>
            <a:stretch>
              <a:fillRect/>
            </a:stretch>
          </p:blipFill>
          <p:spPr>
            <a:xfrm>
              <a:off x="7349814" y="4800929"/>
              <a:ext cx="1583347" cy="1853871"/>
            </a:xfrm>
            <a:prstGeom prst="rect">
              <a:avLst/>
            </a:prstGeom>
          </p:spPr>
        </p:pic>
        <p:pic>
          <p:nvPicPr>
            <p:cNvPr id="22" name="Picture 21">
              <a:extLst>
                <a:ext uri="{FF2B5EF4-FFF2-40B4-BE49-F238E27FC236}">
                  <a16:creationId xmlns:a16="http://schemas.microsoft.com/office/drawing/2014/main" id="{87C8C38D-C55F-3084-2107-E5262BB598A6}"/>
                </a:ext>
              </a:extLst>
            </p:cNvPr>
            <p:cNvPicPr>
              <a:picLocks noChangeAspect="1"/>
            </p:cNvPicPr>
            <p:nvPr/>
          </p:nvPicPr>
          <p:blipFill>
            <a:blip r:embed="rId4"/>
            <a:stretch>
              <a:fillRect/>
            </a:stretch>
          </p:blipFill>
          <p:spPr>
            <a:xfrm>
              <a:off x="6708747" y="2451907"/>
              <a:ext cx="2868613" cy="2271312"/>
            </a:xfrm>
            <a:prstGeom prst="rect">
              <a:avLst/>
            </a:prstGeom>
          </p:spPr>
        </p:pic>
        <p:sp>
          <p:nvSpPr>
            <p:cNvPr id="23" name="TextBox 22">
              <a:extLst>
                <a:ext uri="{FF2B5EF4-FFF2-40B4-BE49-F238E27FC236}">
                  <a16:creationId xmlns:a16="http://schemas.microsoft.com/office/drawing/2014/main" id="{260B8927-2276-DADC-E600-F5B8FD2DD248}"/>
                </a:ext>
              </a:extLst>
            </p:cNvPr>
            <p:cNvSpPr txBox="1"/>
            <p:nvPr/>
          </p:nvSpPr>
          <p:spPr>
            <a:xfrm>
              <a:off x="6812943" y="2814584"/>
              <a:ext cx="2596860" cy="1142300"/>
            </a:xfrm>
            <a:prstGeom prst="rect">
              <a:avLst/>
            </a:prstGeom>
            <a:noFill/>
          </p:spPr>
          <p:txBody>
            <a:bodyPr wrap="square">
              <a:spAutoFit/>
            </a:bodyPr>
            <a:lstStyle/>
            <a:p>
              <a:pPr algn="ctr">
                <a:lnSpc>
                  <a:spcPts val="2800"/>
                </a:lnSpc>
                <a:spcAft>
                  <a:spcPts val="800"/>
                </a:spcAft>
              </a:pPr>
              <a:r>
                <a:rPr lang="en-GB" sz="2200" kern="100" dirty="0">
                  <a:solidFill>
                    <a:srgbClr val="000000"/>
                  </a:solidFill>
                  <a:latin typeface="Century Gothic" panose="020B0502020202020204" pitchFamily="34" charset="0"/>
                  <a:ea typeface="Aptos" panose="020B0004020202020204" pitchFamily="34" charset="0"/>
                  <a:cs typeface="Times New Roman" panose="02020603050405020304" pitchFamily="18" charset="0"/>
                </a:rPr>
                <a:t>I think it means computers can think like humans.</a:t>
              </a:r>
              <a:endParaRPr lang="en-GB" sz="22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grpSp>
      <p:sp>
        <p:nvSpPr>
          <p:cNvPr id="2" name="Title 1">
            <a:extLst>
              <a:ext uri="{FF2B5EF4-FFF2-40B4-BE49-F238E27FC236}">
                <a16:creationId xmlns:a16="http://schemas.microsoft.com/office/drawing/2014/main" id="{DFACC9C1-5BCD-B4B1-2E70-B5FA4795779A}"/>
              </a:ext>
            </a:extLst>
          </p:cNvPr>
          <p:cNvSpPr>
            <a:spLocks noGrp="1"/>
          </p:cNvSpPr>
          <p:nvPr>
            <p:ph type="title"/>
          </p:nvPr>
        </p:nvSpPr>
        <p:spPr/>
        <p:txBody>
          <a:bodyPr/>
          <a:lstStyle/>
          <a:p>
            <a:r>
              <a:rPr lang="en-GB" dirty="0"/>
              <a:t>What have we learnt?  </a:t>
            </a:r>
          </a:p>
        </p:txBody>
      </p:sp>
      <p:sp>
        <p:nvSpPr>
          <p:cNvPr id="3" name="Slide Number Placeholder 2">
            <a:extLst>
              <a:ext uri="{FF2B5EF4-FFF2-40B4-BE49-F238E27FC236}">
                <a16:creationId xmlns:a16="http://schemas.microsoft.com/office/drawing/2014/main" id="{919044F7-D027-D4E9-DBB1-6F0415FF9714}"/>
              </a:ext>
            </a:extLst>
          </p:cNvPr>
          <p:cNvSpPr>
            <a:spLocks noGrp="1"/>
          </p:cNvSpPr>
          <p:nvPr>
            <p:ph type="sldNum" sz="quarter" idx="4"/>
          </p:nvPr>
        </p:nvSpPr>
        <p:spPr/>
        <p:txBody>
          <a:bodyPr/>
          <a:lstStyle/>
          <a:p>
            <a:r>
              <a:rPr lang="en-GB" dirty="0">
                <a:solidFill>
                  <a:schemeClr val="tx1"/>
                </a:solidFill>
              </a:rPr>
              <a:t>© PSHE Association 2026</a:t>
            </a:r>
          </a:p>
        </p:txBody>
      </p:sp>
      <p:sp>
        <p:nvSpPr>
          <p:cNvPr id="12" name="TextBox 11">
            <a:extLst>
              <a:ext uri="{FF2B5EF4-FFF2-40B4-BE49-F238E27FC236}">
                <a16:creationId xmlns:a16="http://schemas.microsoft.com/office/drawing/2014/main" id="{D590A67D-CC93-48D7-A053-8F9ED44C1FB8}"/>
              </a:ext>
            </a:extLst>
          </p:cNvPr>
          <p:cNvSpPr txBox="1"/>
          <p:nvPr/>
        </p:nvSpPr>
        <p:spPr>
          <a:xfrm>
            <a:off x="233592" y="1303573"/>
            <a:ext cx="8839200" cy="1136658"/>
          </a:xfrm>
          <a:prstGeom prst="rect">
            <a:avLst/>
          </a:prstGeom>
          <a:noFill/>
        </p:spPr>
        <p:txBody>
          <a:bodyPr wrap="square" rtlCol="0">
            <a:spAutoFit/>
          </a:bodyPr>
          <a:lstStyle/>
          <a:p>
            <a:pPr>
              <a:lnSpc>
                <a:spcPts val="2800"/>
              </a:lnSpc>
            </a:pPr>
            <a:r>
              <a:rPr lang="en-GB" sz="2000" b="1" dirty="0">
                <a:latin typeface="Century Gothic" panose="020B0502020202020204" pitchFamily="34" charset="0"/>
              </a:rPr>
              <a:t>Think back to the pupils from the start of the lesson. </a:t>
            </a:r>
          </a:p>
          <a:p>
            <a:pPr marL="198000" indent="-198000">
              <a:lnSpc>
                <a:spcPts val="2800"/>
              </a:lnSpc>
              <a:buFont typeface="Arial" panose="020B0604020202020204" pitchFamily="34" charset="0"/>
              <a:buChar char="•"/>
            </a:pPr>
            <a:r>
              <a:rPr lang="en-GB" sz="2000" dirty="0">
                <a:latin typeface="Century Gothic" panose="020B0502020202020204" pitchFamily="34" charset="0"/>
              </a:rPr>
              <a:t>Do you want to add to, or change your ideas? </a:t>
            </a:r>
          </a:p>
          <a:p>
            <a:pPr marL="198000" indent="-198000">
              <a:lnSpc>
                <a:spcPts val="2800"/>
              </a:lnSpc>
              <a:buFont typeface="Arial" panose="020B0604020202020204" pitchFamily="34" charset="0"/>
              <a:buChar char="•"/>
            </a:pPr>
            <a:r>
              <a:rPr lang="en-GB" sz="2000" dirty="0">
                <a:latin typeface="Century Gothic" panose="020B0502020202020204" pitchFamily="34" charset="0"/>
              </a:rPr>
              <a:t>Can you summarise what AI is?</a:t>
            </a:r>
          </a:p>
        </p:txBody>
      </p:sp>
      <p:grpSp>
        <p:nvGrpSpPr>
          <p:cNvPr id="11" name="Group 10">
            <a:extLst>
              <a:ext uri="{FF2B5EF4-FFF2-40B4-BE49-F238E27FC236}">
                <a16:creationId xmlns:a16="http://schemas.microsoft.com/office/drawing/2014/main" id="{A9821F47-581A-969D-61D0-E37D5F425F93}"/>
              </a:ext>
            </a:extLst>
          </p:cNvPr>
          <p:cNvGrpSpPr/>
          <p:nvPr/>
        </p:nvGrpSpPr>
        <p:grpSpPr>
          <a:xfrm>
            <a:off x="323849" y="2655107"/>
            <a:ext cx="2868613" cy="4202893"/>
            <a:chOff x="323849" y="2451907"/>
            <a:chExt cx="2868613" cy="4202893"/>
          </a:xfrm>
        </p:grpSpPr>
        <p:pic>
          <p:nvPicPr>
            <p:cNvPr id="13" name="Picture 12">
              <a:extLst>
                <a:ext uri="{FF2B5EF4-FFF2-40B4-BE49-F238E27FC236}">
                  <a16:creationId xmlns:a16="http://schemas.microsoft.com/office/drawing/2014/main" id="{E0AFD42B-D87C-C48E-3FED-E1432CD33D9C}"/>
                </a:ext>
              </a:extLst>
            </p:cNvPr>
            <p:cNvPicPr>
              <a:picLocks noChangeAspect="1"/>
            </p:cNvPicPr>
            <p:nvPr/>
          </p:nvPicPr>
          <p:blipFill>
            <a:blip r:embed="rId4"/>
            <a:stretch>
              <a:fillRect/>
            </a:stretch>
          </p:blipFill>
          <p:spPr>
            <a:xfrm>
              <a:off x="323849" y="2451907"/>
              <a:ext cx="2868613" cy="2271312"/>
            </a:xfrm>
            <a:prstGeom prst="rect">
              <a:avLst/>
            </a:prstGeom>
          </p:spPr>
        </p:pic>
        <p:sp>
          <p:nvSpPr>
            <p:cNvPr id="14" name="TextBox 13">
              <a:extLst>
                <a:ext uri="{FF2B5EF4-FFF2-40B4-BE49-F238E27FC236}">
                  <a16:creationId xmlns:a16="http://schemas.microsoft.com/office/drawing/2014/main" id="{A43C576F-B56A-FFDA-F14B-A6EA06E8277B}"/>
                </a:ext>
              </a:extLst>
            </p:cNvPr>
            <p:cNvSpPr txBox="1"/>
            <p:nvPr/>
          </p:nvSpPr>
          <p:spPr>
            <a:xfrm>
              <a:off x="496197" y="2672286"/>
              <a:ext cx="2506814" cy="1513428"/>
            </a:xfrm>
            <a:prstGeom prst="rect">
              <a:avLst/>
            </a:prstGeom>
            <a:noFill/>
          </p:spPr>
          <p:txBody>
            <a:bodyPr wrap="square">
              <a:spAutoFit/>
            </a:bodyPr>
            <a:lstStyle/>
            <a:p>
              <a:pPr algn="ctr">
                <a:lnSpc>
                  <a:spcPts val="2800"/>
                </a:lnSpc>
                <a:spcAft>
                  <a:spcPts val="800"/>
                </a:spcAft>
              </a:pPr>
              <a:r>
                <a:rPr lang="en-GB" sz="2200" kern="100" dirty="0">
                  <a:solidFill>
                    <a:srgbClr val="000000"/>
                  </a:solidFill>
                  <a:effectLst/>
                  <a:latin typeface="Century Gothic" panose="020B0502020202020204" pitchFamily="34" charset="0"/>
                  <a:ea typeface="Aptos" panose="020B0004020202020204" pitchFamily="34" charset="0"/>
                  <a:cs typeface="Times New Roman" panose="02020603050405020304" pitchFamily="18" charset="0"/>
                </a:rPr>
                <a:t>Is it something about social media and what you see online?</a:t>
              </a:r>
              <a:endParaRPr lang="en-GB" sz="22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E3B7A963-1E7D-2D55-4FCD-7B103FE0CFA8}"/>
                </a:ext>
              </a:extLst>
            </p:cNvPr>
            <p:cNvPicPr>
              <a:picLocks noChangeAspect="1"/>
            </p:cNvPicPr>
            <p:nvPr/>
          </p:nvPicPr>
          <p:blipFill>
            <a:blip r:embed="rId5"/>
            <a:srcRect b="67250"/>
            <a:stretch>
              <a:fillRect/>
            </a:stretch>
          </p:blipFill>
          <p:spPr>
            <a:xfrm>
              <a:off x="496197" y="4800929"/>
              <a:ext cx="1931495" cy="1853871"/>
            </a:xfrm>
            <a:prstGeom prst="rect">
              <a:avLst/>
            </a:prstGeom>
          </p:spPr>
        </p:pic>
      </p:grpSp>
      <p:grpSp>
        <p:nvGrpSpPr>
          <p:cNvPr id="16" name="Group 15">
            <a:extLst>
              <a:ext uri="{FF2B5EF4-FFF2-40B4-BE49-F238E27FC236}">
                <a16:creationId xmlns:a16="http://schemas.microsoft.com/office/drawing/2014/main" id="{F10608B1-A53C-6A76-96CF-4669F8A32BCB}"/>
              </a:ext>
            </a:extLst>
          </p:cNvPr>
          <p:cNvGrpSpPr/>
          <p:nvPr/>
        </p:nvGrpSpPr>
        <p:grpSpPr>
          <a:xfrm>
            <a:off x="3512322" y="2655107"/>
            <a:ext cx="2868613" cy="4202894"/>
            <a:chOff x="3512322" y="2451907"/>
            <a:chExt cx="2868613" cy="4202894"/>
          </a:xfrm>
        </p:grpSpPr>
        <p:pic>
          <p:nvPicPr>
            <p:cNvPr id="17" name="Picture 16">
              <a:extLst>
                <a:ext uri="{FF2B5EF4-FFF2-40B4-BE49-F238E27FC236}">
                  <a16:creationId xmlns:a16="http://schemas.microsoft.com/office/drawing/2014/main" id="{1A0CEF00-F476-06FE-27FC-FCAB81C7C65A}"/>
                </a:ext>
              </a:extLst>
            </p:cNvPr>
            <p:cNvPicPr>
              <a:picLocks noChangeAspect="1"/>
            </p:cNvPicPr>
            <p:nvPr/>
          </p:nvPicPr>
          <p:blipFill>
            <a:blip r:embed="rId6"/>
            <a:srcRect b="67250"/>
            <a:stretch>
              <a:fillRect/>
            </a:stretch>
          </p:blipFill>
          <p:spPr>
            <a:xfrm>
              <a:off x="4014627" y="4800929"/>
              <a:ext cx="1780249" cy="1853872"/>
            </a:xfrm>
            <a:prstGeom prst="rect">
              <a:avLst/>
            </a:prstGeom>
          </p:spPr>
        </p:pic>
        <p:pic>
          <p:nvPicPr>
            <p:cNvPr id="18" name="Picture 17">
              <a:extLst>
                <a:ext uri="{FF2B5EF4-FFF2-40B4-BE49-F238E27FC236}">
                  <a16:creationId xmlns:a16="http://schemas.microsoft.com/office/drawing/2014/main" id="{148F3769-4FBB-A27E-8267-8F491DA25D58}"/>
                </a:ext>
              </a:extLst>
            </p:cNvPr>
            <p:cNvPicPr>
              <a:picLocks noChangeAspect="1"/>
            </p:cNvPicPr>
            <p:nvPr/>
          </p:nvPicPr>
          <p:blipFill>
            <a:blip r:embed="rId4"/>
            <a:stretch>
              <a:fillRect/>
            </a:stretch>
          </p:blipFill>
          <p:spPr>
            <a:xfrm>
              <a:off x="3512322" y="2451907"/>
              <a:ext cx="2868613" cy="2271312"/>
            </a:xfrm>
            <a:prstGeom prst="rect">
              <a:avLst/>
            </a:prstGeom>
          </p:spPr>
        </p:pic>
        <p:sp>
          <p:nvSpPr>
            <p:cNvPr id="19" name="TextBox 18">
              <a:extLst>
                <a:ext uri="{FF2B5EF4-FFF2-40B4-BE49-F238E27FC236}">
                  <a16:creationId xmlns:a16="http://schemas.microsoft.com/office/drawing/2014/main" id="{BBE67F9C-0026-F9AD-8179-5BA19A27316F}"/>
                </a:ext>
              </a:extLst>
            </p:cNvPr>
            <p:cNvSpPr txBox="1"/>
            <p:nvPr/>
          </p:nvSpPr>
          <p:spPr>
            <a:xfrm>
              <a:off x="3684670" y="2857850"/>
              <a:ext cx="2506814" cy="1142300"/>
            </a:xfrm>
            <a:prstGeom prst="rect">
              <a:avLst/>
            </a:prstGeom>
            <a:noFill/>
          </p:spPr>
          <p:txBody>
            <a:bodyPr wrap="square">
              <a:spAutoFit/>
            </a:bodyPr>
            <a:lstStyle/>
            <a:p>
              <a:pPr algn="ctr">
                <a:lnSpc>
                  <a:spcPts val="2800"/>
                </a:lnSpc>
                <a:spcAft>
                  <a:spcPts val="800"/>
                </a:spcAft>
              </a:pPr>
              <a:r>
                <a:rPr lang="en-GB" sz="2200" kern="100" dirty="0">
                  <a:solidFill>
                    <a:srgbClr val="000000"/>
                  </a:solidFill>
                  <a:latin typeface="Century Gothic" panose="020B0502020202020204" pitchFamily="34" charset="0"/>
                  <a:ea typeface="Aptos" panose="020B0004020202020204" pitchFamily="34" charset="0"/>
                  <a:cs typeface="Times New Roman" panose="02020603050405020304" pitchFamily="18" charset="0"/>
                </a:rPr>
                <a:t>I heard it’s all about robots, isn’t it?</a:t>
              </a:r>
              <a:endParaRPr lang="en-GB" sz="22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905369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E405-D793-685B-B470-9571BDDEC5D0}"/>
              </a:ext>
            </a:extLst>
          </p:cNvPr>
          <p:cNvSpPr>
            <a:spLocks noGrp="1"/>
          </p:cNvSpPr>
          <p:nvPr>
            <p:ph type="title"/>
          </p:nvPr>
        </p:nvSpPr>
        <p:spPr>
          <a:xfrm>
            <a:off x="208192" y="543878"/>
            <a:ext cx="4555940" cy="694054"/>
          </a:xfrm>
        </p:spPr>
        <p:txBody>
          <a:bodyPr/>
          <a:lstStyle/>
          <a:p>
            <a:r>
              <a:rPr lang="en-GB" dirty="0"/>
              <a:t>Let’s get creative!</a:t>
            </a:r>
          </a:p>
        </p:txBody>
      </p:sp>
      <p:sp>
        <p:nvSpPr>
          <p:cNvPr id="3" name="Slide Number Placeholder 2">
            <a:extLst>
              <a:ext uri="{FF2B5EF4-FFF2-40B4-BE49-F238E27FC236}">
                <a16:creationId xmlns:a16="http://schemas.microsoft.com/office/drawing/2014/main" id="{12337371-9A2D-1373-DB44-F1BFCE80365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83" b="0" i="0" u="none" strike="noStrike" kern="1200" cap="none" spc="0" normalizeH="0" baseline="0" noProof="0" dirty="0">
                <a:ln>
                  <a:noFill/>
                </a:ln>
                <a:effectLst/>
                <a:uLnTx/>
                <a:uFillTx/>
                <a:latin typeface="Century Gothic" panose="020B0502020202020204" pitchFamily="34" charset="0"/>
                <a:ea typeface="+mn-ea"/>
                <a:cs typeface="+mn-cs"/>
              </a:rPr>
              <a:t>© PSHE Association 2026</a:t>
            </a:r>
          </a:p>
        </p:txBody>
      </p:sp>
      <p:sp>
        <p:nvSpPr>
          <p:cNvPr id="5" name="Content Placeholder 1">
            <a:extLst>
              <a:ext uri="{FF2B5EF4-FFF2-40B4-BE49-F238E27FC236}">
                <a16:creationId xmlns:a16="http://schemas.microsoft.com/office/drawing/2014/main" id="{9E45915A-C20C-B305-E0C2-91B7A002917A}"/>
              </a:ext>
            </a:extLst>
          </p:cNvPr>
          <p:cNvSpPr>
            <a:spLocks noGrp="1"/>
          </p:cNvSpPr>
          <p:nvPr>
            <p:ph sz="half" idx="10"/>
          </p:nvPr>
        </p:nvSpPr>
        <p:spPr>
          <a:xfrm>
            <a:off x="232916" y="1328705"/>
            <a:ext cx="4372952" cy="2913095"/>
          </a:xfrm>
        </p:spPr>
        <p:txBody>
          <a:bodyPr>
            <a:normAutofit/>
          </a:bodyPr>
          <a:lstStyle/>
          <a:p>
            <a:pPr lvl="0" defTabSz="457200">
              <a:lnSpc>
                <a:spcPct val="100000"/>
              </a:lnSpc>
              <a:spcBef>
                <a:spcPts val="0"/>
              </a:spcBef>
              <a:spcAft>
                <a:spcPts val="600"/>
              </a:spcAft>
              <a:defRPr/>
            </a:pPr>
            <a:r>
              <a:rPr lang="en-GB" sz="2400" b="1" dirty="0"/>
              <a:t>Video or audio pitch</a:t>
            </a:r>
            <a:endParaRPr lang="en-GB" sz="2400" dirty="0"/>
          </a:p>
          <a:p>
            <a:pPr lvl="0" defTabSz="457200">
              <a:lnSpc>
                <a:spcPct val="100000"/>
              </a:lnSpc>
              <a:spcBef>
                <a:spcPts val="0"/>
              </a:spcBef>
              <a:spcAft>
                <a:spcPts val="0"/>
              </a:spcAft>
              <a:defRPr/>
            </a:pPr>
            <a:r>
              <a:rPr lang="en-GB" sz="2400" dirty="0"/>
              <a:t>What idea do you have for how AI could be used to do something truly amazing?</a:t>
            </a:r>
          </a:p>
          <a:p>
            <a:pPr lvl="0" defTabSz="457200">
              <a:lnSpc>
                <a:spcPct val="100000"/>
              </a:lnSpc>
              <a:spcBef>
                <a:spcPts val="0"/>
              </a:spcBef>
              <a:spcAft>
                <a:spcPts val="0"/>
              </a:spcAft>
              <a:defRPr/>
            </a:pPr>
            <a:endParaRPr lang="en-GB" sz="2400" dirty="0"/>
          </a:p>
          <a:p>
            <a:pPr lvl="0" defTabSz="457200">
              <a:lnSpc>
                <a:spcPct val="100000"/>
              </a:lnSpc>
              <a:spcBef>
                <a:spcPts val="0"/>
              </a:spcBef>
              <a:spcAft>
                <a:spcPts val="0"/>
              </a:spcAft>
              <a:defRPr/>
            </a:pPr>
            <a:r>
              <a:rPr lang="en-GB" sz="2400" dirty="0"/>
              <a:t>Create a video or audio explaining your idea. </a:t>
            </a:r>
          </a:p>
        </p:txBody>
      </p:sp>
      <p:sp>
        <p:nvSpPr>
          <p:cNvPr id="9" name="Content Placeholder 1">
            <a:extLst>
              <a:ext uri="{FF2B5EF4-FFF2-40B4-BE49-F238E27FC236}">
                <a16:creationId xmlns:a16="http://schemas.microsoft.com/office/drawing/2014/main" id="{0581A2AF-6614-7CFC-99D2-8A99B2118B1E}"/>
              </a:ext>
            </a:extLst>
          </p:cNvPr>
          <p:cNvSpPr txBox="1">
            <a:spLocks/>
          </p:cNvSpPr>
          <p:nvPr/>
        </p:nvSpPr>
        <p:spPr>
          <a:xfrm>
            <a:off x="5262116" y="1328705"/>
            <a:ext cx="4372952" cy="2913095"/>
          </a:xfrm>
          <a:prstGeom prst="rect">
            <a:avLst/>
          </a:prstGeom>
        </p:spPr>
        <p:txBody>
          <a:bodyPr vert="horz" lIns="91440" tIns="45720" rIns="91440" bIns="45720" rtlCol="0">
            <a:normAutofit/>
          </a:bodyPr>
          <a:lstStyle>
            <a:lvl1pPr marL="0" indent="0" algn="l" defTabSz="990570" rtl="0" eaLnBrk="1" latinLnBrk="0" hangingPunct="1">
              <a:lnSpc>
                <a:spcPts val="2600"/>
              </a:lnSpc>
              <a:spcBef>
                <a:spcPts val="1000"/>
              </a:spcBef>
              <a:spcAft>
                <a:spcPts val="160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lvl="0" defTabSz="457200">
              <a:lnSpc>
                <a:spcPts val="3200"/>
              </a:lnSpc>
              <a:spcBef>
                <a:spcPts val="0"/>
              </a:spcBef>
              <a:spcAft>
                <a:spcPts val="600"/>
              </a:spcAft>
              <a:defRPr/>
            </a:pPr>
            <a:r>
              <a:rPr lang="en-GB" sz="2400" b="1" dirty="0"/>
              <a:t>An artwork</a:t>
            </a:r>
          </a:p>
          <a:p>
            <a:pPr lvl="0" defTabSz="457200">
              <a:lnSpc>
                <a:spcPct val="100000"/>
              </a:lnSpc>
              <a:spcBef>
                <a:spcPts val="0"/>
              </a:spcBef>
              <a:spcAft>
                <a:spcPts val="0"/>
              </a:spcAft>
              <a:defRPr/>
            </a:pPr>
            <a:r>
              <a:rPr lang="en-GB" sz="2400" dirty="0"/>
              <a:t>Can you use art to show what AI means to you or how you want AI to develop in future?</a:t>
            </a:r>
          </a:p>
          <a:p>
            <a:pPr lvl="0" defTabSz="457200">
              <a:lnSpc>
                <a:spcPct val="100000"/>
              </a:lnSpc>
              <a:spcBef>
                <a:spcPts val="0"/>
              </a:spcBef>
              <a:spcAft>
                <a:spcPts val="0"/>
              </a:spcAft>
              <a:defRPr/>
            </a:pPr>
            <a:endParaRPr lang="en-GB" sz="2400" dirty="0"/>
          </a:p>
          <a:p>
            <a:pPr lvl="0" defTabSz="457200">
              <a:lnSpc>
                <a:spcPct val="100000"/>
              </a:lnSpc>
              <a:spcBef>
                <a:spcPts val="0"/>
              </a:spcBef>
              <a:spcAft>
                <a:spcPts val="0"/>
              </a:spcAft>
              <a:defRPr/>
            </a:pPr>
            <a:endParaRPr lang="en-GB" sz="2400" dirty="0"/>
          </a:p>
          <a:p>
            <a:pPr lvl="0" algn="ctr" defTabSz="457200">
              <a:lnSpc>
                <a:spcPct val="100000"/>
              </a:lnSpc>
              <a:spcBef>
                <a:spcPts val="0"/>
              </a:spcBef>
              <a:spcAft>
                <a:spcPts val="0"/>
              </a:spcAft>
              <a:defRPr/>
            </a:pPr>
            <a:endParaRPr lang="en-GB" sz="2800" b="1" dirty="0">
              <a:latin typeface="Calibri" panose="020F0502020204030204"/>
            </a:endParaRPr>
          </a:p>
          <a:p>
            <a:pPr lvl="0" algn="ctr" defTabSz="457200">
              <a:lnSpc>
                <a:spcPct val="100000"/>
              </a:lnSpc>
              <a:spcBef>
                <a:spcPts val="0"/>
              </a:spcBef>
              <a:spcAft>
                <a:spcPts val="0"/>
              </a:spcAft>
              <a:defRPr/>
            </a:pPr>
            <a:endParaRPr lang="en-GB" sz="2800" dirty="0"/>
          </a:p>
        </p:txBody>
      </p:sp>
      <p:pic>
        <p:nvPicPr>
          <p:cNvPr id="6" name="Picture 5">
            <a:extLst>
              <a:ext uri="{FF2B5EF4-FFF2-40B4-BE49-F238E27FC236}">
                <a16:creationId xmlns:a16="http://schemas.microsoft.com/office/drawing/2014/main" id="{101225D7-5B91-67BA-C7CD-C27EBCCCE17E}"/>
              </a:ext>
            </a:extLst>
          </p:cNvPr>
          <p:cNvPicPr>
            <a:picLocks noChangeAspect="1"/>
          </p:cNvPicPr>
          <p:nvPr/>
        </p:nvPicPr>
        <p:blipFill>
          <a:blip r:embed="rId3"/>
          <a:stretch>
            <a:fillRect/>
          </a:stretch>
        </p:blipFill>
        <p:spPr>
          <a:xfrm>
            <a:off x="5920437" y="3714401"/>
            <a:ext cx="3446053" cy="2696909"/>
          </a:xfrm>
          <a:prstGeom prst="rect">
            <a:avLst/>
          </a:prstGeom>
        </p:spPr>
      </p:pic>
      <p:pic>
        <p:nvPicPr>
          <p:cNvPr id="7" name="Picture 6">
            <a:extLst>
              <a:ext uri="{FF2B5EF4-FFF2-40B4-BE49-F238E27FC236}">
                <a16:creationId xmlns:a16="http://schemas.microsoft.com/office/drawing/2014/main" id="{FB9255D7-7779-E3BE-0B6D-23A28DA8A797}"/>
              </a:ext>
            </a:extLst>
          </p:cNvPr>
          <p:cNvPicPr>
            <a:picLocks noChangeAspect="1"/>
          </p:cNvPicPr>
          <p:nvPr/>
        </p:nvPicPr>
        <p:blipFill>
          <a:blip r:embed="rId4"/>
          <a:stretch>
            <a:fillRect/>
          </a:stretch>
        </p:blipFill>
        <p:spPr>
          <a:xfrm>
            <a:off x="396704" y="4633192"/>
            <a:ext cx="3935682" cy="1792205"/>
          </a:xfrm>
          <a:prstGeom prst="rect">
            <a:avLst/>
          </a:prstGeom>
        </p:spPr>
      </p:pic>
    </p:spTree>
    <p:extLst>
      <p:ext uri="{BB962C8B-B14F-4D97-AF65-F5344CB8AC3E}">
        <p14:creationId xmlns:p14="http://schemas.microsoft.com/office/powerpoint/2010/main" val="281997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333462"/>
            <a:ext cx="4065905" cy="4937321"/>
          </a:xfrm>
        </p:spPr>
        <p:txBody>
          <a:bodyPr/>
          <a:lstStyle/>
          <a:p>
            <a:r>
              <a:rPr lang="en-US" b="1" i="1" dirty="0"/>
              <a:t>Challenge activities </a:t>
            </a:r>
            <a:r>
              <a:rPr lang="en-US" dirty="0"/>
              <a:t>deepen and extend learning for those who need more challenge or who finish the activity quickly.</a:t>
            </a:r>
          </a:p>
          <a:p>
            <a:r>
              <a:rPr lang="en-US" dirty="0"/>
              <a:t>Look for these icons on the pupil slides. See delivery notes for details of the activities.</a:t>
            </a:r>
          </a:p>
          <a:p>
            <a:endParaRPr lang="en-US" dirty="0"/>
          </a:p>
          <a:p>
            <a:endParaRPr lang="en-US" dirty="0"/>
          </a:p>
          <a:p>
            <a:endParaRPr lang="en-US" dirty="0"/>
          </a:p>
          <a:p>
            <a:endParaRPr lang="en-US" dirty="0"/>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a:xfrm>
            <a:off x="248603" y="1319174"/>
            <a:ext cx="3748405" cy="4937321"/>
          </a:xfrm>
        </p:spPr>
        <p:txBody>
          <a:bodyPr/>
          <a:lstStyle/>
          <a:p>
            <a:r>
              <a:rPr lang="en-US" dirty="0"/>
              <a:t>The lesson includes suggestions for challenge and support activities, to help you differentiate appropriately for your class.  </a:t>
            </a:r>
          </a:p>
          <a:p>
            <a:r>
              <a:rPr lang="en-US" b="1" i="1" dirty="0"/>
              <a:t>Support activities </a:t>
            </a:r>
            <a:r>
              <a:rPr lang="en-US" dirty="0"/>
              <a:t>are adapted to be more accessible for those who need it.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45167" y="1288674"/>
            <a:ext cx="7498822" cy="4566366"/>
          </a:xfrm>
        </p:spPr>
        <p:txBody>
          <a:bodyPr/>
          <a:lstStyle/>
          <a:p>
            <a:pPr>
              <a:lnSpc>
                <a:spcPts val="2800"/>
              </a:lnSpc>
              <a:spcBef>
                <a:spcPts val="0"/>
              </a:spcBef>
            </a:pPr>
            <a:r>
              <a:rPr lang="en-GB" dirty="0"/>
              <a:t>This lesson pack for key stages 2–4 has been designed to support pupils’ AI literacy. This is the first of three lessons for years 5 and 6 and has been designed with the Alan Turing Institute. It introduces learning about artificial intelligence (AI), how it is used in daily life, and some of the benefits and challenges of using AI.  </a:t>
            </a:r>
          </a:p>
          <a:p>
            <a:pPr>
              <a:lnSpc>
                <a:spcPts val="2800"/>
              </a:lnSpc>
              <a:spcBef>
                <a:spcPts val="0"/>
              </a:spcBef>
            </a:pPr>
            <a:r>
              <a:rPr lang="en-GB" dirty="0"/>
              <a:t>These lessons should not be taught in isolation, but always as part of a planned, developmental PSHE education programme. They are best used within the context of online safety or digital literacy.  </a:t>
            </a:r>
          </a:p>
          <a:p>
            <a:pPr>
              <a:lnSpc>
                <a:spcPts val="2800"/>
              </a:lnSpc>
              <a:spcBef>
                <a:spcPts val="0"/>
              </a:spcBef>
            </a:pPr>
            <a:endParaRPr lang="en-GB" dirty="0"/>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a:t>Context</a:t>
            </a:r>
            <a:endParaRPr lang="en-US"/>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40989" y="1286745"/>
            <a:ext cx="3074705" cy="4650224"/>
          </a:xfrm>
        </p:spPr>
        <p:txBody>
          <a:bodyPr/>
          <a:lstStyle/>
          <a:p>
            <a:pPr>
              <a:lnSpc>
                <a:spcPts val="2800"/>
              </a:lnSpc>
            </a:pPr>
            <a:r>
              <a:rPr lang="en-GB" dirty="0"/>
              <a:t>To learn about what artificial intelligence (AI) is and how it is used in our daily lives.</a:t>
            </a:r>
            <a:endParaRPr lang="en-US" dirty="0"/>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19395"/>
            <a:ext cx="3920356" cy="4650224"/>
          </a:xfrm>
        </p:spPr>
        <p:txBody>
          <a:bodyPr/>
          <a:lstStyle/>
          <a:p>
            <a:r>
              <a:rPr lang="en-GB" dirty="0"/>
              <a:t>Pupils will be able to: </a:t>
            </a:r>
          </a:p>
          <a:p>
            <a:pPr marL="126000" indent="-126000">
              <a:lnSpc>
                <a:spcPts val="2800"/>
              </a:lnSpc>
              <a:spcBef>
                <a:spcPts val="0"/>
              </a:spcBef>
              <a:buFont typeface="Arial" panose="020B0604020202020204" pitchFamily="34" charset="0"/>
              <a:buChar char="•"/>
            </a:pPr>
            <a:r>
              <a:rPr lang="en-GB" dirty="0"/>
              <a:t>identify what AI is and how it is used in daily life</a:t>
            </a:r>
          </a:p>
          <a:p>
            <a:pPr marL="126000" indent="-126000">
              <a:lnSpc>
                <a:spcPts val="2800"/>
              </a:lnSpc>
              <a:spcBef>
                <a:spcPts val="0"/>
              </a:spcBef>
              <a:buFont typeface="Arial" panose="020B0604020202020204" pitchFamily="34" charset="0"/>
              <a:buChar char="•"/>
            </a:pPr>
            <a:r>
              <a:rPr lang="en-GB" dirty="0"/>
              <a:t>explain how AI systems work and affect people’s lives</a:t>
            </a:r>
          </a:p>
          <a:p>
            <a:pPr marL="126000" indent="-126000">
              <a:lnSpc>
                <a:spcPts val="2800"/>
              </a:lnSpc>
              <a:spcBef>
                <a:spcPts val="0"/>
              </a:spcBef>
              <a:buFont typeface="Arial" panose="020B0604020202020204" pitchFamily="34" charset="0"/>
              <a:buChar char="•"/>
            </a:pPr>
            <a:r>
              <a:rPr lang="en-GB" dirty="0"/>
              <a:t>evaluate potential challenges of AI becoming part of daily life</a:t>
            </a:r>
          </a:p>
          <a:p>
            <a:endParaRPr lang="en-US" dirty="0"/>
          </a:p>
        </p:txBody>
      </p:sp>
    </p:spTree>
    <p:extLst>
      <p:ext uri="{BB962C8B-B14F-4D97-AF65-F5344CB8AC3E}">
        <p14:creationId xmlns:p14="http://schemas.microsoft.com/office/powerpoint/2010/main" val="402095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250156"/>
            <a:ext cx="4032726" cy="4573593"/>
          </a:xfrm>
        </p:spPr>
        <p:txBody>
          <a:bodyPr/>
          <a:lstStyle/>
          <a:p>
            <a:pPr marL="126000" indent="-126000">
              <a:buFont typeface="Arial" panose="020B0604020202020204" pitchFamily="34" charset="0"/>
              <a:buChar char="•"/>
            </a:pPr>
            <a:r>
              <a:rPr lang="en-GB" dirty="0"/>
              <a:t>Box or envelope for questions </a:t>
            </a:r>
          </a:p>
          <a:p>
            <a:pPr marL="126000" indent="-126000">
              <a:buFont typeface="Arial" panose="020B0604020202020204" pitchFamily="34" charset="0"/>
              <a:buChar char="•"/>
            </a:pPr>
            <a:r>
              <a:rPr lang="en-GB" dirty="0"/>
              <a:t>Resource 1: </a:t>
            </a:r>
            <a:r>
              <a:rPr lang="en-GB" i="1" dirty="0"/>
              <a:t>Overheard conversation </a:t>
            </a:r>
            <a:r>
              <a:rPr lang="en-GB" dirty="0"/>
              <a:t>[1 per pair]</a:t>
            </a:r>
          </a:p>
          <a:p>
            <a:pPr marL="126000" indent="-126000">
              <a:buFont typeface="Arial" panose="020B0604020202020204" pitchFamily="34" charset="0"/>
              <a:buChar char="•"/>
            </a:pPr>
            <a:r>
              <a:rPr lang="en-GB" dirty="0"/>
              <a:t>Resource 2: </a:t>
            </a:r>
            <a:r>
              <a:rPr lang="en-GB" i="1" dirty="0"/>
              <a:t>Challenges card sort </a:t>
            </a:r>
            <a:br>
              <a:rPr lang="en-GB" i="1" dirty="0"/>
            </a:br>
            <a:r>
              <a:rPr lang="en-GB" dirty="0"/>
              <a:t>[1 per group]</a:t>
            </a:r>
          </a:p>
          <a:p>
            <a:pPr marL="126000" indent="-126000">
              <a:buFont typeface="Arial" panose="020B0604020202020204" pitchFamily="34" charset="0"/>
              <a:buChar char="•"/>
            </a:pPr>
            <a:r>
              <a:rPr lang="en-GB" dirty="0"/>
              <a:t>Resource 2a: </a:t>
            </a:r>
            <a:r>
              <a:rPr lang="en-GB" i="1" dirty="0"/>
              <a:t>Benefits card sort </a:t>
            </a:r>
            <a:br>
              <a:rPr lang="en-GB" i="1" dirty="0"/>
            </a:br>
            <a:r>
              <a:rPr lang="en-GB" dirty="0"/>
              <a:t>[as required, 1 per group]</a:t>
            </a:r>
          </a:p>
          <a:p>
            <a:endParaRPr lang="en-US"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93419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1</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32082" y="1271142"/>
            <a:ext cx="6126188" cy="1325563"/>
          </a:xfrm>
        </p:spPr>
        <p:txBody>
          <a:bodyPr>
            <a:normAutofit/>
          </a:bodyPr>
          <a:lstStyle/>
          <a:p>
            <a:r>
              <a:rPr lang="en-US" dirty="0"/>
              <a:t>What is AI?</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pic>
        <p:nvPicPr>
          <p:cNvPr id="3" name="Picture 2">
            <a:extLst>
              <a:ext uri="{FF2B5EF4-FFF2-40B4-BE49-F238E27FC236}">
                <a16:creationId xmlns:a16="http://schemas.microsoft.com/office/drawing/2014/main" id="{2499D2D8-833D-1511-C112-97D1F23AA3B9}"/>
              </a:ext>
            </a:extLst>
          </p:cNvPr>
          <p:cNvPicPr>
            <a:picLocks noChangeAspect="1"/>
          </p:cNvPicPr>
          <p:nvPr/>
        </p:nvPicPr>
        <p:blipFill>
          <a:blip r:embed="rId2"/>
          <a:stretch>
            <a:fillRect/>
          </a:stretch>
        </p:blipFill>
        <p:spPr>
          <a:xfrm>
            <a:off x="4953000" y="2176463"/>
            <a:ext cx="4515877" cy="4003768"/>
          </a:xfrm>
          <a:prstGeom prst="rect">
            <a:avLst/>
          </a:prstGeom>
        </p:spPr>
      </p:pic>
    </p:spTree>
    <p:extLst>
      <p:ext uri="{BB962C8B-B14F-4D97-AF65-F5344CB8AC3E}">
        <p14:creationId xmlns:p14="http://schemas.microsoft.com/office/powerpoint/2010/main" val="201715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2026</a:t>
            </a:r>
          </a:p>
        </p:txBody>
      </p:sp>
    </p:spTree>
    <p:extLst>
      <p:ext uri="{BB962C8B-B14F-4D97-AF65-F5344CB8AC3E}">
        <p14:creationId xmlns:p14="http://schemas.microsoft.com/office/powerpoint/2010/main" val="255290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C9C1-5BCD-B4B1-2E70-B5FA4795779A}"/>
              </a:ext>
            </a:extLst>
          </p:cNvPr>
          <p:cNvSpPr>
            <a:spLocks noGrp="1"/>
          </p:cNvSpPr>
          <p:nvPr>
            <p:ph type="title"/>
          </p:nvPr>
        </p:nvSpPr>
        <p:spPr/>
        <p:txBody>
          <a:bodyPr/>
          <a:lstStyle/>
          <a:p>
            <a:r>
              <a:rPr lang="en-GB" dirty="0"/>
              <a:t>What’s our starting point?</a:t>
            </a:r>
          </a:p>
        </p:txBody>
      </p:sp>
      <p:sp>
        <p:nvSpPr>
          <p:cNvPr id="12" name="TextBox 11">
            <a:extLst>
              <a:ext uri="{FF2B5EF4-FFF2-40B4-BE49-F238E27FC236}">
                <a16:creationId xmlns:a16="http://schemas.microsoft.com/office/drawing/2014/main" id="{D590A67D-CC93-48D7-A053-8F9ED44C1FB8}"/>
              </a:ext>
            </a:extLst>
          </p:cNvPr>
          <p:cNvSpPr txBox="1"/>
          <p:nvPr/>
        </p:nvSpPr>
        <p:spPr>
          <a:xfrm>
            <a:off x="233592" y="1295748"/>
            <a:ext cx="7204494" cy="830997"/>
          </a:xfrm>
          <a:prstGeom prst="rect">
            <a:avLst/>
          </a:prstGeom>
          <a:noFill/>
        </p:spPr>
        <p:txBody>
          <a:bodyPr wrap="square" rtlCol="0">
            <a:spAutoFit/>
          </a:bodyPr>
          <a:lstStyle/>
          <a:p>
            <a:r>
              <a:rPr lang="en-GB" sz="2400" b="1" dirty="0">
                <a:latin typeface="Century Gothic" panose="020B0502020202020204" pitchFamily="34" charset="0"/>
              </a:rPr>
              <a:t>Some pupils are talking about AI, and what they think AI means.</a:t>
            </a:r>
          </a:p>
        </p:txBody>
      </p:sp>
      <p:grpSp>
        <p:nvGrpSpPr>
          <p:cNvPr id="8" name="Group 7">
            <a:extLst>
              <a:ext uri="{FF2B5EF4-FFF2-40B4-BE49-F238E27FC236}">
                <a16:creationId xmlns:a16="http://schemas.microsoft.com/office/drawing/2014/main" id="{9F6C9E17-803F-2F59-5EF1-284072249BE9}"/>
              </a:ext>
            </a:extLst>
          </p:cNvPr>
          <p:cNvGrpSpPr/>
          <p:nvPr/>
        </p:nvGrpSpPr>
        <p:grpSpPr>
          <a:xfrm>
            <a:off x="323849" y="2451907"/>
            <a:ext cx="2868613" cy="4414885"/>
            <a:chOff x="323849" y="2451907"/>
            <a:chExt cx="2868613" cy="4414885"/>
          </a:xfrm>
        </p:grpSpPr>
        <p:pic>
          <p:nvPicPr>
            <p:cNvPr id="5" name="Picture 4">
              <a:extLst>
                <a:ext uri="{FF2B5EF4-FFF2-40B4-BE49-F238E27FC236}">
                  <a16:creationId xmlns:a16="http://schemas.microsoft.com/office/drawing/2014/main" id="{59E6911C-8D56-91A0-025A-A7A086E5741A}"/>
                </a:ext>
              </a:extLst>
            </p:cNvPr>
            <p:cNvPicPr>
              <a:picLocks noChangeAspect="1"/>
            </p:cNvPicPr>
            <p:nvPr/>
          </p:nvPicPr>
          <p:blipFill>
            <a:blip r:embed="rId3"/>
            <a:srcRect b="59787"/>
            <a:stretch>
              <a:fillRect/>
            </a:stretch>
          </p:blipFill>
          <p:spPr>
            <a:xfrm>
              <a:off x="676959" y="4794800"/>
              <a:ext cx="1746252" cy="2071992"/>
            </a:xfrm>
            <a:prstGeom prst="rect">
              <a:avLst/>
            </a:prstGeom>
          </p:spPr>
        </p:pic>
        <p:pic>
          <p:nvPicPr>
            <p:cNvPr id="27" name="Picture 26">
              <a:extLst>
                <a:ext uri="{FF2B5EF4-FFF2-40B4-BE49-F238E27FC236}">
                  <a16:creationId xmlns:a16="http://schemas.microsoft.com/office/drawing/2014/main" id="{C0DDC6F0-06B8-D881-9BF4-A5BF7A25B891}"/>
                </a:ext>
              </a:extLst>
            </p:cNvPr>
            <p:cNvPicPr>
              <a:picLocks noChangeAspect="1"/>
            </p:cNvPicPr>
            <p:nvPr/>
          </p:nvPicPr>
          <p:blipFill>
            <a:blip r:embed="rId4"/>
            <a:stretch>
              <a:fillRect/>
            </a:stretch>
          </p:blipFill>
          <p:spPr>
            <a:xfrm>
              <a:off x="323849" y="2451907"/>
              <a:ext cx="2868613" cy="2271312"/>
            </a:xfrm>
            <a:prstGeom prst="rect">
              <a:avLst/>
            </a:prstGeom>
          </p:spPr>
        </p:pic>
      </p:grpSp>
      <p:sp>
        <p:nvSpPr>
          <p:cNvPr id="13" name="TextBox 12">
            <a:extLst>
              <a:ext uri="{FF2B5EF4-FFF2-40B4-BE49-F238E27FC236}">
                <a16:creationId xmlns:a16="http://schemas.microsoft.com/office/drawing/2014/main" id="{D77D673A-D142-7475-194C-90C396C1BF14}"/>
              </a:ext>
            </a:extLst>
          </p:cNvPr>
          <p:cNvSpPr txBox="1"/>
          <p:nvPr/>
        </p:nvSpPr>
        <p:spPr>
          <a:xfrm>
            <a:off x="496197" y="2672286"/>
            <a:ext cx="2506814" cy="1513428"/>
          </a:xfrm>
          <a:prstGeom prst="rect">
            <a:avLst/>
          </a:prstGeom>
          <a:noFill/>
        </p:spPr>
        <p:txBody>
          <a:bodyPr wrap="square">
            <a:spAutoFit/>
          </a:bodyPr>
          <a:lstStyle/>
          <a:p>
            <a:pPr algn="ctr">
              <a:lnSpc>
                <a:spcPts val="2800"/>
              </a:lnSpc>
              <a:spcAft>
                <a:spcPts val="800"/>
              </a:spcAft>
            </a:pPr>
            <a:r>
              <a:rPr lang="en-GB" sz="2200" kern="100" dirty="0">
                <a:solidFill>
                  <a:srgbClr val="000000"/>
                </a:solidFill>
                <a:effectLst/>
                <a:latin typeface="Century Gothic" panose="020B0502020202020204" pitchFamily="34" charset="0"/>
                <a:ea typeface="Aptos" panose="020B0004020202020204" pitchFamily="34" charset="0"/>
                <a:cs typeface="Times New Roman" panose="02020603050405020304" pitchFamily="18" charset="0"/>
              </a:rPr>
              <a:t>Is it something about social media and what you see online?</a:t>
            </a:r>
            <a:endParaRPr lang="en-GB" sz="22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6F94F118-A340-D5C3-40CB-79F6CBAB0C19}"/>
              </a:ext>
            </a:extLst>
          </p:cNvPr>
          <p:cNvGrpSpPr/>
          <p:nvPr/>
        </p:nvGrpSpPr>
        <p:grpSpPr>
          <a:xfrm>
            <a:off x="3512322" y="2451907"/>
            <a:ext cx="2868613" cy="4414885"/>
            <a:chOff x="3512322" y="2451907"/>
            <a:chExt cx="2868613" cy="4414885"/>
          </a:xfrm>
        </p:grpSpPr>
        <p:pic>
          <p:nvPicPr>
            <p:cNvPr id="7" name="Picture 6">
              <a:extLst>
                <a:ext uri="{FF2B5EF4-FFF2-40B4-BE49-F238E27FC236}">
                  <a16:creationId xmlns:a16="http://schemas.microsoft.com/office/drawing/2014/main" id="{3C55CFD0-27FA-E994-B368-084499E367CB}"/>
                </a:ext>
              </a:extLst>
            </p:cNvPr>
            <p:cNvPicPr>
              <a:picLocks noChangeAspect="1"/>
            </p:cNvPicPr>
            <p:nvPr/>
          </p:nvPicPr>
          <p:blipFill>
            <a:blip r:embed="rId5"/>
            <a:srcRect b="61145"/>
            <a:stretch>
              <a:fillRect/>
            </a:stretch>
          </p:blipFill>
          <p:spPr>
            <a:xfrm>
              <a:off x="4054031" y="4864767"/>
              <a:ext cx="1615956" cy="2002025"/>
            </a:xfrm>
            <a:prstGeom prst="rect">
              <a:avLst/>
            </a:prstGeom>
          </p:spPr>
        </p:pic>
        <p:pic>
          <p:nvPicPr>
            <p:cNvPr id="28" name="Picture 27">
              <a:extLst>
                <a:ext uri="{FF2B5EF4-FFF2-40B4-BE49-F238E27FC236}">
                  <a16:creationId xmlns:a16="http://schemas.microsoft.com/office/drawing/2014/main" id="{1A9A1BB0-DCBF-BD07-EC1A-99E63FE050C9}"/>
                </a:ext>
              </a:extLst>
            </p:cNvPr>
            <p:cNvPicPr>
              <a:picLocks noChangeAspect="1"/>
            </p:cNvPicPr>
            <p:nvPr/>
          </p:nvPicPr>
          <p:blipFill>
            <a:blip r:embed="rId4"/>
            <a:stretch>
              <a:fillRect/>
            </a:stretch>
          </p:blipFill>
          <p:spPr>
            <a:xfrm>
              <a:off x="3512322" y="2451907"/>
              <a:ext cx="2868613" cy="2271312"/>
            </a:xfrm>
            <a:prstGeom prst="rect">
              <a:avLst/>
            </a:prstGeom>
          </p:spPr>
        </p:pic>
      </p:grpSp>
      <p:sp>
        <p:nvSpPr>
          <p:cNvPr id="29" name="TextBox 28">
            <a:extLst>
              <a:ext uri="{FF2B5EF4-FFF2-40B4-BE49-F238E27FC236}">
                <a16:creationId xmlns:a16="http://schemas.microsoft.com/office/drawing/2014/main" id="{F929960A-07C4-92CC-0B6D-EA94E774B72A}"/>
              </a:ext>
            </a:extLst>
          </p:cNvPr>
          <p:cNvSpPr txBox="1"/>
          <p:nvPr/>
        </p:nvSpPr>
        <p:spPr>
          <a:xfrm>
            <a:off x="3684670" y="2857850"/>
            <a:ext cx="2506814" cy="1142300"/>
          </a:xfrm>
          <a:prstGeom prst="rect">
            <a:avLst/>
          </a:prstGeom>
          <a:noFill/>
        </p:spPr>
        <p:txBody>
          <a:bodyPr wrap="square">
            <a:spAutoFit/>
          </a:bodyPr>
          <a:lstStyle/>
          <a:p>
            <a:pPr algn="ctr">
              <a:lnSpc>
                <a:spcPts val="2800"/>
              </a:lnSpc>
              <a:spcAft>
                <a:spcPts val="800"/>
              </a:spcAft>
            </a:pPr>
            <a:r>
              <a:rPr lang="en-GB" sz="2200" kern="100" dirty="0">
                <a:solidFill>
                  <a:srgbClr val="000000"/>
                </a:solidFill>
                <a:latin typeface="Century Gothic" panose="020B0502020202020204" pitchFamily="34" charset="0"/>
                <a:ea typeface="Aptos" panose="020B0004020202020204" pitchFamily="34" charset="0"/>
                <a:cs typeface="Times New Roman" panose="02020603050405020304" pitchFamily="18" charset="0"/>
              </a:rPr>
              <a:t>I heard it’s all about robots, isn’t it?</a:t>
            </a:r>
            <a:endParaRPr lang="en-GB" sz="22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48BFEC7E-8DA8-0D53-C523-0EA779B9A969}"/>
              </a:ext>
            </a:extLst>
          </p:cNvPr>
          <p:cNvGrpSpPr/>
          <p:nvPr/>
        </p:nvGrpSpPr>
        <p:grpSpPr>
          <a:xfrm>
            <a:off x="6708747" y="2451907"/>
            <a:ext cx="2868613" cy="4414885"/>
            <a:chOff x="6708747" y="2451907"/>
            <a:chExt cx="2868613" cy="4414885"/>
          </a:xfrm>
        </p:grpSpPr>
        <p:pic>
          <p:nvPicPr>
            <p:cNvPr id="9" name="Picture 8">
              <a:extLst>
                <a:ext uri="{FF2B5EF4-FFF2-40B4-BE49-F238E27FC236}">
                  <a16:creationId xmlns:a16="http://schemas.microsoft.com/office/drawing/2014/main" id="{7C81E7DB-7711-C53E-1E61-31ADB4AF9203}"/>
                </a:ext>
              </a:extLst>
            </p:cNvPr>
            <p:cNvPicPr>
              <a:picLocks noChangeAspect="1"/>
            </p:cNvPicPr>
            <p:nvPr/>
          </p:nvPicPr>
          <p:blipFill>
            <a:blip r:embed="rId6"/>
            <a:srcRect b="62864"/>
            <a:stretch>
              <a:fillRect/>
            </a:stretch>
          </p:blipFill>
          <p:spPr>
            <a:xfrm>
              <a:off x="7302675" y="4953363"/>
              <a:ext cx="1438080" cy="1913429"/>
            </a:xfrm>
            <a:prstGeom prst="rect">
              <a:avLst/>
            </a:prstGeom>
          </p:spPr>
        </p:pic>
        <p:pic>
          <p:nvPicPr>
            <p:cNvPr id="30" name="Picture 29">
              <a:extLst>
                <a:ext uri="{FF2B5EF4-FFF2-40B4-BE49-F238E27FC236}">
                  <a16:creationId xmlns:a16="http://schemas.microsoft.com/office/drawing/2014/main" id="{9993FECE-CC67-82BB-E310-8460A3FBCD3F}"/>
                </a:ext>
              </a:extLst>
            </p:cNvPr>
            <p:cNvPicPr>
              <a:picLocks noChangeAspect="1"/>
            </p:cNvPicPr>
            <p:nvPr/>
          </p:nvPicPr>
          <p:blipFill>
            <a:blip r:embed="rId4"/>
            <a:stretch>
              <a:fillRect/>
            </a:stretch>
          </p:blipFill>
          <p:spPr>
            <a:xfrm>
              <a:off x="6708747" y="2451907"/>
              <a:ext cx="2868613" cy="2271312"/>
            </a:xfrm>
            <a:prstGeom prst="rect">
              <a:avLst/>
            </a:prstGeom>
          </p:spPr>
        </p:pic>
      </p:grpSp>
      <p:sp>
        <p:nvSpPr>
          <p:cNvPr id="31" name="TextBox 30">
            <a:extLst>
              <a:ext uri="{FF2B5EF4-FFF2-40B4-BE49-F238E27FC236}">
                <a16:creationId xmlns:a16="http://schemas.microsoft.com/office/drawing/2014/main" id="{0B72E959-D41C-0EAB-9354-B6CC43709B24}"/>
              </a:ext>
            </a:extLst>
          </p:cNvPr>
          <p:cNvSpPr txBox="1"/>
          <p:nvPr/>
        </p:nvSpPr>
        <p:spPr>
          <a:xfrm>
            <a:off x="6812943" y="2814584"/>
            <a:ext cx="2596860" cy="1142300"/>
          </a:xfrm>
          <a:prstGeom prst="rect">
            <a:avLst/>
          </a:prstGeom>
          <a:noFill/>
        </p:spPr>
        <p:txBody>
          <a:bodyPr wrap="square">
            <a:spAutoFit/>
          </a:bodyPr>
          <a:lstStyle/>
          <a:p>
            <a:pPr algn="ctr">
              <a:lnSpc>
                <a:spcPts val="2800"/>
              </a:lnSpc>
              <a:spcAft>
                <a:spcPts val="800"/>
              </a:spcAft>
            </a:pPr>
            <a:r>
              <a:rPr lang="en-GB" sz="2200" kern="100" dirty="0">
                <a:solidFill>
                  <a:srgbClr val="000000"/>
                </a:solidFill>
                <a:latin typeface="Century Gothic" panose="020B0502020202020204" pitchFamily="34" charset="0"/>
                <a:ea typeface="Aptos" panose="020B0004020202020204" pitchFamily="34" charset="0"/>
                <a:cs typeface="Times New Roman" panose="02020603050405020304" pitchFamily="18" charset="0"/>
              </a:rPr>
              <a:t>I think it means computers can think like humans.</a:t>
            </a:r>
            <a:endParaRPr lang="en-GB" sz="22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19044F7-D027-D4E9-DBB1-6F0415FF9714}"/>
              </a:ext>
            </a:extLst>
          </p:cNvPr>
          <p:cNvSpPr>
            <a:spLocks noGrp="1"/>
          </p:cNvSpPr>
          <p:nvPr>
            <p:ph type="sldNum" sz="quarter" idx="4"/>
          </p:nvPr>
        </p:nvSpPr>
        <p:spPr/>
        <p:txBody>
          <a:bodyPr/>
          <a:lstStyle/>
          <a:p>
            <a:r>
              <a:rPr lang="en-GB" dirty="0">
                <a:solidFill>
                  <a:schemeClr val="tx1"/>
                </a:solidFill>
              </a:rPr>
              <a:t>© PSHE Association 2026</a:t>
            </a:r>
          </a:p>
        </p:txBody>
      </p:sp>
    </p:spTree>
    <p:extLst>
      <p:ext uri="{BB962C8B-B14F-4D97-AF65-F5344CB8AC3E}">
        <p14:creationId xmlns:p14="http://schemas.microsoft.com/office/powerpoint/2010/main" val="2895075503"/>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9" ma:contentTypeDescription="Create a new document." ma:contentTypeScope="" ma:versionID="95a33f45fe3caaa90391825ecc44dbbc">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d9130d03c1835d2443612d3b81d3851e"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2.xml><?xml version="1.0" encoding="utf-8"?>
<ds:datastoreItem xmlns:ds="http://schemas.openxmlformats.org/officeDocument/2006/customXml" ds:itemID="{DCC0E2A9-F3BF-405C-BD8F-B8D7E62A97F4}">
  <ds:schemaRefs>
    <ds:schemaRef ds:uri="6ded5182-507a-430e-922d-50a9575e5a4a"/>
    <ds:schemaRef ds:uri="88f9c89a-407a-49b7-9ca1-7578c3d06d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AAF488E-6E3A-4571-94E2-72577590A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1511</TotalTime>
  <Words>3520</Words>
  <Application>Microsoft Office PowerPoint</Application>
  <PresentationFormat>A4 Paper (210x297 mm)</PresentationFormat>
  <Paragraphs>303</Paragraphs>
  <Slides>26</Slides>
  <Notes>21</Notes>
  <HiddenSlides>6</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Century Gothic</vt:lpstr>
      <vt:lpstr>Outfit</vt:lpstr>
      <vt:lpstr>Outfit SemiBold</vt:lpstr>
      <vt:lpstr>Slack-Lato</vt:lpstr>
      <vt:lpstr>Symbol</vt:lpstr>
      <vt:lpstr>Teacher slides</vt:lpstr>
      <vt:lpstr>Pupil slides </vt:lpstr>
      <vt:lpstr>Understanding AI: Rights, safety and wellbeing</vt:lpstr>
      <vt:lpstr>Using this PowerPoint</vt:lpstr>
      <vt:lpstr>Support and challenge</vt:lpstr>
      <vt:lpstr>Context</vt:lpstr>
      <vt:lpstr>PowerPoint Presentation</vt:lpstr>
      <vt:lpstr>PowerPoint Presentation</vt:lpstr>
      <vt:lpstr>What is AI?</vt:lpstr>
      <vt:lpstr>PowerPoint Presentation</vt:lpstr>
      <vt:lpstr>What’s our starting point?</vt:lpstr>
      <vt:lpstr>PowerPoint Presentation</vt:lpstr>
      <vt:lpstr>What is AI?</vt:lpstr>
      <vt:lpstr>AI needs data</vt:lpstr>
      <vt:lpstr>What can AI do?</vt:lpstr>
      <vt:lpstr>Everyday examples of AI</vt:lpstr>
      <vt:lpstr>Where else is AI used?</vt:lpstr>
      <vt:lpstr>How does AI work?</vt:lpstr>
      <vt:lpstr>What should be in the playground?</vt:lpstr>
      <vt:lpstr>What will be served for lunch?</vt:lpstr>
      <vt:lpstr>What lesson should be taught most?</vt:lpstr>
      <vt:lpstr>Let’s discuss</vt:lpstr>
      <vt:lpstr>Benefits and challenges</vt:lpstr>
      <vt:lpstr>Benefits and challenges</vt:lpstr>
      <vt:lpstr>Sources of support</vt:lpstr>
      <vt:lpstr>Time to reflect</vt:lpstr>
      <vt:lpstr>What have we learnt?  </vt:lpstr>
      <vt:lpstr>Let’s get creative!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KENNEDY, Leila</cp:lastModifiedBy>
  <cp:revision>33</cp:revision>
  <dcterms:created xsi:type="dcterms:W3CDTF">2023-05-19T09:34:20Z</dcterms:created>
  <dcterms:modified xsi:type="dcterms:W3CDTF">2026-05-28T10:24:09Z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