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41"/>
  </p:notesMasterIdLst>
  <p:handoutMasterIdLst>
    <p:handoutMasterId r:id="rId42"/>
  </p:handoutMasterIdLst>
  <p:sldIdLst>
    <p:sldId id="257" r:id="rId6"/>
    <p:sldId id="258" r:id="rId7"/>
    <p:sldId id="270" r:id="rId8"/>
    <p:sldId id="260" r:id="rId9"/>
    <p:sldId id="261" r:id="rId10"/>
    <p:sldId id="256" r:id="rId11"/>
    <p:sldId id="262" r:id="rId12"/>
    <p:sldId id="263" r:id="rId13"/>
    <p:sldId id="264" r:id="rId14"/>
    <p:sldId id="267" r:id="rId15"/>
    <p:sldId id="265" r:id="rId16"/>
    <p:sldId id="271" r:id="rId17"/>
    <p:sldId id="273" r:id="rId18"/>
    <p:sldId id="274" r:id="rId19"/>
    <p:sldId id="276" r:id="rId20"/>
    <p:sldId id="277" r:id="rId21"/>
    <p:sldId id="278" r:id="rId22"/>
    <p:sldId id="279" r:id="rId23"/>
    <p:sldId id="280" r:id="rId24"/>
    <p:sldId id="281" r:id="rId25"/>
    <p:sldId id="283" r:id="rId26"/>
    <p:sldId id="285" r:id="rId27"/>
    <p:sldId id="284" r:id="rId28"/>
    <p:sldId id="286" r:id="rId29"/>
    <p:sldId id="287" r:id="rId30"/>
    <p:sldId id="288" r:id="rId31"/>
    <p:sldId id="289" r:id="rId32"/>
    <p:sldId id="296" r:id="rId33"/>
    <p:sldId id="290" r:id="rId34"/>
    <p:sldId id="291" r:id="rId35"/>
    <p:sldId id="292" r:id="rId36"/>
    <p:sldId id="293" r:id="rId37"/>
    <p:sldId id="295" r:id="rId38"/>
    <p:sldId id="266" r:id="rId39"/>
    <p:sldId id="294" r:id="rId4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58"/>
            <p14:sldId id="270"/>
            <p14:sldId id="260"/>
            <p14:sldId id="261"/>
            <p14:sldId id="256"/>
            <p14:sldId id="262"/>
          </p14:sldIdLst>
        </p14:section>
        <p14:section name="Pupil Slides" id="{938DD7AC-2297-1F48-B25E-0B0BFFE37CBE}">
          <p14:sldIdLst>
            <p14:sldId id="263"/>
            <p14:sldId id="264"/>
            <p14:sldId id="267"/>
            <p14:sldId id="265"/>
            <p14:sldId id="271"/>
            <p14:sldId id="273"/>
            <p14:sldId id="274"/>
            <p14:sldId id="276"/>
            <p14:sldId id="277"/>
            <p14:sldId id="278"/>
            <p14:sldId id="279"/>
            <p14:sldId id="280"/>
            <p14:sldId id="281"/>
            <p14:sldId id="283"/>
            <p14:sldId id="285"/>
            <p14:sldId id="284"/>
            <p14:sldId id="286"/>
            <p14:sldId id="287"/>
            <p14:sldId id="288"/>
            <p14:sldId id="289"/>
            <p14:sldId id="296"/>
            <p14:sldId id="290"/>
            <p14:sldId id="291"/>
            <p14:sldId id="292"/>
            <p14:sldId id="293"/>
            <p14:sldId id="295"/>
            <p14:sldId id="266"/>
            <p14:sldId id="294"/>
          </p14:sldIdLst>
        </p14:section>
      </p14:sectionLst>
    </p:ext>
    <p:ext uri="{EFAFB233-063F-42B5-8137-9DF3F51BA10A}">
      <p15:sldGuideLst xmlns:p15="http://schemas.microsoft.com/office/powerpoint/2012/main">
        <p15:guide id="2" pos="3120" userDrawn="1">
          <p15:clr>
            <a:srgbClr val="A4A3A4"/>
          </p15:clr>
        </p15:guide>
        <p15:guide id="3" orient="horz" pos="265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49F4D48D-B9AE-63B3-08F1-F6CADBD8013F}" name="Jasmine John" initials="JJ" userId="S::Jasmine@pshe-association.org.uk::f5f6a001-5c5b-4349-9c1b-b373bda37f43"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9BBD"/>
    <a:srgbClr val="0E837E"/>
    <a:srgbClr val="88C2BF"/>
    <a:srgbClr val="BCCE96"/>
    <a:srgbClr val="F6B4A5"/>
    <a:srgbClr val="ED694B"/>
    <a:srgbClr val="1EA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5" autoAdjust="0"/>
    <p:restoredTop sz="91774" autoAdjust="0"/>
  </p:normalViewPr>
  <p:slideViewPr>
    <p:cSldViewPr snapToGrid="0">
      <p:cViewPr varScale="1">
        <p:scale>
          <a:sx n="96" d="100"/>
          <a:sy n="96" d="100"/>
        </p:scale>
        <p:origin x="1288" y="56"/>
      </p:cViewPr>
      <p:guideLst>
        <p:guide pos="3120"/>
        <p:guide orient="horz" pos="2659"/>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28/05/2026</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5/28/2026</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ceopeducation.co.uk/8_10"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(10 mins, slides 11-17)</a:t>
            </a:r>
          </a:p>
          <a:p>
            <a:endParaRPr lang="en-GB" dirty="0"/>
          </a:p>
          <a:p>
            <a:r>
              <a:rPr lang="en-GB" sz="1200" kern="1200" dirty="0">
                <a:solidFill>
                  <a:schemeClr val="tx1"/>
                </a:solidFill>
                <a:effectLst/>
                <a:latin typeface="+mn-lt"/>
                <a:ea typeface="+mn-ea"/>
                <a:cs typeface="+mn-cs"/>
              </a:rPr>
              <a:t>Remind pupils that generative AI (GenAI) is a type of AI that can be used to generate (or create) new content, using existing data.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Share examples of how some people might use generative AI.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Emphasise that generative AI was not built with children in mind. In fact, there are often age restrictions on the use of generative AI in </a:t>
            </a:r>
            <a:r>
              <a:rPr lang="en-GB" sz="1200" u="none" kern="1200" dirty="0">
                <a:solidFill>
                  <a:schemeClr val="tx1"/>
                </a:solidFill>
                <a:effectLst/>
                <a:latin typeface="+mn-lt"/>
                <a:ea typeface="+mn-ea"/>
                <a:cs typeface="+mn-cs"/>
              </a:rPr>
              <a:t>the UK</a:t>
            </a:r>
            <a:r>
              <a:rPr lang="en-GB" sz="1200" kern="1200" dirty="0">
                <a:solidFill>
                  <a:schemeClr val="tx1"/>
                </a:solidFill>
                <a:effectLst/>
                <a:latin typeface="+mn-lt"/>
                <a:ea typeface="+mn-ea"/>
                <a:cs typeface="+mn-cs"/>
              </a:rPr>
              <a:t>; usually 13 years old, and mostly with parental permission required. </a:t>
            </a:r>
          </a:p>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298777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(10 mins, slides 11-17)</a:t>
            </a:r>
          </a:p>
          <a:p>
            <a:endParaRPr lang="en-GB" dirty="0"/>
          </a:p>
          <a:p>
            <a:r>
              <a:rPr lang="en-GB" sz="1200" kern="1200" dirty="0">
                <a:solidFill>
                  <a:schemeClr val="tx1"/>
                </a:solidFill>
                <a:effectLst/>
                <a:latin typeface="+mn-lt"/>
                <a:ea typeface="+mn-ea"/>
                <a:cs typeface="+mn-cs"/>
              </a:rPr>
              <a:t>Introduce pupils to the UN Convention on the Rights of the Child (UNCRC).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2523139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(10 mins, slides 11-17)</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Tell pupils that ‘human dignity’ is at the heart of the UNCRC. Ask if anyone knows what ‘human dignity’ means?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Read aloud the definition on the slide and explain that human dignity means every person is important and deserves to be treated with care and respect simply because they are human. This is why children have rights – to uphold their dignity.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354415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(10 mins, slides 11-17)</a:t>
            </a:r>
          </a:p>
          <a:p>
            <a:endParaRPr lang="en-GB" dirty="0"/>
          </a:p>
          <a:p>
            <a:r>
              <a:rPr lang="en-GB" sz="1200" kern="1200" dirty="0">
                <a:solidFill>
                  <a:schemeClr val="tx1"/>
                </a:solidFill>
                <a:effectLst/>
                <a:latin typeface="+mn-lt"/>
                <a:ea typeface="+mn-ea"/>
                <a:cs typeface="+mn-cs"/>
              </a:rPr>
              <a:t>Use this slide and the next to share four key rights (articles) which may be affected by generative AI use: </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The right to non-discrimination (Article 2) </a:t>
            </a:r>
            <a:r>
              <a:rPr lang="en-GB" sz="1200" i="1" kern="1200" dirty="0">
                <a:solidFill>
                  <a:schemeClr val="tx1"/>
                </a:solidFill>
                <a:effectLst/>
                <a:latin typeface="+mn-lt"/>
                <a:ea typeface="+mn-ea"/>
                <a:cs typeface="+mn-cs"/>
              </a:rPr>
              <a:t>All children have the same rights no matter what their differences are, and no child should be treated unfairly for any reason, whatever their ethnicity, sex, religion, language, abilities or any other status, whatever they think or say, whatever their family background.</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The right to privacy (Article 16) </a:t>
            </a:r>
            <a:r>
              <a:rPr lang="en-GB" sz="1200" i="1" kern="1200" dirty="0">
                <a:solidFill>
                  <a:schemeClr val="tx1"/>
                </a:solidFill>
                <a:effectLst/>
                <a:latin typeface="+mn-lt"/>
                <a:ea typeface="+mn-ea"/>
                <a:cs typeface="+mn-cs"/>
              </a:rPr>
              <a:t>Every child has the right to privacy. For example, every child has the right to make choices about who sees their personal information.</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2860706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(10 mins, slides 11-17)</a:t>
            </a:r>
          </a:p>
          <a:p>
            <a:endParaRPr lang="en-GB" dirty="0"/>
          </a:p>
          <a:p>
            <a:r>
              <a:rPr lang="en-GB" sz="1200" kern="1200" dirty="0">
                <a:solidFill>
                  <a:schemeClr val="tx1"/>
                </a:solidFill>
                <a:effectLst/>
                <a:latin typeface="+mn-lt"/>
                <a:ea typeface="+mn-ea"/>
                <a:cs typeface="+mn-cs"/>
              </a:rPr>
              <a:t>Share the following key rights (articles) which may be affected by generative AI use: </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The right to access reliable information from the media</a:t>
            </a:r>
            <a:r>
              <a:rPr lang="en-GB" sz="1200" i="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Article 17) </a:t>
            </a:r>
            <a:r>
              <a:rPr lang="en-GB" sz="1200" i="1" kern="1200" dirty="0">
                <a:solidFill>
                  <a:schemeClr val="tx1"/>
                </a:solidFill>
                <a:effectLst/>
                <a:latin typeface="+mn-lt"/>
                <a:ea typeface="+mn-ea"/>
                <a:cs typeface="+mn-cs"/>
              </a:rPr>
              <a:t>Every child has the right to reliable (i.e. trustworthy) information from a variety of sources. Governments must help protect children from materials that could harm them.</a:t>
            </a: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The right to leisure, play and culture (Article 31)</a:t>
            </a:r>
            <a:r>
              <a:rPr lang="en-GB" sz="1200" i="1" kern="1200" dirty="0">
                <a:solidFill>
                  <a:schemeClr val="tx1"/>
                </a:solidFill>
                <a:effectLst/>
                <a:latin typeface="+mn-lt"/>
                <a:ea typeface="+mn-ea"/>
                <a:cs typeface="+mn-cs"/>
              </a:rPr>
              <a:t> Every child has the right to relax, play and take part in a wide range of cultural and artistic activities.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420629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Which right is impacted? (15 mins, slides 18-25)</a:t>
            </a:r>
          </a:p>
          <a:p>
            <a:endParaRPr lang="en-GB" dirty="0"/>
          </a:p>
          <a:p>
            <a:r>
              <a:rPr lang="en-GB" sz="1200" kern="1200" dirty="0">
                <a:solidFill>
                  <a:schemeClr val="tx1"/>
                </a:solidFill>
                <a:effectLst/>
                <a:latin typeface="+mn-lt"/>
                <a:ea typeface="+mn-ea"/>
                <a:cs typeface="+mn-cs"/>
              </a:rPr>
              <a:t>Share the scenario. Emphasise that Talia is 13 years old and has her mum’s permission to use this generative AI game.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1525137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Which right is impacted? (15 mins, slides 18-25)</a:t>
            </a:r>
          </a:p>
          <a:p>
            <a:endParaRPr lang="en-GB" dirty="0"/>
          </a:p>
          <a:p>
            <a:r>
              <a:rPr lang="en-GB" sz="1200" kern="1200" dirty="0">
                <a:solidFill>
                  <a:schemeClr val="tx1"/>
                </a:solidFill>
                <a:effectLst/>
                <a:latin typeface="+mn-lt"/>
                <a:ea typeface="+mn-ea"/>
                <a:cs typeface="+mn-cs"/>
              </a:rPr>
              <a:t>Give pupils </a:t>
            </a:r>
            <a:r>
              <a:rPr lang="en-GB" sz="1200" b="1" kern="1200" dirty="0">
                <a:solidFill>
                  <a:schemeClr val="tx1"/>
                </a:solidFill>
                <a:effectLst/>
                <a:latin typeface="+mn-lt"/>
                <a:ea typeface="+mn-ea"/>
                <a:cs typeface="+mn-cs"/>
              </a:rPr>
              <a:t>Resource 1: Children’s Rights</a:t>
            </a:r>
            <a:r>
              <a:rPr lang="en-GB" sz="1200" kern="1200" dirty="0">
                <a:solidFill>
                  <a:schemeClr val="tx1"/>
                </a:solidFill>
                <a:effectLst/>
                <a:latin typeface="+mn-lt"/>
                <a:ea typeface="+mn-ea"/>
                <a:cs typeface="+mn-cs"/>
              </a:rPr>
              <a:t> and ask them to discuss with a partner which right is being positively impacted in the scenario.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 and explain that this form of generative AI use is impacting positively on the right to leisure, play and culture (Article 31), as it’s helping Talia to play and be creative.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2694215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Which right is impacted? (15 mins, slides 18-24)</a:t>
            </a:r>
          </a:p>
          <a:p>
            <a:endParaRPr lang="en-GB" dirty="0"/>
          </a:p>
          <a:p>
            <a:r>
              <a:rPr lang="en-GB" sz="1200" kern="1200" dirty="0">
                <a:solidFill>
                  <a:schemeClr val="tx1"/>
                </a:solidFill>
                <a:effectLst/>
                <a:latin typeface="+mn-lt"/>
                <a:ea typeface="+mn-ea"/>
                <a:cs typeface="+mn-cs"/>
              </a:rPr>
              <a:t>Share three possibilities of what might happen next.</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3781377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Which right is impacted? (15 mins, slides 18-24)</a:t>
            </a:r>
          </a:p>
          <a:p>
            <a:endParaRPr lang="en-GB" dirty="0"/>
          </a:p>
          <a:p>
            <a:r>
              <a:rPr lang="en-GB" sz="1200" kern="1200" dirty="0">
                <a:solidFill>
                  <a:schemeClr val="tx1"/>
                </a:solidFill>
                <a:effectLst/>
                <a:latin typeface="+mn-lt"/>
                <a:ea typeface="+mn-ea"/>
                <a:cs typeface="+mn-cs"/>
              </a:rPr>
              <a:t>For each possibility on </a:t>
            </a:r>
            <a:r>
              <a:rPr lang="en-GB" sz="1200" b="0" kern="1200" dirty="0">
                <a:solidFill>
                  <a:schemeClr val="tx1"/>
                </a:solidFill>
                <a:effectLst/>
                <a:latin typeface="+mn-lt"/>
                <a:ea typeface="+mn-ea"/>
                <a:cs typeface="+mn-cs"/>
              </a:rPr>
              <a:t>slides 21-23,</a:t>
            </a:r>
            <a:r>
              <a:rPr lang="en-GB" sz="1200" kern="1200" dirty="0">
                <a:solidFill>
                  <a:schemeClr val="tx1"/>
                </a:solidFill>
                <a:effectLst/>
                <a:latin typeface="+mn-lt"/>
                <a:ea typeface="+mn-ea"/>
                <a:cs typeface="+mn-cs"/>
              </a:rPr>
              <a:t> discuss with the class their responses to: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Why would this be a problem?</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Which right(s) would be impacted?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Reveal on each slide which right would be impacted. Ask pupils: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Does anyone have any thoughts on what should have happened instead?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Take feedback using the slides to discuss what should have happened instead to protect children’s rights.</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22881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Which right is impacted? (15 mins, slides 18-24)</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each possibility on </a:t>
            </a:r>
            <a:r>
              <a:rPr lang="en-GB" sz="1200" b="0" kern="1200" dirty="0">
                <a:solidFill>
                  <a:schemeClr val="tx1"/>
                </a:solidFill>
                <a:effectLst/>
                <a:latin typeface="+mn-lt"/>
                <a:ea typeface="+mn-ea"/>
                <a:cs typeface="+mn-cs"/>
              </a:rPr>
              <a:t>slides 21-23,</a:t>
            </a:r>
            <a:r>
              <a:rPr lang="en-GB" sz="1200" kern="1200" dirty="0">
                <a:solidFill>
                  <a:schemeClr val="tx1"/>
                </a:solidFill>
                <a:effectLst/>
                <a:latin typeface="+mn-lt"/>
                <a:ea typeface="+mn-ea"/>
                <a:cs typeface="+mn-cs"/>
              </a:rPr>
              <a:t> discuss with the class their responses to: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Why would this be a problem?</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Which right(s) would be impacted?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Reveal on each slide which rights would be impacted by each of the possible outcomes.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pupils: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Does anyone have any thoughts on what should have happened instead?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Take feedback using the slides to discuss what should have happened instead to protect children’s rights.</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379603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4</a:t>
            </a:fld>
            <a:endParaRPr lang="en-US"/>
          </a:p>
        </p:txBody>
      </p:sp>
    </p:spTree>
    <p:extLst>
      <p:ext uri="{BB962C8B-B14F-4D97-AF65-F5344CB8AC3E}">
        <p14:creationId xmlns:p14="http://schemas.microsoft.com/office/powerpoint/2010/main" val="4220147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Which right is impacted? (15 mins, slides 18-25)</a:t>
            </a:r>
          </a:p>
          <a:p>
            <a:endParaRPr lang="en-GB" dirty="0"/>
          </a:p>
          <a:p>
            <a:r>
              <a:rPr lang="en-GB" sz="1200" kern="1200" dirty="0">
                <a:solidFill>
                  <a:schemeClr val="tx1"/>
                </a:solidFill>
                <a:effectLst/>
                <a:latin typeface="+mn-lt"/>
                <a:ea typeface="+mn-ea"/>
                <a:cs typeface="+mn-cs"/>
              </a:rPr>
              <a:t>For each possibility on </a:t>
            </a:r>
            <a:r>
              <a:rPr lang="en-GB" sz="1200" b="0" kern="1200" dirty="0">
                <a:solidFill>
                  <a:schemeClr val="tx1"/>
                </a:solidFill>
                <a:effectLst/>
                <a:latin typeface="+mn-lt"/>
                <a:ea typeface="+mn-ea"/>
                <a:cs typeface="+mn-cs"/>
              </a:rPr>
              <a:t>slides 21-23,</a:t>
            </a:r>
            <a:r>
              <a:rPr lang="en-GB" sz="1200" kern="1200" dirty="0">
                <a:solidFill>
                  <a:schemeClr val="tx1"/>
                </a:solidFill>
                <a:effectLst/>
                <a:latin typeface="+mn-lt"/>
                <a:ea typeface="+mn-ea"/>
                <a:cs typeface="+mn-cs"/>
              </a:rPr>
              <a:t> discuss with the class their responses to: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Why would this be a problem?</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Which right(s) would be impacted?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Reveal on each slide which rights would be impacted by each of the possible outcomes.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pupils: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Does anyone have any thoughts on what should have happened instead?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Take feedback using the slides to discuss what should have happened instead to protect children’s rights. </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3761691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Which right is impacted? (15 mins, slides 18-24)</a:t>
            </a:r>
          </a:p>
          <a:p>
            <a:endParaRPr lang="en-GB" dirty="0"/>
          </a:p>
          <a:p>
            <a:r>
              <a:rPr lang="en-GB" sz="1200" kern="1200" dirty="0">
                <a:solidFill>
                  <a:schemeClr val="tx1"/>
                </a:solidFill>
                <a:effectLst/>
                <a:latin typeface="+mn-lt"/>
                <a:ea typeface="+mn-ea"/>
                <a:cs typeface="+mn-cs"/>
              </a:rPr>
              <a:t>Using </a:t>
            </a:r>
            <a:r>
              <a:rPr lang="en-GB" sz="1200" b="1" kern="1200" dirty="0">
                <a:solidFill>
                  <a:schemeClr val="tx1"/>
                </a:solidFill>
                <a:effectLst/>
                <a:latin typeface="+mn-lt"/>
                <a:ea typeface="+mn-ea"/>
                <a:cs typeface="+mn-cs"/>
              </a:rPr>
              <a:t>Resource 2: How can AI impact children’s rights?,</a:t>
            </a:r>
            <a:r>
              <a:rPr lang="en-GB" sz="1200" kern="1200" dirty="0">
                <a:solidFill>
                  <a:schemeClr val="tx1"/>
                </a:solidFill>
                <a:effectLst/>
                <a:latin typeface="+mn-lt"/>
                <a:ea typeface="+mn-ea"/>
                <a:cs typeface="+mn-cs"/>
              </a:rPr>
              <a:t> ask pupils to work in pairs to discuss the four scenarios and consider how children’s rights might be impacted in each one. They should draw lines to match each generative AI example with the right it might impact.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support pupils, share definitions of the terms ‘prompt’ and ‘output’.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Finally, pairs should write a short explanation about how AI technology is affecting the child and their rights in each scenario. </a:t>
            </a:r>
          </a:p>
          <a:p>
            <a:endParaRPr lang="en-GB" dirty="0"/>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Ask pupils to work in a small group on an A3 version of </a:t>
            </a:r>
            <a:r>
              <a:rPr lang="en-GB" sz="1200" b="1" kern="1200" dirty="0">
                <a:solidFill>
                  <a:schemeClr val="tx1"/>
                </a:solidFill>
                <a:effectLst/>
                <a:latin typeface="+mn-lt"/>
                <a:ea typeface="+mn-ea"/>
                <a:cs typeface="+mn-cs"/>
              </a:rPr>
              <a:t>Resource 2a: How can AI impact children’s rights?</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Once they have completed the matching, they should pick one scenario and</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to a partner how the child’s right is being affected.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pupils to discuss with a partner whether they think generative AI technology has more potential to positively or negatively impact children’s rights.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24</a:t>
            </a:fld>
            <a:endParaRPr lang="en-US"/>
          </a:p>
        </p:txBody>
      </p:sp>
    </p:spTree>
    <p:extLst>
      <p:ext uri="{BB962C8B-B14F-4D97-AF65-F5344CB8AC3E}">
        <p14:creationId xmlns:p14="http://schemas.microsoft.com/office/powerpoint/2010/main" val="3903469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Which right is impacted? (15 mins, slides 18-24)</a:t>
            </a:r>
          </a:p>
          <a:p>
            <a:endParaRPr lang="en-GB" dirty="0"/>
          </a:p>
          <a:p>
            <a:r>
              <a:rPr lang="en-GB" sz="1200" kern="1200" dirty="0">
                <a:solidFill>
                  <a:schemeClr val="tx1"/>
                </a:solidFill>
                <a:effectLst/>
                <a:latin typeface="+mn-lt"/>
                <a:ea typeface="+mn-ea"/>
                <a:cs typeface="+mn-cs"/>
              </a:rPr>
              <a:t>Take feedback and agree on which rights have been impacted. Draw out the following key learning for each scenario: </a:t>
            </a:r>
          </a:p>
          <a:p>
            <a:endParaRPr lang="en-GB" sz="1200" kern="1200" dirty="0">
              <a:solidFill>
                <a:schemeClr val="tx1"/>
              </a:solidFill>
              <a:effectLst/>
              <a:latin typeface="+mn-lt"/>
              <a:ea typeface="+mn-ea"/>
              <a:cs typeface="+mn-cs"/>
            </a:endParaRPr>
          </a:p>
          <a:p>
            <a:pPr marL="228600" lvl="0" indent="-228600">
              <a:buFont typeface="+mj-lt"/>
              <a:buAutoNum type="arabicPeriod"/>
            </a:pPr>
            <a:r>
              <a:rPr lang="en-GB" sz="1200" i="1" kern="1200" dirty="0">
                <a:solidFill>
                  <a:schemeClr val="tx1"/>
                </a:solidFill>
                <a:effectLst/>
                <a:latin typeface="+mn-lt"/>
                <a:ea typeface="+mn-ea"/>
                <a:cs typeface="+mn-cs"/>
              </a:rPr>
              <a:t>The data that AI draws from can be outdated, inaccurate, biased, or can reinforce stereotypes, so it’s important to always critically engage with AI outputs. </a:t>
            </a:r>
            <a:endParaRPr lang="en-GB" sz="1200" kern="1200" dirty="0">
              <a:solidFill>
                <a:schemeClr val="tx1"/>
              </a:solidFill>
              <a:effectLst/>
              <a:latin typeface="+mn-lt"/>
              <a:ea typeface="+mn-ea"/>
              <a:cs typeface="+mn-cs"/>
            </a:endParaRPr>
          </a:p>
          <a:p>
            <a:pPr marL="228600" lvl="0" indent="-228600">
              <a:buFont typeface="+mj-lt"/>
              <a:buAutoNum type="arabicPeriod"/>
            </a:pPr>
            <a:r>
              <a:rPr lang="en-GB" sz="1200" i="1" kern="1200" dirty="0">
                <a:solidFill>
                  <a:schemeClr val="tx1"/>
                </a:solidFill>
                <a:effectLst/>
                <a:latin typeface="+mn-lt"/>
                <a:ea typeface="+mn-ea"/>
                <a:cs typeface="+mn-cs"/>
              </a:rPr>
              <a:t>Personal information (e.g. name; address; school name; passwords; parent’s name or phone number; card or bank details) or information that someone wants to keep private – such as Sam’s health information - should never be shared with AI. Instead of turning to AI, Sam could speak to an adult to get help from trusted sources, such as health professionals.</a:t>
            </a:r>
            <a:endParaRPr lang="en-GB" sz="1200" kern="1200" dirty="0">
              <a:solidFill>
                <a:schemeClr val="tx1"/>
              </a:solidFill>
              <a:effectLst/>
              <a:latin typeface="+mn-lt"/>
              <a:ea typeface="+mn-ea"/>
              <a:cs typeface="+mn-cs"/>
            </a:endParaRPr>
          </a:p>
          <a:p>
            <a:pPr marL="228600" lvl="0" indent="-228600">
              <a:buFont typeface="+mj-lt"/>
              <a:buAutoNum type="arabicPeriod"/>
            </a:pPr>
            <a:r>
              <a:rPr lang="en-GB" sz="1200" i="1" kern="1200" dirty="0">
                <a:solidFill>
                  <a:schemeClr val="tx1"/>
                </a:solidFill>
                <a:effectLst/>
                <a:latin typeface="+mn-lt"/>
                <a:ea typeface="+mn-ea"/>
                <a:cs typeface="+mn-cs"/>
              </a:rPr>
              <a:t>While AI tools have the potential to positively impact children’s right to reliable information (for example, by summarising information or personalising learning) sometimes, the information AI generates is incorrect. This is particularly common if (like George) someone uses AI to find out about recent events, as AI may be trained on outdated data. It’s important to double-check AI’s outputs in other ways, such as cross-checking with trusted online sources, looking back at schoolwork, asking an adult, or checking in a book.</a:t>
            </a:r>
            <a:endParaRPr lang="en-GB" sz="1200" kern="1200" dirty="0">
              <a:solidFill>
                <a:schemeClr val="tx1"/>
              </a:solidFill>
              <a:effectLst/>
              <a:latin typeface="+mn-lt"/>
              <a:ea typeface="+mn-ea"/>
              <a:cs typeface="+mn-cs"/>
            </a:endParaRPr>
          </a:p>
          <a:p>
            <a:pPr marL="228600" lvl="0" indent="-228600">
              <a:buFont typeface="+mj-lt"/>
              <a:buAutoNum type="arabicPeriod"/>
            </a:pPr>
            <a:r>
              <a:rPr lang="en-GB" sz="1200" i="1" kern="1200" dirty="0">
                <a:solidFill>
                  <a:schemeClr val="tx1"/>
                </a:solidFill>
                <a:effectLst/>
                <a:latin typeface="+mn-lt"/>
                <a:ea typeface="+mn-ea"/>
                <a:cs typeface="+mn-cs"/>
              </a:rPr>
              <a:t>Generative AI can be helpful for some creative tasks – especially if it supports or inspires (rather than replacing) human creativity. </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25</a:t>
            </a:fld>
            <a:endParaRPr lang="en-US"/>
          </a:p>
        </p:txBody>
      </p:sp>
    </p:spTree>
    <p:extLst>
      <p:ext uri="{BB962C8B-B14F-4D97-AF65-F5344CB8AC3E}">
        <p14:creationId xmlns:p14="http://schemas.microsoft.com/office/powerpoint/2010/main" val="3392667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Keeping safe and protecting rights (10 mins, slides 26-31)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Emphasise that AI companies and the government have a responsibility to make sure the online world and the generative AI tools available to children are safe, accurate and helpful.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Tell pupils that lots of adults are thinking about this and working to put measures in place to protect children’s rights if using AI.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26</a:t>
            </a:fld>
            <a:endParaRPr lang="en-US"/>
          </a:p>
        </p:txBody>
      </p:sp>
    </p:spTree>
    <p:extLst>
      <p:ext uri="{BB962C8B-B14F-4D97-AF65-F5344CB8AC3E}">
        <p14:creationId xmlns:p14="http://schemas.microsoft.com/office/powerpoint/2010/main" val="2488256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Keeping safe and protecting rights (10 mins, slides 26-31)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Share the quotes from fictional generative AI companies, on </a:t>
            </a:r>
            <a:r>
              <a:rPr lang="en-GB" sz="1200" b="0" kern="1200" dirty="0">
                <a:solidFill>
                  <a:schemeClr val="tx1"/>
                </a:solidFill>
                <a:effectLst/>
                <a:latin typeface="+mn-lt"/>
                <a:ea typeface="+mn-ea"/>
                <a:cs typeface="+mn-cs"/>
              </a:rPr>
              <a:t>slides 28-30.</a:t>
            </a:r>
            <a:r>
              <a:rPr lang="en-GB" sz="1200" kern="1200" dirty="0">
                <a:solidFill>
                  <a:schemeClr val="tx1"/>
                </a:solidFill>
                <a:effectLst/>
                <a:latin typeface="+mn-lt"/>
                <a:ea typeface="+mn-ea"/>
                <a:cs typeface="+mn-cs"/>
              </a:rPr>
              <a:t> For each quote, ask pupils to stand on a continuum across the classroom (with ‘helpful/effective’ at one end and ‘not very helpful/ineffective’ at the other), to show how effective they think this idea would be for keeping children safe and protecting their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pupils are standing in place on the line, ask for a volunteer to explain why they have chosen their position.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27</a:t>
            </a:fld>
            <a:endParaRPr lang="en-US"/>
          </a:p>
        </p:txBody>
      </p:sp>
    </p:spTree>
    <p:extLst>
      <p:ext uri="{BB962C8B-B14F-4D97-AF65-F5344CB8AC3E}">
        <p14:creationId xmlns:p14="http://schemas.microsoft.com/office/powerpoint/2010/main" val="732009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2B492-7467-943A-8088-9B575920A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A4AAB-D643-5140-5595-0E00EA601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622AB-C11A-8EC9-D127-50E1A429B1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Keeping safe and protecting rights (10 mins, slides 26-31)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Share the quotes from fictional generative AI companies, on </a:t>
            </a:r>
            <a:r>
              <a:rPr lang="en-GB" sz="1200" b="0" kern="1200" dirty="0">
                <a:solidFill>
                  <a:schemeClr val="tx1"/>
                </a:solidFill>
                <a:effectLst/>
                <a:latin typeface="+mn-lt"/>
                <a:ea typeface="+mn-ea"/>
                <a:cs typeface="+mn-cs"/>
              </a:rPr>
              <a:t>slides 28-30.</a:t>
            </a:r>
            <a:r>
              <a:rPr lang="en-GB" sz="1200" kern="1200" dirty="0">
                <a:solidFill>
                  <a:schemeClr val="tx1"/>
                </a:solidFill>
                <a:effectLst/>
                <a:latin typeface="+mn-lt"/>
                <a:ea typeface="+mn-ea"/>
                <a:cs typeface="+mn-cs"/>
              </a:rPr>
              <a:t> For each quote, ask pupils to stand on a continuum across the classroom (with ‘helpful/effective’ at one end and ‘not very helpful/ineffective’ at the other), to show how effective they think this idea would be for keeping children safe and protecting their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pupils are standing in place on the line, ask for a volunteer to explain why they have chosen their position. </a:t>
            </a:r>
          </a:p>
          <a:p>
            <a:endParaRPr lang="en-GB" dirty="0"/>
          </a:p>
        </p:txBody>
      </p:sp>
      <p:sp>
        <p:nvSpPr>
          <p:cNvPr id="4" name="Slide Number Placeholder 3">
            <a:extLst>
              <a:ext uri="{FF2B5EF4-FFF2-40B4-BE49-F238E27FC236}">
                <a16:creationId xmlns:a16="http://schemas.microsoft.com/office/drawing/2014/main" id="{41A342DC-2EF0-4EB0-2ACB-14EA8889CAAA}"/>
              </a:ext>
            </a:extLst>
          </p:cNvPr>
          <p:cNvSpPr>
            <a:spLocks noGrp="1"/>
          </p:cNvSpPr>
          <p:nvPr>
            <p:ph type="sldNum" sz="quarter" idx="5"/>
          </p:nvPr>
        </p:nvSpPr>
        <p:spPr/>
        <p:txBody>
          <a:bodyPr/>
          <a:lstStyle/>
          <a:p>
            <a:fld id="{4AB8E58B-C9BC-F047-AC61-EC49AB3E98B5}" type="slidenum">
              <a:rPr lang="en-US" smtClean="0"/>
              <a:t>28</a:t>
            </a:fld>
            <a:endParaRPr lang="en-US"/>
          </a:p>
        </p:txBody>
      </p:sp>
    </p:spTree>
    <p:extLst>
      <p:ext uri="{BB962C8B-B14F-4D97-AF65-F5344CB8AC3E}">
        <p14:creationId xmlns:p14="http://schemas.microsoft.com/office/powerpoint/2010/main" val="1536920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Keeping safe and protecting rights (10 mins, slides 26-31)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Share the quotes from fictional generative AI companies, on </a:t>
            </a:r>
            <a:r>
              <a:rPr lang="en-GB" sz="1200" b="0" kern="1200" dirty="0">
                <a:solidFill>
                  <a:schemeClr val="tx1"/>
                </a:solidFill>
                <a:effectLst/>
                <a:latin typeface="+mn-lt"/>
                <a:ea typeface="+mn-ea"/>
                <a:cs typeface="+mn-cs"/>
              </a:rPr>
              <a:t>slides 28-30.</a:t>
            </a:r>
            <a:r>
              <a:rPr lang="en-GB" sz="1200" kern="1200" dirty="0">
                <a:solidFill>
                  <a:schemeClr val="tx1"/>
                </a:solidFill>
                <a:effectLst/>
                <a:latin typeface="+mn-lt"/>
                <a:ea typeface="+mn-ea"/>
                <a:cs typeface="+mn-cs"/>
              </a:rPr>
              <a:t> For each quote, ask pupils to stand on a continuum across the classroom (with ‘helpful/effective’ at one end and ‘not very helpful/ineffective’ at the other), to show how effective they think this idea would be for keeping children safe and protecting their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pupils are standing in place on the line, ask for a volunteer to explain why they have chosen their position.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29</a:t>
            </a:fld>
            <a:endParaRPr lang="en-US"/>
          </a:p>
        </p:txBody>
      </p:sp>
    </p:spTree>
    <p:extLst>
      <p:ext uri="{BB962C8B-B14F-4D97-AF65-F5344CB8AC3E}">
        <p14:creationId xmlns:p14="http://schemas.microsoft.com/office/powerpoint/2010/main" val="4057359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Keeping safe and protecting rights (10 mins, slides 26-31)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Share the quotes from fictional generative AI companies, on </a:t>
            </a:r>
            <a:r>
              <a:rPr lang="en-GB" sz="1200" b="0" kern="1200" dirty="0">
                <a:solidFill>
                  <a:schemeClr val="tx1"/>
                </a:solidFill>
                <a:effectLst/>
                <a:latin typeface="+mn-lt"/>
                <a:ea typeface="+mn-ea"/>
                <a:cs typeface="+mn-cs"/>
              </a:rPr>
              <a:t>slides 28-30.</a:t>
            </a:r>
            <a:r>
              <a:rPr lang="en-GB" sz="1200" kern="1200" dirty="0">
                <a:solidFill>
                  <a:schemeClr val="tx1"/>
                </a:solidFill>
                <a:effectLst/>
                <a:latin typeface="+mn-lt"/>
                <a:ea typeface="+mn-ea"/>
                <a:cs typeface="+mn-cs"/>
              </a:rPr>
              <a:t> For each quote, ask pupils to stand on a continuum across the classroom (with ‘helpful/effective’ at one end and ‘not very helpful/ineffective’ at the other), to show how effective they think this idea would be for keeping children safe and protecting their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pupils are standing in place on the line, ask for a volunteer to explain why they have chosen their position. </a:t>
            </a:r>
          </a:p>
          <a:p>
            <a:endParaRPr lang="en-GB" dirty="0"/>
          </a:p>
          <a:p>
            <a:r>
              <a:rPr lang="en-GB" sz="1200" kern="1200" dirty="0">
                <a:solidFill>
                  <a:schemeClr val="tx1"/>
                </a:solidFill>
                <a:effectLst/>
                <a:latin typeface="+mn-lt"/>
                <a:ea typeface="+mn-ea"/>
                <a:cs typeface="+mn-cs"/>
              </a:rPr>
              <a:t>Once the class has responded to all the quotes, discuss: </a:t>
            </a:r>
          </a:p>
          <a:p>
            <a:pPr marL="342900" lvl="0" indent="-342900">
              <a:lnSpc>
                <a:spcPts val="155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Is there anything else AI companies or the government could do to help to keep children safe and uphold their rights, if they are using generative AI? </a:t>
            </a:r>
            <a:r>
              <a:rPr lang="en-GB" sz="1800" i="1" dirty="0">
                <a:solidFill>
                  <a:srgbClr val="3B3838"/>
                </a:solidFill>
                <a:effectLst/>
                <a:latin typeface="Outfit"/>
                <a:ea typeface="Calibri" panose="020F0502020204030204" pitchFamily="34" charset="0"/>
                <a:cs typeface="Times New Roman" panose="02020603050405020304" pitchFamily="18" charset="0"/>
              </a:rPr>
              <a:t>(For example, provide child-friendly explanations of how AI works and uses data, so children can make informed decisions; involve children in the development of AI to make sure it reflects their needs)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30</a:t>
            </a:fld>
            <a:endParaRPr lang="en-US"/>
          </a:p>
        </p:txBody>
      </p:sp>
    </p:spTree>
    <p:extLst>
      <p:ext uri="{BB962C8B-B14F-4D97-AF65-F5344CB8AC3E}">
        <p14:creationId xmlns:p14="http://schemas.microsoft.com/office/powerpoint/2010/main" val="3847078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Keeping safe and protecting rights (10 mins, slides 26-31)</a:t>
            </a:r>
          </a:p>
          <a:p>
            <a:endParaRPr lang="en-GB" dirty="0"/>
          </a:p>
          <a:p>
            <a:r>
              <a:rPr lang="en-GB" sz="1200" kern="1200" dirty="0">
                <a:solidFill>
                  <a:schemeClr val="tx1"/>
                </a:solidFill>
                <a:effectLst/>
                <a:latin typeface="+mn-lt"/>
                <a:ea typeface="+mn-ea"/>
                <a:cs typeface="+mn-cs"/>
              </a:rPr>
              <a:t>Explain that there are also lots of things children can do to protect and uphold their rights if using generative AI. Reflecting on what they have learnt this lesson, ask pupils: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using AI, what should children consider to help keep themselves safe and protect their rights?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pairs a few minutes to write two ideas on their whiteboards.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pupils to show their whiteboards and pick out some examples to read aloud to the class.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Using the slide, add to pupils’ ideas with other ways in which people can keep safe and uphold their rights if using AI:</a:t>
            </a:r>
          </a:p>
          <a:p>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1. Remember</a:t>
            </a:r>
            <a:r>
              <a:rPr lang="en-GB" sz="1200" i="1" kern="1200" dirty="0">
                <a:solidFill>
                  <a:schemeClr val="tx1"/>
                </a:solidFill>
                <a:effectLst/>
                <a:latin typeface="+mn-lt"/>
                <a:ea typeface="+mn-ea"/>
                <a:cs typeface="+mn-cs"/>
              </a:rPr>
              <a:t> there are usually </a:t>
            </a:r>
            <a:r>
              <a:rPr lang="en-GB" sz="1200" b="1" i="1" kern="1200" dirty="0">
                <a:solidFill>
                  <a:schemeClr val="tx1"/>
                </a:solidFill>
                <a:effectLst/>
                <a:latin typeface="+mn-lt"/>
                <a:ea typeface="+mn-ea"/>
                <a:cs typeface="+mn-cs"/>
              </a:rPr>
              <a:t>age restrictions</a:t>
            </a:r>
            <a:r>
              <a:rPr lang="en-GB" sz="1200" i="1" kern="1200" dirty="0">
                <a:solidFill>
                  <a:schemeClr val="tx1"/>
                </a:solidFill>
                <a:effectLst/>
                <a:latin typeface="+mn-lt"/>
                <a:ea typeface="+mn-ea"/>
                <a:cs typeface="+mn-cs"/>
              </a:rPr>
              <a:t> for using AI. This is often 13 years old, with the permission of a parent/carer. </a:t>
            </a:r>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2, Use AI with a trusted adult </a:t>
            </a:r>
            <a:r>
              <a:rPr lang="en-GB" sz="1200" i="1" kern="1200" dirty="0">
                <a:solidFill>
                  <a:schemeClr val="tx1"/>
                </a:solidFill>
                <a:effectLst/>
                <a:latin typeface="+mn-lt"/>
                <a:ea typeface="+mn-ea"/>
                <a:cs typeface="+mn-cs"/>
              </a:rPr>
              <a:t>– it’s more fun and safer to explore new technology together. You can check things with them as well. </a:t>
            </a:r>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3. Avoid sharing personal information with generative AI</a:t>
            </a:r>
            <a:r>
              <a:rPr lang="en-GB" sz="1200" i="1" kern="1200" dirty="0">
                <a:solidFill>
                  <a:schemeClr val="tx1"/>
                </a:solidFill>
                <a:effectLst/>
                <a:latin typeface="+mn-lt"/>
                <a:ea typeface="+mn-ea"/>
                <a:cs typeface="+mn-cs"/>
              </a:rPr>
              <a:t> – consider what to include and exclude from AI prompts and avoid sharing personal or sensitive information with AI, for example a home address.</a:t>
            </a:r>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4. Protect your privacy online</a:t>
            </a:r>
            <a:r>
              <a:rPr lang="en-GB" sz="1200" i="1" kern="1200" dirty="0">
                <a:solidFill>
                  <a:schemeClr val="tx1"/>
                </a:solidFill>
                <a:effectLst/>
                <a:latin typeface="+mn-lt"/>
                <a:ea typeface="+mn-ea"/>
                <a:cs typeface="+mn-cs"/>
              </a:rPr>
              <a:t> – think about what you share online as it could be used by AI tools (AI models often scrape data from the web, so what you share publicly online may be used by an AI system).</a:t>
            </a:r>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5. Double check the outputs </a:t>
            </a:r>
            <a:r>
              <a:rPr lang="en-GB" sz="1200" b="0"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AI can support with tasks but remember it can give incorrect, outdated or biased information so always double check with trusted adults, other reliable online sources or books.</a:t>
            </a:r>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6. Tell a trusted adult if you’re worried about anything you’ve seen or heard </a:t>
            </a:r>
            <a:r>
              <a:rPr lang="en-GB" sz="1200" i="1" kern="1200" dirty="0">
                <a:solidFill>
                  <a:schemeClr val="tx1"/>
                </a:solidFill>
                <a:effectLst/>
                <a:latin typeface="+mn-lt"/>
                <a:ea typeface="+mn-ea"/>
                <a:cs typeface="+mn-cs"/>
              </a:rPr>
              <a:t>– AI outputs should never make someone feel uncomfortable or suggest that they do something wrong. If anything like that happens then tell a trusted adult right away. </a:t>
            </a:r>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7. Be creative but remember AI is a tool</a:t>
            </a:r>
            <a:r>
              <a:rPr lang="en-GB" sz="1200" i="1" kern="1200" dirty="0">
                <a:solidFill>
                  <a:schemeClr val="tx1"/>
                </a:solidFill>
                <a:effectLst/>
                <a:latin typeface="+mn-lt"/>
                <a:ea typeface="+mn-ea"/>
                <a:cs typeface="+mn-cs"/>
              </a:rPr>
              <a:t> not a human!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31</a:t>
            </a:fld>
            <a:endParaRPr lang="en-US"/>
          </a:p>
        </p:txBody>
      </p:sp>
    </p:spTree>
    <p:extLst>
      <p:ext uri="{BB962C8B-B14F-4D97-AF65-F5344CB8AC3E}">
        <p14:creationId xmlns:p14="http://schemas.microsoft.com/office/powerpoint/2010/main" val="3608472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Endpoint assessment and reflection (13 mins, slides 32-33)</a:t>
            </a:r>
          </a:p>
          <a:p>
            <a:endParaRPr lang="en-GB" dirty="0"/>
          </a:p>
          <a:p>
            <a:r>
              <a:rPr lang="en-GB" sz="1200" kern="1200" dirty="0">
                <a:solidFill>
                  <a:schemeClr val="tx1"/>
                </a:solidFill>
                <a:effectLst/>
                <a:latin typeface="+mn-lt"/>
                <a:ea typeface="+mn-ea"/>
                <a:cs typeface="+mn-cs"/>
              </a:rPr>
              <a:t>Remind pupils of the learning outcomes.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them to use </a:t>
            </a:r>
            <a:r>
              <a:rPr lang="en-GB" sz="1200" b="1" kern="1200" dirty="0">
                <a:solidFill>
                  <a:schemeClr val="tx1"/>
                </a:solidFill>
                <a:effectLst/>
                <a:latin typeface="+mn-lt"/>
                <a:ea typeface="+mn-ea"/>
                <a:cs typeface="+mn-cs"/>
              </a:rPr>
              <a:t>Resource 3: Keeping safe and protecting rights</a:t>
            </a:r>
            <a:r>
              <a:rPr lang="en-GB" sz="1200" kern="1200" dirty="0">
                <a:solidFill>
                  <a:schemeClr val="tx1"/>
                </a:solidFill>
                <a:effectLst/>
                <a:latin typeface="+mn-lt"/>
                <a:ea typeface="+mn-ea"/>
                <a:cs typeface="+mn-cs"/>
              </a:rPr>
              <a:t> to individually write a message of advice to a friend, to help them to protect their rights and keep safe if using AI technology. </a:t>
            </a:r>
          </a:p>
          <a:p>
            <a:endParaRPr lang="en-GB" sz="1200" kern="1200" dirty="0">
              <a:solidFill>
                <a:schemeClr val="tx1"/>
              </a:solidFill>
              <a:effectLst/>
              <a:latin typeface="+mn-lt"/>
              <a:ea typeface="+mn-ea"/>
              <a:cs typeface="+mn-cs"/>
            </a:endParaRPr>
          </a:p>
          <a:p>
            <a:pPr>
              <a:lnSpc>
                <a:spcPts val="1550"/>
              </a:lnSpc>
              <a:spcAft>
                <a:spcPts val="700"/>
              </a:spcAft>
            </a:pPr>
            <a:r>
              <a:rPr lang="en-GB" sz="1200" b="1" kern="1200" dirty="0">
                <a:solidFill>
                  <a:schemeClr val="tx1"/>
                </a:solidFill>
                <a:effectLst/>
                <a:latin typeface="+mn-lt"/>
                <a:ea typeface="+mn-ea"/>
                <a:cs typeface="+mn-cs"/>
              </a:rPr>
              <a:t>Support: </a:t>
            </a:r>
            <a:r>
              <a:rPr lang="en-GB" sz="1800" dirty="0">
                <a:solidFill>
                  <a:srgbClr val="3B3838"/>
                </a:solidFill>
                <a:effectLst/>
                <a:latin typeface="Outfit"/>
                <a:ea typeface="Calibri" panose="020F0502020204030204" pitchFamily="34" charset="0"/>
                <a:cs typeface="Times New Roman" panose="02020603050405020304" pitchFamily="18" charset="0"/>
              </a:rPr>
              <a:t>Ask pupils to explain the above to a trusted adult or, if appropriate, ask them to say it into a button recorder for you to listen to after the lesson.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Address any questions in the question box.</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32</a:t>
            </a:fld>
            <a:endParaRPr lang="en-US"/>
          </a:p>
        </p:txBody>
      </p:sp>
    </p:spTree>
    <p:extLst>
      <p:ext uri="{BB962C8B-B14F-4D97-AF65-F5344CB8AC3E}">
        <p14:creationId xmlns:p14="http://schemas.microsoft.com/office/powerpoint/2010/main" val="21364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6</a:t>
            </a:fld>
            <a:endParaRPr lang="en-US"/>
          </a:p>
        </p:txBody>
      </p:sp>
    </p:spTree>
    <p:extLst>
      <p:ext uri="{BB962C8B-B14F-4D97-AF65-F5344CB8AC3E}">
        <p14:creationId xmlns:p14="http://schemas.microsoft.com/office/powerpoint/2010/main" val="3127999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Endpoint assessment and reflection (13 mins, slides 32-33)</a:t>
            </a:r>
          </a:p>
          <a:p>
            <a:endParaRPr lang="en-GB" dirty="0"/>
          </a:p>
          <a:p>
            <a:r>
              <a:rPr lang="en-GB" sz="1200" kern="1200" dirty="0">
                <a:solidFill>
                  <a:schemeClr val="tx1"/>
                </a:solidFill>
                <a:effectLst/>
                <a:latin typeface="+mn-lt"/>
                <a:ea typeface="+mn-ea"/>
                <a:cs typeface="+mn-cs"/>
              </a:rPr>
              <a:t>Ask pupils to reflect privately for a minute on the question, ‘How can I help to protect myself if using AI?’.</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33</a:t>
            </a:fld>
            <a:endParaRPr lang="en-US"/>
          </a:p>
        </p:txBody>
      </p:sp>
    </p:spTree>
    <p:extLst>
      <p:ext uri="{BB962C8B-B14F-4D97-AF65-F5344CB8AC3E}">
        <p14:creationId xmlns:p14="http://schemas.microsoft.com/office/powerpoint/2010/main" val="1646342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(2 mins)</a:t>
            </a:r>
          </a:p>
          <a:p>
            <a:endParaRPr lang="en-US" b="1" i="0" dirty="0">
              <a:solidFill>
                <a:srgbClr val="1D1C1D"/>
              </a:solidFill>
              <a:effectLst/>
              <a:latin typeface="Slack-Lato"/>
            </a:endParaRPr>
          </a:p>
          <a:p>
            <a:r>
              <a:rPr lang="en-GB" sz="1200" kern="1200" dirty="0">
                <a:solidFill>
                  <a:schemeClr val="tx1"/>
                </a:solidFill>
                <a:effectLst/>
                <a:latin typeface="+mn-lt"/>
                <a:ea typeface="+mn-ea"/>
                <a:cs typeface="+mn-cs"/>
              </a:rPr>
              <a:t>Remind pupils that if they have any concerns about AI systems, or anything else they have encountered online, they can speak to a trusted adult, such as a parent/carer or teacher.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also direct pupils to the following websites for more advice and support: </a:t>
            </a:r>
          </a:p>
          <a:p>
            <a:pPr lvl="0"/>
            <a:r>
              <a:rPr lang="en-GB" sz="1200" u="sng" kern="1200" dirty="0">
                <a:solidFill>
                  <a:schemeClr val="tx1"/>
                </a:solidFill>
                <a:effectLst/>
                <a:latin typeface="+mn-lt"/>
                <a:ea typeface="+mn-ea"/>
                <a:cs typeface="+mn-cs"/>
                <a:hlinkClick r:id="rId3"/>
              </a:rPr>
              <a:t>www.childline.org.uk/kids</a:t>
            </a:r>
            <a:r>
              <a:rPr lang="en-GB" sz="1200" kern="1200" dirty="0">
                <a:solidFill>
                  <a:schemeClr val="tx1"/>
                </a:solidFill>
                <a:effectLst/>
                <a:latin typeface="+mn-lt"/>
                <a:ea typeface="+mn-ea"/>
                <a:cs typeface="+mn-cs"/>
              </a:rPr>
              <a:t> </a:t>
            </a:r>
          </a:p>
          <a:p>
            <a:pPr lvl="0"/>
            <a:r>
              <a:rPr lang="en-GB" sz="1200" u="sng" kern="1200" dirty="0">
                <a:solidFill>
                  <a:schemeClr val="tx1"/>
                </a:solidFill>
                <a:effectLst/>
                <a:latin typeface="+mn-lt"/>
                <a:ea typeface="+mn-ea"/>
                <a:cs typeface="+mn-cs"/>
                <a:hlinkClick r:id="rId4"/>
              </a:rPr>
              <a:t>www.ceopeducation.co.uk/8_10</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34</a:t>
            </a:fld>
            <a:endParaRPr lang="en-US"/>
          </a:p>
        </p:txBody>
      </p:sp>
    </p:spTree>
    <p:extLst>
      <p:ext uri="{BB962C8B-B14F-4D97-AF65-F5344CB8AC3E}">
        <p14:creationId xmlns:p14="http://schemas.microsoft.com/office/powerpoint/2010/main" val="520054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Extension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pupils to write a message to an AI company suggesting three things they could do to protect and uphold children’s rights, if using AI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35</a:t>
            </a:fld>
            <a:endParaRPr lang="en-US"/>
          </a:p>
        </p:txBody>
      </p:sp>
    </p:spTree>
    <p:extLst>
      <p:ext uri="{BB962C8B-B14F-4D97-AF65-F5344CB8AC3E}">
        <p14:creationId xmlns:p14="http://schemas.microsoft.com/office/powerpoint/2010/main" val="221994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381239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185742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activity (10 mins, slides 9-10)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D1C1D"/>
              </a:solidFill>
              <a:effectLst/>
              <a:latin typeface="Slack-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Establish or revisit ground rules. Explain that if pupils have worries or questions during or after the lesson that they do not want to raise in front of the class, they can write their question on a piece of paper, anonymously or with their name, and put it in the question box.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activity (10 mins, slides 9-10)</a:t>
            </a:r>
          </a:p>
          <a:p>
            <a:br>
              <a:rPr lang="en-US" dirty="0"/>
            </a:br>
            <a:r>
              <a:rPr lang="en-GB" sz="1200" kern="1200" dirty="0">
                <a:solidFill>
                  <a:schemeClr val="tx1"/>
                </a:solidFill>
                <a:effectLst/>
                <a:latin typeface="+mn-lt"/>
                <a:ea typeface="+mn-ea"/>
                <a:cs typeface="+mn-cs"/>
              </a:rPr>
              <a:t>Introduce the baseline activity by sharing the character Talia’s explanation of rights. Then, in their books, ask pupils to respond to the three questions. Once they have noted their thoughts down, they should share them with a partner.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Circulate during the activity to establish pupils’ starting points and notice any common themes in their responses. Consider how the lesson may need adapting depending on any gaps or misconceptions. For example, if pupils are unable to identify ways in which people could keep themselves safe when using AI, you may wish to explore this in greater depth.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310394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(10 mins, slides 11-17)</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GB" sz="1200" kern="1200" dirty="0">
                <a:solidFill>
                  <a:schemeClr val="tx1"/>
                </a:solidFill>
                <a:effectLst/>
                <a:latin typeface="+mn-lt"/>
                <a:ea typeface="+mn-ea"/>
                <a:cs typeface="+mn-cs"/>
              </a:rPr>
              <a:t>Introduce the learning objective and outcomes. Explain that today’s lesson will explore children’s rights and how AI technology can affect them.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(10 mins, slides 11-17)</a:t>
            </a:r>
          </a:p>
          <a:p>
            <a:endParaRPr lang="en-GB" dirty="0"/>
          </a:p>
          <a:p>
            <a:r>
              <a:rPr lang="en-GB" sz="1200" kern="1200" dirty="0">
                <a:solidFill>
                  <a:schemeClr val="tx1"/>
                </a:solidFill>
                <a:effectLst/>
                <a:latin typeface="+mn-lt"/>
                <a:ea typeface="+mn-ea"/>
                <a:cs typeface="+mn-cs"/>
              </a:rPr>
              <a:t>Support pupils to recall from lesson 1 what AI is and some everyday examples.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184905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DD40"/>
          </p15:clr>
        </p15:guide>
        <p15:guide id="2" pos="3120" userDrawn="1">
          <p15:clr>
            <a:srgbClr val="FBDD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34.jpg"/><Relationship Id="rId5" Type="http://schemas.openxmlformats.org/officeDocument/2006/relationships/image" Target="../media/image32.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6.png"/><Relationship Id="rId7"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32.xml"/><Relationship Id="rId6" Type="http://schemas.microsoft.com/office/2007/relationships/hdphoto" Target="../media/hdphoto2.wdp"/><Relationship Id="rId5" Type="http://schemas.openxmlformats.org/officeDocument/2006/relationships/image" Target="../media/image37.png"/><Relationship Id="rId4" Type="http://schemas.microsoft.com/office/2007/relationships/hdphoto" Target="../media/hdphoto1.wdp"/><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2.xml"/><Relationship Id="rId6" Type="http://schemas.openxmlformats.org/officeDocument/2006/relationships/image" Target="../media/image13.png"/><Relationship Id="rId5" Type="http://schemas.openxmlformats.org/officeDocument/2006/relationships/image" Target="../media/image50.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www.childline.org.uk/kids" TargetMode="External"/><Relationship Id="rId2" Type="http://schemas.openxmlformats.org/officeDocument/2006/relationships/notesSlide" Target="../notesSlides/notesSlide31.xml"/><Relationship Id="rId1" Type="http://schemas.openxmlformats.org/officeDocument/2006/relationships/slideLayout" Target="../slideLayouts/slideLayout3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www.ceopeducation.co.uk/8_1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206494" y="1295124"/>
            <a:ext cx="5583227" cy="2011168"/>
          </a:xfrm>
        </p:spPr>
        <p:txBody>
          <a:bodyPr>
            <a:normAutofit fontScale="90000"/>
          </a:bodyPr>
          <a:lstStyle/>
          <a:p>
            <a:r>
              <a:rPr lang="en-US" dirty="0"/>
              <a:t>Understanding AI: Rights, safety and wellbeing</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7" y="3639128"/>
            <a:ext cx="4548294" cy="582035"/>
          </a:xfrm>
        </p:spPr>
        <p:txBody>
          <a:bodyPr/>
          <a:lstStyle/>
          <a:p>
            <a:pPr>
              <a:lnSpc>
                <a:spcPts val="3200"/>
              </a:lnSpc>
              <a:spcBef>
                <a:spcPts val="0"/>
              </a:spcBef>
            </a:pPr>
            <a:r>
              <a:rPr lang="en-US" sz="2400" dirty="0"/>
              <a:t>KS2, </a:t>
            </a:r>
            <a:r>
              <a:rPr lang="en-US" dirty="0"/>
              <a:t>Lesson 2: </a:t>
            </a:r>
            <a:r>
              <a:rPr lang="en-US" sz="2400" dirty="0"/>
              <a:t>How does AI affect our rights? </a:t>
            </a:r>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pic>
        <p:nvPicPr>
          <p:cNvPr id="9" name="Picture Placeholder 11">
            <a:extLst>
              <a:ext uri="{FF2B5EF4-FFF2-40B4-BE49-F238E27FC236}">
                <a16:creationId xmlns:a16="http://schemas.microsoft.com/office/drawing/2014/main" id="{31FE8433-E58A-F2D8-0D26-2F71052FE7AF}"/>
              </a:ext>
            </a:extLst>
          </p:cNvPr>
          <p:cNvPicPr>
            <a:picLocks noChangeAspect="1"/>
          </p:cNvPicPr>
          <p:nvPr/>
        </p:nvPicPr>
        <p:blipFill>
          <a:blip r:embed="rId2">
            <a:alphaModFix/>
          </a:blip>
          <a:srcRect t="1200" b="1200"/>
          <a:stretch/>
        </p:blipFill>
        <p:spPr>
          <a:xfrm>
            <a:off x="6724716" y="1409700"/>
            <a:ext cx="2450219" cy="3382670"/>
          </a:xfrm>
          <a:prstGeom prst="rect">
            <a:avLst/>
          </a:prstGeom>
          <a:noFill/>
          <a:ln>
            <a:noFill/>
          </a:ln>
          <a:effectLst>
            <a:outerShdw blurRad="292100" dist="232131" dir="5400000" algn="tl" rotWithShape="0">
              <a:srgbClr val="333333">
                <a:alpha val="71669"/>
              </a:srgbClr>
            </a:outerShdw>
          </a:effectLst>
        </p:spPr>
      </p:pic>
      <p:cxnSp>
        <p:nvCxnSpPr>
          <p:cNvPr id="4" name="Straight Connector 3">
            <a:extLst>
              <a:ext uri="{FF2B5EF4-FFF2-40B4-BE49-F238E27FC236}">
                <a16:creationId xmlns:a16="http://schemas.microsoft.com/office/drawing/2014/main" id="{F8404CDE-A56A-3A9F-767B-B35B86B6A674}"/>
              </a:ext>
            </a:extLst>
          </p:cNvPr>
          <p:cNvCxnSpPr>
            <a:cxnSpLocks/>
          </p:cNvCxnSpPr>
          <p:nvPr/>
        </p:nvCxnSpPr>
        <p:spPr>
          <a:xfrm>
            <a:off x="337349" y="3584546"/>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330FCCE-4FE0-7822-1C41-862E8D7324AA}"/>
              </a:ext>
            </a:extLst>
          </p:cNvPr>
          <p:cNvPicPr>
            <a:picLocks noChangeAspect="1"/>
          </p:cNvPicPr>
          <p:nvPr/>
        </p:nvPicPr>
        <p:blipFill>
          <a:blip r:embed="rId3"/>
          <a:srcRect/>
          <a:stretch/>
        </p:blipFill>
        <p:spPr>
          <a:xfrm>
            <a:off x="5514441" y="1420660"/>
            <a:ext cx="4033549" cy="2379866"/>
          </a:xfrm>
          <a:prstGeom prst="rect">
            <a:avLst/>
          </a:prstGeom>
        </p:spPr>
      </p:pic>
      <p:pic>
        <p:nvPicPr>
          <p:cNvPr id="21" name="Picture 20">
            <a:extLst>
              <a:ext uri="{FF2B5EF4-FFF2-40B4-BE49-F238E27FC236}">
                <a16:creationId xmlns:a16="http://schemas.microsoft.com/office/drawing/2014/main" id="{DC6759D1-E2E1-3378-FE5F-9BF81C3F56F2}"/>
              </a:ext>
            </a:extLst>
          </p:cNvPr>
          <p:cNvPicPr>
            <a:picLocks noChangeAspect="1"/>
          </p:cNvPicPr>
          <p:nvPr/>
        </p:nvPicPr>
        <p:blipFill>
          <a:blip r:embed="rId4"/>
          <a:srcRect l="-1116" r="474" b="58998"/>
          <a:stretch>
            <a:fillRect/>
          </a:stretch>
        </p:blipFill>
        <p:spPr>
          <a:xfrm>
            <a:off x="7089732" y="3927670"/>
            <a:ext cx="2586438" cy="2930330"/>
          </a:xfrm>
          <a:prstGeom prst="rect">
            <a:avLst/>
          </a:prstGeom>
        </p:spPr>
      </p:pic>
      <p:pic>
        <p:nvPicPr>
          <p:cNvPr id="6" name="Picture 5">
            <a:extLst>
              <a:ext uri="{FF2B5EF4-FFF2-40B4-BE49-F238E27FC236}">
                <a16:creationId xmlns:a16="http://schemas.microsoft.com/office/drawing/2014/main" id="{346EED5C-BCB3-C727-0AE1-DFD6C8B4D1BA}"/>
              </a:ext>
            </a:extLst>
          </p:cNvPr>
          <p:cNvPicPr>
            <a:picLocks noChangeAspect="1"/>
          </p:cNvPicPr>
          <p:nvPr/>
        </p:nvPicPr>
        <p:blipFill>
          <a:blip r:embed="rId5"/>
          <a:srcRect l="43171" b="9731"/>
          <a:stretch>
            <a:fillRect/>
          </a:stretch>
        </p:blipFill>
        <p:spPr>
          <a:xfrm>
            <a:off x="0" y="1412875"/>
            <a:ext cx="5344560" cy="5445125"/>
          </a:xfrm>
          <a:prstGeom prst="rect">
            <a:avLst/>
          </a:prstGeom>
        </p:spPr>
      </p:pic>
      <p:sp>
        <p:nvSpPr>
          <p:cNvPr id="3" name="Title 2">
            <a:extLst>
              <a:ext uri="{FF2B5EF4-FFF2-40B4-BE49-F238E27FC236}">
                <a16:creationId xmlns:a16="http://schemas.microsoft.com/office/drawing/2014/main" id="{37C813F4-D1A2-C391-415C-4B929DF6A681}"/>
              </a:ext>
            </a:extLst>
          </p:cNvPr>
          <p:cNvSpPr>
            <a:spLocks noGrp="1"/>
          </p:cNvSpPr>
          <p:nvPr>
            <p:ph type="title"/>
          </p:nvPr>
        </p:nvSpPr>
        <p:spPr/>
        <p:txBody>
          <a:bodyPr/>
          <a:lstStyle/>
          <a:p>
            <a:r>
              <a:rPr lang="en-GB" dirty="0"/>
              <a:t>What’s our starting point? </a:t>
            </a:r>
          </a:p>
        </p:txBody>
      </p:sp>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2026</a:t>
            </a:r>
          </a:p>
        </p:txBody>
      </p:sp>
      <p:sp>
        <p:nvSpPr>
          <p:cNvPr id="10" name="Content Placeholder 9">
            <a:extLst>
              <a:ext uri="{FF2B5EF4-FFF2-40B4-BE49-F238E27FC236}">
                <a16:creationId xmlns:a16="http://schemas.microsoft.com/office/drawing/2014/main" id="{8AF3C02F-0045-542B-BD3F-7A465C2BCD28}"/>
              </a:ext>
            </a:extLst>
          </p:cNvPr>
          <p:cNvSpPr>
            <a:spLocks noGrp="1"/>
          </p:cNvSpPr>
          <p:nvPr>
            <p:ph sz="half" idx="4294967295"/>
          </p:nvPr>
        </p:nvSpPr>
        <p:spPr>
          <a:xfrm>
            <a:off x="233362" y="1909367"/>
            <a:ext cx="4881563" cy="4368800"/>
          </a:xfrm>
        </p:spPr>
        <p:txBody>
          <a:bodyPr>
            <a:noAutofit/>
          </a:bodyPr>
          <a:lstStyle/>
          <a:p>
            <a:pPr marL="0" indent="0">
              <a:buNone/>
            </a:pPr>
            <a:r>
              <a:rPr lang="en-GB" sz="2400" b="1" dirty="0"/>
              <a:t>Write down your thoughts:</a:t>
            </a:r>
          </a:p>
          <a:p>
            <a:pPr marL="306000" indent="-306000">
              <a:lnSpc>
                <a:spcPts val="3200"/>
              </a:lnSpc>
              <a:spcBef>
                <a:spcPts val="1400"/>
              </a:spcBef>
              <a:buAutoNum type="arabicPeriod"/>
            </a:pPr>
            <a:r>
              <a:rPr lang="en-GB" sz="2400" dirty="0"/>
              <a:t>What are some rights that children have?</a:t>
            </a:r>
          </a:p>
          <a:p>
            <a:pPr marL="306000" indent="-306000">
              <a:lnSpc>
                <a:spcPts val="3200"/>
              </a:lnSpc>
              <a:spcBef>
                <a:spcPts val="1400"/>
              </a:spcBef>
              <a:buAutoNum type="arabicPeriod"/>
            </a:pPr>
            <a:r>
              <a:rPr lang="en-GB" sz="2400" dirty="0"/>
              <a:t>How might children’s rights be affected by AI? </a:t>
            </a:r>
          </a:p>
          <a:p>
            <a:pPr marL="306000" indent="-306000">
              <a:lnSpc>
                <a:spcPts val="3200"/>
              </a:lnSpc>
              <a:spcBef>
                <a:spcPts val="1400"/>
              </a:spcBef>
              <a:buAutoNum type="arabicPeriod"/>
            </a:pPr>
            <a:r>
              <a:rPr lang="en-GB" sz="2400" dirty="0"/>
              <a:t>Can you explain one way someone could protect their rights and keep themselves safe when using AI? </a:t>
            </a:r>
          </a:p>
        </p:txBody>
      </p:sp>
      <p:pic>
        <p:nvPicPr>
          <p:cNvPr id="16" name="Picture 15">
            <a:extLst>
              <a:ext uri="{FF2B5EF4-FFF2-40B4-BE49-F238E27FC236}">
                <a16:creationId xmlns:a16="http://schemas.microsoft.com/office/drawing/2014/main" id="{39C5C58B-1274-8473-29B4-1379CD72AF52}"/>
              </a:ext>
            </a:extLst>
          </p:cNvPr>
          <p:cNvPicPr>
            <a:picLocks noChangeAspect="1"/>
          </p:cNvPicPr>
          <p:nvPr/>
        </p:nvPicPr>
        <p:blipFill>
          <a:blip r:embed="rId6"/>
          <a:stretch>
            <a:fillRect/>
          </a:stretch>
        </p:blipFill>
        <p:spPr>
          <a:xfrm rot="2700317">
            <a:off x="5178002" y="4134218"/>
            <a:ext cx="333116" cy="2529881"/>
          </a:xfrm>
          <a:prstGeom prst="rect">
            <a:avLst/>
          </a:prstGeom>
        </p:spPr>
      </p:pic>
      <p:sp>
        <p:nvSpPr>
          <p:cNvPr id="17" name="TextBox 16">
            <a:extLst>
              <a:ext uri="{FF2B5EF4-FFF2-40B4-BE49-F238E27FC236}">
                <a16:creationId xmlns:a16="http://schemas.microsoft.com/office/drawing/2014/main" id="{7F62956D-49F1-920D-1ED4-49257F0B1029}"/>
              </a:ext>
            </a:extLst>
          </p:cNvPr>
          <p:cNvSpPr txBox="1"/>
          <p:nvPr/>
        </p:nvSpPr>
        <p:spPr>
          <a:xfrm>
            <a:off x="5734856" y="1590853"/>
            <a:ext cx="3691040" cy="1699504"/>
          </a:xfrm>
          <a:prstGeom prst="rect">
            <a:avLst/>
          </a:prstGeom>
          <a:noFill/>
        </p:spPr>
        <p:txBody>
          <a:bodyPr wrap="square" rtlCol="0">
            <a:spAutoFit/>
          </a:bodyPr>
          <a:lstStyle/>
          <a:p>
            <a:pPr>
              <a:lnSpc>
                <a:spcPts val="3200"/>
              </a:lnSpc>
            </a:pPr>
            <a:r>
              <a:rPr lang="en-GB" sz="2400" dirty="0">
                <a:latin typeface="Century Gothic" panose="020B0502020202020204" pitchFamily="34" charset="0"/>
              </a:rPr>
              <a:t>All children have rights – the basic things they need to live a happy and safe life.</a:t>
            </a:r>
          </a:p>
        </p:txBody>
      </p:sp>
    </p:spTree>
    <p:extLst>
      <p:ext uri="{BB962C8B-B14F-4D97-AF65-F5344CB8AC3E}">
        <p14:creationId xmlns:p14="http://schemas.microsoft.com/office/powerpoint/2010/main" val="171329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2" name="Content Placeholder 4">
            <a:extLst>
              <a:ext uri="{FF2B5EF4-FFF2-40B4-BE49-F238E27FC236}">
                <a16:creationId xmlns:a16="http://schemas.microsoft.com/office/drawing/2014/main" id="{8FC8001C-A698-0D69-417D-8306B1A8AE1D}"/>
              </a:ext>
            </a:extLst>
          </p:cNvPr>
          <p:cNvSpPr txBox="1">
            <a:spLocks/>
          </p:cNvSpPr>
          <p:nvPr/>
        </p:nvSpPr>
        <p:spPr>
          <a:xfrm>
            <a:off x="246427" y="1294847"/>
            <a:ext cx="3495309"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pPr>
            <a:r>
              <a:rPr lang="en-GB"/>
              <a:t>To learn about children’s rights and how they can be impacted by AI.</a:t>
            </a:r>
            <a:endParaRPr lang="en-GB" dirty="0"/>
          </a:p>
        </p:txBody>
      </p:sp>
      <p:sp>
        <p:nvSpPr>
          <p:cNvPr id="3" name="Content Placeholder 5">
            <a:extLst>
              <a:ext uri="{FF2B5EF4-FFF2-40B4-BE49-F238E27FC236}">
                <a16:creationId xmlns:a16="http://schemas.microsoft.com/office/drawing/2014/main" id="{F413CF20-E3DC-186C-EF84-370A658D15A6}"/>
              </a:ext>
            </a:extLst>
          </p:cNvPr>
          <p:cNvSpPr txBox="1">
            <a:spLocks/>
          </p:cNvSpPr>
          <p:nvPr/>
        </p:nvSpPr>
        <p:spPr>
          <a:xfrm>
            <a:off x="4067944" y="1285015"/>
            <a:ext cx="4434159"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Aft>
                <a:spcPts val="0"/>
              </a:spcAft>
            </a:pPr>
            <a:r>
              <a:rPr lang="en-GB" dirty="0"/>
              <a:t>We will be able to: </a:t>
            </a:r>
          </a:p>
          <a:p>
            <a:pPr marL="198000" indent="-198000">
              <a:lnSpc>
                <a:spcPts val="2800"/>
              </a:lnSpc>
              <a:spcBef>
                <a:spcPts val="1100"/>
              </a:spcBef>
              <a:spcAft>
                <a:spcPts val="0"/>
              </a:spcAft>
              <a:buFont typeface="Arial" panose="020B0604020202020204" pitchFamily="34" charset="0"/>
              <a:buChar char="•"/>
            </a:pPr>
            <a:r>
              <a:rPr lang="en-GB" dirty="0"/>
              <a:t>identify rights that children have, on and offline</a:t>
            </a:r>
          </a:p>
          <a:p>
            <a:pPr marL="198000" indent="-198000">
              <a:lnSpc>
                <a:spcPts val="2800"/>
              </a:lnSpc>
              <a:spcBef>
                <a:spcPts val="1100"/>
              </a:spcBef>
              <a:spcAft>
                <a:spcPts val="0"/>
              </a:spcAft>
              <a:buFont typeface="Arial" panose="020B0604020202020204" pitchFamily="34" charset="0"/>
              <a:buChar char="•"/>
            </a:pPr>
            <a:r>
              <a:rPr lang="en-GB" dirty="0"/>
              <a:t>explain how generative AI tools can impact children’s rights</a:t>
            </a:r>
          </a:p>
          <a:p>
            <a:pPr marL="198000" indent="-198000">
              <a:lnSpc>
                <a:spcPts val="2800"/>
              </a:lnSpc>
              <a:spcBef>
                <a:spcPts val="1100"/>
              </a:spcBef>
              <a:spcAft>
                <a:spcPts val="0"/>
              </a:spcAft>
              <a:buFont typeface="Arial" panose="020B0604020202020204" pitchFamily="34" charset="0"/>
              <a:buChar char="•"/>
            </a:pPr>
            <a:r>
              <a:rPr lang="en-GB" dirty="0"/>
              <a:t>describe ways to protect and uphold children’s rights when interacting with AI</a:t>
            </a:r>
          </a:p>
          <a:p>
            <a:pPr>
              <a:lnSpc>
                <a:spcPts val="2800"/>
              </a:lnSpc>
            </a:pPr>
            <a:endParaRPr lang="en-US" dirty="0"/>
          </a:p>
        </p:txBody>
      </p:sp>
    </p:spTree>
    <p:extLst>
      <p:ext uri="{BB962C8B-B14F-4D97-AF65-F5344CB8AC3E}">
        <p14:creationId xmlns:p14="http://schemas.microsoft.com/office/powerpoint/2010/main" val="375756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a:extLst>
              <a:ext uri="{FF2B5EF4-FFF2-40B4-BE49-F238E27FC236}">
                <a16:creationId xmlns:a16="http://schemas.microsoft.com/office/drawing/2014/main" id="{840D433A-D83A-9E29-62C8-333BDEC3DA18}"/>
              </a:ext>
            </a:extLst>
          </p:cNvPr>
          <p:cNvSpPr/>
          <p:nvPr/>
        </p:nvSpPr>
        <p:spPr>
          <a:xfrm>
            <a:off x="4789488" y="2176463"/>
            <a:ext cx="4791075" cy="4234847"/>
          </a:xfrm>
          <a:prstGeom prst="roundRect">
            <a:avLst>
              <a:gd name="adj" fmla="val 276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A812F9-DA4F-B8B4-ECD4-22503990A902}"/>
              </a:ext>
            </a:extLst>
          </p:cNvPr>
          <p:cNvPicPr>
            <a:picLocks noChangeAspect="1"/>
          </p:cNvPicPr>
          <p:nvPr/>
        </p:nvPicPr>
        <p:blipFill>
          <a:blip r:embed="rId3"/>
          <a:stretch>
            <a:fillRect/>
          </a:stretch>
        </p:blipFill>
        <p:spPr>
          <a:xfrm>
            <a:off x="323850" y="1412875"/>
            <a:ext cx="3943350" cy="2014142"/>
          </a:xfrm>
          <a:prstGeom prst="rect">
            <a:avLst/>
          </a:prstGeom>
        </p:spPr>
      </p:pic>
      <p:sp>
        <p:nvSpPr>
          <p:cNvPr id="3" name="Title 2">
            <a:extLst>
              <a:ext uri="{FF2B5EF4-FFF2-40B4-BE49-F238E27FC236}">
                <a16:creationId xmlns:a16="http://schemas.microsoft.com/office/drawing/2014/main" id="{DDA81BCE-C4CB-F5BB-4924-A0422B2461EA}"/>
              </a:ext>
            </a:extLst>
          </p:cNvPr>
          <p:cNvSpPr>
            <a:spLocks noGrp="1"/>
          </p:cNvSpPr>
          <p:nvPr>
            <p:ph type="title"/>
          </p:nvPr>
        </p:nvSpPr>
        <p:spPr>
          <a:xfrm>
            <a:off x="233593" y="543878"/>
            <a:ext cx="7718010" cy="694054"/>
          </a:xfrm>
        </p:spPr>
        <p:txBody>
          <a:bodyPr/>
          <a:lstStyle/>
          <a:p>
            <a:r>
              <a:rPr lang="en-GB" dirty="0"/>
              <a:t>Can you remember what AI is?</a:t>
            </a:r>
          </a:p>
        </p:txBody>
      </p:sp>
      <p:sp>
        <p:nvSpPr>
          <p:cNvPr id="4" name="Slide Number Placeholder 3">
            <a:extLst>
              <a:ext uri="{FF2B5EF4-FFF2-40B4-BE49-F238E27FC236}">
                <a16:creationId xmlns:a16="http://schemas.microsoft.com/office/drawing/2014/main" id="{AAA838F1-189B-952A-B75A-D26D50D34DA1}"/>
              </a:ext>
            </a:extLst>
          </p:cNvPr>
          <p:cNvSpPr>
            <a:spLocks noGrp="1"/>
          </p:cNvSpPr>
          <p:nvPr>
            <p:ph type="sldNum" sz="quarter" idx="4"/>
          </p:nvPr>
        </p:nvSpPr>
        <p:spPr/>
        <p:txBody>
          <a:bodyPr/>
          <a:lstStyle/>
          <a:p>
            <a:r>
              <a:rPr lang="en-GB" dirty="0"/>
              <a:t>© PSHE Association 2026</a:t>
            </a:r>
          </a:p>
        </p:txBody>
      </p:sp>
      <p:sp>
        <p:nvSpPr>
          <p:cNvPr id="9" name="TextBox 8">
            <a:extLst>
              <a:ext uri="{FF2B5EF4-FFF2-40B4-BE49-F238E27FC236}">
                <a16:creationId xmlns:a16="http://schemas.microsoft.com/office/drawing/2014/main" id="{3C5C0862-BF96-1581-D4FB-677671BF49D0}"/>
              </a:ext>
            </a:extLst>
          </p:cNvPr>
          <p:cNvSpPr txBox="1"/>
          <p:nvPr/>
        </p:nvSpPr>
        <p:spPr>
          <a:xfrm>
            <a:off x="4799898" y="2329645"/>
            <a:ext cx="4791075"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Century Gothic" panose="020B0502020202020204" pitchFamily="34" charset="0"/>
              </a:rPr>
              <a:t>F</a:t>
            </a:r>
            <a:r>
              <a:rPr kumimoji="0" lang="en-GB" sz="20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ilm</a:t>
            </a: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recommendations</a:t>
            </a:r>
          </a:p>
        </p:txBody>
      </p:sp>
      <p:sp>
        <p:nvSpPr>
          <p:cNvPr id="12" name="TextBox 11">
            <a:extLst>
              <a:ext uri="{FF2B5EF4-FFF2-40B4-BE49-F238E27FC236}">
                <a16:creationId xmlns:a16="http://schemas.microsoft.com/office/drawing/2014/main" id="{76915B4E-6C8C-5AE6-DD98-B630D58E1A3C}"/>
              </a:ext>
            </a:extLst>
          </p:cNvPr>
          <p:cNvSpPr txBox="1"/>
          <p:nvPr/>
        </p:nvSpPr>
        <p:spPr>
          <a:xfrm>
            <a:off x="7347744" y="4389781"/>
            <a:ext cx="2119994"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Century Gothic" panose="020B0502020202020204" pitchFamily="34" charset="0"/>
              </a:rPr>
              <a:t>S</a:t>
            </a: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mart devices</a:t>
            </a:r>
          </a:p>
        </p:txBody>
      </p:sp>
      <p:sp>
        <p:nvSpPr>
          <p:cNvPr id="15" name="TextBox 14">
            <a:extLst>
              <a:ext uri="{FF2B5EF4-FFF2-40B4-BE49-F238E27FC236}">
                <a16:creationId xmlns:a16="http://schemas.microsoft.com/office/drawing/2014/main" id="{9A3661A9-981C-1E7F-2F47-D8AFE0A4FF04}"/>
              </a:ext>
            </a:extLst>
          </p:cNvPr>
          <p:cNvSpPr txBox="1"/>
          <p:nvPr/>
        </p:nvSpPr>
        <p:spPr>
          <a:xfrm>
            <a:off x="4923890" y="4369090"/>
            <a:ext cx="2119995"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Century Gothic" panose="020B0502020202020204" pitchFamily="34" charset="0"/>
              </a:rPr>
              <a:t>S</a:t>
            </a:r>
            <a:r>
              <a:rPr kumimoji="0" lang="en-GB" sz="20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earch</a:t>
            </a: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engines</a:t>
            </a:r>
          </a:p>
        </p:txBody>
      </p:sp>
      <p:pic>
        <p:nvPicPr>
          <p:cNvPr id="8" name="Picture 7">
            <a:extLst>
              <a:ext uri="{FF2B5EF4-FFF2-40B4-BE49-F238E27FC236}">
                <a16:creationId xmlns:a16="http://schemas.microsoft.com/office/drawing/2014/main" id="{826E11A6-DC52-E4C0-70CA-D142AAC7ABE6}"/>
              </a:ext>
            </a:extLst>
          </p:cNvPr>
          <p:cNvPicPr>
            <a:picLocks noChangeAspect="1"/>
          </p:cNvPicPr>
          <p:nvPr/>
        </p:nvPicPr>
        <p:blipFill>
          <a:blip r:embed="rId4"/>
          <a:srcRect b="47597"/>
          <a:stretch>
            <a:fillRect/>
          </a:stretch>
        </p:blipFill>
        <p:spPr>
          <a:xfrm>
            <a:off x="180347" y="3590925"/>
            <a:ext cx="2555927" cy="3267075"/>
          </a:xfrm>
          <a:prstGeom prst="rect">
            <a:avLst/>
          </a:prstGeom>
        </p:spPr>
      </p:pic>
      <p:grpSp>
        <p:nvGrpSpPr>
          <p:cNvPr id="18" name="Group 17">
            <a:extLst>
              <a:ext uri="{FF2B5EF4-FFF2-40B4-BE49-F238E27FC236}">
                <a16:creationId xmlns:a16="http://schemas.microsoft.com/office/drawing/2014/main" id="{DDD15546-D5C3-1B4D-8C19-36BA8B488DA4}"/>
              </a:ext>
            </a:extLst>
          </p:cNvPr>
          <p:cNvGrpSpPr/>
          <p:nvPr/>
        </p:nvGrpSpPr>
        <p:grpSpPr>
          <a:xfrm>
            <a:off x="0" y="3446676"/>
            <a:ext cx="2744493" cy="3411324"/>
            <a:chOff x="0" y="3799623"/>
            <a:chExt cx="2744493" cy="3411324"/>
          </a:xfrm>
        </p:grpSpPr>
        <p:sp>
          <p:nvSpPr>
            <p:cNvPr id="16" name="Rectangle 15">
              <a:extLst>
                <a:ext uri="{FF2B5EF4-FFF2-40B4-BE49-F238E27FC236}">
                  <a16:creationId xmlns:a16="http://schemas.microsoft.com/office/drawing/2014/main" id="{DF6E13EF-12F5-F406-6E9D-696207D6F2A3}"/>
                </a:ext>
              </a:extLst>
            </p:cNvPr>
            <p:cNvSpPr/>
            <p:nvPr/>
          </p:nvSpPr>
          <p:spPr>
            <a:xfrm>
              <a:off x="0" y="3799623"/>
              <a:ext cx="2744493" cy="3058377"/>
            </a:xfrm>
            <a:prstGeom prst="rect">
              <a:avLst/>
            </a:prstGeom>
            <a:solidFill>
              <a:srgbClr val="0E83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9CA0800-E385-CD0B-5A19-A02FA6E89C0C}"/>
                </a:ext>
              </a:extLst>
            </p:cNvPr>
            <p:cNvPicPr>
              <a:picLocks noChangeAspect="1"/>
            </p:cNvPicPr>
            <p:nvPr/>
          </p:nvPicPr>
          <p:blipFill>
            <a:blip r:embed="rId5"/>
            <a:srcRect b="47866"/>
            <a:stretch>
              <a:fillRect/>
            </a:stretch>
          </p:blipFill>
          <p:spPr>
            <a:xfrm>
              <a:off x="180347" y="3960628"/>
              <a:ext cx="1688024" cy="3250319"/>
            </a:xfrm>
            <a:prstGeom prst="rect">
              <a:avLst/>
            </a:prstGeom>
          </p:spPr>
        </p:pic>
      </p:grpSp>
      <p:sp>
        <p:nvSpPr>
          <p:cNvPr id="19" name="TextBox 18">
            <a:extLst>
              <a:ext uri="{FF2B5EF4-FFF2-40B4-BE49-F238E27FC236}">
                <a16:creationId xmlns:a16="http://schemas.microsoft.com/office/drawing/2014/main" id="{008B0DFD-5F15-F2BB-B44A-FB3ADD526BA1}"/>
              </a:ext>
            </a:extLst>
          </p:cNvPr>
          <p:cNvSpPr txBox="1"/>
          <p:nvPr/>
        </p:nvSpPr>
        <p:spPr>
          <a:xfrm>
            <a:off x="530972" y="1639421"/>
            <a:ext cx="3647259" cy="1200329"/>
          </a:xfrm>
          <a:prstGeom prst="rect">
            <a:avLst/>
          </a:prstGeom>
          <a:noFill/>
        </p:spPr>
        <p:txBody>
          <a:bodyPr wrap="square" rtlCol="0">
            <a:spAutoFit/>
          </a:bodyPr>
          <a:lstStyle/>
          <a:p>
            <a:r>
              <a:rPr lang="en-GB" sz="2400" dirty="0">
                <a:latin typeface="Century Gothic" panose="020B0502020202020204" pitchFamily="34" charset="0"/>
              </a:rPr>
              <a:t>That’s right! </a:t>
            </a:r>
          </a:p>
          <a:p>
            <a:r>
              <a:rPr lang="en-GB" sz="2400" dirty="0">
                <a:latin typeface="Century Gothic" panose="020B0502020202020204" pitchFamily="34" charset="0"/>
              </a:rPr>
              <a:t>AI stands for </a:t>
            </a:r>
            <a:br>
              <a:rPr lang="en-GB" sz="2400" dirty="0">
                <a:latin typeface="Century Gothic" panose="020B0502020202020204" pitchFamily="34" charset="0"/>
              </a:rPr>
            </a:br>
            <a:r>
              <a:rPr lang="en-GB" sz="2400" dirty="0">
                <a:latin typeface="Century Gothic" panose="020B0502020202020204" pitchFamily="34" charset="0"/>
              </a:rPr>
              <a:t>‘</a:t>
            </a:r>
            <a:r>
              <a:rPr lang="en-GB" sz="2400" b="1" dirty="0">
                <a:latin typeface="Century Gothic" panose="020B0502020202020204" pitchFamily="34" charset="0"/>
              </a:rPr>
              <a:t>A</a:t>
            </a:r>
            <a:r>
              <a:rPr lang="en-GB" sz="2400" dirty="0">
                <a:latin typeface="Century Gothic" panose="020B0502020202020204" pitchFamily="34" charset="0"/>
              </a:rPr>
              <a:t>rtificial </a:t>
            </a:r>
            <a:r>
              <a:rPr lang="en-GB" sz="2400" b="1" dirty="0">
                <a:latin typeface="Century Gothic" panose="020B0502020202020204" pitchFamily="34" charset="0"/>
              </a:rPr>
              <a:t>I</a:t>
            </a:r>
            <a:r>
              <a:rPr lang="en-GB" sz="2400" dirty="0">
                <a:latin typeface="Century Gothic" panose="020B0502020202020204" pitchFamily="34" charset="0"/>
              </a:rPr>
              <a:t>ntelligence’. </a:t>
            </a:r>
          </a:p>
        </p:txBody>
      </p:sp>
      <p:sp>
        <p:nvSpPr>
          <p:cNvPr id="25" name="Rectangle 24">
            <a:extLst>
              <a:ext uri="{FF2B5EF4-FFF2-40B4-BE49-F238E27FC236}">
                <a16:creationId xmlns:a16="http://schemas.microsoft.com/office/drawing/2014/main" id="{06A53644-275C-864E-CC53-C019A10C3E92}"/>
              </a:ext>
            </a:extLst>
          </p:cNvPr>
          <p:cNvSpPr/>
          <p:nvPr/>
        </p:nvSpPr>
        <p:spPr>
          <a:xfrm>
            <a:off x="0" y="3491846"/>
            <a:ext cx="2210765" cy="3366154"/>
          </a:xfrm>
          <a:prstGeom prst="rect">
            <a:avLst/>
          </a:prstGeom>
          <a:solidFill>
            <a:srgbClr val="0E83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B294A4C1-EAED-9DE4-1AF1-1C46B0CAB631}"/>
              </a:ext>
            </a:extLst>
          </p:cNvPr>
          <p:cNvSpPr/>
          <p:nvPr/>
        </p:nvSpPr>
        <p:spPr>
          <a:xfrm>
            <a:off x="325513" y="1408515"/>
            <a:ext cx="4272864" cy="5002795"/>
          </a:xfrm>
          <a:prstGeom prst="roundRect">
            <a:avLst>
              <a:gd name="adj" fmla="val 4521"/>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nchorCtr="0"/>
          <a:lstStyle/>
          <a:p>
            <a:pPr>
              <a:lnSpc>
                <a:spcPts val="2800"/>
              </a:lnSpc>
              <a:spcBef>
                <a:spcPts val="1100"/>
              </a:spcBef>
            </a:pPr>
            <a:r>
              <a:rPr lang="en-GB" sz="2000" b="1" dirty="0">
                <a:solidFill>
                  <a:schemeClr val="tx1"/>
                </a:solidFill>
                <a:latin typeface="Century Gothic" panose="020B0502020202020204" pitchFamily="34" charset="0"/>
              </a:rPr>
              <a:t>A</a:t>
            </a:r>
            <a:r>
              <a:rPr lang="en-GB" sz="2000" dirty="0">
                <a:solidFill>
                  <a:schemeClr val="tx1"/>
                </a:solidFill>
                <a:latin typeface="Century Gothic" panose="020B0502020202020204" pitchFamily="34" charset="0"/>
              </a:rPr>
              <a:t>rtificial </a:t>
            </a:r>
            <a:r>
              <a:rPr lang="en-GB" sz="2000" b="1" dirty="0">
                <a:solidFill>
                  <a:schemeClr val="tx1"/>
                </a:solidFill>
                <a:latin typeface="Century Gothic" panose="020B0502020202020204" pitchFamily="34" charset="0"/>
              </a:rPr>
              <a:t>I</a:t>
            </a:r>
            <a:r>
              <a:rPr lang="en-GB" sz="2000" dirty="0">
                <a:solidFill>
                  <a:schemeClr val="tx1"/>
                </a:solidFill>
                <a:latin typeface="Century Gothic" panose="020B0502020202020204" pitchFamily="34" charset="0"/>
              </a:rPr>
              <a:t>ntelligence (AI) is a technology that lets computer systems do complex tasks, which in the past, only humans were able to do. </a:t>
            </a:r>
          </a:p>
          <a:p>
            <a:pPr>
              <a:lnSpc>
                <a:spcPts val="2800"/>
              </a:lnSpc>
              <a:spcBef>
                <a:spcPts val="1100"/>
              </a:spcBef>
            </a:pPr>
            <a:r>
              <a:rPr lang="en-GB" sz="2000" dirty="0">
                <a:solidFill>
                  <a:schemeClr val="tx1"/>
                </a:solidFill>
                <a:latin typeface="Century Gothic" panose="020B0502020202020204" pitchFamily="34" charset="0"/>
              </a:rPr>
              <a:t>AI systems learn from data, detect patterns and improve performance over time. </a:t>
            </a:r>
          </a:p>
          <a:p>
            <a:pPr>
              <a:lnSpc>
                <a:spcPts val="2800"/>
              </a:lnSpc>
              <a:spcBef>
                <a:spcPts val="1100"/>
              </a:spcBef>
            </a:pPr>
            <a:r>
              <a:rPr lang="en-GB" sz="2000" b="1" dirty="0">
                <a:solidFill>
                  <a:schemeClr val="tx1"/>
                </a:solidFill>
                <a:latin typeface="Century Gothic" panose="020B0502020202020204" pitchFamily="34" charset="0"/>
              </a:rPr>
              <a:t>Remember: </a:t>
            </a:r>
            <a:r>
              <a:rPr lang="en-GB" sz="2000" dirty="0">
                <a:solidFill>
                  <a:schemeClr val="tx1"/>
                </a:solidFill>
                <a:latin typeface="Century Gothic" panose="020B0502020202020204" pitchFamily="34" charset="0"/>
              </a:rPr>
              <a:t>The word ‘intelligence’ is misleading, because AI doesn’t think for itself. </a:t>
            </a:r>
          </a:p>
          <a:p>
            <a:pPr algn="ctr">
              <a:lnSpc>
                <a:spcPts val="2800"/>
              </a:lnSpc>
              <a:spcBef>
                <a:spcPts val="1100"/>
              </a:spcBef>
            </a:pPr>
            <a:endParaRPr lang="en-US" sz="2000" dirty="0">
              <a:solidFill>
                <a:schemeClr val="tx1"/>
              </a:solidFill>
              <a:latin typeface="Century Gothic" panose="020B0502020202020204" pitchFamily="34" charset="0"/>
            </a:endParaRPr>
          </a:p>
        </p:txBody>
      </p:sp>
      <p:sp>
        <p:nvSpPr>
          <p:cNvPr id="24" name="Rounded Rectangle 23">
            <a:extLst>
              <a:ext uri="{FF2B5EF4-FFF2-40B4-BE49-F238E27FC236}">
                <a16:creationId xmlns:a16="http://schemas.microsoft.com/office/drawing/2014/main" id="{67586787-B11F-C174-2210-22BBF0DDFDA3}"/>
              </a:ext>
            </a:extLst>
          </p:cNvPr>
          <p:cNvSpPr/>
          <p:nvPr/>
        </p:nvSpPr>
        <p:spPr>
          <a:xfrm>
            <a:off x="6112742" y="1412875"/>
            <a:ext cx="4272864" cy="4730734"/>
          </a:xfrm>
          <a:prstGeom prst="roundRect">
            <a:avLst>
              <a:gd name="adj" fmla="val 452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nchorCtr="0"/>
          <a:lstStyle/>
          <a:p>
            <a:pPr>
              <a:lnSpc>
                <a:spcPts val="2800"/>
              </a:lnSpc>
              <a:spcBef>
                <a:spcPts val="1100"/>
              </a:spcBef>
            </a:pPr>
            <a:endParaRPr lang="en-GB" sz="2000" dirty="0">
              <a:solidFill>
                <a:schemeClr val="tx1"/>
              </a:solidFill>
              <a:latin typeface="Century Gothic" panose="020B0502020202020204" pitchFamily="34" charset="0"/>
            </a:endParaRPr>
          </a:p>
        </p:txBody>
      </p:sp>
      <p:sp>
        <p:nvSpPr>
          <p:cNvPr id="30" name="TextBox 29">
            <a:extLst>
              <a:ext uri="{FF2B5EF4-FFF2-40B4-BE49-F238E27FC236}">
                <a16:creationId xmlns:a16="http://schemas.microsoft.com/office/drawing/2014/main" id="{937EFDDE-761D-C607-A5E6-24FCB013DA69}"/>
              </a:ext>
            </a:extLst>
          </p:cNvPr>
          <p:cNvSpPr txBox="1"/>
          <p:nvPr/>
        </p:nvSpPr>
        <p:spPr>
          <a:xfrm>
            <a:off x="4789488" y="1308700"/>
            <a:ext cx="4710050" cy="830997"/>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Can you remember any everyday examples of AI?</a:t>
            </a:r>
          </a:p>
        </p:txBody>
      </p:sp>
      <p:pic>
        <p:nvPicPr>
          <p:cNvPr id="32" name="Picture 31">
            <a:extLst>
              <a:ext uri="{FF2B5EF4-FFF2-40B4-BE49-F238E27FC236}">
                <a16:creationId xmlns:a16="http://schemas.microsoft.com/office/drawing/2014/main" id="{900BCD21-8C88-48E4-CA23-C9B3658D1AD0}"/>
              </a:ext>
            </a:extLst>
          </p:cNvPr>
          <p:cNvPicPr>
            <a:picLocks noChangeAspect="1"/>
          </p:cNvPicPr>
          <p:nvPr/>
        </p:nvPicPr>
        <p:blipFill>
          <a:blip r:embed="rId6"/>
          <a:stretch>
            <a:fillRect/>
          </a:stretch>
        </p:blipFill>
        <p:spPr>
          <a:xfrm>
            <a:off x="6256996" y="2766521"/>
            <a:ext cx="1726542" cy="1299983"/>
          </a:xfrm>
          <a:prstGeom prst="rect">
            <a:avLst/>
          </a:prstGeom>
        </p:spPr>
      </p:pic>
      <p:pic>
        <p:nvPicPr>
          <p:cNvPr id="33" name="Picture 32">
            <a:extLst>
              <a:ext uri="{FF2B5EF4-FFF2-40B4-BE49-F238E27FC236}">
                <a16:creationId xmlns:a16="http://schemas.microsoft.com/office/drawing/2014/main" id="{EC32C6B1-27AD-AB4B-8C7A-3252FAFF8099}"/>
              </a:ext>
            </a:extLst>
          </p:cNvPr>
          <p:cNvPicPr>
            <a:picLocks noChangeAspect="1"/>
          </p:cNvPicPr>
          <p:nvPr/>
        </p:nvPicPr>
        <p:blipFill>
          <a:blip r:embed="rId7"/>
          <a:stretch>
            <a:fillRect/>
          </a:stretch>
        </p:blipFill>
        <p:spPr>
          <a:xfrm>
            <a:off x="4991740" y="4987021"/>
            <a:ext cx="2171645" cy="1206469"/>
          </a:xfrm>
          <a:prstGeom prst="rect">
            <a:avLst/>
          </a:prstGeom>
        </p:spPr>
      </p:pic>
      <p:pic>
        <p:nvPicPr>
          <p:cNvPr id="34" name="Picture 33">
            <a:extLst>
              <a:ext uri="{FF2B5EF4-FFF2-40B4-BE49-F238E27FC236}">
                <a16:creationId xmlns:a16="http://schemas.microsoft.com/office/drawing/2014/main" id="{BA1E0EF4-F89B-7235-7BF3-5874F24291AF}"/>
              </a:ext>
            </a:extLst>
          </p:cNvPr>
          <p:cNvPicPr>
            <a:picLocks noChangeAspect="1"/>
          </p:cNvPicPr>
          <p:nvPr/>
        </p:nvPicPr>
        <p:blipFill>
          <a:blip r:embed="rId8"/>
          <a:stretch>
            <a:fillRect/>
          </a:stretch>
        </p:blipFill>
        <p:spPr>
          <a:xfrm>
            <a:off x="7760607" y="4860864"/>
            <a:ext cx="1183259" cy="1398397"/>
          </a:xfrm>
          <a:prstGeom prst="rect">
            <a:avLst/>
          </a:prstGeom>
        </p:spPr>
      </p:pic>
    </p:spTree>
    <p:extLst>
      <p:ext uri="{BB962C8B-B14F-4D97-AF65-F5344CB8AC3E}">
        <p14:creationId xmlns:p14="http://schemas.microsoft.com/office/powerpoint/2010/main" val="287040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bg/>
                                          </p:spTgt>
                                        </p:tgtEl>
                                        <p:attrNameLst>
                                          <p:attrName>style.visibility</p:attrName>
                                        </p:attrNameLst>
                                      </p:cBhvr>
                                      <p:to>
                                        <p:strVal val="visible"/>
                                      </p:to>
                                    </p:set>
                                    <p:animEffect transition="in" filter="fade">
                                      <p:cBhvr>
                                        <p:cTn id="16" dur="500"/>
                                        <p:tgtEl>
                                          <p:spTgt spid="24">
                                            <p:bg/>
                                          </p:spTgt>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bg/>
                                          </p:spTgt>
                                        </p:tgtEl>
                                        <p:attrNameLst>
                                          <p:attrName>style.visibility</p:attrName>
                                        </p:attrNameLst>
                                      </p:cBhvr>
                                      <p:to>
                                        <p:strVal val="visible"/>
                                      </p:to>
                                    </p:set>
                                    <p:animEffect transition="in" filter="fade">
                                      <p:cBhvr>
                                        <p:cTn id="24" dur="500"/>
                                        <p:tgtEl>
                                          <p:spTgt spid="27">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fade">
                                      <p:cBhvr>
                                        <p:cTn id="30" dur="500"/>
                                        <p:tgtEl>
                                          <p:spTgt spid="2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xEl>
                                              <p:pRg st="1" end="1"/>
                                            </p:txEl>
                                          </p:spTgt>
                                        </p:tgtEl>
                                        <p:attrNameLst>
                                          <p:attrName>style.visibility</p:attrName>
                                        </p:attrNameLst>
                                      </p:cBhvr>
                                      <p:to>
                                        <p:strVal val="visible"/>
                                      </p:to>
                                    </p:set>
                                    <p:animEffect transition="in" filter="fade">
                                      <p:cBhvr>
                                        <p:cTn id="35" dur="500"/>
                                        <p:tgtEl>
                                          <p:spTgt spid="2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xEl>
                                              <p:pRg st="2" end="2"/>
                                            </p:txEl>
                                          </p:spTgt>
                                        </p:tgtEl>
                                        <p:attrNameLst>
                                          <p:attrName>style.visibility</p:attrName>
                                        </p:attrNameLst>
                                      </p:cBhvr>
                                      <p:to>
                                        <p:strVal val="visible"/>
                                      </p:to>
                                    </p:set>
                                    <p:animEffect transition="in" filter="fade">
                                      <p:cBhvr>
                                        <p:cTn id="40" dur="500"/>
                                        <p:tgtEl>
                                          <p:spTgt spid="2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
                                            <p:txEl>
                                              <p:pRg st="0" end="0"/>
                                            </p:txEl>
                                          </p:spTgt>
                                        </p:tgtEl>
                                        <p:attrNameLst>
                                          <p:attrName>style.visibility</p:attrName>
                                        </p:attrNameLst>
                                      </p:cBhvr>
                                      <p:to>
                                        <p:strVal val="visible"/>
                                      </p:to>
                                    </p:set>
                                    <p:animEffect transition="in" filter="fade">
                                      <p:cBhvr>
                                        <p:cTn id="45" dur="500"/>
                                        <p:tgtEl>
                                          <p:spTgt spid="30">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par>
                                <p:cTn id="70" presetID="10"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9" grpId="0"/>
      <p:bldP spid="12" grpId="0"/>
      <p:bldP spid="15" grpId="0"/>
      <p:bldP spid="19" grpId="0"/>
      <p:bldP spid="25" grpId="0" animBg="1"/>
      <p:bldP spid="27" grpId="0" uiExpand="1" build="allAtOnce" animBg="1"/>
      <p:bldP spid="24"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53EEA3-E340-B377-D987-A18BD6B7A2E5}"/>
              </a:ext>
            </a:extLst>
          </p:cNvPr>
          <p:cNvSpPr>
            <a:spLocks noGrp="1"/>
          </p:cNvSpPr>
          <p:nvPr>
            <p:ph sz="half" idx="10"/>
          </p:nvPr>
        </p:nvSpPr>
        <p:spPr>
          <a:xfrm>
            <a:off x="232915" y="1303304"/>
            <a:ext cx="2959548" cy="4368246"/>
          </a:xfrm>
        </p:spPr>
        <p:txBody>
          <a:bodyPr>
            <a:noAutofit/>
          </a:bodyPr>
          <a:lstStyle/>
          <a:p>
            <a:r>
              <a:rPr lang="en-GB" dirty="0"/>
              <a:t>Generative AI (GenAI) is a type of AI that can be used to generate (or create) new content, using existing data. </a:t>
            </a:r>
          </a:p>
          <a:p>
            <a:endParaRPr lang="en-GB" dirty="0"/>
          </a:p>
          <a:p>
            <a:endParaRPr lang="en-GB" dirty="0"/>
          </a:p>
        </p:txBody>
      </p:sp>
      <p:sp>
        <p:nvSpPr>
          <p:cNvPr id="3" name="Title 2">
            <a:extLst>
              <a:ext uri="{FF2B5EF4-FFF2-40B4-BE49-F238E27FC236}">
                <a16:creationId xmlns:a16="http://schemas.microsoft.com/office/drawing/2014/main" id="{BB19D445-C280-8FAD-AF00-06BA42B3C5AB}"/>
              </a:ext>
            </a:extLst>
          </p:cNvPr>
          <p:cNvSpPr>
            <a:spLocks noGrp="1"/>
          </p:cNvSpPr>
          <p:nvPr>
            <p:ph type="title"/>
          </p:nvPr>
        </p:nvSpPr>
        <p:spPr>
          <a:xfrm>
            <a:off x="233592" y="543878"/>
            <a:ext cx="6347089" cy="694054"/>
          </a:xfrm>
        </p:spPr>
        <p:txBody>
          <a:bodyPr/>
          <a:lstStyle/>
          <a:p>
            <a:r>
              <a:rPr lang="en-GB" dirty="0"/>
              <a:t>What is generative AI? </a:t>
            </a:r>
          </a:p>
        </p:txBody>
      </p:sp>
      <p:sp>
        <p:nvSpPr>
          <p:cNvPr id="4" name="Slide Number Placeholder 3">
            <a:extLst>
              <a:ext uri="{FF2B5EF4-FFF2-40B4-BE49-F238E27FC236}">
                <a16:creationId xmlns:a16="http://schemas.microsoft.com/office/drawing/2014/main" id="{5A8F9F3B-B7F6-6332-451C-990383AD8982}"/>
              </a:ext>
            </a:extLst>
          </p:cNvPr>
          <p:cNvSpPr>
            <a:spLocks noGrp="1"/>
          </p:cNvSpPr>
          <p:nvPr>
            <p:ph type="sldNum" sz="quarter" idx="4"/>
          </p:nvPr>
        </p:nvSpPr>
        <p:spPr/>
        <p:txBody>
          <a:bodyPr/>
          <a:lstStyle/>
          <a:p>
            <a:r>
              <a:rPr lang="en-GB" dirty="0"/>
              <a:t>© PSHE Association 2026</a:t>
            </a:r>
          </a:p>
        </p:txBody>
      </p:sp>
      <p:sp>
        <p:nvSpPr>
          <p:cNvPr id="5" name="TextBox 4">
            <a:extLst>
              <a:ext uri="{FF2B5EF4-FFF2-40B4-BE49-F238E27FC236}">
                <a16:creationId xmlns:a16="http://schemas.microsoft.com/office/drawing/2014/main" id="{6CD9C258-D4B9-D501-C245-41D661106782}"/>
              </a:ext>
            </a:extLst>
          </p:cNvPr>
          <p:cNvSpPr txBox="1"/>
          <p:nvPr/>
        </p:nvSpPr>
        <p:spPr>
          <a:xfrm>
            <a:off x="3517900" y="3171944"/>
            <a:ext cx="2868613" cy="400110"/>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ask questions</a:t>
            </a:r>
          </a:p>
        </p:txBody>
      </p:sp>
      <p:sp>
        <p:nvSpPr>
          <p:cNvPr id="15" name="TextBox 14">
            <a:extLst>
              <a:ext uri="{FF2B5EF4-FFF2-40B4-BE49-F238E27FC236}">
                <a16:creationId xmlns:a16="http://schemas.microsoft.com/office/drawing/2014/main" id="{863183F9-82E0-F2C8-FF80-FD376B9D6C9D}"/>
              </a:ext>
            </a:extLst>
          </p:cNvPr>
          <p:cNvSpPr txBox="1"/>
          <p:nvPr/>
        </p:nvSpPr>
        <p:spPr>
          <a:xfrm>
            <a:off x="6386513" y="3171944"/>
            <a:ext cx="3280424" cy="707886"/>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create things like pictures, music or recipes</a:t>
            </a:r>
          </a:p>
        </p:txBody>
      </p:sp>
      <p:sp>
        <p:nvSpPr>
          <p:cNvPr id="18" name="TextBox 17">
            <a:extLst>
              <a:ext uri="{FF2B5EF4-FFF2-40B4-BE49-F238E27FC236}">
                <a16:creationId xmlns:a16="http://schemas.microsoft.com/office/drawing/2014/main" id="{A065170D-114E-192C-88BA-0C739B53B0C7}"/>
              </a:ext>
            </a:extLst>
          </p:cNvPr>
          <p:cNvSpPr txBox="1"/>
          <p:nvPr/>
        </p:nvSpPr>
        <p:spPr>
          <a:xfrm>
            <a:off x="3477988" y="5572571"/>
            <a:ext cx="1839911" cy="707886"/>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get ideas or inspiration</a:t>
            </a:r>
          </a:p>
        </p:txBody>
      </p:sp>
      <p:sp>
        <p:nvSpPr>
          <p:cNvPr id="19" name="TextBox 18">
            <a:extLst>
              <a:ext uri="{FF2B5EF4-FFF2-40B4-BE49-F238E27FC236}">
                <a16:creationId xmlns:a16="http://schemas.microsoft.com/office/drawing/2014/main" id="{9E2543B2-1BFC-6C26-F956-0A97BFE7F04C}"/>
              </a:ext>
            </a:extLst>
          </p:cNvPr>
          <p:cNvSpPr txBox="1"/>
          <p:nvPr/>
        </p:nvSpPr>
        <p:spPr>
          <a:xfrm>
            <a:off x="5603424" y="5572571"/>
            <a:ext cx="2069653" cy="707886"/>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draft messages or text</a:t>
            </a:r>
          </a:p>
        </p:txBody>
      </p:sp>
      <p:sp>
        <p:nvSpPr>
          <p:cNvPr id="20" name="TextBox 19">
            <a:extLst>
              <a:ext uri="{FF2B5EF4-FFF2-40B4-BE49-F238E27FC236}">
                <a16:creationId xmlns:a16="http://schemas.microsoft.com/office/drawing/2014/main" id="{44FAAF7E-5664-4B7A-DE90-FD650B0EFE50}"/>
              </a:ext>
            </a:extLst>
          </p:cNvPr>
          <p:cNvSpPr txBox="1"/>
          <p:nvPr/>
        </p:nvSpPr>
        <p:spPr>
          <a:xfrm>
            <a:off x="8057213" y="5572571"/>
            <a:ext cx="1393189" cy="707886"/>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analyse data</a:t>
            </a:r>
          </a:p>
        </p:txBody>
      </p:sp>
      <p:sp>
        <p:nvSpPr>
          <p:cNvPr id="22" name="TextBox 21">
            <a:extLst>
              <a:ext uri="{FF2B5EF4-FFF2-40B4-BE49-F238E27FC236}">
                <a16:creationId xmlns:a16="http://schemas.microsoft.com/office/drawing/2014/main" id="{71DFF1F5-5701-F184-4429-E6069A32F637}"/>
              </a:ext>
            </a:extLst>
          </p:cNvPr>
          <p:cNvSpPr txBox="1"/>
          <p:nvPr/>
        </p:nvSpPr>
        <p:spPr>
          <a:xfrm>
            <a:off x="3517900" y="1328359"/>
            <a:ext cx="6062662" cy="451406"/>
          </a:xfrm>
          <a:prstGeom prst="rect">
            <a:avLst/>
          </a:prstGeom>
          <a:noFill/>
        </p:spPr>
        <p:txBody>
          <a:bodyPr wrap="square">
            <a:spAutoFit/>
          </a:bodyPr>
          <a:lstStyle/>
          <a:p>
            <a:pPr marL="0" marR="0" lvl="0" indent="0" defTabSz="990570" rtl="0" eaLnBrk="1" fontAlgn="auto" latinLnBrk="0" hangingPunct="1">
              <a:lnSpc>
                <a:spcPts val="2800"/>
              </a:lnSpc>
              <a:spcBef>
                <a:spcPts val="1100"/>
              </a:spcBef>
              <a:spcAft>
                <a:spcPts val="0"/>
              </a:spcAft>
              <a:buClrTx/>
              <a:buSzTx/>
              <a:buFont typeface="Arial" panose="020B0604020202020204" pitchFamily="34" charset="0"/>
              <a:buNone/>
              <a:tabLst/>
              <a:defRPr/>
            </a:pPr>
            <a:r>
              <a:rPr kumimoji="0" lang="en-GB" sz="2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People might use generative AI</a:t>
            </a:r>
            <a:r>
              <a:rPr kumimoji="0" lang="en-GB" sz="2600" b="1" i="0" u="none" strike="noStrike" kern="1200" cap="none" spc="0" normalizeH="0" noProof="0" dirty="0">
                <a:ln>
                  <a:noFill/>
                </a:ln>
                <a:solidFill>
                  <a:schemeClr val="bg1"/>
                </a:solidFill>
                <a:effectLst/>
                <a:uLnTx/>
                <a:uFillTx/>
                <a:latin typeface="Century Gothic" panose="020B0502020202020204" pitchFamily="34" charset="0"/>
                <a:ea typeface="+mn-ea"/>
                <a:cs typeface="+mn-cs"/>
              </a:rPr>
              <a:t> to</a:t>
            </a:r>
            <a:r>
              <a:rPr kumimoji="0" lang="en-GB" sz="2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pic>
        <p:nvPicPr>
          <p:cNvPr id="27" name="Picture 26">
            <a:extLst>
              <a:ext uri="{FF2B5EF4-FFF2-40B4-BE49-F238E27FC236}">
                <a16:creationId xmlns:a16="http://schemas.microsoft.com/office/drawing/2014/main" id="{1297DB69-96E0-7E17-BBBF-061436255D9A}"/>
              </a:ext>
            </a:extLst>
          </p:cNvPr>
          <p:cNvPicPr>
            <a:picLocks noChangeAspect="1"/>
          </p:cNvPicPr>
          <p:nvPr/>
        </p:nvPicPr>
        <p:blipFill>
          <a:blip r:embed="rId3"/>
          <a:stretch>
            <a:fillRect/>
          </a:stretch>
        </p:blipFill>
        <p:spPr>
          <a:xfrm>
            <a:off x="8190561" y="4648858"/>
            <a:ext cx="1278587" cy="858756"/>
          </a:xfrm>
          <a:prstGeom prst="rect">
            <a:avLst/>
          </a:prstGeom>
        </p:spPr>
      </p:pic>
      <p:pic>
        <p:nvPicPr>
          <p:cNvPr id="29" name="Picture 28">
            <a:extLst>
              <a:ext uri="{FF2B5EF4-FFF2-40B4-BE49-F238E27FC236}">
                <a16:creationId xmlns:a16="http://schemas.microsoft.com/office/drawing/2014/main" id="{66BFA25E-B790-B8DA-71FE-DB0D2F7F2945}"/>
              </a:ext>
            </a:extLst>
          </p:cNvPr>
          <p:cNvPicPr>
            <a:picLocks noChangeAspect="1"/>
          </p:cNvPicPr>
          <p:nvPr/>
        </p:nvPicPr>
        <p:blipFill>
          <a:blip r:embed="rId4"/>
          <a:stretch>
            <a:fillRect/>
          </a:stretch>
        </p:blipFill>
        <p:spPr>
          <a:xfrm>
            <a:off x="4460808" y="2210606"/>
            <a:ext cx="982795" cy="877839"/>
          </a:xfrm>
          <a:prstGeom prst="rect">
            <a:avLst/>
          </a:prstGeom>
        </p:spPr>
      </p:pic>
      <p:pic>
        <p:nvPicPr>
          <p:cNvPr id="31" name="Picture 30">
            <a:extLst>
              <a:ext uri="{FF2B5EF4-FFF2-40B4-BE49-F238E27FC236}">
                <a16:creationId xmlns:a16="http://schemas.microsoft.com/office/drawing/2014/main" id="{6CAD0789-C290-DEFE-E8E4-480A7B73A288}"/>
              </a:ext>
            </a:extLst>
          </p:cNvPr>
          <p:cNvPicPr>
            <a:picLocks noChangeAspect="1"/>
          </p:cNvPicPr>
          <p:nvPr/>
        </p:nvPicPr>
        <p:blipFill>
          <a:blip r:embed="rId5"/>
          <a:stretch>
            <a:fillRect/>
          </a:stretch>
        </p:blipFill>
        <p:spPr>
          <a:xfrm>
            <a:off x="5992643" y="4428534"/>
            <a:ext cx="1307213" cy="1040046"/>
          </a:xfrm>
          <a:prstGeom prst="rect">
            <a:avLst/>
          </a:prstGeom>
        </p:spPr>
      </p:pic>
      <p:pic>
        <p:nvPicPr>
          <p:cNvPr id="33" name="Picture 32">
            <a:extLst>
              <a:ext uri="{FF2B5EF4-FFF2-40B4-BE49-F238E27FC236}">
                <a16:creationId xmlns:a16="http://schemas.microsoft.com/office/drawing/2014/main" id="{EFF850AC-8362-6D35-32EE-3B91DCFA60F7}"/>
              </a:ext>
            </a:extLst>
          </p:cNvPr>
          <p:cNvPicPr>
            <a:picLocks noChangeAspect="1"/>
          </p:cNvPicPr>
          <p:nvPr/>
        </p:nvPicPr>
        <p:blipFill>
          <a:blip r:embed="rId6"/>
          <a:stretch>
            <a:fillRect/>
          </a:stretch>
        </p:blipFill>
        <p:spPr>
          <a:xfrm>
            <a:off x="7179180" y="1983834"/>
            <a:ext cx="1889256" cy="1154545"/>
          </a:xfrm>
          <a:prstGeom prst="rect">
            <a:avLst/>
          </a:prstGeom>
        </p:spPr>
      </p:pic>
      <p:pic>
        <p:nvPicPr>
          <p:cNvPr id="35" name="Picture 34">
            <a:extLst>
              <a:ext uri="{FF2B5EF4-FFF2-40B4-BE49-F238E27FC236}">
                <a16:creationId xmlns:a16="http://schemas.microsoft.com/office/drawing/2014/main" id="{7F1751A4-D698-0A7D-AE3A-F9D659014B08}"/>
              </a:ext>
            </a:extLst>
          </p:cNvPr>
          <p:cNvPicPr>
            <a:picLocks noChangeAspect="1"/>
          </p:cNvPicPr>
          <p:nvPr/>
        </p:nvPicPr>
        <p:blipFill>
          <a:blip r:embed="rId7"/>
          <a:stretch>
            <a:fillRect/>
          </a:stretch>
        </p:blipFill>
        <p:spPr>
          <a:xfrm>
            <a:off x="3855692" y="4326720"/>
            <a:ext cx="1162352" cy="1162352"/>
          </a:xfrm>
          <a:prstGeom prst="rect">
            <a:avLst/>
          </a:prstGeom>
        </p:spPr>
      </p:pic>
    </p:spTree>
    <p:extLst>
      <p:ext uri="{BB962C8B-B14F-4D97-AF65-F5344CB8AC3E}">
        <p14:creationId xmlns:p14="http://schemas.microsoft.com/office/powerpoint/2010/main" val="60584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15" grpId="0"/>
      <p:bldP spid="18" grpId="0"/>
      <p:bldP spid="19"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2B35B5-2EA1-96B1-245D-27C26129D4C8}"/>
              </a:ext>
            </a:extLst>
          </p:cNvPr>
          <p:cNvPicPr>
            <a:picLocks noChangeAspect="1"/>
          </p:cNvPicPr>
          <p:nvPr/>
        </p:nvPicPr>
        <p:blipFill>
          <a:blip r:embed="rId3"/>
          <a:stretch>
            <a:fillRect/>
          </a:stretch>
        </p:blipFill>
        <p:spPr>
          <a:xfrm>
            <a:off x="308505" y="2044737"/>
            <a:ext cx="4718398" cy="7448475"/>
          </a:xfrm>
          <a:prstGeom prst="rect">
            <a:avLst/>
          </a:prstGeom>
        </p:spPr>
      </p:pic>
      <p:sp>
        <p:nvSpPr>
          <p:cNvPr id="12" name="Rounded Rectangle 11">
            <a:extLst>
              <a:ext uri="{FF2B5EF4-FFF2-40B4-BE49-F238E27FC236}">
                <a16:creationId xmlns:a16="http://schemas.microsoft.com/office/drawing/2014/main" id="{E8BCC9AC-C71F-514E-881C-65B5EABEC040}"/>
              </a:ext>
            </a:extLst>
          </p:cNvPr>
          <p:cNvSpPr/>
          <p:nvPr/>
        </p:nvSpPr>
        <p:spPr>
          <a:xfrm>
            <a:off x="5113278" y="2176463"/>
            <a:ext cx="4467285" cy="4234847"/>
          </a:xfrm>
          <a:prstGeom prst="roundRect">
            <a:avLst>
              <a:gd name="adj" fmla="val 4107"/>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AC5CE10-B071-D906-13F6-1E8A20A8F817}"/>
              </a:ext>
            </a:extLst>
          </p:cNvPr>
          <p:cNvSpPr>
            <a:spLocks noGrp="1"/>
          </p:cNvSpPr>
          <p:nvPr>
            <p:ph type="title"/>
          </p:nvPr>
        </p:nvSpPr>
        <p:spPr>
          <a:xfrm>
            <a:off x="233592" y="588482"/>
            <a:ext cx="7749945" cy="1217645"/>
          </a:xfrm>
        </p:spPr>
        <p:txBody>
          <a:bodyPr anchor="t" anchorCtr="0"/>
          <a:lstStyle/>
          <a:p>
            <a:r>
              <a:rPr lang="en-GB" dirty="0"/>
              <a:t>What</a:t>
            </a:r>
            <a:r>
              <a:rPr lang="en-GB" sz="3200" dirty="0"/>
              <a:t> is the UN Convention on the Rights of the Child (UNCRC)?</a:t>
            </a:r>
          </a:p>
        </p:txBody>
      </p:sp>
      <p:sp>
        <p:nvSpPr>
          <p:cNvPr id="4" name="Slide Number Placeholder 3">
            <a:extLst>
              <a:ext uri="{FF2B5EF4-FFF2-40B4-BE49-F238E27FC236}">
                <a16:creationId xmlns:a16="http://schemas.microsoft.com/office/drawing/2014/main" id="{EA3CD0A6-5E81-625B-AD85-97DBC3AD2E93}"/>
              </a:ext>
            </a:extLst>
          </p:cNvPr>
          <p:cNvSpPr>
            <a:spLocks noGrp="1"/>
          </p:cNvSpPr>
          <p:nvPr>
            <p:ph type="sldNum" sz="quarter" idx="4"/>
          </p:nvPr>
        </p:nvSpPr>
        <p:spPr/>
        <p:txBody>
          <a:bodyPr/>
          <a:lstStyle/>
          <a:p>
            <a:r>
              <a:rPr lang="en-GB" dirty="0"/>
              <a:t>© PSHE Association 2026</a:t>
            </a:r>
          </a:p>
        </p:txBody>
      </p:sp>
      <p:sp>
        <p:nvSpPr>
          <p:cNvPr id="2" name="Content Placeholder 1">
            <a:extLst>
              <a:ext uri="{FF2B5EF4-FFF2-40B4-BE49-F238E27FC236}">
                <a16:creationId xmlns:a16="http://schemas.microsoft.com/office/drawing/2014/main" id="{87B49FFA-60DF-8FB9-E3DB-4DDCD27C1598}"/>
              </a:ext>
            </a:extLst>
          </p:cNvPr>
          <p:cNvSpPr>
            <a:spLocks noGrp="1"/>
          </p:cNvSpPr>
          <p:nvPr>
            <p:ph sz="half" idx="4294967295"/>
          </p:nvPr>
        </p:nvSpPr>
        <p:spPr>
          <a:xfrm>
            <a:off x="5319682" y="2295525"/>
            <a:ext cx="4054475" cy="4368800"/>
          </a:xfrm>
        </p:spPr>
        <p:txBody>
          <a:bodyPr>
            <a:normAutofit/>
          </a:bodyPr>
          <a:lstStyle/>
          <a:p>
            <a:pPr>
              <a:lnSpc>
                <a:spcPts val="3200"/>
              </a:lnSpc>
            </a:pPr>
            <a:r>
              <a:rPr lang="en-GB" sz="2400" dirty="0"/>
              <a:t>It explains all the rights children have and the responsibilities of adults and governments to protect children’s rights. </a:t>
            </a:r>
          </a:p>
          <a:p>
            <a:pPr>
              <a:lnSpc>
                <a:spcPts val="3200"/>
              </a:lnSpc>
            </a:pPr>
            <a:r>
              <a:rPr lang="en-GB" sz="2400" dirty="0"/>
              <a:t>All rights are connected, are equally important, and cannot be removed from children. </a:t>
            </a:r>
          </a:p>
          <a:p>
            <a:pPr>
              <a:lnSpc>
                <a:spcPts val="3200"/>
              </a:lnSpc>
            </a:pPr>
            <a:endParaRPr lang="en-GB" sz="2400" dirty="0"/>
          </a:p>
          <a:p>
            <a:pPr>
              <a:lnSpc>
                <a:spcPts val="3200"/>
              </a:lnSpc>
            </a:pPr>
            <a:endParaRPr lang="en-GB" sz="2400" dirty="0"/>
          </a:p>
        </p:txBody>
      </p:sp>
      <p:sp>
        <p:nvSpPr>
          <p:cNvPr id="7" name="TextBox 6">
            <a:extLst>
              <a:ext uri="{FF2B5EF4-FFF2-40B4-BE49-F238E27FC236}">
                <a16:creationId xmlns:a16="http://schemas.microsoft.com/office/drawing/2014/main" id="{5F7C343F-43B4-7066-0CFC-E20D32A54819}"/>
              </a:ext>
            </a:extLst>
          </p:cNvPr>
          <p:cNvSpPr txBox="1"/>
          <p:nvPr/>
        </p:nvSpPr>
        <p:spPr>
          <a:xfrm>
            <a:off x="484128" y="2293283"/>
            <a:ext cx="4305360" cy="1699504"/>
          </a:xfrm>
          <a:prstGeom prst="rect">
            <a:avLst/>
          </a:prstGeom>
          <a:noFill/>
        </p:spPr>
        <p:txBody>
          <a:bodyPr wrap="square">
            <a:spAutoFit/>
          </a:bodyPr>
          <a:lstStyle/>
          <a:p>
            <a:pPr marL="0" marR="0" lvl="0" indent="0" algn="l" defTabSz="990570" rtl="0" eaLnBrk="1" fontAlgn="auto" latinLnBrk="0" hangingPunct="1">
              <a:lnSpc>
                <a:spcPts val="3200"/>
              </a:lnSpc>
              <a:spcBef>
                <a:spcPts val="11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effectLst/>
                <a:uLnTx/>
                <a:uFillTx/>
                <a:latin typeface="Century Gothic" panose="020B0502020202020204" pitchFamily="34" charset="0"/>
                <a:ea typeface="+mn-ea"/>
                <a:cs typeface="+mn-cs"/>
              </a:rPr>
              <a:t>The UNCRC is an important agreement by countries who have promised to protect children’s rights. </a:t>
            </a:r>
          </a:p>
        </p:txBody>
      </p:sp>
    </p:spTree>
    <p:extLst>
      <p:ext uri="{BB962C8B-B14F-4D97-AF65-F5344CB8AC3E}">
        <p14:creationId xmlns:p14="http://schemas.microsoft.com/office/powerpoint/2010/main" val="335687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8C7366-73C0-10A9-88FB-5A206808E933}"/>
              </a:ext>
            </a:extLst>
          </p:cNvPr>
          <p:cNvPicPr>
            <a:picLocks noChangeAspect="1"/>
          </p:cNvPicPr>
          <p:nvPr/>
        </p:nvPicPr>
        <p:blipFill>
          <a:blip r:embed="rId3"/>
          <a:srcRect l="-1476" r="689" b="29578"/>
          <a:stretch>
            <a:fillRect/>
          </a:stretch>
        </p:blipFill>
        <p:spPr>
          <a:xfrm>
            <a:off x="4953001" y="2407016"/>
            <a:ext cx="4864814" cy="4450984"/>
          </a:xfrm>
          <a:prstGeom prst="rect">
            <a:avLst/>
          </a:prstGeom>
        </p:spPr>
      </p:pic>
      <p:sp>
        <p:nvSpPr>
          <p:cNvPr id="5" name="Rounded Rectangle 4">
            <a:extLst>
              <a:ext uri="{FF2B5EF4-FFF2-40B4-BE49-F238E27FC236}">
                <a16:creationId xmlns:a16="http://schemas.microsoft.com/office/drawing/2014/main" id="{7C6BF958-69D6-A70B-C1FF-0CFB3B1BFC6D}"/>
              </a:ext>
            </a:extLst>
          </p:cNvPr>
          <p:cNvSpPr/>
          <p:nvPr/>
        </p:nvSpPr>
        <p:spPr>
          <a:xfrm>
            <a:off x="323850" y="1412875"/>
            <a:ext cx="4465638" cy="5119688"/>
          </a:xfrm>
          <a:prstGeom prst="roundRect">
            <a:avLst>
              <a:gd name="adj" fmla="val 4750"/>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180000" rIns="360000" rtlCol="0" anchor="t" anchorCtr="0"/>
          <a:lstStyle/>
          <a:p>
            <a:pPr>
              <a:lnSpc>
                <a:spcPts val="3200"/>
              </a:lnSpc>
              <a:spcBef>
                <a:spcPts val="1200"/>
              </a:spcBef>
            </a:pPr>
            <a:r>
              <a:rPr lang="en-GB" sz="2400" dirty="0">
                <a:solidFill>
                  <a:schemeClr val="tx1"/>
                </a:solidFill>
                <a:latin typeface="Century Gothic" panose="020B0502020202020204" pitchFamily="34" charset="0"/>
              </a:rPr>
              <a:t>“It’s about being treated with respect, having your voice heard, and being valued as a human being – every day, in every space.” </a:t>
            </a:r>
          </a:p>
          <a:p>
            <a:pPr>
              <a:lnSpc>
                <a:spcPts val="3200"/>
              </a:lnSpc>
              <a:spcBef>
                <a:spcPts val="1200"/>
              </a:spcBef>
            </a:pPr>
            <a:r>
              <a:rPr lang="en-GB" sz="2400" dirty="0">
                <a:solidFill>
                  <a:schemeClr val="tx1"/>
                </a:solidFill>
                <a:latin typeface="Century Gothic" panose="020B0502020202020204" pitchFamily="34" charset="0"/>
              </a:rPr>
              <a:t>(Children’s Parliament)</a:t>
            </a:r>
          </a:p>
        </p:txBody>
      </p:sp>
      <p:sp>
        <p:nvSpPr>
          <p:cNvPr id="3" name="Title 2">
            <a:extLst>
              <a:ext uri="{FF2B5EF4-FFF2-40B4-BE49-F238E27FC236}">
                <a16:creationId xmlns:a16="http://schemas.microsoft.com/office/drawing/2014/main" id="{9A5C092C-92E8-A775-A265-2E7AE033F8EA}"/>
              </a:ext>
            </a:extLst>
          </p:cNvPr>
          <p:cNvSpPr>
            <a:spLocks noGrp="1"/>
          </p:cNvSpPr>
          <p:nvPr>
            <p:ph type="title"/>
          </p:nvPr>
        </p:nvSpPr>
        <p:spPr>
          <a:xfrm>
            <a:off x="233592" y="543878"/>
            <a:ext cx="8075383" cy="694054"/>
          </a:xfrm>
        </p:spPr>
        <p:txBody>
          <a:bodyPr/>
          <a:lstStyle/>
          <a:p>
            <a:r>
              <a:rPr lang="en-GB" dirty="0"/>
              <a:t>What does ‘human dignity’ mean?</a:t>
            </a:r>
          </a:p>
        </p:txBody>
      </p:sp>
      <p:sp>
        <p:nvSpPr>
          <p:cNvPr id="4" name="Slide Number Placeholder 3">
            <a:extLst>
              <a:ext uri="{FF2B5EF4-FFF2-40B4-BE49-F238E27FC236}">
                <a16:creationId xmlns:a16="http://schemas.microsoft.com/office/drawing/2014/main" id="{9B95F0C8-21F5-C846-D9C2-B8C1897995CE}"/>
              </a:ext>
            </a:extLst>
          </p:cNvPr>
          <p:cNvSpPr>
            <a:spLocks noGrp="1"/>
          </p:cNvSpPr>
          <p:nvPr>
            <p:ph type="sldNum" sz="quarter" idx="4"/>
          </p:nvPr>
        </p:nvSpPr>
        <p:spPr/>
        <p:txBody>
          <a:bodyPr/>
          <a:lstStyle/>
          <a:p>
            <a:r>
              <a:rPr lang="en-GB" dirty="0"/>
              <a:t>© PSHE Association 2026</a:t>
            </a:r>
          </a:p>
        </p:txBody>
      </p:sp>
      <p:pic>
        <p:nvPicPr>
          <p:cNvPr id="8" name="Picture 7">
            <a:extLst>
              <a:ext uri="{FF2B5EF4-FFF2-40B4-BE49-F238E27FC236}">
                <a16:creationId xmlns:a16="http://schemas.microsoft.com/office/drawing/2014/main" id="{04A45F4B-252B-ABEE-E3B3-F4F22C06934B}"/>
              </a:ext>
            </a:extLst>
          </p:cNvPr>
          <p:cNvPicPr>
            <a:picLocks noChangeAspect="1"/>
          </p:cNvPicPr>
          <p:nvPr/>
        </p:nvPicPr>
        <p:blipFill>
          <a:blip r:embed="rId4"/>
          <a:stretch>
            <a:fillRect/>
          </a:stretch>
        </p:blipFill>
        <p:spPr>
          <a:xfrm>
            <a:off x="3642304" y="5362638"/>
            <a:ext cx="960628" cy="960628"/>
          </a:xfrm>
          <a:prstGeom prst="rect">
            <a:avLst/>
          </a:prstGeom>
        </p:spPr>
      </p:pic>
    </p:spTree>
    <p:extLst>
      <p:ext uri="{BB962C8B-B14F-4D97-AF65-F5344CB8AC3E}">
        <p14:creationId xmlns:p14="http://schemas.microsoft.com/office/powerpoint/2010/main" val="38027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73A8F-B4D4-CF12-BCBE-5DE1F95C84A2}"/>
              </a:ext>
            </a:extLst>
          </p:cNvPr>
          <p:cNvSpPr>
            <a:spLocks noGrp="1"/>
          </p:cNvSpPr>
          <p:nvPr>
            <p:ph type="title"/>
          </p:nvPr>
        </p:nvSpPr>
        <p:spPr>
          <a:xfrm>
            <a:off x="196117" y="1088333"/>
            <a:ext cx="7749945" cy="694054"/>
          </a:xfrm>
        </p:spPr>
        <p:txBody>
          <a:bodyPr/>
          <a:lstStyle/>
          <a:p>
            <a:r>
              <a:rPr lang="en-GB" dirty="0"/>
              <a:t>Rights that may be affected by generative AI use…</a:t>
            </a:r>
          </a:p>
        </p:txBody>
      </p:sp>
      <p:sp>
        <p:nvSpPr>
          <p:cNvPr id="6" name="TextBox 5">
            <a:extLst>
              <a:ext uri="{FF2B5EF4-FFF2-40B4-BE49-F238E27FC236}">
                <a16:creationId xmlns:a16="http://schemas.microsoft.com/office/drawing/2014/main" id="{1E040EB4-EA9A-4C83-E554-CA70E7BBD85B}"/>
              </a:ext>
            </a:extLst>
          </p:cNvPr>
          <p:cNvSpPr txBox="1"/>
          <p:nvPr/>
        </p:nvSpPr>
        <p:spPr>
          <a:xfrm>
            <a:off x="245803" y="1996581"/>
            <a:ext cx="4521200" cy="3439403"/>
          </a:xfrm>
          <a:prstGeom prst="rect">
            <a:avLst/>
          </a:prstGeom>
          <a:noFill/>
        </p:spPr>
        <p:txBody>
          <a:bodyPr wrap="square" rtlCol="0">
            <a:spAutoFit/>
          </a:bodyPr>
          <a:lstStyle/>
          <a:p>
            <a:pPr>
              <a:spcAft>
                <a:spcPts val="500"/>
              </a:spcAft>
            </a:pPr>
            <a:r>
              <a:rPr lang="en-GB" sz="2000" b="1" dirty="0">
                <a:latin typeface="Century Gothic" panose="020B0502020202020204" pitchFamily="34" charset="0"/>
              </a:rPr>
              <a:t>The right to non-discrimination</a:t>
            </a:r>
          </a:p>
          <a:p>
            <a:pPr>
              <a:lnSpc>
                <a:spcPts val="2600"/>
              </a:lnSpc>
            </a:pPr>
            <a:r>
              <a:rPr lang="en-GB" sz="2000" b="1" dirty="0">
                <a:latin typeface="Century Gothic" panose="020B0502020202020204" pitchFamily="34" charset="0"/>
              </a:rPr>
              <a:t>All</a:t>
            </a:r>
            <a:r>
              <a:rPr lang="en-GB" sz="2000" dirty="0">
                <a:latin typeface="Century Gothic" panose="020B0502020202020204" pitchFamily="34" charset="0"/>
              </a:rPr>
              <a:t> children have the same rights no matter what their differences are, and no child should be treated unfairly for any reason, whatever their ethnicity, sex, religion, language, abilities, whatever they think or say, whatever their family background. </a:t>
            </a:r>
          </a:p>
          <a:p>
            <a:endParaRPr lang="en-US" sz="2000" dirty="0">
              <a:latin typeface="Century Gothic" panose="020B0502020202020204" pitchFamily="34" charset="0"/>
            </a:endParaRPr>
          </a:p>
        </p:txBody>
      </p:sp>
      <p:sp>
        <p:nvSpPr>
          <p:cNvPr id="7" name="TextBox 6">
            <a:extLst>
              <a:ext uri="{FF2B5EF4-FFF2-40B4-BE49-F238E27FC236}">
                <a16:creationId xmlns:a16="http://schemas.microsoft.com/office/drawing/2014/main" id="{85DC7E3F-B2CA-4FEF-4776-4D6C8E13B6C5}"/>
              </a:ext>
            </a:extLst>
          </p:cNvPr>
          <p:cNvSpPr txBox="1"/>
          <p:nvPr/>
        </p:nvSpPr>
        <p:spPr>
          <a:xfrm>
            <a:off x="5113207" y="1996581"/>
            <a:ext cx="4465638" cy="2426305"/>
          </a:xfrm>
          <a:prstGeom prst="rect">
            <a:avLst/>
          </a:prstGeom>
          <a:noFill/>
        </p:spPr>
        <p:txBody>
          <a:bodyPr wrap="square" rtlCol="0">
            <a:spAutoFit/>
          </a:bodyPr>
          <a:lstStyle/>
          <a:p>
            <a:pPr>
              <a:lnSpc>
                <a:spcPts val="2400"/>
              </a:lnSpc>
              <a:spcAft>
                <a:spcPts val="400"/>
              </a:spcAft>
            </a:pPr>
            <a:r>
              <a:rPr lang="en-GB" sz="2000" b="1" dirty="0">
                <a:latin typeface="Century Gothic" panose="020B0502020202020204" pitchFamily="34" charset="0"/>
              </a:rPr>
              <a:t>The right to privacy</a:t>
            </a:r>
            <a:endParaRPr lang="en-GB" sz="2000" dirty="0">
              <a:latin typeface="Century Gothic" panose="020B0502020202020204" pitchFamily="34" charset="0"/>
            </a:endParaRPr>
          </a:p>
          <a:p>
            <a:pPr>
              <a:lnSpc>
                <a:spcPts val="2600"/>
              </a:lnSpc>
            </a:pPr>
            <a:r>
              <a:rPr lang="en-GB" sz="2000" b="1" dirty="0">
                <a:latin typeface="Century Gothic" panose="020B0502020202020204" pitchFamily="34" charset="0"/>
              </a:rPr>
              <a:t>Every </a:t>
            </a:r>
            <a:r>
              <a:rPr lang="en-GB" sz="2000" dirty="0">
                <a:latin typeface="Century Gothic" panose="020B0502020202020204" pitchFamily="34" charset="0"/>
              </a:rPr>
              <a:t>child has the right to privacy. For example, every child has the right to make choices about who sees their personal information. </a:t>
            </a:r>
          </a:p>
          <a:p>
            <a:endParaRPr lang="en-GB" sz="2000" dirty="0">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64C4FEFA-3F27-818A-40FC-492F0EB18C88}"/>
              </a:ext>
            </a:extLst>
          </p:cNvPr>
          <p:cNvCxnSpPr>
            <a:cxnSpLocks/>
          </p:cNvCxnSpPr>
          <p:nvPr/>
        </p:nvCxnSpPr>
        <p:spPr>
          <a:xfrm>
            <a:off x="4953000" y="2083633"/>
            <a:ext cx="0" cy="4448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0E4E83F-B892-70B0-2964-FBD06C562487}"/>
              </a:ext>
            </a:extLst>
          </p:cNvPr>
          <p:cNvPicPr>
            <a:picLocks noChangeAspect="1"/>
          </p:cNvPicPr>
          <p:nvPr/>
        </p:nvPicPr>
        <p:blipFill>
          <a:blip r:embed="rId3"/>
          <a:srcRect b="59522"/>
          <a:stretch>
            <a:fillRect/>
          </a:stretch>
        </p:blipFill>
        <p:spPr>
          <a:xfrm>
            <a:off x="651063" y="5137539"/>
            <a:ext cx="3278875" cy="1720462"/>
          </a:xfrm>
          <a:prstGeom prst="rect">
            <a:avLst/>
          </a:prstGeom>
        </p:spPr>
      </p:pic>
      <p:pic>
        <p:nvPicPr>
          <p:cNvPr id="14" name="Picture 13">
            <a:extLst>
              <a:ext uri="{FF2B5EF4-FFF2-40B4-BE49-F238E27FC236}">
                <a16:creationId xmlns:a16="http://schemas.microsoft.com/office/drawing/2014/main" id="{D21DA60D-0374-29EA-4AFF-9A6594649185}"/>
              </a:ext>
            </a:extLst>
          </p:cNvPr>
          <p:cNvPicPr>
            <a:picLocks noChangeAspect="1"/>
          </p:cNvPicPr>
          <p:nvPr/>
        </p:nvPicPr>
        <p:blipFill>
          <a:blip r:embed="rId4"/>
          <a:srcRect b="43192"/>
          <a:stretch>
            <a:fillRect/>
          </a:stretch>
        </p:blipFill>
        <p:spPr>
          <a:xfrm>
            <a:off x="5244109" y="4142367"/>
            <a:ext cx="3721262" cy="2715633"/>
          </a:xfrm>
          <a:prstGeom prst="rect">
            <a:avLst/>
          </a:prstGeom>
        </p:spPr>
      </p:pic>
      <p:sp>
        <p:nvSpPr>
          <p:cNvPr id="4" name="Slide Number Placeholder 3">
            <a:extLst>
              <a:ext uri="{FF2B5EF4-FFF2-40B4-BE49-F238E27FC236}">
                <a16:creationId xmlns:a16="http://schemas.microsoft.com/office/drawing/2014/main" id="{0AAD1070-78A1-5E18-F173-230F560C2C8D}"/>
              </a:ext>
            </a:extLst>
          </p:cNvPr>
          <p:cNvSpPr>
            <a:spLocks noGrp="1"/>
          </p:cNvSpPr>
          <p:nvPr>
            <p:ph type="sldNum" sz="quarter" idx="4"/>
          </p:nvPr>
        </p:nvSpPr>
        <p:spPr/>
        <p:txBody>
          <a:bodyPr/>
          <a:lstStyle/>
          <a:p>
            <a:r>
              <a:rPr lang="en-GB" dirty="0">
                <a:solidFill>
                  <a:schemeClr val="tx1"/>
                </a:solidFill>
              </a:rPr>
              <a:t>© PSHE Association 2026</a:t>
            </a:r>
          </a:p>
        </p:txBody>
      </p:sp>
    </p:spTree>
    <p:extLst>
      <p:ext uri="{BB962C8B-B14F-4D97-AF65-F5344CB8AC3E}">
        <p14:creationId xmlns:p14="http://schemas.microsoft.com/office/powerpoint/2010/main" val="154015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155D6-6A0D-07A0-81DB-CA8B5CB4C38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2CE83C-EAF3-A502-1982-89FD1BC1D75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8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PSHE Association 2026</a:t>
            </a:r>
          </a:p>
        </p:txBody>
      </p:sp>
      <p:sp>
        <p:nvSpPr>
          <p:cNvPr id="8" name="TextBox 7">
            <a:extLst>
              <a:ext uri="{FF2B5EF4-FFF2-40B4-BE49-F238E27FC236}">
                <a16:creationId xmlns:a16="http://schemas.microsoft.com/office/drawing/2014/main" id="{2973EE74-DBBC-33BB-8930-C9F16E7DF530}"/>
              </a:ext>
            </a:extLst>
          </p:cNvPr>
          <p:cNvSpPr txBox="1"/>
          <p:nvPr/>
        </p:nvSpPr>
        <p:spPr>
          <a:xfrm>
            <a:off x="245803" y="1996581"/>
            <a:ext cx="4521200" cy="1816331"/>
          </a:xfrm>
          <a:prstGeom prst="rect">
            <a:avLst/>
          </a:prstGeom>
          <a:noFill/>
        </p:spPr>
        <p:txBody>
          <a:bodyPr wrap="square" rtlCol="0">
            <a:spAutoFit/>
          </a:bodyPr>
          <a:lstStyle/>
          <a:p>
            <a:pPr>
              <a:spcAft>
                <a:spcPts val="500"/>
              </a:spcAft>
            </a:pPr>
            <a:r>
              <a:rPr lang="en-GB" sz="2000" b="1" dirty="0">
                <a:latin typeface="Century Gothic" panose="020B0502020202020204" pitchFamily="34" charset="0"/>
              </a:rPr>
              <a:t>The right to access reliable information from the media</a:t>
            </a:r>
          </a:p>
          <a:p>
            <a:pPr>
              <a:lnSpc>
                <a:spcPts val="2800"/>
              </a:lnSpc>
              <a:spcAft>
                <a:spcPts val="500"/>
              </a:spcAft>
            </a:pPr>
            <a:r>
              <a:rPr lang="en-GB" sz="2000" b="1" dirty="0">
                <a:latin typeface="Century Gothic" panose="020B0502020202020204" pitchFamily="34" charset="0"/>
              </a:rPr>
              <a:t>Every </a:t>
            </a:r>
            <a:r>
              <a:rPr lang="en-GB" sz="2000" dirty="0">
                <a:latin typeface="Century Gothic" panose="020B0502020202020204" pitchFamily="34" charset="0"/>
              </a:rPr>
              <a:t>child has the right to reliable (trustworthy) information from different sources.</a:t>
            </a:r>
            <a:endParaRPr lang="en-US" sz="2000" dirty="0">
              <a:latin typeface="Century Gothic" panose="020B0502020202020204" pitchFamily="34" charset="0"/>
            </a:endParaRPr>
          </a:p>
        </p:txBody>
      </p:sp>
      <p:sp>
        <p:nvSpPr>
          <p:cNvPr id="9" name="TextBox 8">
            <a:extLst>
              <a:ext uri="{FF2B5EF4-FFF2-40B4-BE49-F238E27FC236}">
                <a16:creationId xmlns:a16="http://schemas.microsoft.com/office/drawing/2014/main" id="{B646EDA0-7FEA-2B35-289C-B2257CB4D12A}"/>
              </a:ext>
            </a:extLst>
          </p:cNvPr>
          <p:cNvSpPr txBox="1"/>
          <p:nvPr/>
        </p:nvSpPr>
        <p:spPr>
          <a:xfrm>
            <a:off x="5113207" y="1996581"/>
            <a:ext cx="3536118" cy="2162580"/>
          </a:xfrm>
          <a:prstGeom prst="rect">
            <a:avLst/>
          </a:prstGeom>
          <a:noFill/>
        </p:spPr>
        <p:txBody>
          <a:bodyPr wrap="square" rtlCol="0">
            <a:spAutoFit/>
          </a:bodyPr>
          <a:lstStyle/>
          <a:p>
            <a:pPr>
              <a:lnSpc>
                <a:spcPts val="2400"/>
              </a:lnSpc>
              <a:spcAft>
                <a:spcPts val="400"/>
              </a:spcAft>
            </a:pPr>
            <a:r>
              <a:rPr lang="en-GB" sz="2000" b="1" dirty="0">
                <a:latin typeface="Century Gothic" panose="020B0502020202020204" pitchFamily="34" charset="0"/>
              </a:rPr>
              <a:t>The right to leisure, play and culture</a:t>
            </a:r>
          </a:p>
          <a:p>
            <a:pPr>
              <a:lnSpc>
                <a:spcPts val="2800"/>
              </a:lnSpc>
              <a:spcAft>
                <a:spcPts val="400"/>
              </a:spcAft>
            </a:pPr>
            <a:r>
              <a:rPr lang="en-GB" sz="2000" b="1" dirty="0">
                <a:latin typeface="Century Gothic" panose="020B0502020202020204" pitchFamily="34" charset="0"/>
              </a:rPr>
              <a:t>Every </a:t>
            </a:r>
            <a:r>
              <a:rPr lang="en-GB" sz="2000" dirty="0">
                <a:latin typeface="Century Gothic" panose="020B0502020202020204" pitchFamily="34" charset="0"/>
              </a:rPr>
              <a:t>child has the right to relax, play and take part in a wide range of cultural and artistic activities.</a:t>
            </a:r>
          </a:p>
        </p:txBody>
      </p:sp>
      <p:cxnSp>
        <p:nvCxnSpPr>
          <p:cNvPr id="10" name="Straight Connector 9">
            <a:extLst>
              <a:ext uri="{FF2B5EF4-FFF2-40B4-BE49-F238E27FC236}">
                <a16:creationId xmlns:a16="http://schemas.microsoft.com/office/drawing/2014/main" id="{5EA93C5C-FF52-DB7C-3BFB-2D17A6A633E5}"/>
              </a:ext>
            </a:extLst>
          </p:cNvPr>
          <p:cNvCxnSpPr>
            <a:cxnSpLocks/>
          </p:cNvCxnSpPr>
          <p:nvPr/>
        </p:nvCxnSpPr>
        <p:spPr>
          <a:xfrm>
            <a:off x="4953000" y="2083633"/>
            <a:ext cx="0" cy="4448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C047C619-9C6E-AAC3-C79C-D676DB0953B6}"/>
              </a:ext>
            </a:extLst>
          </p:cNvPr>
          <p:cNvSpPr txBox="1">
            <a:spLocks/>
          </p:cNvSpPr>
          <p:nvPr/>
        </p:nvSpPr>
        <p:spPr>
          <a:xfrm>
            <a:off x="196117" y="1088333"/>
            <a:ext cx="7749945"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2"/>
                </a:solidFill>
                <a:latin typeface="Century Gothic" panose="020B0502020202020204" pitchFamily="34" charset="0"/>
                <a:ea typeface="+mj-ea"/>
                <a:cs typeface="+mj-cs"/>
              </a:defRPr>
            </a:lvl1pPr>
          </a:lstStyle>
          <a:p>
            <a:r>
              <a:rPr lang="en-GB"/>
              <a:t>Rights that may be affected by generative AI use…</a:t>
            </a:r>
            <a:endParaRPr lang="en-GB" dirty="0"/>
          </a:p>
        </p:txBody>
      </p:sp>
      <p:pic>
        <p:nvPicPr>
          <p:cNvPr id="15" name="Picture 14">
            <a:extLst>
              <a:ext uri="{FF2B5EF4-FFF2-40B4-BE49-F238E27FC236}">
                <a16:creationId xmlns:a16="http://schemas.microsoft.com/office/drawing/2014/main" id="{97F59A94-10DC-D05A-D159-CC0E0861CF6C}"/>
              </a:ext>
            </a:extLst>
          </p:cNvPr>
          <p:cNvPicPr>
            <a:picLocks noChangeAspect="1"/>
          </p:cNvPicPr>
          <p:nvPr/>
        </p:nvPicPr>
        <p:blipFill>
          <a:blip r:embed="rId3"/>
          <a:srcRect b="6158"/>
          <a:stretch>
            <a:fillRect/>
          </a:stretch>
        </p:blipFill>
        <p:spPr>
          <a:xfrm>
            <a:off x="467846" y="4294188"/>
            <a:ext cx="3267582" cy="2563812"/>
          </a:xfrm>
          <a:prstGeom prst="rect">
            <a:avLst/>
          </a:prstGeom>
        </p:spPr>
      </p:pic>
      <p:pic>
        <p:nvPicPr>
          <p:cNvPr id="17" name="Picture 16">
            <a:extLst>
              <a:ext uri="{FF2B5EF4-FFF2-40B4-BE49-F238E27FC236}">
                <a16:creationId xmlns:a16="http://schemas.microsoft.com/office/drawing/2014/main" id="{120EDA0A-D52C-3EB1-8B3F-778806D17A2C}"/>
              </a:ext>
            </a:extLst>
          </p:cNvPr>
          <p:cNvPicPr>
            <a:picLocks noChangeAspect="1"/>
          </p:cNvPicPr>
          <p:nvPr/>
        </p:nvPicPr>
        <p:blipFill>
          <a:blip r:embed="rId4"/>
          <a:stretch>
            <a:fillRect/>
          </a:stretch>
        </p:blipFill>
        <p:spPr>
          <a:xfrm>
            <a:off x="5726293" y="4567434"/>
            <a:ext cx="3267582" cy="2025453"/>
          </a:xfrm>
          <a:prstGeom prst="rect">
            <a:avLst/>
          </a:prstGeom>
        </p:spPr>
      </p:pic>
    </p:spTree>
    <p:extLst>
      <p:ext uri="{BB962C8B-B14F-4D97-AF65-F5344CB8AC3E}">
        <p14:creationId xmlns:p14="http://schemas.microsoft.com/office/powerpoint/2010/main" val="4424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E2FB8-86F1-853F-9FE7-9FBDCBA957E6}"/>
              </a:ext>
            </a:extLst>
          </p:cNvPr>
          <p:cNvSpPr>
            <a:spLocks noGrp="1"/>
          </p:cNvSpPr>
          <p:nvPr>
            <p:ph sz="half" idx="10"/>
          </p:nvPr>
        </p:nvSpPr>
        <p:spPr>
          <a:xfrm>
            <a:off x="226476" y="1933302"/>
            <a:ext cx="4720085" cy="4380821"/>
          </a:xfrm>
        </p:spPr>
        <p:txBody>
          <a:bodyPr>
            <a:noAutofit/>
          </a:bodyPr>
          <a:lstStyle/>
          <a:p>
            <a:pPr marL="0" indent="0">
              <a:lnSpc>
                <a:spcPts val="3200"/>
              </a:lnSpc>
              <a:buNone/>
            </a:pPr>
            <a:r>
              <a:rPr lang="en-GB" sz="2400" dirty="0"/>
              <a:t>Having asked her mum’s permission, Talia, a 13-year-old girl, used an AI game that lets people upload a photo and create a picture or video of themselves as a superhero. </a:t>
            </a:r>
          </a:p>
          <a:p>
            <a:pPr marL="0" indent="0">
              <a:lnSpc>
                <a:spcPts val="3200"/>
              </a:lnSpc>
              <a:buNone/>
            </a:pPr>
            <a:r>
              <a:rPr lang="en-GB" sz="2400" dirty="0"/>
              <a:t>She uploaded a photo of her face and AI made a video of her flying through the sky as a superhero! </a:t>
            </a:r>
          </a:p>
        </p:txBody>
      </p:sp>
      <p:sp>
        <p:nvSpPr>
          <p:cNvPr id="3" name="Title 2">
            <a:extLst>
              <a:ext uri="{FF2B5EF4-FFF2-40B4-BE49-F238E27FC236}">
                <a16:creationId xmlns:a16="http://schemas.microsoft.com/office/drawing/2014/main" id="{224C78D9-E7ED-38E0-931B-2933B738CA32}"/>
              </a:ext>
            </a:extLst>
          </p:cNvPr>
          <p:cNvSpPr>
            <a:spLocks noGrp="1"/>
          </p:cNvSpPr>
          <p:nvPr>
            <p:ph type="title"/>
          </p:nvPr>
        </p:nvSpPr>
        <p:spPr>
          <a:xfrm>
            <a:off x="233593" y="543877"/>
            <a:ext cx="4881332" cy="1245733"/>
          </a:xfrm>
        </p:spPr>
        <p:txBody>
          <a:bodyPr/>
          <a:lstStyle/>
          <a:p>
            <a:r>
              <a:rPr lang="en-GB" dirty="0"/>
              <a:t>Which right is impacted? </a:t>
            </a:r>
          </a:p>
        </p:txBody>
      </p:sp>
      <p:sp>
        <p:nvSpPr>
          <p:cNvPr id="4" name="Slide Number Placeholder 3">
            <a:extLst>
              <a:ext uri="{FF2B5EF4-FFF2-40B4-BE49-F238E27FC236}">
                <a16:creationId xmlns:a16="http://schemas.microsoft.com/office/drawing/2014/main" id="{009C41EF-F302-AC5D-C90F-34FB97B43C20}"/>
              </a:ext>
            </a:extLst>
          </p:cNvPr>
          <p:cNvSpPr>
            <a:spLocks noGrp="1"/>
          </p:cNvSpPr>
          <p:nvPr>
            <p:ph type="sldNum" sz="quarter" idx="4"/>
          </p:nvPr>
        </p:nvSpPr>
        <p:spPr/>
        <p:txBody>
          <a:bodyPr/>
          <a:lstStyle/>
          <a:p>
            <a:r>
              <a:rPr lang="en-GB" dirty="0"/>
              <a:t>© PSHE Association 2026</a:t>
            </a:r>
          </a:p>
        </p:txBody>
      </p:sp>
      <p:pic>
        <p:nvPicPr>
          <p:cNvPr id="8" name="Picture 7">
            <a:extLst>
              <a:ext uri="{FF2B5EF4-FFF2-40B4-BE49-F238E27FC236}">
                <a16:creationId xmlns:a16="http://schemas.microsoft.com/office/drawing/2014/main" id="{5B80EB1E-725E-9EC4-0B26-DE858A2B0C19}"/>
              </a:ext>
            </a:extLst>
          </p:cNvPr>
          <p:cNvPicPr>
            <a:picLocks noChangeAspect="1"/>
          </p:cNvPicPr>
          <p:nvPr/>
        </p:nvPicPr>
        <p:blipFill>
          <a:blip r:embed="rId3"/>
          <a:srcRect l="253" r="253" b="31809"/>
          <a:stretch>
            <a:fillRect/>
          </a:stretch>
        </p:blipFill>
        <p:spPr>
          <a:xfrm>
            <a:off x="5824154" y="1789610"/>
            <a:ext cx="3756409" cy="5068390"/>
          </a:xfrm>
          <a:prstGeom prst="rect">
            <a:avLst/>
          </a:prstGeom>
        </p:spPr>
      </p:pic>
    </p:spTree>
    <p:extLst>
      <p:ext uri="{BB962C8B-B14F-4D97-AF65-F5344CB8AC3E}">
        <p14:creationId xmlns:p14="http://schemas.microsoft.com/office/powerpoint/2010/main" val="1068093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81CFF8D-C8A0-8CAE-3FDC-0D72B2C8E18C}"/>
              </a:ext>
            </a:extLst>
          </p:cNvPr>
          <p:cNvGrpSpPr/>
          <p:nvPr/>
        </p:nvGrpSpPr>
        <p:grpSpPr>
          <a:xfrm>
            <a:off x="6122439" y="1837765"/>
            <a:ext cx="3554387" cy="5020235"/>
            <a:chOff x="6122439" y="1837765"/>
            <a:chExt cx="3554387" cy="5020235"/>
          </a:xfrm>
        </p:grpSpPr>
        <p:pic>
          <p:nvPicPr>
            <p:cNvPr id="8" name="Picture 7">
              <a:extLst>
                <a:ext uri="{FF2B5EF4-FFF2-40B4-BE49-F238E27FC236}">
                  <a16:creationId xmlns:a16="http://schemas.microsoft.com/office/drawing/2014/main" id="{DAF9D78B-5BC1-26C6-C11B-C1FB13AD859D}"/>
                </a:ext>
              </a:extLst>
            </p:cNvPr>
            <p:cNvPicPr>
              <a:picLocks noChangeAspect="1"/>
            </p:cNvPicPr>
            <p:nvPr/>
          </p:nvPicPr>
          <p:blipFill>
            <a:blip r:embed="rId3"/>
            <a:srcRect l="263" r="263" b="58834"/>
            <a:stretch>
              <a:fillRect/>
            </a:stretch>
          </p:blipFill>
          <p:spPr>
            <a:xfrm>
              <a:off x="7130606" y="3927670"/>
              <a:ext cx="2546220" cy="2930330"/>
            </a:xfrm>
            <a:prstGeom prst="rect">
              <a:avLst/>
            </a:prstGeom>
          </p:spPr>
        </p:pic>
        <p:grpSp>
          <p:nvGrpSpPr>
            <p:cNvPr id="13" name="Group 12">
              <a:extLst>
                <a:ext uri="{FF2B5EF4-FFF2-40B4-BE49-F238E27FC236}">
                  <a16:creationId xmlns:a16="http://schemas.microsoft.com/office/drawing/2014/main" id="{B09892B6-E86A-78CB-A270-5A9275DBA677}"/>
                </a:ext>
              </a:extLst>
            </p:cNvPr>
            <p:cNvGrpSpPr/>
            <p:nvPr/>
          </p:nvGrpSpPr>
          <p:grpSpPr>
            <a:xfrm>
              <a:off x="6122439" y="1837765"/>
              <a:ext cx="3457083" cy="2008340"/>
              <a:chOff x="6122439" y="1837765"/>
              <a:chExt cx="3457083" cy="2008340"/>
            </a:xfrm>
          </p:grpSpPr>
          <p:pic>
            <p:nvPicPr>
              <p:cNvPr id="12" name="Picture 11">
                <a:extLst>
                  <a:ext uri="{FF2B5EF4-FFF2-40B4-BE49-F238E27FC236}">
                    <a16:creationId xmlns:a16="http://schemas.microsoft.com/office/drawing/2014/main" id="{0CE1815E-8A32-B4F5-0A74-1D6A23EC1587}"/>
                  </a:ext>
                </a:extLst>
              </p:cNvPr>
              <p:cNvPicPr>
                <a:picLocks noChangeAspect="1"/>
              </p:cNvPicPr>
              <p:nvPr/>
            </p:nvPicPr>
            <p:blipFill>
              <a:blip r:embed="rId4"/>
              <a:stretch>
                <a:fillRect/>
              </a:stretch>
            </p:blipFill>
            <p:spPr>
              <a:xfrm>
                <a:off x="6122439" y="1837765"/>
                <a:ext cx="3457083" cy="2008340"/>
              </a:xfrm>
              <a:prstGeom prst="rect">
                <a:avLst/>
              </a:prstGeom>
            </p:spPr>
          </p:pic>
          <p:sp>
            <p:nvSpPr>
              <p:cNvPr id="11" name="TextBox 10">
                <a:extLst>
                  <a:ext uri="{FF2B5EF4-FFF2-40B4-BE49-F238E27FC236}">
                    <a16:creationId xmlns:a16="http://schemas.microsoft.com/office/drawing/2014/main" id="{D5D53A1B-3C78-6689-1CBB-7BF7BBC74940}"/>
                  </a:ext>
                </a:extLst>
              </p:cNvPr>
              <p:cNvSpPr txBox="1"/>
              <p:nvPr/>
            </p:nvSpPr>
            <p:spPr>
              <a:xfrm>
                <a:off x="6253955" y="2176463"/>
                <a:ext cx="3194050" cy="1200329"/>
              </a:xfrm>
              <a:prstGeom prst="rect">
                <a:avLst/>
              </a:prstGeom>
              <a:noFill/>
            </p:spPr>
            <p:txBody>
              <a:bodyPr wrap="square" rtlCol="0">
                <a:spAutoFit/>
              </a:bodyPr>
              <a:lstStyle/>
              <a:p>
                <a:pPr algn="ctr"/>
                <a:r>
                  <a:rPr lang="en-GB" sz="2400" dirty="0">
                    <a:latin typeface="Century Gothic" panose="020B0502020202020204" pitchFamily="34" charset="0"/>
                  </a:rPr>
                  <a:t>This form of GenAI is helping me to play and be creative! </a:t>
                </a:r>
              </a:p>
            </p:txBody>
          </p:sp>
        </p:grpSp>
      </p:grpSp>
      <p:grpSp>
        <p:nvGrpSpPr>
          <p:cNvPr id="17" name="Group 16">
            <a:extLst>
              <a:ext uri="{FF2B5EF4-FFF2-40B4-BE49-F238E27FC236}">
                <a16:creationId xmlns:a16="http://schemas.microsoft.com/office/drawing/2014/main" id="{B5515846-E62B-F54F-FF4F-5DDDF55E85DB}"/>
              </a:ext>
            </a:extLst>
          </p:cNvPr>
          <p:cNvGrpSpPr/>
          <p:nvPr/>
        </p:nvGrpSpPr>
        <p:grpSpPr>
          <a:xfrm>
            <a:off x="5685183" y="1577009"/>
            <a:ext cx="3991643" cy="5280991"/>
            <a:chOff x="5685183" y="1577009"/>
            <a:chExt cx="3991643" cy="5280991"/>
          </a:xfrm>
        </p:grpSpPr>
        <p:sp>
          <p:nvSpPr>
            <p:cNvPr id="15" name="Rectangle 14">
              <a:extLst>
                <a:ext uri="{FF2B5EF4-FFF2-40B4-BE49-F238E27FC236}">
                  <a16:creationId xmlns:a16="http://schemas.microsoft.com/office/drawing/2014/main" id="{F271F879-B69A-DC68-517B-99395728CE69}"/>
                </a:ext>
              </a:extLst>
            </p:cNvPr>
            <p:cNvSpPr/>
            <p:nvPr/>
          </p:nvSpPr>
          <p:spPr>
            <a:xfrm>
              <a:off x="5685183" y="1577009"/>
              <a:ext cx="3991643" cy="528099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6D6BBCA-9054-1D8F-04B7-25C3FED497B6}"/>
                </a:ext>
              </a:extLst>
            </p:cNvPr>
            <p:cNvPicPr>
              <a:picLocks noChangeAspect="1"/>
            </p:cNvPicPr>
            <p:nvPr/>
          </p:nvPicPr>
          <p:blipFill>
            <a:blip r:embed="rId5"/>
            <a:srcRect l="253" r="253" b="31809"/>
            <a:stretch>
              <a:fillRect/>
            </a:stretch>
          </p:blipFill>
          <p:spPr>
            <a:xfrm>
              <a:off x="5824154" y="1789610"/>
              <a:ext cx="3756409" cy="5068390"/>
            </a:xfrm>
            <a:prstGeom prst="rect">
              <a:avLst/>
            </a:prstGeom>
          </p:spPr>
        </p:pic>
      </p:grpSp>
      <p:sp>
        <p:nvSpPr>
          <p:cNvPr id="2" name="Content Placeholder 1">
            <a:extLst>
              <a:ext uri="{FF2B5EF4-FFF2-40B4-BE49-F238E27FC236}">
                <a16:creationId xmlns:a16="http://schemas.microsoft.com/office/drawing/2014/main" id="{934118E1-3E84-F3E7-7EC9-B39B064AF879}"/>
              </a:ext>
            </a:extLst>
          </p:cNvPr>
          <p:cNvSpPr>
            <a:spLocks noGrp="1"/>
          </p:cNvSpPr>
          <p:nvPr>
            <p:ph sz="half" idx="10"/>
          </p:nvPr>
        </p:nvSpPr>
        <p:spPr>
          <a:xfrm>
            <a:off x="232915" y="1787148"/>
            <a:ext cx="4123487" cy="3884401"/>
          </a:xfrm>
        </p:spPr>
        <p:txBody>
          <a:bodyPr>
            <a:noAutofit/>
          </a:bodyPr>
          <a:lstStyle/>
          <a:p>
            <a:pPr marL="0" indent="0">
              <a:lnSpc>
                <a:spcPts val="3200"/>
              </a:lnSpc>
              <a:buNone/>
            </a:pPr>
            <a:r>
              <a:rPr lang="en-GB" sz="2400" dirty="0"/>
              <a:t>Which right do you think is being positively impacted in this scenario?</a:t>
            </a:r>
          </a:p>
        </p:txBody>
      </p:sp>
      <p:sp>
        <p:nvSpPr>
          <p:cNvPr id="3" name="Title 2">
            <a:extLst>
              <a:ext uri="{FF2B5EF4-FFF2-40B4-BE49-F238E27FC236}">
                <a16:creationId xmlns:a16="http://schemas.microsoft.com/office/drawing/2014/main" id="{B48C28A2-4B0D-FD3D-A131-D7D96294BDC0}"/>
              </a:ext>
            </a:extLst>
          </p:cNvPr>
          <p:cNvSpPr>
            <a:spLocks noGrp="1"/>
          </p:cNvSpPr>
          <p:nvPr>
            <p:ph type="title"/>
          </p:nvPr>
        </p:nvSpPr>
        <p:spPr>
          <a:xfrm>
            <a:off x="233593" y="543878"/>
            <a:ext cx="4881332" cy="1243270"/>
          </a:xfrm>
        </p:spPr>
        <p:txBody>
          <a:bodyPr/>
          <a:lstStyle/>
          <a:p>
            <a:r>
              <a:rPr lang="en-GB" dirty="0"/>
              <a:t>Which right is impacted? </a:t>
            </a:r>
          </a:p>
        </p:txBody>
      </p:sp>
      <p:sp>
        <p:nvSpPr>
          <p:cNvPr id="4" name="Slide Number Placeholder 3">
            <a:extLst>
              <a:ext uri="{FF2B5EF4-FFF2-40B4-BE49-F238E27FC236}">
                <a16:creationId xmlns:a16="http://schemas.microsoft.com/office/drawing/2014/main" id="{2A336582-F640-448C-C47F-5AE43210A7C3}"/>
              </a:ext>
            </a:extLst>
          </p:cNvPr>
          <p:cNvSpPr>
            <a:spLocks noGrp="1"/>
          </p:cNvSpPr>
          <p:nvPr>
            <p:ph type="sldNum" sz="quarter" idx="4"/>
          </p:nvPr>
        </p:nvSpPr>
        <p:spPr/>
        <p:txBody>
          <a:bodyPr/>
          <a:lstStyle/>
          <a:p>
            <a:r>
              <a:rPr lang="en-GB" dirty="0"/>
              <a:t>© PSHE Association 2026</a:t>
            </a:r>
          </a:p>
        </p:txBody>
      </p:sp>
      <p:pic>
        <p:nvPicPr>
          <p:cNvPr id="10" name="Picture 9">
            <a:extLst>
              <a:ext uri="{FF2B5EF4-FFF2-40B4-BE49-F238E27FC236}">
                <a16:creationId xmlns:a16="http://schemas.microsoft.com/office/drawing/2014/main" id="{1B86C70E-8DDB-8D41-0467-D2BDC6E6A4B5}"/>
              </a:ext>
            </a:extLst>
          </p:cNvPr>
          <p:cNvPicPr>
            <a:picLocks noChangeAspect="1"/>
          </p:cNvPicPr>
          <p:nvPr/>
        </p:nvPicPr>
        <p:blipFill>
          <a:blip r:embed="rId6"/>
          <a:stretch>
            <a:fillRect/>
          </a:stretch>
        </p:blipFill>
        <p:spPr>
          <a:xfrm rot="524221">
            <a:off x="2881104" y="3181315"/>
            <a:ext cx="2135598" cy="3020837"/>
          </a:xfrm>
          <a:prstGeom prst="roundRect">
            <a:avLst>
              <a:gd name="adj" fmla="val 3059"/>
            </a:avLst>
          </a:prstGeom>
          <a:ln>
            <a:solidFill>
              <a:schemeClr val="bg1">
                <a:lumMod val="85000"/>
              </a:schemeClr>
            </a:solidFill>
          </a:ln>
          <a:effectLst>
            <a:outerShdw blurRad="50800" dist="38100" dir="2700000" algn="tl" rotWithShape="0">
              <a:prstClr val="black">
                <a:alpha val="40000"/>
              </a:prstClr>
            </a:outerShdw>
          </a:effectLst>
        </p:spPr>
      </p:pic>
      <p:sp>
        <p:nvSpPr>
          <p:cNvPr id="18" name="Rounded Rectangle 17">
            <a:extLst>
              <a:ext uri="{FF2B5EF4-FFF2-40B4-BE49-F238E27FC236}">
                <a16:creationId xmlns:a16="http://schemas.microsoft.com/office/drawing/2014/main" id="{4D5F5D94-AFFD-3B6F-934E-912C4BD6323E}"/>
              </a:ext>
            </a:extLst>
          </p:cNvPr>
          <p:cNvSpPr/>
          <p:nvPr/>
        </p:nvSpPr>
        <p:spPr>
          <a:xfrm>
            <a:off x="323850" y="4459932"/>
            <a:ext cx="4465638" cy="2072631"/>
          </a:xfrm>
          <a:prstGeom prst="roundRect">
            <a:avLst>
              <a:gd name="adj" fmla="val 1309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latin typeface="Century Gothic" panose="020B0502020202020204" pitchFamily="34" charset="0"/>
              </a:rPr>
              <a:t>This form of generative AI use is impacting positively on the right to leisure, play and culture. </a:t>
            </a:r>
          </a:p>
        </p:txBody>
      </p:sp>
    </p:spTree>
    <p:extLst>
      <p:ext uri="{BB962C8B-B14F-4D97-AF65-F5344CB8AC3E}">
        <p14:creationId xmlns:p14="http://schemas.microsoft.com/office/powerpoint/2010/main" val="206717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ED3B-53CC-E1EA-B76E-90C960A3CAFB}"/>
              </a:ext>
            </a:extLst>
          </p:cNvPr>
          <p:cNvSpPr>
            <a:spLocks noGrp="1"/>
          </p:cNvSpPr>
          <p:nvPr>
            <p:ph type="title"/>
          </p:nvPr>
        </p:nvSpPr>
        <p:spPr>
          <a:xfrm>
            <a:off x="205987" y="587217"/>
            <a:ext cx="7498822" cy="694054"/>
          </a:xfrm>
        </p:spPr>
        <p:txBody>
          <a:bodyPr/>
          <a:lstStyle/>
          <a:p>
            <a:r>
              <a:rPr lang="en-US" dirty="0"/>
              <a:t>Using this PowerPoint</a:t>
            </a:r>
          </a:p>
        </p:txBody>
      </p:sp>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7" y="1291071"/>
            <a:ext cx="7381193" cy="4566366"/>
          </a:xfrm>
        </p:spPr>
        <p:txBody>
          <a:bodyPr/>
          <a:lstStyle/>
          <a:p>
            <a:pPr>
              <a:lnSpc>
                <a:spcPts val="2800"/>
              </a:lnSpc>
              <a:spcBef>
                <a:spcPts val="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Pupil slides </a:t>
            </a:r>
            <a:r>
              <a:rPr lang="en-US" dirty="0"/>
              <a:t>– provide a visual focus point for pupils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endParaRPr lang="en-US" dirty="0"/>
          </a:p>
          <a:p>
            <a:endParaRPr lang="en-US" dirty="0"/>
          </a:p>
        </p:txBody>
      </p:sp>
      <p:sp>
        <p:nvSpPr>
          <p:cNvPr id="4" name="Slide Number Placeholder 5">
            <a:extLst>
              <a:ext uri="{FF2B5EF4-FFF2-40B4-BE49-F238E27FC236}">
                <a16:creationId xmlns:a16="http://schemas.microsoft.com/office/drawing/2014/main" id="{FAB90903-E62F-6F69-0EE1-B19ED81F26C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47225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FB36-63FC-A583-FD5D-2F87DFF048BC}"/>
              </a:ext>
            </a:extLst>
          </p:cNvPr>
          <p:cNvSpPr>
            <a:spLocks noGrp="1"/>
          </p:cNvSpPr>
          <p:nvPr>
            <p:ph type="title"/>
          </p:nvPr>
        </p:nvSpPr>
        <p:spPr>
          <a:xfrm>
            <a:off x="201397" y="543878"/>
            <a:ext cx="7749945" cy="694054"/>
          </a:xfrm>
        </p:spPr>
        <p:txBody>
          <a:bodyPr/>
          <a:lstStyle/>
          <a:p>
            <a:r>
              <a:rPr lang="en-GB" dirty="0"/>
              <a:t>But what if…</a:t>
            </a:r>
          </a:p>
        </p:txBody>
      </p:sp>
      <p:sp>
        <p:nvSpPr>
          <p:cNvPr id="4" name="Slide Number Placeholder 3">
            <a:extLst>
              <a:ext uri="{FF2B5EF4-FFF2-40B4-BE49-F238E27FC236}">
                <a16:creationId xmlns:a16="http://schemas.microsoft.com/office/drawing/2014/main" id="{06AD18BB-E132-EC3F-0FB5-041037AA5EA5}"/>
              </a:ext>
            </a:extLst>
          </p:cNvPr>
          <p:cNvSpPr>
            <a:spLocks noGrp="1"/>
          </p:cNvSpPr>
          <p:nvPr>
            <p:ph type="sldNum" sz="quarter" idx="4"/>
          </p:nvPr>
        </p:nvSpPr>
        <p:spPr/>
        <p:txBody>
          <a:bodyPr/>
          <a:lstStyle/>
          <a:p>
            <a:r>
              <a:rPr lang="en-GB" dirty="0"/>
              <a:t>© PSHE Association 2026</a:t>
            </a:r>
          </a:p>
        </p:txBody>
      </p:sp>
      <p:sp>
        <p:nvSpPr>
          <p:cNvPr id="7" name="Rounded Rectangle 6">
            <a:extLst>
              <a:ext uri="{FF2B5EF4-FFF2-40B4-BE49-F238E27FC236}">
                <a16:creationId xmlns:a16="http://schemas.microsoft.com/office/drawing/2014/main" id="{FB0365D1-1E01-E8ED-046D-455B81E28F2B}"/>
              </a:ext>
            </a:extLst>
          </p:cNvPr>
          <p:cNvSpPr/>
          <p:nvPr/>
        </p:nvSpPr>
        <p:spPr>
          <a:xfrm>
            <a:off x="323850" y="1412875"/>
            <a:ext cx="4463879" cy="2072631"/>
          </a:xfrm>
          <a:prstGeom prst="roundRect">
            <a:avLst>
              <a:gd name="adj" fmla="val 13090"/>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entury Gothic" panose="020B0502020202020204" pitchFamily="34" charset="0"/>
              </a:rPr>
              <a:t>…the app shared the superhero video online without asking her, or her parent’s permission?</a:t>
            </a:r>
          </a:p>
        </p:txBody>
      </p:sp>
      <p:sp>
        <p:nvSpPr>
          <p:cNvPr id="11" name="Rounded Rectangle 10">
            <a:extLst>
              <a:ext uri="{FF2B5EF4-FFF2-40B4-BE49-F238E27FC236}">
                <a16:creationId xmlns:a16="http://schemas.microsoft.com/office/drawing/2014/main" id="{DB41CD16-4CAA-C1F7-E17E-4F50F623567A}"/>
              </a:ext>
            </a:extLst>
          </p:cNvPr>
          <p:cNvSpPr/>
          <p:nvPr/>
        </p:nvSpPr>
        <p:spPr>
          <a:xfrm>
            <a:off x="5118272" y="1412875"/>
            <a:ext cx="4465638" cy="2072631"/>
          </a:xfrm>
          <a:prstGeom prst="roundRect">
            <a:avLst>
              <a:gd name="adj" fmla="val 13090"/>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entury Gothic" panose="020B0502020202020204" pitchFamily="34" charset="0"/>
              </a:rPr>
              <a:t>…the game used AI systems designed to keep Talia playing as long as possible? </a:t>
            </a:r>
          </a:p>
        </p:txBody>
      </p:sp>
      <p:sp>
        <p:nvSpPr>
          <p:cNvPr id="13" name="Rounded Rectangle 12">
            <a:extLst>
              <a:ext uri="{FF2B5EF4-FFF2-40B4-BE49-F238E27FC236}">
                <a16:creationId xmlns:a16="http://schemas.microsoft.com/office/drawing/2014/main" id="{CF680B57-9F6C-47D4-6D48-48F9A6736A42}"/>
              </a:ext>
            </a:extLst>
          </p:cNvPr>
          <p:cNvSpPr/>
          <p:nvPr/>
        </p:nvSpPr>
        <p:spPr>
          <a:xfrm>
            <a:off x="322091" y="3696344"/>
            <a:ext cx="4465638" cy="2072631"/>
          </a:xfrm>
          <a:prstGeom prst="roundRect">
            <a:avLst>
              <a:gd name="adj" fmla="val 13090"/>
            </a:avLst>
          </a:prstGeom>
          <a:solidFill>
            <a:srgbClr val="F6B4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entury Gothic" panose="020B0502020202020204" pitchFamily="34" charset="0"/>
              </a:rPr>
              <a:t>…the video changed Talia’s dark hair and skin tone to blond and fair? </a:t>
            </a:r>
          </a:p>
        </p:txBody>
      </p:sp>
      <p:pic>
        <p:nvPicPr>
          <p:cNvPr id="15" name="Picture 14">
            <a:extLst>
              <a:ext uri="{FF2B5EF4-FFF2-40B4-BE49-F238E27FC236}">
                <a16:creationId xmlns:a16="http://schemas.microsoft.com/office/drawing/2014/main" id="{FFB76795-A425-543B-BC45-FBA3BE4AD891}"/>
              </a:ext>
            </a:extLst>
          </p:cNvPr>
          <p:cNvPicPr>
            <a:picLocks noChangeAspect="1"/>
          </p:cNvPicPr>
          <p:nvPr/>
        </p:nvPicPr>
        <p:blipFill>
          <a:blip r:embed="rId3"/>
          <a:srcRect l="152" r="152" b="64968"/>
          <a:stretch>
            <a:fillRect/>
          </a:stretch>
        </p:blipFill>
        <p:spPr>
          <a:xfrm>
            <a:off x="5588569" y="3943480"/>
            <a:ext cx="2245703" cy="2914520"/>
          </a:xfrm>
          <a:prstGeom prst="rect">
            <a:avLst/>
          </a:prstGeom>
        </p:spPr>
      </p:pic>
    </p:spTree>
    <p:extLst>
      <p:ext uri="{BB962C8B-B14F-4D97-AF65-F5344CB8AC3E}">
        <p14:creationId xmlns:p14="http://schemas.microsoft.com/office/powerpoint/2010/main" val="108821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876B76-07FD-4C98-2D15-E06A8DDA9AF8}"/>
              </a:ext>
            </a:extLst>
          </p:cNvPr>
          <p:cNvSpPr/>
          <p:nvPr/>
        </p:nvSpPr>
        <p:spPr>
          <a:xfrm>
            <a:off x="0" y="1412874"/>
            <a:ext cx="4387166" cy="5445125"/>
          </a:xfrm>
          <a:prstGeom prst="rect">
            <a:avLst/>
          </a:prstGeom>
          <a:solidFill>
            <a:srgbClr val="0E83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379659-CC15-86E7-8AD0-5369E4691334}"/>
              </a:ext>
            </a:extLst>
          </p:cNvPr>
          <p:cNvSpPr/>
          <p:nvPr/>
        </p:nvSpPr>
        <p:spPr>
          <a:xfrm>
            <a:off x="4387166" y="1412874"/>
            <a:ext cx="5527420" cy="544512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437EF86-1B0F-E6F9-137E-4BBDE5A738C1}"/>
              </a:ext>
            </a:extLst>
          </p:cNvPr>
          <p:cNvSpPr>
            <a:spLocks noGrp="1"/>
          </p:cNvSpPr>
          <p:nvPr>
            <p:ph type="title"/>
          </p:nvPr>
        </p:nvSpPr>
        <p:spPr/>
        <p:txBody>
          <a:bodyPr/>
          <a:lstStyle/>
          <a:p>
            <a:r>
              <a:rPr lang="en-GB" dirty="0"/>
              <a:t>Which right is impacted? </a:t>
            </a:r>
          </a:p>
        </p:txBody>
      </p:sp>
      <p:sp>
        <p:nvSpPr>
          <p:cNvPr id="4" name="Slide Number Placeholder 3">
            <a:extLst>
              <a:ext uri="{FF2B5EF4-FFF2-40B4-BE49-F238E27FC236}">
                <a16:creationId xmlns:a16="http://schemas.microsoft.com/office/drawing/2014/main" id="{A7AEF6E6-C8FF-ADE9-AA88-B9253752EF4B}"/>
              </a:ext>
            </a:extLst>
          </p:cNvPr>
          <p:cNvSpPr>
            <a:spLocks noGrp="1"/>
          </p:cNvSpPr>
          <p:nvPr>
            <p:ph type="sldNum" sz="quarter" idx="4"/>
          </p:nvPr>
        </p:nvSpPr>
        <p:spPr/>
        <p:txBody>
          <a:bodyPr/>
          <a:lstStyle/>
          <a:p>
            <a:r>
              <a:rPr lang="en-GB" dirty="0">
                <a:solidFill>
                  <a:schemeClr val="bg1"/>
                </a:solidFill>
              </a:rPr>
              <a:t>© PSHE Association 2026</a:t>
            </a:r>
          </a:p>
        </p:txBody>
      </p:sp>
      <p:sp>
        <p:nvSpPr>
          <p:cNvPr id="5" name="TextBox 4">
            <a:extLst>
              <a:ext uri="{FF2B5EF4-FFF2-40B4-BE49-F238E27FC236}">
                <a16:creationId xmlns:a16="http://schemas.microsoft.com/office/drawing/2014/main" id="{4113CAF5-1F48-0184-7766-4B50EC04BCD9}"/>
              </a:ext>
            </a:extLst>
          </p:cNvPr>
          <p:cNvSpPr txBox="1"/>
          <p:nvPr/>
        </p:nvSpPr>
        <p:spPr>
          <a:xfrm>
            <a:off x="4588411" y="1571546"/>
            <a:ext cx="4992153" cy="4862037"/>
          </a:xfrm>
          <a:prstGeom prst="rect">
            <a:avLst/>
          </a:prstGeom>
          <a:noFill/>
        </p:spPr>
        <p:txBody>
          <a:bodyPr wrap="square" rtlCol="0">
            <a:spAutoFit/>
          </a:bodyPr>
          <a:lstStyle/>
          <a:p>
            <a:r>
              <a:rPr lang="en-GB" sz="2000" dirty="0">
                <a:solidFill>
                  <a:schemeClr val="bg1"/>
                </a:solidFill>
                <a:latin typeface="Century Gothic" panose="020B0502020202020204" pitchFamily="34" charset="0"/>
              </a:rPr>
              <a:t>This would impact Talia’s </a:t>
            </a:r>
            <a:r>
              <a:rPr lang="en-GB" sz="2000" b="1" dirty="0">
                <a:solidFill>
                  <a:schemeClr val="bg1"/>
                </a:solidFill>
                <a:latin typeface="Century Gothic" panose="020B0502020202020204" pitchFamily="34" charset="0"/>
              </a:rPr>
              <a:t>right to privacy</a:t>
            </a:r>
            <a:r>
              <a:rPr lang="en-GB" sz="2000" dirty="0">
                <a:solidFill>
                  <a:schemeClr val="bg1"/>
                </a:solidFill>
                <a:latin typeface="Century Gothic" panose="020B0502020202020204" pitchFamily="34" charset="0"/>
              </a:rPr>
              <a:t>.</a:t>
            </a:r>
          </a:p>
          <a:p>
            <a:endParaRPr lang="en-GB" sz="2000" dirty="0">
              <a:solidFill>
                <a:schemeClr val="bg1"/>
              </a:solidFill>
              <a:latin typeface="Century Gothic" panose="020B0502020202020204" pitchFamily="34" charset="0"/>
            </a:endParaRPr>
          </a:p>
          <a:p>
            <a:r>
              <a:rPr lang="en-GB" sz="2000" b="1" dirty="0">
                <a:solidFill>
                  <a:schemeClr val="bg1"/>
                </a:solidFill>
                <a:latin typeface="Century Gothic" panose="020B0502020202020204" pitchFamily="34" charset="0"/>
              </a:rPr>
              <a:t>What should have happened instead?</a:t>
            </a:r>
            <a:endParaRPr lang="en-GB" sz="2000" dirty="0">
              <a:solidFill>
                <a:schemeClr val="bg1"/>
              </a:solidFill>
              <a:latin typeface="Century Gothic" panose="020B0502020202020204" pitchFamily="34" charset="0"/>
            </a:endParaRPr>
          </a:p>
          <a:p>
            <a:pPr marL="126000" indent="-126000">
              <a:lnSpc>
                <a:spcPts val="2600"/>
              </a:lnSpc>
              <a:spcBef>
                <a:spcPts val="600"/>
              </a:spcBef>
              <a:buFont typeface="Arial" panose="020B0604020202020204" pitchFamily="34" charset="0"/>
              <a:buChar char="•"/>
            </a:pPr>
            <a:r>
              <a:rPr lang="en-GB" sz="2000" dirty="0">
                <a:solidFill>
                  <a:schemeClr val="bg1"/>
                </a:solidFill>
                <a:latin typeface="Century Gothic" panose="020B0502020202020204" pitchFamily="34" charset="0"/>
              </a:rPr>
              <a:t>Apps should ask for the user’s permission before using, or sharing, their images and videos. </a:t>
            </a:r>
          </a:p>
          <a:p>
            <a:pPr marL="126000" indent="-126000">
              <a:lnSpc>
                <a:spcPts val="2600"/>
              </a:lnSpc>
              <a:spcBef>
                <a:spcPts val="600"/>
              </a:spcBef>
              <a:buFont typeface="Arial" panose="020B0604020202020204" pitchFamily="34" charset="0"/>
              <a:buChar char="•"/>
            </a:pPr>
            <a:r>
              <a:rPr lang="en-GB" sz="2000" dirty="0">
                <a:solidFill>
                  <a:schemeClr val="bg1"/>
                </a:solidFill>
                <a:latin typeface="Century Gothic" panose="020B0502020202020204" pitchFamily="34" charset="0"/>
              </a:rPr>
              <a:t>The app should have explained clearly what would happen with the video and given Talia the right to delete her data at any time.</a:t>
            </a:r>
          </a:p>
          <a:p>
            <a:pPr marL="126000" indent="-126000">
              <a:lnSpc>
                <a:spcPts val="2600"/>
              </a:lnSpc>
              <a:spcBef>
                <a:spcPts val="600"/>
              </a:spcBef>
              <a:buFont typeface="Arial" panose="020B0604020202020204" pitchFamily="34" charset="0"/>
              <a:buChar char="•"/>
            </a:pPr>
            <a:r>
              <a:rPr lang="en-GB" sz="2000" dirty="0">
                <a:solidFill>
                  <a:schemeClr val="bg1"/>
                </a:solidFill>
                <a:latin typeface="Century Gothic" panose="020B0502020202020204" pitchFamily="34" charset="0"/>
              </a:rPr>
              <a:t>Remember: Every child has the right to make choices about who sees their personal information. </a:t>
            </a:r>
          </a:p>
        </p:txBody>
      </p:sp>
      <p:sp>
        <p:nvSpPr>
          <p:cNvPr id="7" name="TextBox 6">
            <a:extLst>
              <a:ext uri="{FF2B5EF4-FFF2-40B4-BE49-F238E27FC236}">
                <a16:creationId xmlns:a16="http://schemas.microsoft.com/office/drawing/2014/main" id="{905B385C-DE1D-2F62-6823-6998CD712AB8}"/>
              </a:ext>
            </a:extLst>
          </p:cNvPr>
          <p:cNvSpPr txBox="1"/>
          <p:nvPr/>
        </p:nvSpPr>
        <p:spPr>
          <a:xfrm>
            <a:off x="282917" y="3966435"/>
            <a:ext cx="4387166" cy="1840568"/>
          </a:xfrm>
          <a:prstGeom prst="rect">
            <a:avLst/>
          </a:prstGeom>
          <a:noFill/>
        </p:spPr>
        <p:txBody>
          <a:bodyPr wrap="square">
            <a:spAutoFit/>
          </a:bodyPr>
          <a:lstStyle/>
          <a:p>
            <a:pPr marL="126000" marR="0" lvl="0" indent="-126000" algn="l" defTabSz="457200" rtl="0" eaLnBrk="1" fontAlgn="auto" latinLnBrk="0" hangingPunct="1">
              <a:lnSpc>
                <a:spcPts val="3200"/>
              </a:lnSpc>
              <a:spcBef>
                <a:spcPts val="1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Why would this be a problem?</a:t>
            </a:r>
          </a:p>
          <a:p>
            <a:pPr marL="126000" marR="0" lvl="0" indent="-126000" algn="l" defTabSz="457200" rtl="0" eaLnBrk="1" fontAlgn="auto" latinLnBrk="0" hangingPunct="1">
              <a:lnSpc>
                <a:spcPts val="3200"/>
              </a:lnSpc>
              <a:spcBef>
                <a:spcPts val="1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Which right(s) would be impacted?</a:t>
            </a:r>
          </a:p>
        </p:txBody>
      </p:sp>
      <p:sp>
        <p:nvSpPr>
          <p:cNvPr id="12" name="Rounded Rectangle 11">
            <a:extLst>
              <a:ext uri="{FF2B5EF4-FFF2-40B4-BE49-F238E27FC236}">
                <a16:creationId xmlns:a16="http://schemas.microsoft.com/office/drawing/2014/main" id="{A3FCE865-006F-F3A8-A2BC-9A8ACC18DE50}"/>
              </a:ext>
            </a:extLst>
          </p:cNvPr>
          <p:cNvSpPr/>
          <p:nvPr/>
        </p:nvSpPr>
        <p:spPr>
          <a:xfrm>
            <a:off x="323851" y="1571546"/>
            <a:ext cx="3862070" cy="2219948"/>
          </a:xfrm>
          <a:prstGeom prst="roundRect">
            <a:avLst>
              <a:gd name="adj" fmla="val 4874"/>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2400" b="1" dirty="0">
                <a:solidFill>
                  <a:schemeClr val="tx1"/>
                </a:solidFill>
                <a:latin typeface="Century Gothic" panose="020B0502020202020204" pitchFamily="34" charset="0"/>
              </a:rPr>
              <a:t>But what if… </a:t>
            </a:r>
            <a:br>
              <a:rPr lang="en-GB" sz="2400" b="1" dirty="0">
                <a:solidFill>
                  <a:schemeClr val="tx1"/>
                </a:solidFill>
                <a:latin typeface="Century Gothic" panose="020B0502020202020204" pitchFamily="34" charset="0"/>
              </a:rPr>
            </a:br>
            <a:r>
              <a:rPr lang="en-GB" sz="2400" dirty="0">
                <a:solidFill>
                  <a:schemeClr val="tx1"/>
                </a:solidFill>
                <a:latin typeface="Century Gothic" panose="020B0502020202020204" pitchFamily="34" charset="0"/>
              </a:rPr>
              <a:t>the app shared the superhero video online without asking her, or her parent’s permission?</a:t>
            </a:r>
          </a:p>
        </p:txBody>
      </p:sp>
    </p:spTree>
    <p:extLst>
      <p:ext uri="{BB962C8B-B14F-4D97-AF65-F5344CB8AC3E}">
        <p14:creationId xmlns:p14="http://schemas.microsoft.com/office/powerpoint/2010/main" val="230083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EAA930-43F5-18F7-8194-4DB571F91D98}"/>
              </a:ext>
            </a:extLst>
          </p:cNvPr>
          <p:cNvSpPr/>
          <p:nvPr/>
        </p:nvSpPr>
        <p:spPr>
          <a:xfrm>
            <a:off x="0" y="1412874"/>
            <a:ext cx="4387166" cy="5445125"/>
          </a:xfrm>
          <a:prstGeom prst="rect">
            <a:avLst/>
          </a:prstGeom>
          <a:solidFill>
            <a:srgbClr val="0E83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DE627E4-323E-7374-7A5A-4D4960605DC0}"/>
              </a:ext>
            </a:extLst>
          </p:cNvPr>
          <p:cNvSpPr/>
          <p:nvPr/>
        </p:nvSpPr>
        <p:spPr>
          <a:xfrm>
            <a:off x="4387166" y="1412874"/>
            <a:ext cx="5527420" cy="544512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B30D70E-5654-9CA3-7A5C-3A2DC22C68F4}"/>
              </a:ext>
            </a:extLst>
          </p:cNvPr>
          <p:cNvSpPr>
            <a:spLocks noGrp="1"/>
          </p:cNvSpPr>
          <p:nvPr>
            <p:ph type="title"/>
          </p:nvPr>
        </p:nvSpPr>
        <p:spPr/>
        <p:txBody>
          <a:bodyPr/>
          <a:lstStyle/>
          <a:p>
            <a:r>
              <a:rPr lang="en-GB" dirty="0"/>
              <a:t>Which right is impacted? </a:t>
            </a:r>
          </a:p>
        </p:txBody>
      </p:sp>
      <p:sp>
        <p:nvSpPr>
          <p:cNvPr id="4" name="Slide Number Placeholder 3">
            <a:extLst>
              <a:ext uri="{FF2B5EF4-FFF2-40B4-BE49-F238E27FC236}">
                <a16:creationId xmlns:a16="http://schemas.microsoft.com/office/drawing/2014/main" id="{42C65C51-8064-88BF-2C06-A03C03C718D3}"/>
              </a:ext>
            </a:extLst>
          </p:cNvPr>
          <p:cNvSpPr>
            <a:spLocks noGrp="1"/>
          </p:cNvSpPr>
          <p:nvPr>
            <p:ph type="sldNum" sz="quarter" idx="4"/>
          </p:nvPr>
        </p:nvSpPr>
        <p:spPr/>
        <p:txBody>
          <a:bodyPr/>
          <a:lstStyle/>
          <a:p>
            <a:r>
              <a:rPr lang="en-GB" dirty="0">
                <a:solidFill>
                  <a:schemeClr val="bg1"/>
                </a:solidFill>
              </a:rPr>
              <a:t>© PSHE Association 2026</a:t>
            </a:r>
          </a:p>
        </p:txBody>
      </p:sp>
      <p:sp>
        <p:nvSpPr>
          <p:cNvPr id="10" name="TextBox 9">
            <a:extLst>
              <a:ext uri="{FF2B5EF4-FFF2-40B4-BE49-F238E27FC236}">
                <a16:creationId xmlns:a16="http://schemas.microsoft.com/office/drawing/2014/main" id="{ADA620EF-0AB0-2464-53BF-2DD10037095D}"/>
              </a:ext>
            </a:extLst>
          </p:cNvPr>
          <p:cNvSpPr txBox="1"/>
          <p:nvPr/>
        </p:nvSpPr>
        <p:spPr>
          <a:xfrm>
            <a:off x="282917" y="3966435"/>
            <a:ext cx="4387166" cy="1840568"/>
          </a:xfrm>
          <a:prstGeom prst="rect">
            <a:avLst/>
          </a:prstGeom>
          <a:noFill/>
        </p:spPr>
        <p:txBody>
          <a:bodyPr wrap="square">
            <a:spAutoFit/>
          </a:bodyPr>
          <a:lstStyle/>
          <a:p>
            <a:pPr marL="126000" marR="0" lvl="0" indent="-126000" algn="l" defTabSz="457200" rtl="0" eaLnBrk="1" fontAlgn="auto" latinLnBrk="0" hangingPunct="1">
              <a:lnSpc>
                <a:spcPts val="3200"/>
              </a:lnSpc>
              <a:spcBef>
                <a:spcPts val="1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Why would this be a problem?</a:t>
            </a:r>
          </a:p>
          <a:p>
            <a:pPr marL="126000" marR="0" lvl="0" indent="-126000" algn="l" defTabSz="457200" rtl="0" eaLnBrk="1" fontAlgn="auto" latinLnBrk="0" hangingPunct="1">
              <a:lnSpc>
                <a:spcPts val="3200"/>
              </a:lnSpc>
              <a:spcBef>
                <a:spcPts val="1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Which right(s) would be impacted?</a:t>
            </a:r>
          </a:p>
        </p:txBody>
      </p:sp>
      <p:sp>
        <p:nvSpPr>
          <p:cNvPr id="14" name="TextBox 13">
            <a:extLst>
              <a:ext uri="{FF2B5EF4-FFF2-40B4-BE49-F238E27FC236}">
                <a16:creationId xmlns:a16="http://schemas.microsoft.com/office/drawing/2014/main" id="{6FCEFAC9-3192-F945-119B-63DB009D7EAB}"/>
              </a:ext>
            </a:extLst>
          </p:cNvPr>
          <p:cNvSpPr txBox="1"/>
          <p:nvPr/>
        </p:nvSpPr>
        <p:spPr>
          <a:xfrm>
            <a:off x="4588411" y="1571546"/>
            <a:ext cx="4992153" cy="3752759"/>
          </a:xfrm>
          <a:prstGeom prst="rect">
            <a:avLst/>
          </a:prstGeom>
          <a:noFill/>
        </p:spPr>
        <p:txBody>
          <a:bodyPr wrap="square" rtlCol="0">
            <a:spAutoFit/>
          </a:bodyPr>
          <a:lstStyle/>
          <a:p>
            <a:r>
              <a:rPr lang="en-GB" sz="2000" dirty="0">
                <a:solidFill>
                  <a:schemeClr val="bg1"/>
                </a:solidFill>
                <a:latin typeface="Century Gothic" panose="020B0502020202020204" pitchFamily="34" charset="0"/>
              </a:rPr>
              <a:t>This would impact Talia’s </a:t>
            </a:r>
            <a:r>
              <a:rPr lang="en-GB" sz="2000" b="1" dirty="0">
                <a:solidFill>
                  <a:schemeClr val="bg1"/>
                </a:solidFill>
                <a:latin typeface="Century Gothic" panose="020B0502020202020204" pitchFamily="34" charset="0"/>
              </a:rPr>
              <a:t>right to non-discrimination.</a:t>
            </a:r>
          </a:p>
          <a:p>
            <a:endParaRPr lang="en-GB" sz="2000" dirty="0">
              <a:solidFill>
                <a:schemeClr val="bg1"/>
              </a:solidFill>
              <a:latin typeface="Century Gothic" panose="020B0502020202020204" pitchFamily="34" charset="0"/>
            </a:endParaRPr>
          </a:p>
          <a:p>
            <a:r>
              <a:rPr lang="en-GB" sz="2000" b="1" dirty="0">
                <a:solidFill>
                  <a:schemeClr val="bg1"/>
                </a:solidFill>
                <a:latin typeface="Century Gothic" panose="020B0502020202020204" pitchFamily="34" charset="0"/>
              </a:rPr>
              <a:t>What should have happened instead?</a:t>
            </a:r>
            <a:endParaRPr lang="en-GB" sz="2000" dirty="0">
              <a:solidFill>
                <a:schemeClr val="bg1"/>
              </a:solidFill>
              <a:latin typeface="Century Gothic" panose="020B0502020202020204" pitchFamily="34" charset="0"/>
            </a:endParaRPr>
          </a:p>
          <a:p>
            <a:pPr marL="126000" indent="-126000">
              <a:lnSpc>
                <a:spcPts val="2800"/>
              </a:lnSpc>
              <a:spcBef>
                <a:spcPts val="1200"/>
              </a:spcBef>
              <a:buFont typeface="Arial" panose="020B0604020202020204" pitchFamily="34" charset="0"/>
              <a:buChar char="•"/>
            </a:pPr>
            <a:r>
              <a:rPr lang="en-GB" sz="2000" dirty="0">
                <a:solidFill>
                  <a:schemeClr val="bg1"/>
                </a:solidFill>
                <a:latin typeface="Century Gothic" panose="020B0502020202020204" pitchFamily="34" charset="0"/>
              </a:rPr>
              <a:t>The app should have reflected (and not altered) Talia’s appearance. Talia should be represented accurately, and her identity should be respected. </a:t>
            </a:r>
          </a:p>
          <a:p>
            <a:pPr marL="126000" indent="-126000">
              <a:lnSpc>
                <a:spcPts val="2800"/>
              </a:lnSpc>
              <a:spcBef>
                <a:spcPts val="1200"/>
              </a:spcBef>
              <a:buFont typeface="Arial" panose="020B0604020202020204" pitchFamily="34" charset="0"/>
              <a:buChar char="•"/>
            </a:pPr>
            <a:r>
              <a:rPr lang="en-GB" sz="2000" dirty="0">
                <a:solidFill>
                  <a:schemeClr val="bg1"/>
                </a:solidFill>
                <a:latin typeface="Century Gothic" panose="020B0502020202020204" pitchFamily="34" charset="0"/>
              </a:rPr>
              <a:t>No child should be misrepresented or treated unfairly for any reason.</a:t>
            </a:r>
          </a:p>
        </p:txBody>
      </p:sp>
      <p:sp>
        <p:nvSpPr>
          <p:cNvPr id="15" name="Rounded Rectangle 14">
            <a:extLst>
              <a:ext uri="{FF2B5EF4-FFF2-40B4-BE49-F238E27FC236}">
                <a16:creationId xmlns:a16="http://schemas.microsoft.com/office/drawing/2014/main" id="{FE1BBA17-23D0-A79F-BF1F-1207F2B0C09E}"/>
              </a:ext>
            </a:extLst>
          </p:cNvPr>
          <p:cNvSpPr/>
          <p:nvPr/>
        </p:nvSpPr>
        <p:spPr>
          <a:xfrm>
            <a:off x="323851" y="1571546"/>
            <a:ext cx="3862070" cy="2219948"/>
          </a:xfrm>
          <a:prstGeom prst="roundRect">
            <a:avLst>
              <a:gd name="adj" fmla="val 4874"/>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2400" b="1" dirty="0">
                <a:solidFill>
                  <a:schemeClr val="tx1"/>
                </a:solidFill>
                <a:latin typeface="Century Gothic" panose="020B0502020202020204" pitchFamily="34" charset="0"/>
              </a:rPr>
              <a:t>But what if… </a:t>
            </a:r>
            <a:br>
              <a:rPr lang="en-GB" sz="2400" b="1" dirty="0">
                <a:solidFill>
                  <a:schemeClr val="tx1"/>
                </a:solidFill>
                <a:latin typeface="Century Gothic" panose="020B0502020202020204" pitchFamily="34" charset="0"/>
              </a:rPr>
            </a:br>
            <a:r>
              <a:rPr lang="en-GB" sz="2400" dirty="0">
                <a:solidFill>
                  <a:schemeClr val="tx1"/>
                </a:solidFill>
                <a:latin typeface="Century Gothic" panose="020B0502020202020204" pitchFamily="34" charset="0"/>
              </a:rPr>
              <a:t>the video generated changed Talia’s dark hair and skin tone to blond and fair?</a:t>
            </a:r>
          </a:p>
        </p:txBody>
      </p:sp>
    </p:spTree>
    <p:extLst>
      <p:ext uri="{BB962C8B-B14F-4D97-AF65-F5344CB8AC3E}">
        <p14:creationId xmlns:p14="http://schemas.microsoft.com/office/powerpoint/2010/main" val="10444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fade">
                                      <p:cBhvr>
                                        <p:cTn id="26"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208D93-9243-846E-7216-431889F1BD06}"/>
              </a:ext>
            </a:extLst>
          </p:cNvPr>
          <p:cNvSpPr>
            <a:spLocks noGrp="1"/>
          </p:cNvSpPr>
          <p:nvPr>
            <p:ph type="title"/>
          </p:nvPr>
        </p:nvSpPr>
        <p:spPr/>
        <p:txBody>
          <a:bodyPr/>
          <a:lstStyle/>
          <a:p>
            <a:r>
              <a:rPr lang="en-GB" dirty="0"/>
              <a:t>Which right is impacted? </a:t>
            </a:r>
          </a:p>
        </p:txBody>
      </p:sp>
      <p:sp>
        <p:nvSpPr>
          <p:cNvPr id="4" name="Slide Number Placeholder 3">
            <a:extLst>
              <a:ext uri="{FF2B5EF4-FFF2-40B4-BE49-F238E27FC236}">
                <a16:creationId xmlns:a16="http://schemas.microsoft.com/office/drawing/2014/main" id="{EC6BC097-A184-70F1-9670-67551C67285E}"/>
              </a:ext>
            </a:extLst>
          </p:cNvPr>
          <p:cNvSpPr>
            <a:spLocks noGrp="1"/>
          </p:cNvSpPr>
          <p:nvPr>
            <p:ph type="sldNum" sz="quarter" idx="4"/>
          </p:nvPr>
        </p:nvSpPr>
        <p:spPr/>
        <p:txBody>
          <a:bodyPr/>
          <a:lstStyle/>
          <a:p>
            <a:r>
              <a:rPr lang="en-GB" dirty="0"/>
              <a:t>© PSHE Association 2026</a:t>
            </a:r>
          </a:p>
        </p:txBody>
      </p:sp>
      <p:sp>
        <p:nvSpPr>
          <p:cNvPr id="7" name="Rectangle 6">
            <a:extLst>
              <a:ext uri="{FF2B5EF4-FFF2-40B4-BE49-F238E27FC236}">
                <a16:creationId xmlns:a16="http://schemas.microsoft.com/office/drawing/2014/main" id="{15E89A5B-59B8-E9B1-2767-56D685D0016B}"/>
              </a:ext>
            </a:extLst>
          </p:cNvPr>
          <p:cNvSpPr/>
          <p:nvPr/>
        </p:nvSpPr>
        <p:spPr>
          <a:xfrm>
            <a:off x="0" y="1412874"/>
            <a:ext cx="4387166" cy="5445125"/>
          </a:xfrm>
          <a:prstGeom prst="rect">
            <a:avLst/>
          </a:prstGeom>
          <a:solidFill>
            <a:srgbClr val="0E83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935D32-9635-B797-E40E-6F5902FC9BAA}"/>
              </a:ext>
            </a:extLst>
          </p:cNvPr>
          <p:cNvSpPr/>
          <p:nvPr/>
        </p:nvSpPr>
        <p:spPr>
          <a:xfrm>
            <a:off x="4387166" y="1412874"/>
            <a:ext cx="5527420" cy="544512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CC2377E-B726-640B-68A8-3DE9E12A3FFA}"/>
              </a:ext>
            </a:extLst>
          </p:cNvPr>
          <p:cNvSpPr txBox="1"/>
          <p:nvPr/>
        </p:nvSpPr>
        <p:spPr>
          <a:xfrm>
            <a:off x="282917" y="3966435"/>
            <a:ext cx="4387166" cy="1840568"/>
          </a:xfrm>
          <a:prstGeom prst="rect">
            <a:avLst/>
          </a:prstGeom>
          <a:noFill/>
        </p:spPr>
        <p:txBody>
          <a:bodyPr wrap="square">
            <a:spAutoFit/>
          </a:bodyPr>
          <a:lstStyle/>
          <a:p>
            <a:pPr marL="126000" marR="0" lvl="0" indent="-126000" algn="l" defTabSz="457200" rtl="0" eaLnBrk="1" fontAlgn="auto" latinLnBrk="0" hangingPunct="1">
              <a:lnSpc>
                <a:spcPts val="3200"/>
              </a:lnSpc>
              <a:spcBef>
                <a:spcPts val="1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Why would this be a problem?</a:t>
            </a:r>
          </a:p>
          <a:p>
            <a:pPr marL="126000" marR="0" lvl="0" indent="-126000" algn="l" defTabSz="457200" rtl="0" eaLnBrk="1" fontAlgn="auto" latinLnBrk="0" hangingPunct="1">
              <a:lnSpc>
                <a:spcPts val="3200"/>
              </a:lnSpc>
              <a:spcBef>
                <a:spcPts val="11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Which right(s) would be impacted?</a:t>
            </a:r>
          </a:p>
        </p:txBody>
      </p:sp>
      <p:sp>
        <p:nvSpPr>
          <p:cNvPr id="10" name="TextBox 9">
            <a:extLst>
              <a:ext uri="{FF2B5EF4-FFF2-40B4-BE49-F238E27FC236}">
                <a16:creationId xmlns:a16="http://schemas.microsoft.com/office/drawing/2014/main" id="{7BB627FD-01AA-6291-DA73-EAEB4500A618}"/>
              </a:ext>
            </a:extLst>
          </p:cNvPr>
          <p:cNvSpPr txBox="1"/>
          <p:nvPr/>
        </p:nvSpPr>
        <p:spPr>
          <a:xfrm>
            <a:off x="4588411" y="1571546"/>
            <a:ext cx="4992153" cy="4111831"/>
          </a:xfrm>
          <a:prstGeom prst="rect">
            <a:avLst/>
          </a:prstGeom>
          <a:noFill/>
        </p:spPr>
        <p:txBody>
          <a:bodyPr wrap="square" rtlCol="0">
            <a:spAutoFit/>
          </a:bodyPr>
          <a:lstStyle/>
          <a:p>
            <a:r>
              <a:rPr lang="en-GB" sz="2000" dirty="0">
                <a:solidFill>
                  <a:schemeClr val="bg1"/>
                </a:solidFill>
                <a:latin typeface="Century Gothic" panose="020B0502020202020204" pitchFamily="34" charset="0"/>
              </a:rPr>
              <a:t>This would impact Talia’s </a:t>
            </a:r>
            <a:r>
              <a:rPr lang="en-GB" sz="2000" b="1" dirty="0">
                <a:solidFill>
                  <a:schemeClr val="bg1"/>
                </a:solidFill>
                <a:latin typeface="Century Gothic" panose="020B0502020202020204" pitchFamily="34" charset="0"/>
              </a:rPr>
              <a:t>right to leisure, play and culture.</a:t>
            </a:r>
          </a:p>
          <a:p>
            <a:endParaRPr lang="en-GB" sz="2000" dirty="0">
              <a:solidFill>
                <a:schemeClr val="bg1"/>
              </a:solidFill>
              <a:latin typeface="Century Gothic" panose="020B0502020202020204" pitchFamily="34" charset="0"/>
            </a:endParaRPr>
          </a:p>
          <a:p>
            <a:r>
              <a:rPr lang="en-GB" sz="2000" b="1" dirty="0">
                <a:solidFill>
                  <a:schemeClr val="bg1"/>
                </a:solidFill>
                <a:latin typeface="Century Gothic" panose="020B0502020202020204" pitchFamily="34" charset="0"/>
              </a:rPr>
              <a:t>What should have happened instead?</a:t>
            </a:r>
            <a:endParaRPr lang="en-GB" sz="2000" dirty="0">
              <a:solidFill>
                <a:schemeClr val="bg1"/>
              </a:solidFill>
              <a:latin typeface="Century Gothic" panose="020B0502020202020204" pitchFamily="34" charset="0"/>
            </a:endParaRPr>
          </a:p>
          <a:p>
            <a:pPr marL="126000" indent="-126000">
              <a:lnSpc>
                <a:spcPts val="2800"/>
              </a:lnSpc>
              <a:spcBef>
                <a:spcPts val="1200"/>
              </a:spcBef>
              <a:buFont typeface="Arial" panose="020B0604020202020204" pitchFamily="34" charset="0"/>
              <a:buChar char="•"/>
            </a:pPr>
            <a:r>
              <a:rPr lang="en-GB" sz="2000" dirty="0">
                <a:solidFill>
                  <a:schemeClr val="bg1"/>
                </a:solidFill>
                <a:latin typeface="Century Gothic" panose="020B0502020202020204" pitchFamily="34" charset="0"/>
              </a:rPr>
              <a:t>The game should be designed to make it easy for Talia to stop playing when she wants to get offline or do a different activity she enjoys.</a:t>
            </a:r>
          </a:p>
          <a:p>
            <a:pPr marL="126000" indent="-126000">
              <a:lnSpc>
                <a:spcPts val="2800"/>
              </a:lnSpc>
              <a:spcBef>
                <a:spcPts val="1200"/>
              </a:spcBef>
              <a:buFont typeface="Arial" panose="020B0604020202020204" pitchFamily="34" charset="0"/>
              <a:buChar char="•"/>
            </a:pPr>
            <a:r>
              <a:rPr lang="en-GB" sz="2000" dirty="0">
                <a:solidFill>
                  <a:schemeClr val="bg1"/>
                </a:solidFill>
                <a:latin typeface="Century Gothic" panose="020B0502020202020204" pitchFamily="34" charset="0"/>
              </a:rPr>
              <a:t>Children have the right to play in a range of ways, including offline – and should be able to rest and relax.</a:t>
            </a:r>
          </a:p>
        </p:txBody>
      </p:sp>
      <p:sp>
        <p:nvSpPr>
          <p:cNvPr id="11" name="Rounded Rectangle 10">
            <a:extLst>
              <a:ext uri="{FF2B5EF4-FFF2-40B4-BE49-F238E27FC236}">
                <a16:creationId xmlns:a16="http://schemas.microsoft.com/office/drawing/2014/main" id="{2A6AB1D1-141D-E381-CDB4-A36F1904BC96}"/>
              </a:ext>
            </a:extLst>
          </p:cNvPr>
          <p:cNvSpPr/>
          <p:nvPr/>
        </p:nvSpPr>
        <p:spPr>
          <a:xfrm>
            <a:off x="323851" y="1571546"/>
            <a:ext cx="3862070" cy="2219948"/>
          </a:xfrm>
          <a:prstGeom prst="roundRect">
            <a:avLst>
              <a:gd name="adj" fmla="val 4874"/>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2400" b="1" dirty="0">
                <a:solidFill>
                  <a:schemeClr val="tx1"/>
                </a:solidFill>
                <a:latin typeface="Century Gothic" panose="020B0502020202020204" pitchFamily="34" charset="0"/>
              </a:rPr>
              <a:t>But what if… </a:t>
            </a:r>
            <a:br>
              <a:rPr lang="en-GB" sz="2400" b="1" dirty="0">
                <a:solidFill>
                  <a:schemeClr val="tx1"/>
                </a:solidFill>
                <a:latin typeface="Century Gothic" panose="020B0502020202020204" pitchFamily="34" charset="0"/>
              </a:rPr>
            </a:br>
            <a:r>
              <a:rPr lang="en-GB" sz="2400" dirty="0">
                <a:solidFill>
                  <a:schemeClr val="tx1"/>
                </a:solidFill>
                <a:latin typeface="Century Gothic" panose="020B0502020202020204" pitchFamily="34" charset="0"/>
              </a:rPr>
              <a:t>the game used AI systems designed to keep Talia playing as long as possible?</a:t>
            </a:r>
          </a:p>
        </p:txBody>
      </p:sp>
    </p:spTree>
    <p:extLst>
      <p:ext uri="{BB962C8B-B14F-4D97-AF65-F5344CB8AC3E}">
        <p14:creationId xmlns:p14="http://schemas.microsoft.com/office/powerpoint/2010/main" val="58817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FB309C37-94C7-245D-57B1-F83C6D5993AC}"/>
              </a:ext>
            </a:extLst>
          </p:cNvPr>
          <p:cNvSpPr>
            <a:spLocks noGrp="1"/>
          </p:cNvSpPr>
          <p:nvPr>
            <p:ph type="title"/>
          </p:nvPr>
        </p:nvSpPr>
        <p:spPr/>
        <p:txBody>
          <a:bodyPr/>
          <a:lstStyle/>
          <a:p>
            <a:r>
              <a:rPr lang="en-GB" dirty="0"/>
              <a:t>Which right is impacted? </a:t>
            </a:r>
          </a:p>
        </p:txBody>
      </p:sp>
      <p:sp>
        <p:nvSpPr>
          <p:cNvPr id="4" name="Slide Number Placeholder 3">
            <a:extLst>
              <a:ext uri="{FF2B5EF4-FFF2-40B4-BE49-F238E27FC236}">
                <a16:creationId xmlns:a16="http://schemas.microsoft.com/office/drawing/2014/main" id="{C7B9818A-0EB8-B93D-9802-CD268AB9C78D}"/>
              </a:ext>
            </a:extLst>
          </p:cNvPr>
          <p:cNvSpPr>
            <a:spLocks noGrp="1"/>
          </p:cNvSpPr>
          <p:nvPr>
            <p:ph type="sldNum" sz="quarter" idx="4"/>
          </p:nvPr>
        </p:nvSpPr>
        <p:spPr/>
        <p:txBody>
          <a:bodyPr/>
          <a:lstStyle/>
          <a:p>
            <a:r>
              <a:rPr lang="en-GB" dirty="0"/>
              <a:t>© PSHE Association 2026</a:t>
            </a:r>
          </a:p>
        </p:txBody>
      </p:sp>
      <p:sp>
        <p:nvSpPr>
          <p:cNvPr id="3" name="Content Placeholder 2">
            <a:extLst>
              <a:ext uri="{FF2B5EF4-FFF2-40B4-BE49-F238E27FC236}">
                <a16:creationId xmlns:a16="http://schemas.microsoft.com/office/drawing/2014/main" id="{DAC166D7-3E6D-AB4D-AA3F-442A8403857C}"/>
              </a:ext>
            </a:extLst>
          </p:cNvPr>
          <p:cNvSpPr>
            <a:spLocks noGrp="1"/>
          </p:cNvSpPr>
          <p:nvPr>
            <p:ph sz="half" idx="4294967295"/>
          </p:nvPr>
        </p:nvSpPr>
        <p:spPr>
          <a:xfrm>
            <a:off x="194334" y="1309688"/>
            <a:ext cx="4292600" cy="3152775"/>
          </a:xfrm>
        </p:spPr>
        <p:txBody>
          <a:bodyPr>
            <a:noAutofit/>
          </a:bodyPr>
          <a:lstStyle/>
          <a:p>
            <a:pPr marL="270000" indent="-270000">
              <a:lnSpc>
                <a:spcPts val="2800"/>
              </a:lnSpc>
              <a:spcBef>
                <a:spcPts val="1100"/>
              </a:spcBef>
              <a:buAutoNum type="arabicPeriod"/>
            </a:pPr>
            <a:r>
              <a:rPr lang="en-GB" sz="2000" dirty="0"/>
              <a:t>Discuss the four scenarios and, for each, draw a line to match the generative AI example with the right it might impact.</a:t>
            </a:r>
          </a:p>
          <a:p>
            <a:pPr marL="270000" indent="-270000">
              <a:lnSpc>
                <a:spcPts val="2800"/>
              </a:lnSpc>
              <a:spcBef>
                <a:spcPts val="1100"/>
              </a:spcBef>
              <a:buAutoNum type="arabicPeriod"/>
            </a:pPr>
            <a:r>
              <a:rPr lang="en-GB" sz="2000" dirty="0"/>
              <a:t>Write a short explanation about how AI technology is affecting the child and their rights in each scenario. </a:t>
            </a:r>
          </a:p>
        </p:txBody>
      </p:sp>
      <p:pic>
        <p:nvPicPr>
          <p:cNvPr id="9" name="Picture 8">
            <a:extLst>
              <a:ext uri="{FF2B5EF4-FFF2-40B4-BE49-F238E27FC236}">
                <a16:creationId xmlns:a16="http://schemas.microsoft.com/office/drawing/2014/main" id="{1C54DACD-DE34-177B-4E99-FFDD9CE46DA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9115" y="5898239"/>
            <a:ext cx="408764" cy="664804"/>
          </a:xfrm>
          <a:prstGeom prst="rect">
            <a:avLst/>
          </a:prstGeom>
        </p:spPr>
      </p:pic>
      <p:pic>
        <p:nvPicPr>
          <p:cNvPr id="10" name="Picture 9">
            <a:extLst>
              <a:ext uri="{FF2B5EF4-FFF2-40B4-BE49-F238E27FC236}">
                <a16:creationId xmlns:a16="http://schemas.microsoft.com/office/drawing/2014/main" id="{54F1A106-E090-D1D9-C014-59710DE212F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717880" y="6051927"/>
            <a:ext cx="440209" cy="480636"/>
          </a:xfrm>
          <a:prstGeom prst="rect">
            <a:avLst/>
          </a:prstGeom>
        </p:spPr>
      </p:pic>
      <p:pic>
        <p:nvPicPr>
          <p:cNvPr id="17" name="Picture 16">
            <a:extLst>
              <a:ext uri="{FF2B5EF4-FFF2-40B4-BE49-F238E27FC236}">
                <a16:creationId xmlns:a16="http://schemas.microsoft.com/office/drawing/2014/main" id="{0BD2B8BD-A97B-1F7A-5696-E6BD37F323E3}"/>
              </a:ext>
            </a:extLst>
          </p:cNvPr>
          <p:cNvPicPr>
            <a:picLocks noChangeAspect="1"/>
          </p:cNvPicPr>
          <p:nvPr/>
        </p:nvPicPr>
        <p:blipFill>
          <a:blip r:embed="rId7"/>
          <a:srcRect b="48311"/>
          <a:stretch>
            <a:fillRect/>
          </a:stretch>
        </p:blipFill>
        <p:spPr>
          <a:xfrm rot="420331">
            <a:off x="1536662" y="4728515"/>
            <a:ext cx="3199689" cy="2339449"/>
          </a:xfrm>
          <a:prstGeom prst="round2SameRect">
            <a:avLst>
              <a:gd name="adj1" fmla="val 4151"/>
              <a:gd name="adj2" fmla="val 0"/>
            </a:avLst>
          </a:prstGeom>
          <a:ln>
            <a:solidFill>
              <a:schemeClr val="bg2">
                <a:lumMod val="65000"/>
              </a:schemeClr>
            </a:solidFill>
          </a:ln>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D8826D14-84E6-BB43-2A0F-D7684DEA174D}"/>
              </a:ext>
            </a:extLst>
          </p:cNvPr>
          <p:cNvPicPr>
            <a:picLocks noChangeAspect="1"/>
          </p:cNvPicPr>
          <p:nvPr/>
        </p:nvPicPr>
        <p:blipFill>
          <a:blip r:embed="rId8"/>
          <a:stretch>
            <a:fillRect/>
          </a:stretch>
        </p:blipFill>
        <p:spPr>
          <a:xfrm rot="2407037">
            <a:off x="4218081" y="4267230"/>
            <a:ext cx="216163" cy="1641669"/>
          </a:xfrm>
          <a:prstGeom prst="rect">
            <a:avLst/>
          </a:prstGeom>
        </p:spPr>
      </p:pic>
      <p:grpSp>
        <p:nvGrpSpPr>
          <p:cNvPr id="26" name="Group 25">
            <a:extLst>
              <a:ext uri="{FF2B5EF4-FFF2-40B4-BE49-F238E27FC236}">
                <a16:creationId xmlns:a16="http://schemas.microsoft.com/office/drawing/2014/main" id="{A25CDC16-3F9F-5AC9-3340-EA41E3B53FCD}"/>
              </a:ext>
            </a:extLst>
          </p:cNvPr>
          <p:cNvGrpSpPr/>
          <p:nvPr/>
        </p:nvGrpSpPr>
        <p:grpSpPr>
          <a:xfrm>
            <a:off x="5114925" y="0"/>
            <a:ext cx="4465639" cy="6213875"/>
            <a:chOff x="5114925" y="0"/>
            <a:chExt cx="4465639" cy="6213875"/>
          </a:xfrm>
        </p:grpSpPr>
        <p:sp>
          <p:nvSpPr>
            <p:cNvPr id="14" name="Rounded Rectangle 13">
              <a:extLst>
                <a:ext uri="{FF2B5EF4-FFF2-40B4-BE49-F238E27FC236}">
                  <a16:creationId xmlns:a16="http://schemas.microsoft.com/office/drawing/2014/main" id="{63E2D35C-FA53-2EE4-46FA-5BF30470E7A1}"/>
                </a:ext>
              </a:extLst>
            </p:cNvPr>
            <p:cNvSpPr/>
            <p:nvPr/>
          </p:nvSpPr>
          <p:spPr>
            <a:xfrm>
              <a:off x="5114925" y="1431163"/>
              <a:ext cx="4465639" cy="1741662"/>
            </a:xfrm>
            <a:prstGeom prst="roundRect">
              <a:avLst>
                <a:gd name="adj" fmla="val 366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r>
                <a:rPr lang="en-GB" sz="2000" dirty="0">
                  <a:latin typeface="Century Gothic" panose="020B0502020202020204" pitchFamily="34" charset="0"/>
                </a:rPr>
                <a:t>A </a:t>
              </a:r>
              <a:r>
                <a:rPr lang="en-GB" sz="2000" b="1" dirty="0">
                  <a:latin typeface="Century Gothic" panose="020B0502020202020204" pitchFamily="34" charset="0"/>
                </a:rPr>
                <a:t>prompt</a:t>
              </a:r>
              <a:r>
                <a:rPr lang="en-GB" sz="2000" dirty="0">
                  <a:latin typeface="Century Gothic" panose="020B0502020202020204" pitchFamily="34" charset="0"/>
                </a:rPr>
                <a:t> is the input someone provides to an AI model to guide it to generate a specific response. It could be a question, command or statement. </a:t>
              </a:r>
            </a:p>
          </p:txBody>
        </p:sp>
        <p:sp>
          <p:nvSpPr>
            <p:cNvPr id="15" name="Rounded Rectangle 14">
              <a:extLst>
                <a:ext uri="{FF2B5EF4-FFF2-40B4-BE49-F238E27FC236}">
                  <a16:creationId xmlns:a16="http://schemas.microsoft.com/office/drawing/2014/main" id="{D4D9D6EE-EC86-D716-AB1F-38946D3142B1}"/>
                </a:ext>
              </a:extLst>
            </p:cNvPr>
            <p:cNvSpPr/>
            <p:nvPr/>
          </p:nvSpPr>
          <p:spPr>
            <a:xfrm>
              <a:off x="5114925" y="4921270"/>
              <a:ext cx="4465639" cy="1292605"/>
            </a:xfrm>
            <a:prstGeom prst="roundRect">
              <a:avLst>
                <a:gd name="adj" fmla="val 366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r>
                <a:rPr lang="en-GB" sz="2000" dirty="0">
                  <a:latin typeface="Century Gothic" panose="020B0502020202020204" pitchFamily="34" charset="0"/>
                </a:rPr>
                <a:t>An </a:t>
              </a:r>
              <a:r>
                <a:rPr lang="en-GB" sz="2000" b="1" dirty="0">
                  <a:latin typeface="Century Gothic" panose="020B0502020202020204" pitchFamily="34" charset="0"/>
                </a:rPr>
                <a:t>output</a:t>
              </a:r>
              <a:r>
                <a:rPr lang="en-GB" sz="2000" dirty="0">
                  <a:latin typeface="Century Gothic" panose="020B0502020202020204" pitchFamily="34" charset="0"/>
                </a:rPr>
                <a:t> is the result generated by an AI system after processing the prompt.</a:t>
              </a:r>
            </a:p>
          </p:txBody>
        </p:sp>
        <p:sp>
          <p:nvSpPr>
            <p:cNvPr id="19" name="Right Arrow 18">
              <a:extLst>
                <a:ext uri="{FF2B5EF4-FFF2-40B4-BE49-F238E27FC236}">
                  <a16:creationId xmlns:a16="http://schemas.microsoft.com/office/drawing/2014/main" id="{D0D6CCA2-A8D6-3B4A-74B0-B6D77FF56078}"/>
                </a:ext>
              </a:extLst>
            </p:cNvPr>
            <p:cNvSpPr/>
            <p:nvPr/>
          </p:nvSpPr>
          <p:spPr>
            <a:xfrm rot="5400000">
              <a:off x="6510993" y="3791950"/>
              <a:ext cx="1673498" cy="435247"/>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47224AE4-3E5E-A225-88E3-21743F9FB180}"/>
                </a:ext>
              </a:extLst>
            </p:cNvPr>
            <p:cNvSpPr/>
            <p:nvPr/>
          </p:nvSpPr>
          <p:spPr>
            <a:xfrm rot="5400000">
              <a:off x="6685957" y="444158"/>
              <a:ext cx="1323563" cy="435247"/>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5ACD7B2-ADCB-4CDB-7419-B620FA56A5D0}"/>
                </a:ext>
              </a:extLst>
            </p:cNvPr>
            <p:cNvPicPr>
              <a:picLocks noChangeAspect="1"/>
            </p:cNvPicPr>
            <p:nvPr/>
          </p:nvPicPr>
          <p:blipFill>
            <a:blip r:embed="rId9"/>
            <a:stretch>
              <a:fillRect/>
            </a:stretch>
          </p:blipFill>
          <p:spPr>
            <a:xfrm>
              <a:off x="6775715" y="3504348"/>
              <a:ext cx="1144050" cy="850165"/>
            </a:xfrm>
            <a:prstGeom prst="rect">
              <a:avLst/>
            </a:prstGeom>
          </p:spPr>
        </p:pic>
      </p:grpSp>
      <p:sp>
        <p:nvSpPr>
          <p:cNvPr id="27" name="TextBox 26">
            <a:extLst>
              <a:ext uri="{FF2B5EF4-FFF2-40B4-BE49-F238E27FC236}">
                <a16:creationId xmlns:a16="http://schemas.microsoft.com/office/drawing/2014/main" id="{92245389-7620-3E91-50CF-F2CB834F06F8}"/>
              </a:ext>
            </a:extLst>
          </p:cNvPr>
          <p:cNvSpPr txBox="1"/>
          <p:nvPr/>
        </p:nvSpPr>
        <p:spPr>
          <a:xfrm>
            <a:off x="10981944" y="216712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219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FB01-D3C7-3C58-9B94-B203E452811F}"/>
              </a:ext>
            </a:extLst>
          </p:cNvPr>
          <p:cNvSpPr>
            <a:spLocks noGrp="1"/>
          </p:cNvSpPr>
          <p:nvPr>
            <p:ph type="title"/>
          </p:nvPr>
        </p:nvSpPr>
        <p:spPr/>
        <p:txBody>
          <a:bodyPr/>
          <a:lstStyle/>
          <a:p>
            <a:r>
              <a:rPr lang="en-GB" dirty="0"/>
              <a:t>Which right is impacted? </a:t>
            </a:r>
          </a:p>
        </p:txBody>
      </p:sp>
      <p:sp>
        <p:nvSpPr>
          <p:cNvPr id="4" name="Slide Number Placeholder 3">
            <a:extLst>
              <a:ext uri="{FF2B5EF4-FFF2-40B4-BE49-F238E27FC236}">
                <a16:creationId xmlns:a16="http://schemas.microsoft.com/office/drawing/2014/main" id="{EB543BE7-9B29-919B-0DCD-6EF6A429FF2C}"/>
              </a:ext>
            </a:extLst>
          </p:cNvPr>
          <p:cNvSpPr>
            <a:spLocks noGrp="1"/>
          </p:cNvSpPr>
          <p:nvPr>
            <p:ph type="sldNum" sz="quarter" idx="4"/>
          </p:nvPr>
        </p:nvSpPr>
        <p:spPr/>
        <p:txBody>
          <a:bodyPr/>
          <a:lstStyle/>
          <a:p>
            <a:r>
              <a:rPr lang="en-GB" dirty="0"/>
              <a:t>© PSHE Association 2026</a:t>
            </a:r>
          </a:p>
        </p:txBody>
      </p:sp>
      <p:sp>
        <p:nvSpPr>
          <p:cNvPr id="5" name="Rounded Rectangle 4">
            <a:extLst>
              <a:ext uri="{FF2B5EF4-FFF2-40B4-BE49-F238E27FC236}">
                <a16:creationId xmlns:a16="http://schemas.microsoft.com/office/drawing/2014/main" id="{F1015625-1EBD-1A90-4E2C-6EEC9627A705}"/>
              </a:ext>
            </a:extLst>
          </p:cNvPr>
          <p:cNvSpPr/>
          <p:nvPr/>
        </p:nvSpPr>
        <p:spPr>
          <a:xfrm>
            <a:off x="323850" y="1412875"/>
            <a:ext cx="4129278" cy="1156589"/>
          </a:xfrm>
          <a:prstGeom prst="roundRect">
            <a:avLst>
              <a:gd name="adj" fmla="val 6986"/>
            </a:avLst>
          </a:prstGeom>
          <a:solidFill>
            <a:srgbClr val="D39BB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nchorCtr="0"/>
          <a:lstStyle/>
          <a:p>
            <a:pPr algn="ctr"/>
            <a:r>
              <a:rPr lang="en-GB" sz="2400" b="1" dirty="0">
                <a:solidFill>
                  <a:schemeClr val="tx1"/>
                </a:solidFill>
                <a:latin typeface="Century Gothic" panose="020B0502020202020204" pitchFamily="34" charset="0"/>
              </a:rPr>
              <a:t>Scenario 1</a:t>
            </a:r>
          </a:p>
        </p:txBody>
      </p:sp>
      <p:sp>
        <p:nvSpPr>
          <p:cNvPr id="8" name="Rounded Rectangle 7">
            <a:extLst>
              <a:ext uri="{FF2B5EF4-FFF2-40B4-BE49-F238E27FC236}">
                <a16:creationId xmlns:a16="http://schemas.microsoft.com/office/drawing/2014/main" id="{E3CB1984-325B-E7BB-D494-44EFAA4DB18A}"/>
              </a:ext>
            </a:extLst>
          </p:cNvPr>
          <p:cNvSpPr/>
          <p:nvPr/>
        </p:nvSpPr>
        <p:spPr>
          <a:xfrm>
            <a:off x="323850" y="2705227"/>
            <a:ext cx="4129278" cy="1156589"/>
          </a:xfrm>
          <a:prstGeom prst="roundRect">
            <a:avLst>
              <a:gd name="adj" fmla="val 6986"/>
            </a:avLst>
          </a:prstGeom>
          <a:solidFill>
            <a:srgbClr val="D39BB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nchorCtr="0"/>
          <a:lstStyle/>
          <a:p>
            <a:pPr algn="ctr"/>
            <a:r>
              <a:rPr lang="en-GB" sz="2400" b="1" dirty="0">
                <a:solidFill>
                  <a:schemeClr val="tx1"/>
                </a:solidFill>
                <a:latin typeface="Century Gothic" panose="020B0502020202020204" pitchFamily="34" charset="0"/>
              </a:rPr>
              <a:t>Scenario 2</a:t>
            </a:r>
          </a:p>
        </p:txBody>
      </p:sp>
      <p:sp>
        <p:nvSpPr>
          <p:cNvPr id="9" name="Rounded Rectangle 8">
            <a:extLst>
              <a:ext uri="{FF2B5EF4-FFF2-40B4-BE49-F238E27FC236}">
                <a16:creationId xmlns:a16="http://schemas.microsoft.com/office/drawing/2014/main" id="{3CB67B5B-25BA-C0F4-133F-02EF435C3603}"/>
              </a:ext>
            </a:extLst>
          </p:cNvPr>
          <p:cNvSpPr/>
          <p:nvPr/>
        </p:nvSpPr>
        <p:spPr>
          <a:xfrm>
            <a:off x="323850" y="3997579"/>
            <a:ext cx="4129278" cy="1156589"/>
          </a:xfrm>
          <a:prstGeom prst="roundRect">
            <a:avLst>
              <a:gd name="adj" fmla="val 6986"/>
            </a:avLst>
          </a:prstGeom>
          <a:solidFill>
            <a:srgbClr val="D39BB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nchorCtr="0"/>
          <a:lstStyle/>
          <a:p>
            <a:pPr algn="ctr"/>
            <a:r>
              <a:rPr lang="en-GB" sz="2400" b="1" dirty="0">
                <a:solidFill>
                  <a:schemeClr val="tx1"/>
                </a:solidFill>
                <a:latin typeface="Century Gothic" panose="020B0502020202020204" pitchFamily="34" charset="0"/>
              </a:rPr>
              <a:t>Scenario 3</a:t>
            </a:r>
          </a:p>
        </p:txBody>
      </p:sp>
      <p:sp>
        <p:nvSpPr>
          <p:cNvPr id="10" name="Rounded Rectangle 9">
            <a:extLst>
              <a:ext uri="{FF2B5EF4-FFF2-40B4-BE49-F238E27FC236}">
                <a16:creationId xmlns:a16="http://schemas.microsoft.com/office/drawing/2014/main" id="{BF3E3DC1-5708-5319-525B-CBB4C59C457D}"/>
              </a:ext>
            </a:extLst>
          </p:cNvPr>
          <p:cNvSpPr/>
          <p:nvPr/>
        </p:nvSpPr>
        <p:spPr>
          <a:xfrm>
            <a:off x="323850" y="5289931"/>
            <a:ext cx="4129278" cy="1156589"/>
          </a:xfrm>
          <a:prstGeom prst="roundRect">
            <a:avLst>
              <a:gd name="adj" fmla="val 6986"/>
            </a:avLst>
          </a:prstGeom>
          <a:solidFill>
            <a:srgbClr val="D39BB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nchorCtr="0"/>
          <a:lstStyle/>
          <a:p>
            <a:pPr algn="ctr"/>
            <a:r>
              <a:rPr lang="en-GB" sz="2400" b="1" dirty="0">
                <a:solidFill>
                  <a:schemeClr val="tx1"/>
                </a:solidFill>
                <a:latin typeface="Century Gothic" panose="020B0502020202020204" pitchFamily="34" charset="0"/>
              </a:rPr>
              <a:t>Scenario 4</a:t>
            </a:r>
          </a:p>
        </p:txBody>
      </p:sp>
      <p:sp>
        <p:nvSpPr>
          <p:cNvPr id="11" name="Rounded Rectangle 10">
            <a:extLst>
              <a:ext uri="{FF2B5EF4-FFF2-40B4-BE49-F238E27FC236}">
                <a16:creationId xmlns:a16="http://schemas.microsoft.com/office/drawing/2014/main" id="{9B2A5378-0428-831E-FCA5-F61FA6214B94}"/>
              </a:ext>
            </a:extLst>
          </p:cNvPr>
          <p:cNvSpPr/>
          <p:nvPr/>
        </p:nvSpPr>
        <p:spPr>
          <a:xfrm>
            <a:off x="5453634" y="1412875"/>
            <a:ext cx="4129278" cy="1156589"/>
          </a:xfrm>
          <a:prstGeom prst="roundRect">
            <a:avLst>
              <a:gd name="adj" fmla="val 6986"/>
            </a:avLst>
          </a:prstGeom>
          <a:solidFill>
            <a:srgbClr val="D39BB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nchorCtr="0"/>
          <a:lstStyle/>
          <a:p>
            <a:pPr algn="ctr">
              <a:lnSpc>
                <a:spcPts val="3200"/>
              </a:lnSpc>
            </a:pPr>
            <a:r>
              <a:rPr lang="en-GB" sz="2400" dirty="0">
                <a:solidFill>
                  <a:schemeClr val="tx1"/>
                </a:solidFill>
                <a:latin typeface="Century Gothic" panose="020B0502020202020204" pitchFamily="34" charset="0"/>
              </a:rPr>
              <a:t>The right to non-discrimination</a:t>
            </a:r>
          </a:p>
        </p:txBody>
      </p:sp>
      <p:sp>
        <p:nvSpPr>
          <p:cNvPr id="12" name="Rounded Rectangle 11">
            <a:extLst>
              <a:ext uri="{FF2B5EF4-FFF2-40B4-BE49-F238E27FC236}">
                <a16:creationId xmlns:a16="http://schemas.microsoft.com/office/drawing/2014/main" id="{CA383EE1-EC40-7DA1-76D3-DD709E3B9A78}"/>
              </a:ext>
            </a:extLst>
          </p:cNvPr>
          <p:cNvSpPr/>
          <p:nvPr/>
        </p:nvSpPr>
        <p:spPr>
          <a:xfrm>
            <a:off x="5453634" y="2705227"/>
            <a:ext cx="4129278" cy="1156589"/>
          </a:xfrm>
          <a:prstGeom prst="roundRect">
            <a:avLst>
              <a:gd name="adj" fmla="val 6986"/>
            </a:avLst>
          </a:prstGeom>
          <a:solidFill>
            <a:srgbClr val="D39BB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nchorCtr="0"/>
          <a:lstStyle/>
          <a:p>
            <a:pPr algn="ctr">
              <a:lnSpc>
                <a:spcPts val="3200"/>
              </a:lnSpc>
            </a:pPr>
            <a:r>
              <a:rPr lang="en-GB" sz="2400" dirty="0">
                <a:solidFill>
                  <a:schemeClr val="tx1"/>
                </a:solidFill>
                <a:latin typeface="Century Gothic" panose="020B0502020202020204" pitchFamily="34" charset="0"/>
              </a:rPr>
              <a:t>The right to privacy</a:t>
            </a:r>
          </a:p>
        </p:txBody>
      </p:sp>
      <p:sp>
        <p:nvSpPr>
          <p:cNvPr id="13" name="Rounded Rectangle 12">
            <a:extLst>
              <a:ext uri="{FF2B5EF4-FFF2-40B4-BE49-F238E27FC236}">
                <a16:creationId xmlns:a16="http://schemas.microsoft.com/office/drawing/2014/main" id="{D1BCDF8E-D913-8F18-E2B0-6F24818F29C7}"/>
              </a:ext>
            </a:extLst>
          </p:cNvPr>
          <p:cNvSpPr/>
          <p:nvPr/>
        </p:nvSpPr>
        <p:spPr>
          <a:xfrm>
            <a:off x="5453634" y="3997579"/>
            <a:ext cx="4129278" cy="1156589"/>
          </a:xfrm>
          <a:prstGeom prst="roundRect">
            <a:avLst>
              <a:gd name="adj" fmla="val 6986"/>
            </a:avLst>
          </a:prstGeom>
          <a:solidFill>
            <a:srgbClr val="D39BB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nchorCtr="0"/>
          <a:lstStyle/>
          <a:p>
            <a:pPr algn="ctr">
              <a:lnSpc>
                <a:spcPts val="3200"/>
              </a:lnSpc>
            </a:pPr>
            <a:r>
              <a:rPr lang="en-GB" sz="2400" dirty="0">
                <a:solidFill>
                  <a:schemeClr val="tx1"/>
                </a:solidFill>
                <a:latin typeface="Century Gothic" panose="020B0502020202020204" pitchFamily="34" charset="0"/>
              </a:rPr>
              <a:t>The right to access to reliable information</a:t>
            </a:r>
          </a:p>
        </p:txBody>
      </p:sp>
      <p:sp>
        <p:nvSpPr>
          <p:cNvPr id="14" name="Rounded Rectangle 13">
            <a:extLst>
              <a:ext uri="{FF2B5EF4-FFF2-40B4-BE49-F238E27FC236}">
                <a16:creationId xmlns:a16="http://schemas.microsoft.com/office/drawing/2014/main" id="{6DCCE81D-BC44-3F6B-7499-65959498C01C}"/>
              </a:ext>
            </a:extLst>
          </p:cNvPr>
          <p:cNvSpPr/>
          <p:nvPr/>
        </p:nvSpPr>
        <p:spPr>
          <a:xfrm>
            <a:off x="5453634" y="5289931"/>
            <a:ext cx="4129278" cy="1156589"/>
          </a:xfrm>
          <a:prstGeom prst="roundRect">
            <a:avLst>
              <a:gd name="adj" fmla="val 6986"/>
            </a:avLst>
          </a:prstGeom>
          <a:solidFill>
            <a:srgbClr val="D39BB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nchorCtr="0"/>
          <a:lstStyle/>
          <a:p>
            <a:pPr algn="ctr">
              <a:lnSpc>
                <a:spcPts val="3200"/>
              </a:lnSpc>
            </a:pPr>
            <a:r>
              <a:rPr lang="en-GB" sz="2400" dirty="0">
                <a:solidFill>
                  <a:schemeClr val="tx1"/>
                </a:solidFill>
                <a:latin typeface="Century Gothic" panose="020B0502020202020204" pitchFamily="34" charset="0"/>
              </a:rPr>
              <a:t>The right to leisure, play and culture</a:t>
            </a:r>
          </a:p>
        </p:txBody>
      </p:sp>
      <p:cxnSp>
        <p:nvCxnSpPr>
          <p:cNvPr id="18" name="Straight Arrow Connector 17">
            <a:extLst>
              <a:ext uri="{FF2B5EF4-FFF2-40B4-BE49-F238E27FC236}">
                <a16:creationId xmlns:a16="http://schemas.microsoft.com/office/drawing/2014/main" id="{487348A8-9F8D-B0E3-C35A-D5A3C8A1C5AA}"/>
              </a:ext>
            </a:extLst>
          </p:cNvPr>
          <p:cNvCxnSpPr>
            <a:stCxn id="5" idx="3"/>
          </p:cNvCxnSpPr>
          <p:nvPr/>
        </p:nvCxnSpPr>
        <p:spPr>
          <a:xfrm>
            <a:off x="4453128" y="1991170"/>
            <a:ext cx="1000506" cy="22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FE7F781-97EF-D2CC-0E7B-7D8B89DD937F}"/>
              </a:ext>
            </a:extLst>
          </p:cNvPr>
          <p:cNvCxnSpPr/>
          <p:nvPr/>
        </p:nvCxnSpPr>
        <p:spPr>
          <a:xfrm>
            <a:off x="4453128" y="3289260"/>
            <a:ext cx="1000506" cy="22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E888479-62AC-63CC-B40F-171089CA8AE2}"/>
              </a:ext>
            </a:extLst>
          </p:cNvPr>
          <p:cNvCxnSpPr/>
          <p:nvPr/>
        </p:nvCxnSpPr>
        <p:spPr>
          <a:xfrm>
            <a:off x="4453128" y="4578564"/>
            <a:ext cx="1000506" cy="22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D59AD28-F55F-1C5C-3C17-C4B0B72B7EFC}"/>
              </a:ext>
            </a:extLst>
          </p:cNvPr>
          <p:cNvCxnSpPr/>
          <p:nvPr/>
        </p:nvCxnSpPr>
        <p:spPr>
          <a:xfrm>
            <a:off x="4453128" y="5883933"/>
            <a:ext cx="1000506" cy="22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83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95627-F33D-3972-AEBB-B82E53DE45DC}"/>
              </a:ext>
            </a:extLst>
          </p:cNvPr>
          <p:cNvSpPr>
            <a:spLocks noGrp="1"/>
          </p:cNvSpPr>
          <p:nvPr>
            <p:ph type="title"/>
          </p:nvPr>
        </p:nvSpPr>
        <p:spPr>
          <a:xfrm>
            <a:off x="200720" y="546489"/>
            <a:ext cx="8166128" cy="694054"/>
          </a:xfrm>
        </p:spPr>
        <p:txBody>
          <a:bodyPr/>
          <a:lstStyle/>
          <a:p>
            <a:r>
              <a:rPr lang="en-GB" dirty="0"/>
              <a:t>Keeping safe and protecting rights</a:t>
            </a:r>
          </a:p>
        </p:txBody>
      </p:sp>
      <p:sp>
        <p:nvSpPr>
          <p:cNvPr id="4" name="Slide Number Placeholder 3">
            <a:extLst>
              <a:ext uri="{FF2B5EF4-FFF2-40B4-BE49-F238E27FC236}">
                <a16:creationId xmlns:a16="http://schemas.microsoft.com/office/drawing/2014/main" id="{2CB0BC98-02FD-788C-EB54-0DDD7BDB380E}"/>
              </a:ext>
            </a:extLst>
          </p:cNvPr>
          <p:cNvSpPr>
            <a:spLocks noGrp="1"/>
          </p:cNvSpPr>
          <p:nvPr>
            <p:ph type="sldNum" sz="quarter" idx="4"/>
          </p:nvPr>
        </p:nvSpPr>
        <p:spPr/>
        <p:txBody>
          <a:bodyPr/>
          <a:lstStyle/>
          <a:p>
            <a:r>
              <a:rPr lang="en-GB" dirty="0"/>
              <a:t>© PSHE Association 2026</a:t>
            </a:r>
          </a:p>
        </p:txBody>
      </p:sp>
      <p:grpSp>
        <p:nvGrpSpPr>
          <p:cNvPr id="17" name="Group 16">
            <a:extLst>
              <a:ext uri="{FF2B5EF4-FFF2-40B4-BE49-F238E27FC236}">
                <a16:creationId xmlns:a16="http://schemas.microsoft.com/office/drawing/2014/main" id="{C5DA2E90-B64C-97CE-4B7B-07E48613E86E}"/>
              </a:ext>
            </a:extLst>
          </p:cNvPr>
          <p:cNvGrpSpPr/>
          <p:nvPr/>
        </p:nvGrpSpPr>
        <p:grpSpPr>
          <a:xfrm>
            <a:off x="5114925" y="1412874"/>
            <a:ext cx="4467225" cy="2812321"/>
            <a:chOff x="5114925" y="1412874"/>
            <a:chExt cx="4467225" cy="2812321"/>
          </a:xfrm>
        </p:grpSpPr>
        <p:pic>
          <p:nvPicPr>
            <p:cNvPr id="15" name="Picture 14">
              <a:extLst>
                <a:ext uri="{FF2B5EF4-FFF2-40B4-BE49-F238E27FC236}">
                  <a16:creationId xmlns:a16="http://schemas.microsoft.com/office/drawing/2014/main" id="{FFA4E510-C7E3-0CA7-8C39-09212F295C1A}"/>
                </a:ext>
              </a:extLst>
            </p:cNvPr>
            <p:cNvPicPr>
              <a:picLocks noChangeAspect="1"/>
            </p:cNvPicPr>
            <p:nvPr/>
          </p:nvPicPr>
          <p:blipFill>
            <a:blip r:embed="rId3"/>
            <a:stretch>
              <a:fillRect/>
            </a:stretch>
          </p:blipFill>
          <p:spPr>
            <a:xfrm>
              <a:off x="5114925" y="1412874"/>
              <a:ext cx="4467225" cy="2812321"/>
            </a:xfrm>
            <a:prstGeom prst="rect">
              <a:avLst/>
            </a:prstGeom>
          </p:spPr>
        </p:pic>
        <p:sp>
          <p:nvSpPr>
            <p:cNvPr id="2" name="TextBox 1">
              <a:extLst>
                <a:ext uri="{FF2B5EF4-FFF2-40B4-BE49-F238E27FC236}">
                  <a16:creationId xmlns:a16="http://schemas.microsoft.com/office/drawing/2014/main" id="{38FE29E7-8C75-E577-A83A-02909313D356}"/>
                </a:ext>
              </a:extLst>
            </p:cNvPr>
            <p:cNvSpPr txBox="1"/>
            <p:nvPr/>
          </p:nvSpPr>
          <p:spPr>
            <a:xfrm>
              <a:off x="5303520" y="1611097"/>
              <a:ext cx="3934864" cy="1982274"/>
            </a:xfrm>
            <a:prstGeom prst="rect">
              <a:avLst/>
            </a:prstGeom>
            <a:noFill/>
          </p:spPr>
          <p:txBody>
            <a:bodyPr wrap="square" rtlCol="0">
              <a:spAutoFit/>
            </a:bodyPr>
            <a:lstStyle/>
            <a:p>
              <a:pPr>
                <a:lnSpc>
                  <a:spcPts val="3000"/>
                </a:lnSpc>
              </a:pPr>
              <a:r>
                <a:rPr lang="en-GB" sz="2400" dirty="0">
                  <a:latin typeface="Century Gothic" panose="020B0502020202020204" pitchFamily="34" charset="0"/>
                </a:rPr>
                <a:t>Lots of adults are thinking about this and working to put measures in place to protect children’s rights, if using AI.</a:t>
              </a:r>
            </a:p>
          </p:txBody>
        </p:sp>
      </p:grpSp>
      <p:grpSp>
        <p:nvGrpSpPr>
          <p:cNvPr id="16" name="Group 15">
            <a:extLst>
              <a:ext uri="{FF2B5EF4-FFF2-40B4-BE49-F238E27FC236}">
                <a16:creationId xmlns:a16="http://schemas.microsoft.com/office/drawing/2014/main" id="{72FF6FD7-02CA-B4B9-3A83-9F64708F20A0}"/>
              </a:ext>
            </a:extLst>
          </p:cNvPr>
          <p:cNvGrpSpPr/>
          <p:nvPr/>
        </p:nvGrpSpPr>
        <p:grpSpPr>
          <a:xfrm>
            <a:off x="323850" y="1412876"/>
            <a:ext cx="4467225" cy="3673892"/>
            <a:chOff x="323850" y="1412876"/>
            <a:chExt cx="4467225" cy="3673892"/>
          </a:xfrm>
        </p:grpSpPr>
        <p:pic>
          <p:nvPicPr>
            <p:cNvPr id="13" name="Picture 12">
              <a:extLst>
                <a:ext uri="{FF2B5EF4-FFF2-40B4-BE49-F238E27FC236}">
                  <a16:creationId xmlns:a16="http://schemas.microsoft.com/office/drawing/2014/main" id="{B792C357-F855-147F-8941-EEF421D89214}"/>
                </a:ext>
              </a:extLst>
            </p:cNvPr>
            <p:cNvPicPr>
              <a:picLocks noChangeAspect="1"/>
            </p:cNvPicPr>
            <p:nvPr/>
          </p:nvPicPr>
          <p:blipFill>
            <a:blip r:embed="rId4"/>
            <a:stretch>
              <a:fillRect/>
            </a:stretch>
          </p:blipFill>
          <p:spPr>
            <a:xfrm>
              <a:off x="323850" y="1412876"/>
              <a:ext cx="4467225" cy="3673892"/>
            </a:xfrm>
            <a:prstGeom prst="rect">
              <a:avLst/>
            </a:prstGeom>
          </p:spPr>
        </p:pic>
        <p:sp>
          <p:nvSpPr>
            <p:cNvPr id="8" name="TextBox 7">
              <a:extLst>
                <a:ext uri="{FF2B5EF4-FFF2-40B4-BE49-F238E27FC236}">
                  <a16:creationId xmlns:a16="http://schemas.microsoft.com/office/drawing/2014/main" id="{89CAA45D-3A54-A84F-BC73-93883E47421E}"/>
                </a:ext>
              </a:extLst>
            </p:cNvPr>
            <p:cNvSpPr txBox="1"/>
            <p:nvPr/>
          </p:nvSpPr>
          <p:spPr>
            <a:xfrm>
              <a:off x="605867" y="1611097"/>
              <a:ext cx="3525946" cy="3136436"/>
            </a:xfrm>
            <a:prstGeom prst="rect">
              <a:avLst/>
            </a:prstGeom>
            <a:noFill/>
          </p:spPr>
          <p:txBody>
            <a:bodyPr wrap="square" rtlCol="0">
              <a:spAutoFit/>
            </a:bodyPr>
            <a:lstStyle/>
            <a:p>
              <a:pPr>
                <a:lnSpc>
                  <a:spcPts val="3000"/>
                </a:lnSpc>
              </a:pPr>
              <a:r>
                <a:rPr lang="en-GB" sz="2400" dirty="0">
                  <a:latin typeface="Century Gothic" panose="020B0502020202020204" pitchFamily="34" charset="0"/>
                </a:rPr>
                <a:t>AI companies and the government have a responsibility to make sure the online world and generative AI tools available to children are safe, accurate and helpful.</a:t>
              </a:r>
            </a:p>
          </p:txBody>
        </p:sp>
      </p:grpSp>
      <p:pic>
        <p:nvPicPr>
          <p:cNvPr id="9" name="Picture 8">
            <a:extLst>
              <a:ext uri="{FF2B5EF4-FFF2-40B4-BE49-F238E27FC236}">
                <a16:creationId xmlns:a16="http://schemas.microsoft.com/office/drawing/2014/main" id="{C81BF43A-16E3-D611-245D-2408E174D183}"/>
              </a:ext>
            </a:extLst>
          </p:cNvPr>
          <p:cNvPicPr>
            <a:picLocks noChangeAspect="1"/>
          </p:cNvPicPr>
          <p:nvPr/>
        </p:nvPicPr>
        <p:blipFill>
          <a:blip r:embed="rId5"/>
          <a:srcRect l="474" t="1" r="474" b="67175"/>
          <a:stretch>
            <a:fillRect/>
          </a:stretch>
        </p:blipFill>
        <p:spPr>
          <a:xfrm>
            <a:off x="4060692" y="4342327"/>
            <a:ext cx="2736347" cy="2521713"/>
          </a:xfrm>
          <a:prstGeom prst="rect">
            <a:avLst/>
          </a:prstGeom>
        </p:spPr>
      </p:pic>
    </p:spTree>
    <p:extLst>
      <p:ext uri="{BB962C8B-B14F-4D97-AF65-F5344CB8AC3E}">
        <p14:creationId xmlns:p14="http://schemas.microsoft.com/office/powerpoint/2010/main" val="282754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A59543-B78D-719E-C26A-0665821AFA06}"/>
              </a:ext>
            </a:extLst>
          </p:cNvPr>
          <p:cNvSpPr>
            <a:spLocks noGrp="1"/>
          </p:cNvSpPr>
          <p:nvPr>
            <p:ph sz="half" idx="10"/>
          </p:nvPr>
        </p:nvSpPr>
        <p:spPr>
          <a:xfrm>
            <a:off x="232915" y="1242344"/>
            <a:ext cx="9315769" cy="2125693"/>
          </a:xfrm>
        </p:spPr>
        <p:txBody>
          <a:bodyPr>
            <a:normAutofit/>
          </a:bodyPr>
          <a:lstStyle/>
          <a:p>
            <a:pPr>
              <a:lnSpc>
                <a:spcPts val="3600"/>
              </a:lnSpc>
            </a:pPr>
            <a:r>
              <a:rPr lang="en-GB" sz="2400" dirty="0"/>
              <a:t>Read the quotes, then place yourself on the line to show how helpful (or effective) you think this company’s idea would be, for keeping children safe and protecting their rights.</a:t>
            </a:r>
          </a:p>
        </p:txBody>
      </p:sp>
      <p:sp>
        <p:nvSpPr>
          <p:cNvPr id="3" name="Title 2">
            <a:extLst>
              <a:ext uri="{FF2B5EF4-FFF2-40B4-BE49-F238E27FC236}">
                <a16:creationId xmlns:a16="http://schemas.microsoft.com/office/drawing/2014/main" id="{6800963C-0136-8F22-4FC6-9CD68A7FEA14}"/>
              </a:ext>
            </a:extLst>
          </p:cNvPr>
          <p:cNvSpPr>
            <a:spLocks noGrp="1"/>
          </p:cNvSpPr>
          <p:nvPr>
            <p:ph type="title"/>
          </p:nvPr>
        </p:nvSpPr>
        <p:spPr>
          <a:xfrm>
            <a:off x="233593" y="543878"/>
            <a:ext cx="6311114" cy="694054"/>
          </a:xfrm>
        </p:spPr>
        <p:txBody>
          <a:bodyPr/>
          <a:lstStyle/>
          <a:p>
            <a:r>
              <a:rPr lang="en-GB" dirty="0"/>
              <a:t>What can companies do?</a:t>
            </a:r>
          </a:p>
        </p:txBody>
      </p:sp>
      <p:sp>
        <p:nvSpPr>
          <p:cNvPr id="4" name="Slide Number Placeholder 3">
            <a:extLst>
              <a:ext uri="{FF2B5EF4-FFF2-40B4-BE49-F238E27FC236}">
                <a16:creationId xmlns:a16="http://schemas.microsoft.com/office/drawing/2014/main" id="{2F1FAD86-EEA6-8D45-4AFA-4DC8F5138B3B}"/>
              </a:ext>
            </a:extLst>
          </p:cNvPr>
          <p:cNvSpPr>
            <a:spLocks noGrp="1"/>
          </p:cNvSpPr>
          <p:nvPr>
            <p:ph type="sldNum" sz="quarter" idx="4"/>
          </p:nvPr>
        </p:nvSpPr>
        <p:spPr>
          <a:xfrm>
            <a:off x="7438086" y="6411310"/>
            <a:ext cx="2228850" cy="365125"/>
          </a:xfrm>
        </p:spPr>
        <p:txBody>
          <a:bodyPr/>
          <a:lstStyle/>
          <a:p>
            <a:r>
              <a:rPr lang="en-GB" dirty="0"/>
              <a:t>© PSHE Association 2026</a:t>
            </a:r>
          </a:p>
        </p:txBody>
      </p:sp>
      <p:sp>
        <p:nvSpPr>
          <p:cNvPr id="24" name="Rounded Rectangle 23">
            <a:extLst>
              <a:ext uri="{FF2B5EF4-FFF2-40B4-BE49-F238E27FC236}">
                <a16:creationId xmlns:a16="http://schemas.microsoft.com/office/drawing/2014/main" id="{3CDAAA96-C905-ECB0-0B9B-28B1248E1F17}"/>
              </a:ext>
            </a:extLst>
          </p:cNvPr>
          <p:cNvSpPr/>
          <p:nvPr/>
        </p:nvSpPr>
        <p:spPr>
          <a:xfrm>
            <a:off x="1127760" y="3136787"/>
            <a:ext cx="7650480" cy="1158685"/>
          </a:xfrm>
          <a:prstGeom prst="roundRect">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Why have you chosen your position?</a:t>
            </a:r>
          </a:p>
        </p:txBody>
      </p:sp>
      <p:sp>
        <p:nvSpPr>
          <p:cNvPr id="25" name="TextBox 24">
            <a:extLst>
              <a:ext uri="{FF2B5EF4-FFF2-40B4-BE49-F238E27FC236}">
                <a16:creationId xmlns:a16="http://schemas.microsoft.com/office/drawing/2014/main" id="{56AFEF75-4ADD-1F4A-7682-61A5ADEAD8F0}"/>
              </a:ext>
            </a:extLst>
          </p:cNvPr>
          <p:cNvSpPr txBox="1"/>
          <p:nvPr/>
        </p:nvSpPr>
        <p:spPr>
          <a:xfrm>
            <a:off x="263712" y="4449624"/>
            <a:ext cx="2290807" cy="707886"/>
          </a:xfrm>
          <a:prstGeom prst="rect">
            <a:avLst/>
          </a:prstGeom>
          <a:noFill/>
          <a:ln>
            <a:noFill/>
          </a:ln>
        </p:spPr>
        <p:txBody>
          <a:bodyPr wrap="square" rtlCol="0">
            <a:spAutoFit/>
          </a:bodyPr>
          <a:lstStyle/>
          <a:p>
            <a:r>
              <a:rPr lang="en-GB" sz="2000" b="1" dirty="0">
                <a:solidFill>
                  <a:schemeClr val="bg1"/>
                </a:solidFill>
                <a:latin typeface="Century Gothic" panose="020B0502020202020204" pitchFamily="34" charset="0"/>
              </a:rPr>
              <a:t>Not very helpful / ineffective</a:t>
            </a:r>
          </a:p>
        </p:txBody>
      </p:sp>
      <p:sp>
        <p:nvSpPr>
          <p:cNvPr id="26" name="TextBox 25">
            <a:extLst>
              <a:ext uri="{FF2B5EF4-FFF2-40B4-BE49-F238E27FC236}">
                <a16:creationId xmlns:a16="http://schemas.microsoft.com/office/drawing/2014/main" id="{7D6586C3-2879-0686-1274-7CE1D19882D3}"/>
              </a:ext>
            </a:extLst>
          </p:cNvPr>
          <p:cNvSpPr txBox="1"/>
          <p:nvPr/>
        </p:nvSpPr>
        <p:spPr>
          <a:xfrm>
            <a:off x="7859858" y="4449624"/>
            <a:ext cx="1786758" cy="707886"/>
          </a:xfrm>
          <a:prstGeom prst="rect">
            <a:avLst/>
          </a:prstGeom>
          <a:noFill/>
          <a:ln>
            <a:noFill/>
          </a:ln>
        </p:spPr>
        <p:txBody>
          <a:bodyPr wrap="square" rtlCol="0">
            <a:spAutoFit/>
          </a:bodyPr>
          <a:lstStyle/>
          <a:p>
            <a:pPr algn="r"/>
            <a:r>
              <a:rPr lang="en-GB" sz="2000" b="1" dirty="0">
                <a:solidFill>
                  <a:schemeClr val="bg2"/>
                </a:solidFill>
                <a:latin typeface="Century Gothic" panose="020B0502020202020204" pitchFamily="34" charset="0"/>
              </a:rPr>
              <a:t>Helpful / effective</a:t>
            </a:r>
          </a:p>
        </p:txBody>
      </p:sp>
      <p:cxnSp>
        <p:nvCxnSpPr>
          <p:cNvPr id="27" name="Straight Arrow Connector 26">
            <a:extLst>
              <a:ext uri="{FF2B5EF4-FFF2-40B4-BE49-F238E27FC236}">
                <a16:creationId xmlns:a16="http://schemas.microsoft.com/office/drawing/2014/main" id="{7ECBA323-191C-C5B7-C9AF-59AF30EFC8D6}"/>
              </a:ext>
            </a:extLst>
          </p:cNvPr>
          <p:cNvCxnSpPr>
            <a:cxnSpLocks/>
          </p:cNvCxnSpPr>
          <p:nvPr/>
        </p:nvCxnSpPr>
        <p:spPr>
          <a:xfrm>
            <a:off x="323850" y="5386979"/>
            <a:ext cx="9256713"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14F9E808-8393-4D3A-A6A0-3E68E5EE85A2}"/>
              </a:ext>
            </a:extLst>
          </p:cNvPr>
          <p:cNvPicPr>
            <a:picLocks noChangeAspect="1"/>
          </p:cNvPicPr>
          <p:nvPr/>
        </p:nvPicPr>
        <p:blipFill>
          <a:blip r:embed="rId3"/>
          <a:stretch>
            <a:fillRect/>
          </a:stretch>
        </p:blipFill>
        <p:spPr>
          <a:xfrm>
            <a:off x="7014888" y="5608554"/>
            <a:ext cx="268548" cy="897614"/>
          </a:xfrm>
          <a:prstGeom prst="rect">
            <a:avLst/>
          </a:prstGeom>
        </p:spPr>
      </p:pic>
      <p:pic>
        <p:nvPicPr>
          <p:cNvPr id="29" name="Picture 28">
            <a:extLst>
              <a:ext uri="{FF2B5EF4-FFF2-40B4-BE49-F238E27FC236}">
                <a16:creationId xmlns:a16="http://schemas.microsoft.com/office/drawing/2014/main" id="{FFD496C5-9B70-31B4-673C-C64A2840F1B7}"/>
              </a:ext>
            </a:extLst>
          </p:cNvPr>
          <p:cNvPicPr>
            <a:picLocks noChangeAspect="1"/>
          </p:cNvPicPr>
          <p:nvPr/>
        </p:nvPicPr>
        <p:blipFill>
          <a:blip r:embed="rId4"/>
          <a:stretch>
            <a:fillRect/>
          </a:stretch>
        </p:blipFill>
        <p:spPr>
          <a:xfrm>
            <a:off x="2638741" y="5618158"/>
            <a:ext cx="275905" cy="890255"/>
          </a:xfrm>
          <a:prstGeom prst="rect">
            <a:avLst/>
          </a:prstGeom>
        </p:spPr>
      </p:pic>
      <p:pic>
        <p:nvPicPr>
          <p:cNvPr id="30" name="Picture 29">
            <a:extLst>
              <a:ext uri="{FF2B5EF4-FFF2-40B4-BE49-F238E27FC236}">
                <a16:creationId xmlns:a16="http://schemas.microsoft.com/office/drawing/2014/main" id="{B8894C55-0D17-EC1A-1A7F-415BDED9E35D}"/>
              </a:ext>
            </a:extLst>
          </p:cNvPr>
          <p:cNvPicPr>
            <a:picLocks noChangeAspect="1"/>
          </p:cNvPicPr>
          <p:nvPr/>
        </p:nvPicPr>
        <p:blipFill>
          <a:blip r:embed="rId5"/>
          <a:stretch>
            <a:fillRect/>
          </a:stretch>
        </p:blipFill>
        <p:spPr>
          <a:xfrm>
            <a:off x="4853688" y="5598951"/>
            <a:ext cx="224404" cy="904970"/>
          </a:xfrm>
          <a:prstGeom prst="rect">
            <a:avLst/>
          </a:prstGeom>
        </p:spPr>
      </p:pic>
      <p:pic>
        <p:nvPicPr>
          <p:cNvPr id="31" name="Picture 30">
            <a:extLst>
              <a:ext uri="{FF2B5EF4-FFF2-40B4-BE49-F238E27FC236}">
                <a16:creationId xmlns:a16="http://schemas.microsoft.com/office/drawing/2014/main" id="{668BEDC0-F916-87BC-829A-EFF87569ADF0}"/>
              </a:ext>
            </a:extLst>
          </p:cNvPr>
          <p:cNvPicPr>
            <a:picLocks noChangeAspect="1"/>
          </p:cNvPicPr>
          <p:nvPr/>
        </p:nvPicPr>
        <p:blipFill>
          <a:blip r:embed="rId6"/>
          <a:stretch>
            <a:fillRect/>
          </a:stretch>
        </p:blipFill>
        <p:spPr>
          <a:xfrm>
            <a:off x="9226971" y="5690183"/>
            <a:ext cx="246475" cy="835075"/>
          </a:xfrm>
          <a:prstGeom prst="rect">
            <a:avLst/>
          </a:prstGeom>
        </p:spPr>
      </p:pic>
      <p:pic>
        <p:nvPicPr>
          <p:cNvPr id="32" name="Picture 31">
            <a:extLst>
              <a:ext uri="{FF2B5EF4-FFF2-40B4-BE49-F238E27FC236}">
                <a16:creationId xmlns:a16="http://schemas.microsoft.com/office/drawing/2014/main" id="{9E6DF4BA-388F-DCD4-98A9-FC0AF14C6CA2}"/>
              </a:ext>
            </a:extLst>
          </p:cNvPr>
          <p:cNvPicPr>
            <a:picLocks noChangeAspect="1"/>
          </p:cNvPicPr>
          <p:nvPr/>
        </p:nvPicPr>
        <p:blipFill>
          <a:blip r:embed="rId7"/>
          <a:stretch>
            <a:fillRect/>
          </a:stretch>
        </p:blipFill>
        <p:spPr>
          <a:xfrm>
            <a:off x="408072" y="5627763"/>
            <a:ext cx="275905" cy="882896"/>
          </a:xfrm>
          <a:prstGeom prst="rect">
            <a:avLst/>
          </a:prstGeom>
        </p:spPr>
      </p:pic>
    </p:spTree>
    <p:extLst>
      <p:ext uri="{BB962C8B-B14F-4D97-AF65-F5344CB8AC3E}">
        <p14:creationId xmlns:p14="http://schemas.microsoft.com/office/powerpoint/2010/main" val="309490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F2C80-2E46-BE7E-FF87-FB7465F08453}"/>
            </a:ext>
          </a:extLst>
        </p:cNvPr>
        <p:cNvGrpSpPr/>
        <p:nvPr/>
      </p:nvGrpSpPr>
      <p:grpSpPr>
        <a:xfrm>
          <a:off x="0" y="0"/>
          <a:ext cx="0" cy="0"/>
          <a:chOff x="0" y="0"/>
          <a:chExt cx="0" cy="0"/>
        </a:xfrm>
      </p:grpSpPr>
      <p:pic>
        <p:nvPicPr>
          <p:cNvPr id="27" name="Picture 26">
            <a:extLst>
              <a:ext uri="{FF2B5EF4-FFF2-40B4-BE49-F238E27FC236}">
                <a16:creationId xmlns:a16="http://schemas.microsoft.com/office/drawing/2014/main" id="{53BF85AD-0B41-D3ED-9392-8EE4402E574B}"/>
              </a:ext>
            </a:extLst>
          </p:cNvPr>
          <p:cNvPicPr>
            <a:picLocks noChangeAspect="1"/>
          </p:cNvPicPr>
          <p:nvPr/>
        </p:nvPicPr>
        <p:blipFill>
          <a:blip r:embed="rId3"/>
          <a:stretch>
            <a:fillRect/>
          </a:stretch>
        </p:blipFill>
        <p:spPr>
          <a:xfrm>
            <a:off x="330885" y="1400253"/>
            <a:ext cx="9249678" cy="2665612"/>
          </a:xfrm>
          <a:prstGeom prst="rect">
            <a:avLst/>
          </a:prstGeom>
        </p:spPr>
      </p:pic>
      <p:sp>
        <p:nvSpPr>
          <p:cNvPr id="3" name="Title 2">
            <a:extLst>
              <a:ext uri="{FF2B5EF4-FFF2-40B4-BE49-F238E27FC236}">
                <a16:creationId xmlns:a16="http://schemas.microsoft.com/office/drawing/2014/main" id="{F19E69C4-260B-862A-6193-31D3AB71C441}"/>
              </a:ext>
            </a:extLst>
          </p:cNvPr>
          <p:cNvSpPr>
            <a:spLocks noGrp="1"/>
          </p:cNvSpPr>
          <p:nvPr>
            <p:ph type="title"/>
          </p:nvPr>
        </p:nvSpPr>
        <p:spPr>
          <a:xfrm>
            <a:off x="233593" y="543878"/>
            <a:ext cx="6311114" cy="694054"/>
          </a:xfrm>
        </p:spPr>
        <p:txBody>
          <a:bodyPr/>
          <a:lstStyle/>
          <a:p>
            <a:r>
              <a:rPr lang="en-GB" dirty="0"/>
              <a:t>What can companies do?</a:t>
            </a:r>
          </a:p>
        </p:txBody>
      </p:sp>
      <p:sp>
        <p:nvSpPr>
          <p:cNvPr id="4" name="Slide Number Placeholder 3">
            <a:extLst>
              <a:ext uri="{FF2B5EF4-FFF2-40B4-BE49-F238E27FC236}">
                <a16:creationId xmlns:a16="http://schemas.microsoft.com/office/drawing/2014/main" id="{1CEC70DD-9415-B15E-FAC5-6F0EE63EDDEA}"/>
              </a:ext>
            </a:extLst>
          </p:cNvPr>
          <p:cNvSpPr>
            <a:spLocks noGrp="1"/>
          </p:cNvSpPr>
          <p:nvPr>
            <p:ph type="sldNum" sz="quarter" idx="4"/>
          </p:nvPr>
        </p:nvSpPr>
        <p:spPr/>
        <p:txBody>
          <a:bodyPr/>
          <a:lstStyle/>
          <a:p>
            <a:r>
              <a:rPr lang="en-GB" dirty="0"/>
              <a:t>© PSHE Association 2026</a:t>
            </a:r>
          </a:p>
        </p:txBody>
      </p:sp>
      <p:sp>
        <p:nvSpPr>
          <p:cNvPr id="11" name="TextBox 10">
            <a:extLst>
              <a:ext uri="{FF2B5EF4-FFF2-40B4-BE49-F238E27FC236}">
                <a16:creationId xmlns:a16="http://schemas.microsoft.com/office/drawing/2014/main" id="{5804CEE2-B41E-4439-C5CC-C90E34D4FABA}"/>
              </a:ext>
            </a:extLst>
          </p:cNvPr>
          <p:cNvSpPr txBox="1"/>
          <p:nvPr/>
        </p:nvSpPr>
        <p:spPr>
          <a:xfrm>
            <a:off x="263712" y="4449624"/>
            <a:ext cx="2290807" cy="707886"/>
          </a:xfrm>
          <a:prstGeom prst="rect">
            <a:avLst/>
          </a:prstGeom>
          <a:noFill/>
          <a:ln>
            <a:noFill/>
          </a:ln>
        </p:spPr>
        <p:txBody>
          <a:bodyPr wrap="square" rtlCol="0">
            <a:spAutoFit/>
          </a:bodyPr>
          <a:lstStyle/>
          <a:p>
            <a:r>
              <a:rPr lang="en-GB" sz="2000" b="1" dirty="0">
                <a:solidFill>
                  <a:schemeClr val="bg1"/>
                </a:solidFill>
                <a:latin typeface="Century Gothic" panose="020B0502020202020204" pitchFamily="34" charset="0"/>
              </a:rPr>
              <a:t>Not very helpful / ineffective</a:t>
            </a:r>
          </a:p>
        </p:txBody>
      </p:sp>
      <p:sp>
        <p:nvSpPr>
          <p:cNvPr id="13" name="TextBox 12">
            <a:extLst>
              <a:ext uri="{FF2B5EF4-FFF2-40B4-BE49-F238E27FC236}">
                <a16:creationId xmlns:a16="http://schemas.microsoft.com/office/drawing/2014/main" id="{915F4D1B-6823-5183-3D49-A19D30C6968D}"/>
              </a:ext>
            </a:extLst>
          </p:cNvPr>
          <p:cNvSpPr txBox="1"/>
          <p:nvPr/>
        </p:nvSpPr>
        <p:spPr>
          <a:xfrm>
            <a:off x="7859858" y="4449624"/>
            <a:ext cx="1786758" cy="707886"/>
          </a:xfrm>
          <a:prstGeom prst="rect">
            <a:avLst/>
          </a:prstGeom>
          <a:noFill/>
          <a:ln>
            <a:noFill/>
          </a:ln>
        </p:spPr>
        <p:txBody>
          <a:bodyPr wrap="square" rtlCol="0">
            <a:spAutoFit/>
          </a:bodyPr>
          <a:lstStyle/>
          <a:p>
            <a:pPr algn="r"/>
            <a:r>
              <a:rPr lang="en-GB" sz="2000" b="1" dirty="0">
                <a:solidFill>
                  <a:schemeClr val="bg2"/>
                </a:solidFill>
                <a:latin typeface="Century Gothic" panose="020B0502020202020204" pitchFamily="34" charset="0"/>
              </a:rPr>
              <a:t>Helpful / effective</a:t>
            </a:r>
          </a:p>
        </p:txBody>
      </p:sp>
      <p:cxnSp>
        <p:nvCxnSpPr>
          <p:cNvPr id="14" name="Straight Arrow Connector 13">
            <a:extLst>
              <a:ext uri="{FF2B5EF4-FFF2-40B4-BE49-F238E27FC236}">
                <a16:creationId xmlns:a16="http://schemas.microsoft.com/office/drawing/2014/main" id="{7DA09C94-0151-0F2E-8355-CEDE723DC189}"/>
              </a:ext>
            </a:extLst>
          </p:cNvPr>
          <p:cNvCxnSpPr>
            <a:cxnSpLocks/>
          </p:cNvCxnSpPr>
          <p:nvPr/>
        </p:nvCxnSpPr>
        <p:spPr>
          <a:xfrm>
            <a:off x="323850" y="5386979"/>
            <a:ext cx="9256713"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E582135-897B-D3CE-CA0D-D441E7191C5E}"/>
              </a:ext>
            </a:extLst>
          </p:cNvPr>
          <p:cNvPicPr>
            <a:picLocks noChangeAspect="1"/>
          </p:cNvPicPr>
          <p:nvPr/>
        </p:nvPicPr>
        <p:blipFill>
          <a:blip r:embed="rId4"/>
          <a:stretch>
            <a:fillRect/>
          </a:stretch>
        </p:blipFill>
        <p:spPr>
          <a:xfrm>
            <a:off x="7014888" y="5608554"/>
            <a:ext cx="268548" cy="897614"/>
          </a:xfrm>
          <a:prstGeom prst="rect">
            <a:avLst/>
          </a:prstGeom>
        </p:spPr>
      </p:pic>
      <p:pic>
        <p:nvPicPr>
          <p:cNvPr id="16" name="Picture 15">
            <a:extLst>
              <a:ext uri="{FF2B5EF4-FFF2-40B4-BE49-F238E27FC236}">
                <a16:creationId xmlns:a16="http://schemas.microsoft.com/office/drawing/2014/main" id="{C8A37187-1E88-8640-72B2-2B7997CE0A88}"/>
              </a:ext>
            </a:extLst>
          </p:cNvPr>
          <p:cNvPicPr>
            <a:picLocks noChangeAspect="1"/>
          </p:cNvPicPr>
          <p:nvPr/>
        </p:nvPicPr>
        <p:blipFill>
          <a:blip r:embed="rId5"/>
          <a:stretch>
            <a:fillRect/>
          </a:stretch>
        </p:blipFill>
        <p:spPr>
          <a:xfrm>
            <a:off x="2638741" y="5618158"/>
            <a:ext cx="275905" cy="890255"/>
          </a:xfrm>
          <a:prstGeom prst="rect">
            <a:avLst/>
          </a:prstGeom>
        </p:spPr>
      </p:pic>
      <p:pic>
        <p:nvPicPr>
          <p:cNvPr id="17" name="Picture 16">
            <a:extLst>
              <a:ext uri="{FF2B5EF4-FFF2-40B4-BE49-F238E27FC236}">
                <a16:creationId xmlns:a16="http://schemas.microsoft.com/office/drawing/2014/main" id="{AB327C3E-5488-6612-5CFE-BA4AC7280B39}"/>
              </a:ext>
            </a:extLst>
          </p:cNvPr>
          <p:cNvPicPr>
            <a:picLocks noChangeAspect="1"/>
          </p:cNvPicPr>
          <p:nvPr/>
        </p:nvPicPr>
        <p:blipFill>
          <a:blip r:embed="rId6"/>
          <a:stretch>
            <a:fillRect/>
          </a:stretch>
        </p:blipFill>
        <p:spPr>
          <a:xfrm>
            <a:off x="4853688" y="5598951"/>
            <a:ext cx="224404" cy="904970"/>
          </a:xfrm>
          <a:prstGeom prst="rect">
            <a:avLst/>
          </a:prstGeom>
        </p:spPr>
      </p:pic>
      <p:pic>
        <p:nvPicPr>
          <p:cNvPr id="18" name="Picture 17">
            <a:extLst>
              <a:ext uri="{FF2B5EF4-FFF2-40B4-BE49-F238E27FC236}">
                <a16:creationId xmlns:a16="http://schemas.microsoft.com/office/drawing/2014/main" id="{1360D72F-B4E2-C8CC-8517-5F5060297766}"/>
              </a:ext>
            </a:extLst>
          </p:cNvPr>
          <p:cNvPicPr>
            <a:picLocks noChangeAspect="1"/>
          </p:cNvPicPr>
          <p:nvPr/>
        </p:nvPicPr>
        <p:blipFill>
          <a:blip r:embed="rId7"/>
          <a:stretch>
            <a:fillRect/>
          </a:stretch>
        </p:blipFill>
        <p:spPr>
          <a:xfrm>
            <a:off x="9226971" y="5690183"/>
            <a:ext cx="246475" cy="835075"/>
          </a:xfrm>
          <a:prstGeom prst="rect">
            <a:avLst/>
          </a:prstGeom>
        </p:spPr>
      </p:pic>
      <p:pic>
        <p:nvPicPr>
          <p:cNvPr id="19" name="Picture 18">
            <a:extLst>
              <a:ext uri="{FF2B5EF4-FFF2-40B4-BE49-F238E27FC236}">
                <a16:creationId xmlns:a16="http://schemas.microsoft.com/office/drawing/2014/main" id="{E8828E65-BA2A-76D3-A729-DF0DDBC68C4F}"/>
              </a:ext>
            </a:extLst>
          </p:cNvPr>
          <p:cNvPicPr>
            <a:picLocks noChangeAspect="1"/>
          </p:cNvPicPr>
          <p:nvPr/>
        </p:nvPicPr>
        <p:blipFill>
          <a:blip r:embed="rId8"/>
          <a:stretch>
            <a:fillRect/>
          </a:stretch>
        </p:blipFill>
        <p:spPr>
          <a:xfrm>
            <a:off x="408072" y="5627763"/>
            <a:ext cx="275905" cy="882896"/>
          </a:xfrm>
          <a:prstGeom prst="rect">
            <a:avLst/>
          </a:prstGeom>
        </p:spPr>
      </p:pic>
      <p:sp>
        <p:nvSpPr>
          <p:cNvPr id="29" name="TextBox 28">
            <a:extLst>
              <a:ext uri="{FF2B5EF4-FFF2-40B4-BE49-F238E27FC236}">
                <a16:creationId xmlns:a16="http://schemas.microsoft.com/office/drawing/2014/main" id="{2E44C496-D156-0C09-7787-BC6E0311B11E}"/>
              </a:ext>
            </a:extLst>
          </p:cNvPr>
          <p:cNvSpPr txBox="1"/>
          <p:nvPr/>
        </p:nvSpPr>
        <p:spPr>
          <a:xfrm>
            <a:off x="546024" y="1781452"/>
            <a:ext cx="8465896" cy="1903213"/>
          </a:xfrm>
          <a:prstGeom prst="rect">
            <a:avLst/>
          </a:prstGeom>
          <a:noFill/>
        </p:spPr>
        <p:txBody>
          <a:bodyPr wrap="square" rtlCol="0">
            <a:spAutoFit/>
          </a:bodyPr>
          <a:lstStyle/>
          <a:p>
            <a:pPr algn="ctr">
              <a:lnSpc>
                <a:spcPts val="3600"/>
              </a:lnSpc>
            </a:pPr>
            <a:r>
              <a:rPr lang="en-GB" sz="2800" dirty="0">
                <a:latin typeface="Century Gothic" panose="020B0502020202020204" pitchFamily="34" charset="0"/>
              </a:rPr>
              <a:t>“We are thinking about introducing checks to make sure anyone who uses our generative AI games is old enough.”</a:t>
            </a:r>
          </a:p>
          <a:p>
            <a:pPr algn="ctr">
              <a:lnSpc>
                <a:spcPts val="3600"/>
              </a:lnSpc>
            </a:pPr>
            <a:r>
              <a:rPr lang="en-GB" sz="2800" i="1" dirty="0">
                <a:latin typeface="Century Gothic" panose="020B0502020202020204" pitchFamily="34" charset="0"/>
              </a:rPr>
              <a:t>(Gaming AI)</a:t>
            </a:r>
          </a:p>
        </p:txBody>
      </p:sp>
      <p:grpSp>
        <p:nvGrpSpPr>
          <p:cNvPr id="31" name="Group 30">
            <a:extLst>
              <a:ext uri="{FF2B5EF4-FFF2-40B4-BE49-F238E27FC236}">
                <a16:creationId xmlns:a16="http://schemas.microsoft.com/office/drawing/2014/main" id="{182CC3B8-E011-802D-A465-9EEF50F60A75}"/>
              </a:ext>
            </a:extLst>
          </p:cNvPr>
          <p:cNvGrpSpPr/>
          <p:nvPr/>
        </p:nvGrpSpPr>
        <p:grpSpPr>
          <a:xfrm>
            <a:off x="0" y="0"/>
            <a:ext cx="9906000" cy="6858000"/>
            <a:chOff x="0" y="0"/>
            <a:chExt cx="9906000" cy="6858000"/>
          </a:xfrm>
        </p:grpSpPr>
        <p:sp>
          <p:nvSpPr>
            <p:cNvPr id="28" name="Rectangle 27">
              <a:extLst>
                <a:ext uri="{FF2B5EF4-FFF2-40B4-BE49-F238E27FC236}">
                  <a16:creationId xmlns:a16="http://schemas.microsoft.com/office/drawing/2014/main" id="{753167AA-874E-E4A8-17C6-72A71E3738E2}"/>
                </a:ext>
              </a:extLst>
            </p:cNvPr>
            <p:cNvSpPr/>
            <p:nvPr/>
          </p:nvSpPr>
          <p:spPr>
            <a:xfrm>
              <a:off x="0" y="0"/>
              <a:ext cx="9906000" cy="6858000"/>
            </a:xfrm>
            <a:prstGeom prst="rect">
              <a:avLst/>
            </a:prstGeom>
            <a:solidFill>
              <a:schemeClr val="accent4">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9740A651-5757-D13A-5A71-7437B33751B7}"/>
                </a:ext>
              </a:extLst>
            </p:cNvPr>
            <p:cNvSpPr/>
            <p:nvPr/>
          </p:nvSpPr>
          <p:spPr>
            <a:xfrm>
              <a:off x="1525111" y="2468082"/>
              <a:ext cx="6855778" cy="192183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200" b="1" dirty="0">
                  <a:solidFill>
                    <a:schemeClr val="bg1"/>
                  </a:solidFill>
                  <a:latin typeface="Century Gothic" panose="020B0502020202020204" pitchFamily="34" charset="0"/>
                </a:rPr>
                <a:t>Why have you chosen your position?</a:t>
              </a:r>
            </a:p>
          </p:txBody>
        </p:sp>
      </p:grpSp>
    </p:spTree>
    <p:extLst>
      <p:ext uri="{BB962C8B-B14F-4D97-AF65-F5344CB8AC3E}">
        <p14:creationId xmlns:p14="http://schemas.microsoft.com/office/powerpoint/2010/main" val="39618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D0659-9C14-458E-B7CB-2FDCB4EA7CC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6D1159-7D40-775F-5BA1-B7E3538E522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8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PSHE Association 2026</a:t>
            </a:r>
          </a:p>
        </p:txBody>
      </p:sp>
      <p:pic>
        <p:nvPicPr>
          <p:cNvPr id="12" name="Picture 11">
            <a:extLst>
              <a:ext uri="{FF2B5EF4-FFF2-40B4-BE49-F238E27FC236}">
                <a16:creationId xmlns:a16="http://schemas.microsoft.com/office/drawing/2014/main" id="{B288EB63-1255-72B9-FA00-44F18871E8D9}"/>
              </a:ext>
            </a:extLst>
          </p:cNvPr>
          <p:cNvPicPr>
            <a:picLocks noChangeAspect="1"/>
          </p:cNvPicPr>
          <p:nvPr/>
        </p:nvPicPr>
        <p:blipFill>
          <a:blip r:embed="rId3"/>
          <a:stretch>
            <a:fillRect/>
          </a:stretch>
        </p:blipFill>
        <p:spPr>
          <a:xfrm>
            <a:off x="330885" y="1400253"/>
            <a:ext cx="9249678" cy="2665612"/>
          </a:xfrm>
          <a:prstGeom prst="rect">
            <a:avLst/>
          </a:prstGeom>
        </p:spPr>
      </p:pic>
      <p:sp>
        <p:nvSpPr>
          <p:cNvPr id="13" name="Title 2">
            <a:extLst>
              <a:ext uri="{FF2B5EF4-FFF2-40B4-BE49-F238E27FC236}">
                <a16:creationId xmlns:a16="http://schemas.microsoft.com/office/drawing/2014/main" id="{1677E6DC-DD1B-495E-ED37-90B7084512E8}"/>
              </a:ext>
            </a:extLst>
          </p:cNvPr>
          <p:cNvSpPr txBox="1">
            <a:spLocks/>
          </p:cNvSpPr>
          <p:nvPr/>
        </p:nvSpPr>
        <p:spPr>
          <a:xfrm>
            <a:off x="233593" y="543878"/>
            <a:ext cx="6311114"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GB" dirty="0"/>
              <a:t>What can companies do?</a:t>
            </a:r>
          </a:p>
        </p:txBody>
      </p:sp>
      <p:sp>
        <p:nvSpPr>
          <p:cNvPr id="14" name="TextBox 13">
            <a:extLst>
              <a:ext uri="{FF2B5EF4-FFF2-40B4-BE49-F238E27FC236}">
                <a16:creationId xmlns:a16="http://schemas.microsoft.com/office/drawing/2014/main" id="{58ECCA74-2460-F19F-100F-73D62B5DC232}"/>
              </a:ext>
            </a:extLst>
          </p:cNvPr>
          <p:cNvSpPr txBox="1"/>
          <p:nvPr/>
        </p:nvSpPr>
        <p:spPr>
          <a:xfrm>
            <a:off x="263712" y="4449624"/>
            <a:ext cx="2290807" cy="707886"/>
          </a:xfrm>
          <a:prstGeom prst="rect">
            <a:avLst/>
          </a:prstGeom>
          <a:noFill/>
          <a:ln>
            <a:noFill/>
          </a:ln>
        </p:spPr>
        <p:txBody>
          <a:bodyPr wrap="square" rtlCol="0">
            <a:spAutoFit/>
          </a:bodyPr>
          <a:lstStyle/>
          <a:p>
            <a:r>
              <a:rPr lang="en-GB" sz="2000" b="1" dirty="0">
                <a:solidFill>
                  <a:schemeClr val="bg1"/>
                </a:solidFill>
                <a:latin typeface="Century Gothic" panose="020B0502020202020204" pitchFamily="34" charset="0"/>
              </a:rPr>
              <a:t>Not very helpful / ineffective</a:t>
            </a:r>
          </a:p>
        </p:txBody>
      </p:sp>
      <p:sp>
        <p:nvSpPr>
          <p:cNvPr id="15" name="TextBox 14">
            <a:extLst>
              <a:ext uri="{FF2B5EF4-FFF2-40B4-BE49-F238E27FC236}">
                <a16:creationId xmlns:a16="http://schemas.microsoft.com/office/drawing/2014/main" id="{02264BAE-8A22-5E19-50A6-E484D99C6854}"/>
              </a:ext>
            </a:extLst>
          </p:cNvPr>
          <p:cNvSpPr txBox="1"/>
          <p:nvPr/>
        </p:nvSpPr>
        <p:spPr>
          <a:xfrm>
            <a:off x="7859858" y="4449624"/>
            <a:ext cx="1786758" cy="707886"/>
          </a:xfrm>
          <a:prstGeom prst="rect">
            <a:avLst/>
          </a:prstGeom>
          <a:noFill/>
          <a:ln>
            <a:noFill/>
          </a:ln>
        </p:spPr>
        <p:txBody>
          <a:bodyPr wrap="square" rtlCol="0">
            <a:spAutoFit/>
          </a:bodyPr>
          <a:lstStyle/>
          <a:p>
            <a:pPr algn="r"/>
            <a:r>
              <a:rPr lang="en-GB" sz="2000" b="1" dirty="0">
                <a:solidFill>
                  <a:schemeClr val="bg2"/>
                </a:solidFill>
                <a:latin typeface="Century Gothic" panose="020B0502020202020204" pitchFamily="34" charset="0"/>
              </a:rPr>
              <a:t>Helpful / effective</a:t>
            </a:r>
          </a:p>
        </p:txBody>
      </p:sp>
      <p:cxnSp>
        <p:nvCxnSpPr>
          <p:cNvPr id="16" name="Straight Arrow Connector 15">
            <a:extLst>
              <a:ext uri="{FF2B5EF4-FFF2-40B4-BE49-F238E27FC236}">
                <a16:creationId xmlns:a16="http://schemas.microsoft.com/office/drawing/2014/main" id="{7CF0918C-DB76-0E42-A7B6-A97332F2ECC7}"/>
              </a:ext>
            </a:extLst>
          </p:cNvPr>
          <p:cNvCxnSpPr>
            <a:cxnSpLocks/>
          </p:cNvCxnSpPr>
          <p:nvPr/>
        </p:nvCxnSpPr>
        <p:spPr>
          <a:xfrm>
            <a:off x="323850" y="5386979"/>
            <a:ext cx="9256713"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977147D-5DE8-C2CF-B564-0B6587134739}"/>
              </a:ext>
            </a:extLst>
          </p:cNvPr>
          <p:cNvPicPr>
            <a:picLocks noChangeAspect="1"/>
          </p:cNvPicPr>
          <p:nvPr/>
        </p:nvPicPr>
        <p:blipFill>
          <a:blip r:embed="rId4"/>
          <a:stretch>
            <a:fillRect/>
          </a:stretch>
        </p:blipFill>
        <p:spPr>
          <a:xfrm>
            <a:off x="7014888" y="5608554"/>
            <a:ext cx="268548" cy="897614"/>
          </a:xfrm>
          <a:prstGeom prst="rect">
            <a:avLst/>
          </a:prstGeom>
        </p:spPr>
      </p:pic>
      <p:pic>
        <p:nvPicPr>
          <p:cNvPr id="18" name="Picture 17">
            <a:extLst>
              <a:ext uri="{FF2B5EF4-FFF2-40B4-BE49-F238E27FC236}">
                <a16:creationId xmlns:a16="http://schemas.microsoft.com/office/drawing/2014/main" id="{7F34ADF2-6494-20AC-3272-5E67380DEFF2}"/>
              </a:ext>
            </a:extLst>
          </p:cNvPr>
          <p:cNvPicPr>
            <a:picLocks noChangeAspect="1"/>
          </p:cNvPicPr>
          <p:nvPr/>
        </p:nvPicPr>
        <p:blipFill>
          <a:blip r:embed="rId5"/>
          <a:stretch>
            <a:fillRect/>
          </a:stretch>
        </p:blipFill>
        <p:spPr>
          <a:xfrm>
            <a:off x="2638741" y="5618158"/>
            <a:ext cx="275905" cy="890255"/>
          </a:xfrm>
          <a:prstGeom prst="rect">
            <a:avLst/>
          </a:prstGeom>
        </p:spPr>
      </p:pic>
      <p:pic>
        <p:nvPicPr>
          <p:cNvPr id="19" name="Picture 18">
            <a:extLst>
              <a:ext uri="{FF2B5EF4-FFF2-40B4-BE49-F238E27FC236}">
                <a16:creationId xmlns:a16="http://schemas.microsoft.com/office/drawing/2014/main" id="{36668EC7-8A79-6424-336E-385BB449CC92}"/>
              </a:ext>
            </a:extLst>
          </p:cNvPr>
          <p:cNvPicPr>
            <a:picLocks noChangeAspect="1"/>
          </p:cNvPicPr>
          <p:nvPr/>
        </p:nvPicPr>
        <p:blipFill>
          <a:blip r:embed="rId6"/>
          <a:stretch>
            <a:fillRect/>
          </a:stretch>
        </p:blipFill>
        <p:spPr>
          <a:xfrm>
            <a:off x="4853688" y="5598951"/>
            <a:ext cx="224404" cy="904970"/>
          </a:xfrm>
          <a:prstGeom prst="rect">
            <a:avLst/>
          </a:prstGeom>
        </p:spPr>
      </p:pic>
      <p:pic>
        <p:nvPicPr>
          <p:cNvPr id="20" name="Picture 19">
            <a:extLst>
              <a:ext uri="{FF2B5EF4-FFF2-40B4-BE49-F238E27FC236}">
                <a16:creationId xmlns:a16="http://schemas.microsoft.com/office/drawing/2014/main" id="{E2FFF0DB-8B21-F251-B016-921A33B5FA0C}"/>
              </a:ext>
            </a:extLst>
          </p:cNvPr>
          <p:cNvPicPr>
            <a:picLocks noChangeAspect="1"/>
          </p:cNvPicPr>
          <p:nvPr/>
        </p:nvPicPr>
        <p:blipFill>
          <a:blip r:embed="rId7"/>
          <a:stretch>
            <a:fillRect/>
          </a:stretch>
        </p:blipFill>
        <p:spPr>
          <a:xfrm>
            <a:off x="9226971" y="5690183"/>
            <a:ext cx="246475" cy="835075"/>
          </a:xfrm>
          <a:prstGeom prst="rect">
            <a:avLst/>
          </a:prstGeom>
        </p:spPr>
      </p:pic>
      <p:pic>
        <p:nvPicPr>
          <p:cNvPr id="21" name="Picture 20">
            <a:extLst>
              <a:ext uri="{FF2B5EF4-FFF2-40B4-BE49-F238E27FC236}">
                <a16:creationId xmlns:a16="http://schemas.microsoft.com/office/drawing/2014/main" id="{CBABCB36-7439-0409-208A-A55C5EBD8689}"/>
              </a:ext>
            </a:extLst>
          </p:cNvPr>
          <p:cNvPicPr>
            <a:picLocks noChangeAspect="1"/>
          </p:cNvPicPr>
          <p:nvPr/>
        </p:nvPicPr>
        <p:blipFill>
          <a:blip r:embed="rId8"/>
          <a:stretch>
            <a:fillRect/>
          </a:stretch>
        </p:blipFill>
        <p:spPr>
          <a:xfrm>
            <a:off x="408072" y="5627763"/>
            <a:ext cx="275905" cy="882896"/>
          </a:xfrm>
          <a:prstGeom prst="rect">
            <a:avLst/>
          </a:prstGeom>
        </p:spPr>
      </p:pic>
      <p:sp>
        <p:nvSpPr>
          <p:cNvPr id="22" name="TextBox 21">
            <a:extLst>
              <a:ext uri="{FF2B5EF4-FFF2-40B4-BE49-F238E27FC236}">
                <a16:creationId xmlns:a16="http://schemas.microsoft.com/office/drawing/2014/main" id="{8324D846-7D41-FE26-8FC7-A61500ABB316}"/>
              </a:ext>
            </a:extLst>
          </p:cNvPr>
          <p:cNvSpPr txBox="1"/>
          <p:nvPr/>
        </p:nvSpPr>
        <p:spPr>
          <a:xfrm>
            <a:off x="546024" y="1781452"/>
            <a:ext cx="8465896" cy="1903213"/>
          </a:xfrm>
          <a:prstGeom prst="rect">
            <a:avLst/>
          </a:prstGeom>
          <a:noFill/>
        </p:spPr>
        <p:txBody>
          <a:bodyPr wrap="square" rtlCol="0">
            <a:spAutoFit/>
          </a:bodyPr>
          <a:lstStyle/>
          <a:p>
            <a:pPr algn="ctr">
              <a:lnSpc>
                <a:spcPts val="3600"/>
              </a:lnSpc>
            </a:pPr>
            <a:r>
              <a:rPr lang="en-GB" sz="2800" dirty="0">
                <a:latin typeface="Century Gothic" panose="020B0502020202020204" pitchFamily="34" charset="0"/>
              </a:rPr>
              <a:t>“We want to be selective about the data we train our AI tools with, so we can make it less likely that our tools create biased outputs.”</a:t>
            </a:r>
            <a:br>
              <a:rPr lang="en-GB" sz="2800" dirty="0">
                <a:latin typeface="Century Gothic" panose="020B0502020202020204" pitchFamily="34" charset="0"/>
              </a:rPr>
            </a:br>
            <a:r>
              <a:rPr lang="en-GB" sz="2800" i="1" dirty="0">
                <a:latin typeface="Century Gothic" panose="020B0502020202020204" pitchFamily="34" charset="0"/>
              </a:rPr>
              <a:t>(AI Aspire)</a:t>
            </a:r>
          </a:p>
        </p:txBody>
      </p:sp>
      <p:grpSp>
        <p:nvGrpSpPr>
          <p:cNvPr id="25" name="Group 24">
            <a:extLst>
              <a:ext uri="{FF2B5EF4-FFF2-40B4-BE49-F238E27FC236}">
                <a16:creationId xmlns:a16="http://schemas.microsoft.com/office/drawing/2014/main" id="{5B663299-1F33-50F6-BE58-6132753053DB}"/>
              </a:ext>
            </a:extLst>
          </p:cNvPr>
          <p:cNvGrpSpPr/>
          <p:nvPr/>
        </p:nvGrpSpPr>
        <p:grpSpPr>
          <a:xfrm>
            <a:off x="0" y="0"/>
            <a:ext cx="9906000" cy="6858000"/>
            <a:chOff x="0" y="0"/>
            <a:chExt cx="9906000" cy="6858000"/>
          </a:xfrm>
        </p:grpSpPr>
        <p:sp>
          <p:nvSpPr>
            <p:cNvPr id="26" name="Rectangle 25">
              <a:extLst>
                <a:ext uri="{FF2B5EF4-FFF2-40B4-BE49-F238E27FC236}">
                  <a16:creationId xmlns:a16="http://schemas.microsoft.com/office/drawing/2014/main" id="{8F92A711-3A1D-F9B9-D4C3-2D75A96FD12E}"/>
                </a:ext>
              </a:extLst>
            </p:cNvPr>
            <p:cNvSpPr/>
            <p:nvPr/>
          </p:nvSpPr>
          <p:spPr>
            <a:xfrm>
              <a:off x="0" y="0"/>
              <a:ext cx="9906000" cy="6858000"/>
            </a:xfrm>
            <a:prstGeom prst="rect">
              <a:avLst/>
            </a:prstGeom>
            <a:solidFill>
              <a:schemeClr val="accent4">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221B00D0-1A9D-82E3-67C5-04F11330903F}"/>
                </a:ext>
              </a:extLst>
            </p:cNvPr>
            <p:cNvSpPr/>
            <p:nvPr/>
          </p:nvSpPr>
          <p:spPr>
            <a:xfrm>
              <a:off x="1525111" y="2468082"/>
              <a:ext cx="6855778" cy="192183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200" b="1" dirty="0">
                  <a:solidFill>
                    <a:schemeClr val="bg1"/>
                  </a:solidFill>
                  <a:latin typeface="Century Gothic" panose="020B0502020202020204" pitchFamily="34" charset="0"/>
                </a:rPr>
                <a:t>Why have you chosen your position?</a:t>
              </a:r>
            </a:p>
          </p:txBody>
        </p:sp>
      </p:grpSp>
    </p:spTree>
    <p:extLst>
      <p:ext uri="{BB962C8B-B14F-4D97-AF65-F5344CB8AC3E}">
        <p14:creationId xmlns:p14="http://schemas.microsoft.com/office/powerpoint/2010/main" val="111946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292678"/>
            <a:ext cx="3880110" cy="2687697"/>
          </a:xfrm>
        </p:spPr>
        <p:txBody>
          <a:bodyPr/>
          <a:lstStyle/>
          <a:p>
            <a:pPr>
              <a:lnSpc>
                <a:spcPts val="2800"/>
              </a:lnSpc>
            </a:pPr>
            <a:r>
              <a:rPr lang="en-US" b="1" i="1" dirty="0"/>
              <a:t>Challenge activities </a:t>
            </a:r>
            <a:r>
              <a:rPr lang="en-US" dirty="0"/>
              <a:t>deepen and extend learning for those who need more challenge or who finish the activity quickly.</a:t>
            </a:r>
          </a:p>
          <a:p>
            <a:pPr>
              <a:lnSpc>
                <a:spcPts val="2800"/>
              </a:lnSpc>
            </a:pPr>
            <a:r>
              <a:rPr lang="en-US" dirty="0"/>
              <a:t>Look for these icons on the pupil slides. See delivery notes for details of the activities.</a:t>
            </a:r>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a:xfrm>
            <a:off x="246044" y="1291453"/>
            <a:ext cx="3748405" cy="4937321"/>
          </a:xfrm>
        </p:spPr>
        <p:txBody>
          <a:bodyPr/>
          <a:lstStyle/>
          <a:p>
            <a:pPr>
              <a:lnSpc>
                <a:spcPts val="2800"/>
              </a:lnSpc>
            </a:pPr>
            <a:r>
              <a:rPr lang="en-US" dirty="0"/>
              <a:t>The lesson includes suggestions for support and challenge activities, to help you differentiate appropriately for your class.  </a:t>
            </a:r>
          </a:p>
          <a:p>
            <a:pPr>
              <a:lnSpc>
                <a:spcPts val="2800"/>
              </a:lnSpc>
            </a:pPr>
            <a:r>
              <a:rPr lang="en-US" b="1" i="1" dirty="0"/>
              <a:t>Support activities </a:t>
            </a:r>
            <a:r>
              <a:rPr lang="en-US" dirty="0"/>
              <a:t>are adapted to be more accessible for those who need it.</a:t>
            </a:r>
          </a:p>
          <a:p>
            <a:pPr>
              <a:lnSpc>
                <a:spcPts val="2800"/>
              </a:lnSpc>
            </a:pPr>
            <a:endParaRPr lang="en-US" dirty="0"/>
          </a:p>
          <a:p>
            <a:pPr>
              <a:lnSpc>
                <a:spcPts val="2800"/>
              </a:lnSpc>
            </a:pPr>
            <a:endParaRPr lang="en-US" dirty="0"/>
          </a:p>
          <a:p>
            <a:pPr>
              <a:lnSpc>
                <a:spcPts val="2800"/>
              </a:lnSpc>
            </a:pPr>
            <a:endParaRPr lang="en-US" dirty="0"/>
          </a:p>
          <a:p>
            <a:pPr>
              <a:lnSpc>
                <a:spcPts val="2800"/>
              </a:lnSpc>
            </a:pPr>
            <a:endParaRPr lang="en-US" dirty="0"/>
          </a:p>
        </p:txBody>
      </p:sp>
    </p:spTree>
    <p:extLst>
      <p:ext uri="{BB962C8B-B14F-4D97-AF65-F5344CB8AC3E}">
        <p14:creationId xmlns:p14="http://schemas.microsoft.com/office/powerpoint/2010/main" val="762753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662DF-CB7A-5D1D-F889-128BAAF33E4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28779F-260A-8301-4991-B4F27D8FBCD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8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PSHE Association 2026</a:t>
            </a:r>
          </a:p>
        </p:txBody>
      </p:sp>
      <p:pic>
        <p:nvPicPr>
          <p:cNvPr id="16" name="Picture 15">
            <a:extLst>
              <a:ext uri="{FF2B5EF4-FFF2-40B4-BE49-F238E27FC236}">
                <a16:creationId xmlns:a16="http://schemas.microsoft.com/office/drawing/2014/main" id="{CCEA55ED-A325-5BC4-24E4-0B75F28AF19C}"/>
              </a:ext>
            </a:extLst>
          </p:cNvPr>
          <p:cNvPicPr>
            <a:picLocks noChangeAspect="1"/>
          </p:cNvPicPr>
          <p:nvPr/>
        </p:nvPicPr>
        <p:blipFill>
          <a:blip r:embed="rId3"/>
          <a:stretch>
            <a:fillRect/>
          </a:stretch>
        </p:blipFill>
        <p:spPr>
          <a:xfrm>
            <a:off x="330885" y="1400253"/>
            <a:ext cx="9249678" cy="2665612"/>
          </a:xfrm>
          <a:prstGeom prst="rect">
            <a:avLst/>
          </a:prstGeom>
        </p:spPr>
      </p:pic>
      <p:sp>
        <p:nvSpPr>
          <p:cNvPr id="17" name="TextBox 16">
            <a:extLst>
              <a:ext uri="{FF2B5EF4-FFF2-40B4-BE49-F238E27FC236}">
                <a16:creationId xmlns:a16="http://schemas.microsoft.com/office/drawing/2014/main" id="{30E4ECB4-43B5-3A12-2C56-7CF7E8777CED}"/>
              </a:ext>
            </a:extLst>
          </p:cNvPr>
          <p:cNvSpPr txBox="1"/>
          <p:nvPr/>
        </p:nvSpPr>
        <p:spPr>
          <a:xfrm>
            <a:off x="263712" y="4449624"/>
            <a:ext cx="2290807" cy="707886"/>
          </a:xfrm>
          <a:prstGeom prst="rect">
            <a:avLst/>
          </a:prstGeom>
          <a:noFill/>
          <a:ln>
            <a:noFill/>
          </a:ln>
        </p:spPr>
        <p:txBody>
          <a:bodyPr wrap="square" rtlCol="0">
            <a:spAutoFit/>
          </a:bodyPr>
          <a:lstStyle/>
          <a:p>
            <a:r>
              <a:rPr lang="en-GB" sz="2000" b="1" dirty="0">
                <a:solidFill>
                  <a:schemeClr val="bg1"/>
                </a:solidFill>
                <a:latin typeface="Century Gothic" panose="020B0502020202020204" pitchFamily="34" charset="0"/>
              </a:rPr>
              <a:t>Not very helpful / ineffective</a:t>
            </a:r>
          </a:p>
        </p:txBody>
      </p:sp>
      <p:sp>
        <p:nvSpPr>
          <p:cNvPr id="18" name="TextBox 17">
            <a:extLst>
              <a:ext uri="{FF2B5EF4-FFF2-40B4-BE49-F238E27FC236}">
                <a16:creationId xmlns:a16="http://schemas.microsoft.com/office/drawing/2014/main" id="{A5E76BB7-494B-8AE5-C927-E67B5ED1AF64}"/>
              </a:ext>
            </a:extLst>
          </p:cNvPr>
          <p:cNvSpPr txBox="1"/>
          <p:nvPr/>
        </p:nvSpPr>
        <p:spPr>
          <a:xfrm>
            <a:off x="7859858" y="4449624"/>
            <a:ext cx="1786758" cy="707886"/>
          </a:xfrm>
          <a:prstGeom prst="rect">
            <a:avLst/>
          </a:prstGeom>
          <a:noFill/>
          <a:ln>
            <a:noFill/>
          </a:ln>
        </p:spPr>
        <p:txBody>
          <a:bodyPr wrap="square" rtlCol="0">
            <a:spAutoFit/>
          </a:bodyPr>
          <a:lstStyle/>
          <a:p>
            <a:pPr algn="r"/>
            <a:r>
              <a:rPr lang="en-GB" sz="2000" b="1" dirty="0">
                <a:solidFill>
                  <a:schemeClr val="bg2"/>
                </a:solidFill>
                <a:latin typeface="Century Gothic" panose="020B0502020202020204" pitchFamily="34" charset="0"/>
              </a:rPr>
              <a:t>Helpful / effective</a:t>
            </a:r>
          </a:p>
        </p:txBody>
      </p:sp>
      <p:cxnSp>
        <p:nvCxnSpPr>
          <p:cNvPr id="19" name="Straight Arrow Connector 18">
            <a:extLst>
              <a:ext uri="{FF2B5EF4-FFF2-40B4-BE49-F238E27FC236}">
                <a16:creationId xmlns:a16="http://schemas.microsoft.com/office/drawing/2014/main" id="{B4173874-B4C3-A398-C35C-3310B06C1AC5}"/>
              </a:ext>
            </a:extLst>
          </p:cNvPr>
          <p:cNvCxnSpPr>
            <a:cxnSpLocks/>
          </p:cNvCxnSpPr>
          <p:nvPr/>
        </p:nvCxnSpPr>
        <p:spPr>
          <a:xfrm>
            <a:off x="323850" y="5386979"/>
            <a:ext cx="9256713"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F3F34243-0C57-BEE8-AE45-B37FBA2BCF23}"/>
              </a:ext>
            </a:extLst>
          </p:cNvPr>
          <p:cNvPicPr>
            <a:picLocks noChangeAspect="1"/>
          </p:cNvPicPr>
          <p:nvPr/>
        </p:nvPicPr>
        <p:blipFill>
          <a:blip r:embed="rId4"/>
          <a:stretch>
            <a:fillRect/>
          </a:stretch>
        </p:blipFill>
        <p:spPr>
          <a:xfrm>
            <a:off x="7014888" y="5608554"/>
            <a:ext cx="268548" cy="897614"/>
          </a:xfrm>
          <a:prstGeom prst="rect">
            <a:avLst/>
          </a:prstGeom>
        </p:spPr>
      </p:pic>
      <p:pic>
        <p:nvPicPr>
          <p:cNvPr id="21" name="Picture 20">
            <a:extLst>
              <a:ext uri="{FF2B5EF4-FFF2-40B4-BE49-F238E27FC236}">
                <a16:creationId xmlns:a16="http://schemas.microsoft.com/office/drawing/2014/main" id="{C6A0107A-9A8E-A617-CE07-BDBFBCDDBECB}"/>
              </a:ext>
            </a:extLst>
          </p:cNvPr>
          <p:cNvPicPr>
            <a:picLocks noChangeAspect="1"/>
          </p:cNvPicPr>
          <p:nvPr/>
        </p:nvPicPr>
        <p:blipFill>
          <a:blip r:embed="rId5"/>
          <a:stretch>
            <a:fillRect/>
          </a:stretch>
        </p:blipFill>
        <p:spPr>
          <a:xfrm>
            <a:off x="2638741" y="5618158"/>
            <a:ext cx="275905" cy="890255"/>
          </a:xfrm>
          <a:prstGeom prst="rect">
            <a:avLst/>
          </a:prstGeom>
        </p:spPr>
      </p:pic>
      <p:pic>
        <p:nvPicPr>
          <p:cNvPr id="22" name="Picture 21">
            <a:extLst>
              <a:ext uri="{FF2B5EF4-FFF2-40B4-BE49-F238E27FC236}">
                <a16:creationId xmlns:a16="http://schemas.microsoft.com/office/drawing/2014/main" id="{91B5D706-7F86-AA5A-CB7E-6C2251BC0B3E}"/>
              </a:ext>
            </a:extLst>
          </p:cNvPr>
          <p:cNvPicPr>
            <a:picLocks noChangeAspect="1"/>
          </p:cNvPicPr>
          <p:nvPr/>
        </p:nvPicPr>
        <p:blipFill>
          <a:blip r:embed="rId6"/>
          <a:stretch>
            <a:fillRect/>
          </a:stretch>
        </p:blipFill>
        <p:spPr>
          <a:xfrm>
            <a:off x="4853688" y="5598951"/>
            <a:ext cx="224404" cy="904970"/>
          </a:xfrm>
          <a:prstGeom prst="rect">
            <a:avLst/>
          </a:prstGeom>
        </p:spPr>
      </p:pic>
      <p:pic>
        <p:nvPicPr>
          <p:cNvPr id="23" name="Picture 22">
            <a:extLst>
              <a:ext uri="{FF2B5EF4-FFF2-40B4-BE49-F238E27FC236}">
                <a16:creationId xmlns:a16="http://schemas.microsoft.com/office/drawing/2014/main" id="{E197F7AF-6A7E-2F67-BAF1-AFD5AE1B4330}"/>
              </a:ext>
            </a:extLst>
          </p:cNvPr>
          <p:cNvPicPr>
            <a:picLocks noChangeAspect="1"/>
          </p:cNvPicPr>
          <p:nvPr/>
        </p:nvPicPr>
        <p:blipFill>
          <a:blip r:embed="rId7"/>
          <a:stretch>
            <a:fillRect/>
          </a:stretch>
        </p:blipFill>
        <p:spPr>
          <a:xfrm>
            <a:off x="9226971" y="5690183"/>
            <a:ext cx="246475" cy="835075"/>
          </a:xfrm>
          <a:prstGeom prst="rect">
            <a:avLst/>
          </a:prstGeom>
        </p:spPr>
      </p:pic>
      <p:pic>
        <p:nvPicPr>
          <p:cNvPr id="24" name="Picture 23">
            <a:extLst>
              <a:ext uri="{FF2B5EF4-FFF2-40B4-BE49-F238E27FC236}">
                <a16:creationId xmlns:a16="http://schemas.microsoft.com/office/drawing/2014/main" id="{B5FFE0E0-1BF2-898E-1721-7DA40C8A8DDD}"/>
              </a:ext>
            </a:extLst>
          </p:cNvPr>
          <p:cNvPicPr>
            <a:picLocks noChangeAspect="1"/>
          </p:cNvPicPr>
          <p:nvPr/>
        </p:nvPicPr>
        <p:blipFill>
          <a:blip r:embed="rId8"/>
          <a:stretch>
            <a:fillRect/>
          </a:stretch>
        </p:blipFill>
        <p:spPr>
          <a:xfrm>
            <a:off x="408072" y="5627763"/>
            <a:ext cx="275905" cy="882896"/>
          </a:xfrm>
          <a:prstGeom prst="rect">
            <a:avLst/>
          </a:prstGeom>
        </p:spPr>
      </p:pic>
      <p:sp>
        <p:nvSpPr>
          <p:cNvPr id="25" name="TextBox 24">
            <a:extLst>
              <a:ext uri="{FF2B5EF4-FFF2-40B4-BE49-F238E27FC236}">
                <a16:creationId xmlns:a16="http://schemas.microsoft.com/office/drawing/2014/main" id="{C1E5BFB5-6873-DC50-A50E-27E650168058}"/>
              </a:ext>
            </a:extLst>
          </p:cNvPr>
          <p:cNvSpPr txBox="1"/>
          <p:nvPr/>
        </p:nvSpPr>
        <p:spPr>
          <a:xfrm>
            <a:off x="567653" y="1590185"/>
            <a:ext cx="8586508" cy="2364878"/>
          </a:xfrm>
          <a:prstGeom prst="rect">
            <a:avLst/>
          </a:prstGeom>
          <a:noFill/>
        </p:spPr>
        <p:txBody>
          <a:bodyPr wrap="square" rtlCol="0">
            <a:spAutoFit/>
          </a:bodyPr>
          <a:lstStyle/>
          <a:p>
            <a:pPr algn="ctr">
              <a:lnSpc>
                <a:spcPts val="3600"/>
              </a:lnSpc>
            </a:pPr>
            <a:r>
              <a:rPr lang="en-GB" sz="2800" dirty="0">
                <a:latin typeface="Century Gothic" panose="020B0502020202020204" pitchFamily="34" charset="0"/>
              </a:rPr>
              <a:t>“We’re going to add pop-up messages so whenever someone is using AI, they are reminded that it isn’t a human - just a computer, and that it can generate incorrect outputs too.”</a:t>
            </a:r>
            <a:br>
              <a:rPr lang="en-GB" sz="2800" dirty="0">
                <a:latin typeface="Century Gothic" panose="020B0502020202020204" pitchFamily="34" charset="0"/>
              </a:rPr>
            </a:br>
            <a:r>
              <a:rPr lang="en-GB" sz="2800" i="1" dirty="0">
                <a:latin typeface="Century Gothic" panose="020B0502020202020204" pitchFamily="34" charset="0"/>
              </a:rPr>
              <a:t>(Ideal AI)</a:t>
            </a:r>
          </a:p>
        </p:txBody>
      </p:sp>
      <p:sp>
        <p:nvSpPr>
          <p:cNvPr id="26" name="Title 2">
            <a:extLst>
              <a:ext uri="{FF2B5EF4-FFF2-40B4-BE49-F238E27FC236}">
                <a16:creationId xmlns:a16="http://schemas.microsoft.com/office/drawing/2014/main" id="{A6BA48C0-4A0E-2B2E-080A-69545241EC34}"/>
              </a:ext>
            </a:extLst>
          </p:cNvPr>
          <p:cNvSpPr txBox="1">
            <a:spLocks/>
          </p:cNvSpPr>
          <p:nvPr/>
        </p:nvSpPr>
        <p:spPr>
          <a:xfrm>
            <a:off x="233593" y="543878"/>
            <a:ext cx="6311114"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GB" dirty="0"/>
              <a:t>What can companies do?</a:t>
            </a:r>
          </a:p>
        </p:txBody>
      </p:sp>
      <p:grpSp>
        <p:nvGrpSpPr>
          <p:cNvPr id="27" name="Group 26">
            <a:extLst>
              <a:ext uri="{FF2B5EF4-FFF2-40B4-BE49-F238E27FC236}">
                <a16:creationId xmlns:a16="http://schemas.microsoft.com/office/drawing/2014/main" id="{145699C1-4B6F-1442-AC5C-B4DF29D53C79}"/>
              </a:ext>
            </a:extLst>
          </p:cNvPr>
          <p:cNvGrpSpPr/>
          <p:nvPr/>
        </p:nvGrpSpPr>
        <p:grpSpPr>
          <a:xfrm>
            <a:off x="0" y="0"/>
            <a:ext cx="9906000" cy="6858000"/>
            <a:chOff x="0" y="0"/>
            <a:chExt cx="9906000" cy="6858000"/>
          </a:xfrm>
        </p:grpSpPr>
        <p:sp>
          <p:nvSpPr>
            <p:cNvPr id="28" name="Rectangle 27">
              <a:extLst>
                <a:ext uri="{FF2B5EF4-FFF2-40B4-BE49-F238E27FC236}">
                  <a16:creationId xmlns:a16="http://schemas.microsoft.com/office/drawing/2014/main" id="{4F16A231-CC19-3DDD-B45F-36AA4F096EB5}"/>
                </a:ext>
              </a:extLst>
            </p:cNvPr>
            <p:cNvSpPr/>
            <p:nvPr/>
          </p:nvSpPr>
          <p:spPr>
            <a:xfrm>
              <a:off x="0" y="0"/>
              <a:ext cx="9906000" cy="6858000"/>
            </a:xfrm>
            <a:prstGeom prst="rect">
              <a:avLst/>
            </a:prstGeom>
            <a:solidFill>
              <a:schemeClr val="accent4">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6847C674-EE0A-2E17-9E2C-BC4768C8AE1B}"/>
                </a:ext>
              </a:extLst>
            </p:cNvPr>
            <p:cNvSpPr/>
            <p:nvPr/>
          </p:nvSpPr>
          <p:spPr>
            <a:xfrm>
              <a:off x="1525111" y="2468082"/>
              <a:ext cx="6855778" cy="192183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200" b="1" dirty="0">
                  <a:solidFill>
                    <a:schemeClr val="bg1"/>
                  </a:solidFill>
                  <a:latin typeface="Century Gothic" panose="020B0502020202020204" pitchFamily="34" charset="0"/>
                </a:rPr>
                <a:t>Why have you chosen your position?</a:t>
              </a:r>
            </a:p>
          </p:txBody>
        </p:sp>
      </p:grpSp>
    </p:spTree>
    <p:extLst>
      <p:ext uri="{BB962C8B-B14F-4D97-AF65-F5344CB8AC3E}">
        <p14:creationId xmlns:p14="http://schemas.microsoft.com/office/powerpoint/2010/main" val="49622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FB5F33-AEE0-6926-83D6-F9183073A12B}"/>
              </a:ext>
            </a:extLst>
          </p:cNvPr>
          <p:cNvPicPr>
            <a:picLocks noChangeAspect="1"/>
          </p:cNvPicPr>
          <p:nvPr/>
        </p:nvPicPr>
        <p:blipFill>
          <a:blip r:embed="rId3"/>
          <a:srcRect b="20602"/>
          <a:stretch>
            <a:fillRect/>
          </a:stretch>
        </p:blipFill>
        <p:spPr>
          <a:xfrm>
            <a:off x="323850" y="1412875"/>
            <a:ext cx="7183380" cy="5445125"/>
          </a:xfrm>
          <a:prstGeom prst="rect">
            <a:avLst/>
          </a:prstGeom>
        </p:spPr>
      </p:pic>
      <p:sp>
        <p:nvSpPr>
          <p:cNvPr id="2" name="Content Placeholder 1">
            <a:extLst>
              <a:ext uri="{FF2B5EF4-FFF2-40B4-BE49-F238E27FC236}">
                <a16:creationId xmlns:a16="http://schemas.microsoft.com/office/drawing/2014/main" id="{4835591B-9894-BFC5-D492-5389745B4F6D}"/>
              </a:ext>
            </a:extLst>
          </p:cNvPr>
          <p:cNvSpPr>
            <a:spLocks noGrp="1"/>
          </p:cNvSpPr>
          <p:nvPr>
            <p:ph sz="half" idx="10"/>
          </p:nvPr>
        </p:nvSpPr>
        <p:spPr>
          <a:xfrm>
            <a:off x="608836" y="1738305"/>
            <a:ext cx="5777678" cy="4794258"/>
          </a:xfrm>
        </p:spPr>
        <p:txBody>
          <a:bodyPr>
            <a:noAutofit/>
          </a:bodyPr>
          <a:lstStyle/>
          <a:p>
            <a:pPr marL="270000" indent="-277200">
              <a:buAutoNum type="arabicPeriod"/>
            </a:pPr>
            <a:r>
              <a:rPr lang="en-GB" sz="2200" b="1" dirty="0">
                <a:solidFill>
                  <a:schemeClr val="tx1"/>
                </a:solidFill>
              </a:rPr>
              <a:t>​</a:t>
            </a:r>
            <a:r>
              <a:rPr lang="en-GB" sz="2200" dirty="0">
                <a:solidFill>
                  <a:schemeClr val="tx1"/>
                </a:solidFill>
              </a:rPr>
              <a:t>Remember there are usually </a:t>
            </a:r>
            <a:r>
              <a:rPr lang="en-GB" sz="2200" b="1" dirty="0">
                <a:solidFill>
                  <a:schemeClr val="tx1"/>
                </a:solidFill>
              </a:rPr>
              <a:t>age   restrictions</a:t>
            </a:r>
            <a:r>
              <a:rPr lang="en-GB" sz="2200" dirty="0">
                <a:solidFill>
                  <a:schemeClr val="tx1"/>
                </a:solidFill>
              </a:rPr>
              <a:t> for using AI. </a:t>
            </a:r>
          </a:p>
          <a:p>
            <a:pPr marL="270000" indent="-277200">
              <a:buAutoNum type="arabicPeriod"/>
            </a:pPr>
            <a:r>
              <a:rPr lang="en-GB" sz="2200" b="1" dirty="0">
                <a:solidFill>
                  <a:schemeClr val="tx1"/>
                </a:solidFill>
              </a:rPr>
              <a:t>​</a:t>
            </a:r>
            <a:r>
              <a:rPr lang="en-GB" sz="2200" dirty="0">
                <a:solidFill>
                  <a:schemeClr val="tx1"/>
                </a:solidFill>
              </a:rPr>
              <a:t>Use AI with a </a:t>
            </a:r>
            <a:r>
              <a:rPr lang="en-GB" sz="2200" b="1" dirty="0">
                <a:solidFill>
                  <a:schemeClr val="tx1"/>
                </a:solidFill>
              </a:rPr>
              <a:t>trusted adult.</a:t>
            </a:r>
          </a:p>
          <a:p>
            <a:pPr marL="270000" indent="-277200">
              <a:buAutoNum type="arabicPeriod"/>
            </a:pPr>
            <a:r>
              <a:rPr lang="en-GB" sz="2200" b="1" dirty="0">
                <a:solidFill>
                  <a:schemeClr val="tx1"/>
                </a:solidFill>
              </a:rPr>
              <a:t>Avoid sharing personal information </a:t>
            </a:r>
            <a:r>
              <a:rPr lang="en-GB" sz="2200" dirty="0">
                <a:solidFill>
                  <a:schemeClr val="tx1"/>
                </a:solidFill>
              </a:rPr>
              <a:t>with generative AI.</a:t>
            </a:r>
          </a:p>
          <a:p>
            <a:pPr marL="270000" indent="-277200">
              <a:buAutoNum type="arabicPeriod"/>
            </a:pPr>
            <a:r>
              <a:rPr lang="en-GB" sz="2200" b="1" dirty="0">
                <a:solidFill>
                  <a:schemeClr val="tx1"/>
                </a:solidFill>
              </a:rPr>
              <a:t>Protect </a:t>
            </a:r>
            <a:r>
              <a:rPr lang="en-GB" sz="2200" dirty="0">
                <a:solidFill>
                  <a:schemeClr val="tx1"/>
                </a:solidFill>
              </a:rPr>
              <a:t>your privacy online.</a:t>
            </a:r>
          </a:p>
          <a:p>
            <a:pPr marL="270000" indent="-277200">
              <a:buAutoNum type="arabicPeriod"/>
            </a:pPr>
            <a:r>
              <a:rPr lang="en-GB" sz="2200" b="1" dirty="0">
                <a:solidFill>
                  <a:schemeClr val="tx1"/>
                </a:solidFill>
              </a:rPr>
              <a:t>Double check </a:t>
            </a:r>
            <a:r>
              <a:rPr lang="en-GB" sz="2200" dirty="0">
                <a:solidFill>
                  <a:schemeClr val="tx1"/>
                </a:solidFill>
              </a:rPr>
              <a:t>the outputs.</a:t>
            </a:r>
          </a:p>
          <a:p>
            <a:pPr marL="270000" indent="-277200">
              <a:buAutoNum type="arabicPeriod"/>
            </a:pPr>
            <a:r>
              <a:rPr lang="en-GB" sz="2200" b="1" dirty="0">
                <a:solidFill>
                  <a:schemeClr val="tx1"/>
                </a:solidFill>
              </a:rPr>
              <a:t>Tell a trusted </a:t>
            </a:r>
            <a:r>
              <a:rPr lang="en-GB" sz="2200" dirty="0">
                <a:solidFill>
                  <a:schemeClr val="tx1"/>
                </a:solidFill>
              </a:rPr>
              <a:t>adult if you’re worried about anything you’ve seen or heard.</a:t>
            </a:r>
          </a:p>
          <a:p>
            <a:pPr marL="270000" indent="-277200">
              <a:buFont typeface="Arial" panose="020B0604020202020204" pitchFamily="34" charset="0"/>
              <a:buAutoNum type="arabicPeriod"/>
            </a:pPr>
            <a:r>
              <a:rPr lang="en-GB" sz="2200" b="1" dirty="0">
                <a:solidFill>
                  <a:schemeClr val="tx1"/>
                </a:solidFill>
              </a:rPr>
              <a:t>​</a:t>
            </a:r>
            <a:r>
              <a:rPr lang="en-GB" sz="2200" dirty="0">
                <a:solidFill>
                  <a:schemeClr val="tx1"/>
                </a:solidFill>
              </a:rPr>
              <a:t>Be creative but remember</a:t>
            </a:r>
            <a:r>
              <a:rPr lang="en-GB" sz="2200" b="1" dirty="0">
                <a:solidFill>
                  <a:schemeClr val="tx1"/>
                </a:solidFill>
              </a:rPr>
              <a:t> AI is a tool</a:t>
            </a:r>
            <a:r>
              <a:rPr lang="en-GB" sz="2200" dirty="0">
                <a:solidFill>
                  <a:schemeClr val="tx1"/>
                </a:solidFill>
              </a:rPr>
              <a:t> – </a:t>
            </a:r>
            <a:r>
              <a:rPr lang="en-GB" sz="2200" b="1" dirty="0">
                <a:solidFill>
                  <a:schemeClr val="tx1"/>
                </a:solidFill>
              </a:rPr>
              <a:t>not a human</a:t>
            </a:r>
            <a:r>
              <a:rPr lang="en-GB" sz="2200" dirty="0">
                <a:solidFill>
                  <a:schemeClr val="tx1"/>
                </a:solidFill>
              </a:rPr>
              <a:t>! </a:t>
            </a:r>
          </a:p>
        </p:txBody>
      </p:sp>
      <p:sp>
        <p:nvSpPr>
          <p:cNvPr id="3" name="Title 2">
            <a:extLst>
              <a:ext uri="{FF2B5EF4-FFF2-40B4-BE49-F238E27FC236}">
                <a16:creationId xmlns:a16="http://schemas.microsoft.com/office/drawing/2014/main" id="{2A149540-9EB8-FA01-0882-C7E8B6AD1489}"/>
              </a:ext>
            </a:extLst>
          </p:cNvPr>
          <p:cNvSpPr>
            <a:spLocks noGrp="1"/>
          </p:cNvSpPr>
          <p:nvPr>
            <p:ph type="title"/>
          </p:nvPr>
        </p:nvSpPr>
        <p:spPr>
          <a:xfrm>
            <a:off x="232915" y="545102"/>
            <a:ext cx="8059747" cy="694054"/>
          </a:xfrm>
        </p:spPr>
        <p:txBody>
          <a:bodyPr/>
          <a:lstStyle/>
          <a:p>
            <a:r>
              <a:rPr lang="en-GB" dirty="0"/>
              <a:t>What can children do?</a:t>
            </a:r>
          </a:p>
        </p:txBody>
      </p:sp>
      <p:sp>
        <p:nvSpPr>
          <p:cNvPr id="4" name="Slide Number Placeholder 3">
            <a:extLst>
              <a:ext uri="{FF2B5EF4-FFF2-40B4-BE49-F238E27FC236}">
                <a16:creationId xmlns:a16="http://schemas.microsoft.com/office/drawing/2014/main" id="{82C03462-3055-4001-7256-994E8B3D119B}"/>
              </a:ext>
            </a:extLst>
          </p:cNvPr>
          <p:cNvSpPr>
            <a:spLocks noGrp="1"/>
          </p:cNvSpPr>
          <p:nvPr>
            <p:ph type="sldNum" sz="quarter" idx="4"/>
          </p:nvPr>
        </p:nvSpPr>
        <p:spPr/>
        <p:txBody>
          <a:bodyPr/>
          <a:lstStyle/>
          <a:p>
            <a:r>
              <a:rPr lang="en-GB" dirty="0"/>
              <a:t>© PSHE Association 2026</a:t>
            </a:r>
          </a:p>
        </p:txBody>
      </p:sp>
      <p:pic>
        <p:nvPicPr>
          <p:cNvPr id="13" name="Picture 12">
            <a:extLst>
              <a:ext uri="{FF2B5EF4-FFF2-40B4-BE49-F238E27FC236}">
                <a16:creationId xmlns:a16="http://schemas.microsoft.com/office/drawing/2014/main" id="{93007A26-8482-4D88-40C6-83FF8499870B}"/>
              </a:ext>
            </a:extLst>
          </p:cNvPr>
          <p:cNvPicPr>
            <a:picLocks noChangeAspect="1"/>
          </p:cNvPicPr>
          <p:nvPr/>
        </p:nvPicPr>
        <p:blipFill>
          <a:blip r:embed="rId4"/>
          <a:stretch>
            <a:fillRect/>
          </a:stretch>
        </p:blipFill>
        <p:spPr>
          <a:xfrm rot="6668385">
            <a:off x="7679444" y="3148874"/>
            <a:ext cx="450850" cy="3351972"/>
          </a:xfrm>
          <a:prstGeom prst="rect">
            <a:avLst/>
          </a:prstGeom>
        </p:spPr>
      </p:pic>
    </p:spTree>
    <p:extLst>
      <p:ext uri="{BB962C8B-B14F-4D97-AF65-F5344CB8AC3E}">
        <p14:creationId xmlns:p14="http://schemas.microsoft.com/office/powerpoint/2010/main" val="129995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4A492530-6D59-F005-9D4E-375C2F8D4D70}"/>
              </a:ext>
            </a:extLst>
          </p:cNvPr>
          <p:cNvSpPr/>
          <p:nvPr/>
        </p:nvSpPr>
        <p:spPr>
          <a:xfrm>
            <a:off x="5943600" y="1412875"/>
            <a:ext cx="3636962" cy="4998435"/>
          </a:xfrm>
          <a:prstGeom prst="roundRect">
            <a:avLst>
              <a:gd name="adj" fmla="val 3471"/>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nchorCtr="0"/>
          <a:lstStyle/>
          <a:p>
            <a:pPr lvl="0" defTabSz="990570">
              <a:lnSpc>
                <a:spcPts val="2800"/>
              </a:lnSpc>
              <a:spcBef>
                <a:spcPts val="1000"/>
              </a:spcBef>
              <a:defRPr/>
            </a:pPr>
            <a:r>
              <a:rPr lang="en-GB" sz="2000" dirty="0">
                <a:solidFill>
                  <a:schemeClr val="tx1"/>
                </a:solidFill>
                <a:latin typeface="Century Gothic" panose="020B0502020202020204" pitchFamily="34" charset="0"/>
              </a:rPr>
              <a:t>We will be able to: </a:t>
            </a:r>
          </a:p>
          <a:p>
            <a:pPr marL="126000" lvl="0" indent="-126000" defTabSz="990570">
              <a:lnSpc>
                <a:spcPts val="2800"/>
              </a:lnSpc>
              <a:spcBef>
                <a:spcPts val="1000"/>
              </a:spcBef>
              <a:buFont typeface="Arial" panose="020B0604020202020204" pitchFamily="34" charset="0"/>
              <a:buChar char="•"/>
              <a:defRPr/>
            </a:pPr>
            <a:r>
              <a:rPr lang="en-GB" sz="2000" dirty="0">
                <a:solidFill>
                  <a:schemeClr val="tx1"/>
                </a:solidFill>
                <a:latin typeface="Century Gothic" panose="020B0502020202020204" pitchFamily="34" charset="0"/>
              </a:rPr>
              <a:t>identify rights that children have, on and offline</a:t>
            </a:r>
          </a:p>
          <a:p>
            <a:pPr marL="126000" lvl="0" indent="-126000" defTabSz="990570">
              <a:lnSpc>
                <a:spcPts val="2800"/>
              </a:lnSpc>
              <a:spcBef>
                <a:spcPts val="1000"/>
              </a:spcBef>
              <a:buFont typeface="Arial" panose="020B0604020202020204" pitchFamily="34" charset="0"/>
              <a:buChar char="•"/>
              <a:defRPr/>
            </a:pPr>
            <a:r>
              <a:rPr lang="en-GB" sz="2000" dirty="0">
                <a:solidFill>
                  <a:schemeClr val="tx1"/>
                </a:solidFill>
                <a:latin typeface="Century Gothic" panose="020B0502020202020204" pitchFamily="34" charset="0"/>
              </a:rPr>
              <a:t>explain how AI (including generative AI) can impact children’s rights</a:t>
            </a:r>
          </a:p>
          <a:p>
            <a:pPr marL="126000" lvl="0" indent="-126000" defTabSz="990570">
              <a:lnSpc>
                <a:spcPts val="2800"/>
              </a:lnSpc>
              <a:spcBef>
                <a:spcPts val="1000"/>
              </a:spcBef>
              <a:buFont typeface="Arial" panose="020B0604020202020204" pitchFamily="34" charset="0"/>
              <a:buChar char="•"/>
              <a:defRPr/>
            </a:pPr>
            <a:r>
              <a:rPr lang="en-GB" sz="2000" dirty="0">
                <a:solidFill>
                  <a:schemeClr val="tx1"/>
                </a:solidFill>
                <a:latin typeface="Century Gothic" panose="020B0502020202020204" pitchFamily="34" charset="0"/>
              </a:rPr>
              <a:t>describe ways to protect and uphold children’s rights when interacting with AI</a:t>
            </a:r>
          </a:p>
          <a:p>
            <a:pPr algn="ctr">
              <a:lnSpc>
                <a:spcPts val="2800"/>
              </a:lnSpc>
            </a:pPr>
            <a:endParaRPr lang="en-US" sz="2000" dirty="0">
              <a:solidFill>
                <a:schemeClr val="tx1"/>
              </a:solidFill>
            </a:endParaRPr>
          </a:p>
        </p:txBody>
      </p:sp>
      <p:sp>
        <p:nvSpPr>
          <p:cNvPr id="3" name="Title 2">
            <a:extLst>
              <a:ext uri="{FF2B5EF4-FFF2-40B4-BE49-F238E27FC236}">
                <a16:creationId xmlns:a16="http://schemas.microsoft.com/office/drawing/2014/main" id="{B6EAA648-66E7-9CDC-5FC5-446701B6963A}"/>
              </a:ext>
            </a:extLst>
          </p:cNvPr>
          <p:cNvSpPr>
            <a:spLocks noGrp="1"/>
          </p:cNvSpPr>
          <p:nvPr>
            <p:ph type="title"/>
          </p:nvPr>
        </p:nvSpPr>
        <p:spPr/>
        <p:txBody>
          <a:bodyPr/>
          <a:lstStyle/>
          <a:p>
            <a:r>
              <a:rPr lang="en-GB" dirty="0"/>
              <a:t>What have we learnt?</a:t>
            </a:r>
          </a:p>
        </p:txBody>
      </p:sp>
      <p:sp>
        <p:nvSpPr>
          <p:cNvPr id="4" name="Slide Number Placeholder 3">
            <a:extLst>
              <a:ext uri="{FF2B5EF4-FFF2-40B4-BE49-F238E27FC236}">
                <a16:creationId xmlns:a16="http://schemas.microsoft.com/office/drawing/2014/main" id="{52ABE8FC-0A5D-8CF9-7F9F-7137AF5EC4C7}"/>
              </a:ext>
            </a:extLst>
          </p:cNvPr>
          <p:cNvSpPr>
            <a:spLocks noGrp="1"/>
          </p:cNvSpPr>
          <p:nvPr>
            <p:ph type="sldNum" sz="quarter" idx="4"/>
          </p:nvPr>
        </p:nvSpPr>
        <p:spPr/>
        <p:txBody>
          <a:bodyPr/>
          <a:lstStyle/>
          <a:p>
            <a:r>
              <a:rPr lang="en-GB" dirty="0"/>
              <a:t>© PSHE Association 2026</a:t>
            </a:r>
          </a:p>
        </p:txBody>
      </p:sp>
      <p:sp>
        <p:nvSpPr>
          <p:cNvPr id="2" name="Content Placeholder 1">
            <a:extLst>
              <a:ext uri="{FF2B5EF4-FFF2-40B4-BE49-F238E27FC236}">
                <a16:creationId xmlns:a16="http://schemas.microsoft.com/office/drawing/2014/main" id="{04AB7526-388A-26EB-545F-F94C74647F22}"/>
              </a:ext>
            </a:extLst>
          </p:cNvPr>
          <p:cNvSpPr>
            <a:spLocks noGrp="1"/>
          </p:cNvSpPr>
          <p:nvPr>
            <p:ph sz="half" idx="4294967295"/>
          </p:nvPr>
        </p:nvSpPr>
        <p:spPr>
          <a:xfrm>
            <a:off x="233592" y="1303338"/>
            <a:ext cx="4719638" cy="4368800"/>
          </a:xfrm>
        </p:spPr>
        <p:txBody>
          <a:bodyPr>
            <a:normAutofit/>
          </a:bodyPr>
          <a:lstStyle/>
          <a:p>
            <a:pPr marL="0" indent="0">
              <a:lnSpc>
                <a:spcPts val="3200"/>
              </a:lnSpc>
              <a:buNone/>
            </a:pPr>
            <a:r>
              <a:rPr lang="en-GB" sz="2400" dirty="0"/>
              <a:t>Write a message of advice to a friend to help them to protect their rights and keep safe, if using AI technology. </a:t>
            </a:r>
          </a:p>
        </p:txBody>
      </p:sp>
      <p:pic>
        <p:nvPicPr>
          <p:cNvPr id="5" name="Picture 4">
            <a:extLst>
              <a:ext uri="{FF2B5EF4-FFF2-40B4-BE49-F238E27FC236}">
                <a16:creationId xmlns:a16="http://schemas.microsoft.com/office/drawing/2014/main" id="{C50DDC8C-F7EC-3565-D669-E9DE6AAD3E2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9115" y="5898239"/>
            <a:ext cx="408764" cy="664804"/>
          </a:xfrm>
          <a:prstGeom prst="rect">
            <a:avLst/>
          </a:prstGeom>
        </p:spPr>
      </p:pic>
      <p:pic>
        <p:nvPicPr>
          <p:cNvPr id="10" name="Picture 9">
            <a:extLst>
              <a:ext uri="{FF2B5EF4-FFF2-40B4-BE49-F238E27FC236}">
                <a16:creationId xmlns:a16="http://schemas.microsoft.com/office/drawing/2014/main" id="{430EC1AF-0724-8120-3822-4564C6D968D8}"/>
              </a:ext>
            </a:extLst>
          </p:cNvPr>
          <p:cNvPicPr>
            <a:picLocks noChangeAspect="1"/>
          </p:cNvPicPr>
          <p:nvPr/>
        </p:nvPicPr>
        <p:blipFill>
          <a:blip r:embed="rId5"/>
          <a:stretch>
            <a:fillRect/>
          </a:stretch>
        </p:blipFill>
        <p:spPr>
          <a:xfrm rot="21288575">
            <a:off x="1079291" y="3427384"/>
            <a:ext cx="4004925" cy="2901046"/>
          </a:xfrm>
          <a:prstGeom prst="roundRect">
            <a:avLst>
              <a:gd name="adj" fmla="val 2450"/>
            </a:avLst>
          </a:prstGeom>
          <a:ln>
            <a:solidFill>
              <a:schemeClr val="bg1">
                <a:lumMod val="6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8893E46-D193-9847-02D6-EC22F6BF7CE0}"/>
              </a:ext>
            </a:extLst>
          </p:cNvPr>
          <p:cNvPicPr>
            <a:picLocks noChangeAspect="1"/>
          </p:cNvPicPr>
          <p:nvPr/>
        </p:nvPicPr>
        <p:blipFill>
          <a:blip r:embed="rId6"/>
          <a:stretch>
            <a:fillRect/>
          </a:stretch>
        </p:blipFill>
        <p:spPr>
          <a:xfrm rot="2407037">
            <a:off x="4363587" y="3119242"/>
            <a:ext cx="363086" cy="2757489"/>
          </a:xfrm>
          <a:prstGeom prst="rect">
            <a:avLst/>
          </a:prstGeom>
        </p:spPr>
      </p:pic>
    </p:spTree>
    <p:extLst>
      <p:ext uri="{BB962C8B-B14F-4D97-AF65-F5344CB8AC3E}">
        <p14:creationId xmlns:p14="http://schemas.microsoft.com/office/powerpoint/2010/main" val="4197036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E2C214-870F-BC61-97C1-FF353D0054A6}"/>
              </a:ext>
            </a:extLst>
          </p:cNvPr>
          <p:cNvSpPr>
            <a:spLocks noGrp="1"/>
          </p:cNvSpPr>
          <p:nvPr>
            <p:ph type="title"/>
          </p:nvPr>
        </p:nvSpPr>
        <p:spPr>
          <a:xfrm>
            <a:off x="201398" y="543878"/>
            <a:ext cx="4881332" cy="694054"/>
          </a:xfrm>
        </p:spPr>
        <p:txBody>
          <a:bodyPr/>
          <a:lstStyle/>
          <a:p>
            <a:r>
              <a:rPr lang="en-GB" dirty="0"/>
              <a:t>Reflection</a:t>
            </a:r>
          </a:p>
        </p:txBody>
      </p:sp>
      <p:sp>
        <p:nvSpPr>
          <p:cNvPr id="4" name="Slide Number Placeholder 3">
            <a:extLst>
              <a:ext uri="{FF2B5EF4-FFF2-40B4-BE49-F238E27FC236}">
                <a16:creationId xmlns:a16="http://schemas.microsoft.com/office/drawing/2014/main" id="{E6A18BA0-FEB7-1467-4B0F-5CA9947601B8}"/>
              </a:ext>
            </a:extLst>
          </p:cNvPr>
          <p:cNvSpPr>
            <a:spLocks noGrp="1"/>
          </p:cNvSpPr>
          <p:nvPr>
            <p:ph type="sldNum" sz="quarter" idx="4"/>
          </p:nvPr>
        </p:nvSpPr>
        <p:spPr/>
        <p:txBody>
          <a:bodyPr/>
          <a:lstStyle/>
          <a:p>
            <a:r>
              <a:rPr lang="en-GB" dirty="0"/>
              <a:t>© PSHE Association 2026</a:t>
            </a:r>
          </a:p>
        </p:txBody>
      </p:sp>
      <p:pic>
        <p:nvPicPr>
          <p:cNvPr id="5" name="Picture 4">
            <a:extLst>
              <a:ext uri="{FF2B5EF4-FFF2-40B4-BE49-F238E27FC236}">
                <a16:creationId xmlns:a16="http://schemas.microsoft.com/office/drawing/2014/main" id="{5155FDDD-9DDF-BDDC-6E97-AB1D04BBA932}"/>
              </a:ext>
            </a:extLst>
          </p:cNvPr>
          <p:cNvPicPr>
            <a:picLocks noChangeAspect="1"/>
          </p:cNvPicPr>
          <p:nvPr/>
        </p:nvPicPr>
        <p:blipFill>
          <a:blip r:embed="rId3"/>
          <a:stretch>
            <a:fillRect/>
          </a:stretch>
        </p:blipFill>
        <p:spPr>
          <a:xfrm>
            <a:off x="679185" y="984381"/>
            <a:ext cx="8547630" cy="5426930"/>
          </a:xfrm>
          <a:prstGeom prst="rect">
            <a:avLst/>
          </a:prstGeom>
        </p:spPr>
      </p:pic>
      <p:sp>
        <p:nvSpPr>
          <p:cNvPr id="6" name="TextBox 5">
            <a:extLst>
              <a:ext uri="{FF2B5EF4-FFF2-40B4-BE49-F238E27FC236}">
                <a16:creationId xmlns:a16="http://schemas.microsoft.com/office/drawing/2014/main" id="{33679D3C-32A7-E1F0-C836-C7B2A9B43A8A}"/>
              </a:ext>
            </a:extLst>
          </p:cNvPr>
          <p:cNvSpPr txBox="1"/>
          <p:nvPr/>
        </p:nvSpPr>
        <p:spPr>
          <a:xfrm>
            <a:off x="2169021" y="2416299"/>
            <a:ext cx="5567958" cy="2186624"/>
          </a:xfrm>
          <a:prstGeom prst="rect">
            <a:avLst/>
          </a:prstGeom>
          <a:noFill/>
        </p:spPr>
        <p:txBody>
          <a:bodyPr wrap="square" rtlCol="0">
            <a:spAutoFit/>
          </a:bodyPr>
          <a:lstStyle/>
          <a:p>
            <a:pPr algn="ctr">
              <a:lnSpc>
                <a:spcPts val="5600"/>
              </a:lnSpc>
              <a:spcBef>
                <a:spcPts val="1100"/>
              </a:spcBef>
            </a:pPr>
            <a:r>
              <a:rPr lang="en-GB" sz="4200" dirty="0">
                <a:latin typeface="Century Gothic" panose="020B0502020202020204" pitchFamily="34" charset="0"/>
              </a:rPr>
              <a:t>How can I help to protect myself if using AI?</a:t>
            </a:r>
          </a:p>
        </p:txBody>
      </p:sp>
    </p:spTree>
    <p:extLst>
      <p:ext uri="{BB962C8B-B14F-4D97-AF65-F5344CB8AC3E}">
        <p14:creationId xmlns:p14="http://schemas.microsoft.com/office/powerpoint/2010/main" val="439670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5" y="1313464"/>
            <a:ext cx="3841245" cy="4630136"/>
          </a:xfrm>
        </p:spPr>
        <p:txBody>
          <a:bodyPr>
            <a:noAutofit/>
          </a:bodyPr>
          <a:lstStyle/>
          <a:p>
            <a:r>
              <a:rPr lang="en-US" dirty="0"/>
              <a:t>If concerned about AI systems, or anything else you have encountered online, you can speak to </a:t>
            </a:r>
            <a:r>
              <a:rPr lang="en-US" sz="2000" dirty="0"/>
              <a:t>a trusted adult at home or at school.</a:t>
            </a:r>
            <a:r>
              <a:rPr lang="en-US" dirty="0"/>
              <a:t> </a:t>
            </a:r>
          </a:p>
          <a:p>
            <a:pPr>
              <a:spcBef>
                <a:spcPts val="1100"/>
              </a:spcBef>
              <a:spcAft>
                <a:spcPts val="0"/>
              </a:spcAft>
            </a:pPr>
            <a:r>
              <a:rPr lang="en-GB" dirty="0"/>
              <a:t>Or find information and advice from:</a:t>
            </a:r>
          </a:p>
          <a:p>
            <a:pPr>
              <a:spcBef>
                <a:spcPts val="1100"/>
              </a:spcBef>
              <a:spcAft>
                <a:spcPts val="0"/>
              </a:spcAft>
            </a:pPr>
            <a:r>
              <a:rPr lang="en-GB" u="sng" dirty="0">
                <a:hlinkClick r:id="rId3">
                  <a:extLst>
                    <a:ext uri="{A12FA001-AC4F-418D-AE19-62706E023703}">
                      <ahyp:hlinkClr xmlns:ahyp="http://schemas.microsoft.com/office/drawing/2018/hyperlinkcolor" val="tx"/>
                    </a:ext>
                  </a:extLst>
                </a:hlinkClick>
              </a:rPr>
              <a:t>www.childline.org.uk/kids</a:t>
            </a:r>
            <a:r>
              <a:rPr lang="en-GB" dirty="0"/>
              <a:t> </a:t>
            </a:r>
          </a:p>
          <a:p>
            <a:pPr lvl="0">
              <a:spcBef>
                <a:spcPts val="1100"/>
              </a:spcBef>
              <a:spcAft>
                <a:spcPts val="0"/>
              </a:spcAft>
            </a:pPr>
            <a:r>
              <a:rPr lang="en-GB" u="sng" dirty="0">
                <a:hlinkClick r:id="rId4">
                  <a:extLst>
                    <a:ext uri="{A12FA001-AC4F-418D-AE19-62706E023703}">
                      <ahyp:hlinkClr xmlns:ahyp="http://schemas.microsoft.com/office/drawing/2018/hyperlinkcolor" val="tx"/>
                    </a:ext>
                  </a:extLst>
                </a:hlinkClick>
              </a:rPr>
              <a:t>www.ceopeducation.co.uk/8_10</a:t>
            </a:r>
            <a:r>
              <a:rPr lang="en-GB" dirty="0"/>
              <a:t> </a:t>
            </a:r>
          </a:p>
          <a:p>
            <a:endParaRPr lang="en-GB" dirty="0"/>
          </a:p>
          <a:p>
            <a:endParaRPr lang="en-US"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Who can help?</a:t>
            </a:r>
          </a:p>
        </p:txBody>
      </p:sp>
      <p:sp>
        <p:nvSpPr>
          <p:cNvPr id="10" name="Slide Number Placeholder 5">
            <a:extLst>
              <a:ext uri="{FF2B5EF4-FFF2-40B4-BE49-F238E27FC236}">
                <a16:creationId xmlns:a16="http://schemas.microsoft.com/office/drawing/2014/main" id="{FCA042CF-FF68-326A-EFA8-CC935309002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2026</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4AAAD599-5046-B984-C9F6-C7E2E033739A}"/>
              </a:ext>
            </a:extLst>
          </p:cNvPr>
          <p:cNvPicPr>
            <a:picLocks noChangeAspect="1"/>
          </p:cNvPicPr>
          <p:nvPr/>
        </p:nvPicPr>
        <p:blipFill>
          <a:blip r:embed="rId5"/>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C9854E4D-D0A6-1774-657D-E6F6A2EE9886}"/>
              </a:ext>
            </a:extLst>
          </p:cNvPr>
          <p:cNvPicPr>
            <a:picLocks noChangeAspect="1"/>
          </p:cNvPicPr>
          <p:nvPr/>
        </p:nvPicPr>
        <p:blipFill>
          <a:blip r:embed="rId6"/>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6589091-F1EC-AC3D-40FC-DEF5AAA18DC4}"/>
              </a:ext>
            </a:extLst>
          </p:cNvPr>
          <p:cNvPicPr>
            <a:picLocks noChangeAspect="1"/>
          </p:cNvPicPr>
          <p:nvPr/>
        </p:nvPicPr>
        <p:blipFill>
          <a:blip r:embed="rId6"/>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C74B628D-44F5-8006-7B23-B4A5C8689F79}"/>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3EE67D4-20BD-79A1-6F11-62868F28426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DB2A02EE-36B0-AD66-20DC-00F2290A238E}"/>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849920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53858F-0288-ACC7-E36A-77F90AE13AC2}"/>
              </a:ext>
            </a:extLst>
          </p:cNvPr>
          <p:cNvSpPr>
            <a:spLocks noGrp="1"/>
          </p:cNvSpPr>
          <p:nvPr>
            <p:ph sz="half" idx="10"/>
          </p:nvPr>
        </p:nvSpPr>
        <p:spPr>
          <a:xfrm>
            <a:off x="232915" y="2054088"/>
            <a:ext cx="3667652" cy="3617462"/>
          </a:xfrm>
        </p:spPr>
        <p:txBody>
          <a:bodyPr>
            <a:normAutofit/>
          </a:bodyPr>
          <a:lstStyle/>
          <a:p>
            <a:pPr>
              <a:lnSpc>
                <a:spcPts val="3200"/>
              </a:lnSpc>
            </a:pPr>
            <a:r>
              <a:rPr lang="en-GB" sz="2400" dirty="0"/>
              <a:t>Write a message to an AI company suggesting three things they could do to protect and uphold children’s rights, if using AI tools. </a:t>
            </a:r>
          </a:p>
        </p:txBody>
      </p:sp>
      <p:sp>
        <p:nvSpPr>
          <p:cNvPr id="3" name="Title 2">
            <a:extLst>
              <a:ext uri="{FF2B5EF4-FFF2-40B4-BE49-F238E27FC236}">
                <a16:creationId xmlns:a16="http://schemas.microsoft.com/office/drawing/2014/main" id="{F6AD2FBA-F292-1A7E-33EC-42C93F6CBDAE}"/>
              </a:ext>
            </a:extLst>
          </p:cNvPr>
          <p:cNvSpPr>
            <a:spLocks noGrp="1"/>
          </p:cNvSpPr>
          <p:nvPr>
            <p:ph type="title"/>
          </p:nvPr>
        </p:nvSpPr>
        <p:spPr>
          <a:xfrm>
            <a:off x="233593" y="543877"/>
            <a:ext cx="3667652" cy="1231913"/>
          </a:xfrm>
        </p:spPr>
        <p:txBody>
          <a:bodyPr/>
          <a:lstStyle/>
          <a:p>
            <a:r>
              <a:rPr lang="en-GB" dirty="0"/>
              <a:t>What could AI companies do?</a:t>
            </a:r>
          </a:p>
        </p:txBody>
      </p:sp>
      <p:sp>
        <p:nvSpPr>
          <p:cNvPr id="4" name="Slide Number Placeholder 3">
            <a:extLst>
              <a:ext uri="{FF2B5EF4-FFF2-40B4-BE49-F238E27FC236}">
                <a16:creationId xmlns:a16="http://schemas.microsoft.com/office/drawing/2014/main" id="{463B467A-0ECB-F5A6-657E-53C6C94F5552}"/>
              </a:ext>
            </a:extLst>
          </p:cNvPr>
          <p:cNvSpPr>
            <a:spLocks noGrp="1"/>
          </p:cNvSpPr>
          <p:nvPr>
            <p:ph type="sldNum" sz="quarter" idx="4"/>
          </p:nvPr>
        </p:nvSpPr>
        <p:spPr/>
        <p:txBody>
          <a:bodyPr/>
          <a:lstStyle/>
          <a:p>
            <a:r>
              <a:rPr lang="en-GB" dirty="0"/>
              <a:t>© PSHE Association 2026</a:t>
            </a:r>
          </a:p>
        </p:txBody>
      </p:sp>
      <p:pic>
        <p:nvPicPr>
          <p:cNvPr id="7" name="Picture 6">
            <a:extLst>
              <a:ext uri="{FF2B5EF4-FFF2-40B4-BE49-F238E27FC236}">
                <a16:creationId xmlns:a16="http://schemas.microsoft.com/office/drawing/2014/main" id="{04F793C4-4CEE-4AA4-A3BE-DC86849E41A5}"/>
              </a:ext>
            </a:extLst>
          </p:cNvPr>
          <p:cNvPicPr>
            <a:picLocks noChangeAspect="1"/>
          </p:cNvPicPr>
          <p:nvPr/>
        </p:nvPicPr>
        <p:blipFill>
          <a:blip r:embed="rId3"/>
          <a:srcRect/>
          <a:stretch/>
        </p:blipFill>
        <p:spPr>
          <a:xfrm rot="21063526">
            <a:off x="5121952" y="1369717"/>
            <a:ext cx="3991311" cy="4590288"/>
          </a:xfrm>
          <a:prstGeom prst="rect">
            <a:avLst/>
          </a:prstGeom>
        </p:spPr>
      </p:pic>
      <p:pic>
        <p:nvPicPr>
          <p:cNvPr id="8" name="Picture 7">
            <a:extLst>
              <a:ext uri="{FF2B5EF4-FFF2-40B4-BE49-F238E27FC236}">
                <a16:creationId xmlns:a16="http://schemas.microsoft.com/office/drawing/2014/main" id="{FE223D5D-0D68-FB36-9338-887F90CCC90C}"/>
              </a:ext>
            </a:extLst>
          </p:cNvPr>
          <p:cNvPicPr>
            <a:picLocks noChangeAspect="1"/>
          </p:cNvPicPr>
          <p:nvPr/>
        </p:nvPicPr>
        <p:blipFill>
          <a:blip r:embed="rId4"/>
          <a:stretch>
            <a:fillRect/>
          </a:stretch>
        </p:blipFill>
        <p:spPr>
          <a:xfrm rot="1825682" flipH="1">
            <a:off x="8336328" y="2540871"/>
            <a:ext cx="363086" cy="2757489"/>
          </a:xfrm>
          <a:prstGeom prst="rect">
            <a:avLst/>
          </a:prstGeom>
        </p:spPr>
      </p:pic>
    </p:spTree>
    <p:extLst>
      <p:ext uri="{BB962C8B-B14F-4D97-AF65-F5344CB8AC3E}">
        <p14:creationId xmlns:p14="http://schemas.microsoft.com/office/powerpoint/2010/main" val="2310958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46427" y="1291072"/>
            <a:ext cx="7498822" cy="4566366"/>
          </a:xfrm>
        </p:spPr>
        <p:txBody>
          <a:bodyPr/>
          <a:lstStyle/>
          <a:p>
            <a:pPr>
              <a:lnSpc>
                <a:spcPts val="2800"/>
              </a:lnSpc>
            </a:pPr>
            <a:r>
              <a:rPr lang="en-GB" dirty="0"/>
              <a:t>This lesson pack for key stages 2–4 has been designed to support pupils’ AI literacy. This is the second of three lessons for years 5 and 6. It focuses on children’s rights and how they can be impacted by AI technology. </a:t>
            </a:r>
          </a:p>
          <a:p>
            <a:pPr>
              <a:lnSpc>
                <a:spcPts val="2800"/>
              </a:lnSpc>
            </a:pPr>
            <a:r>
              <a:rPr lang="en-GB" dirty="0"/>
              <a:t>These lessons should not be taught in isolation, but always as part of a planned, developmental PSHE education programme. They are best used within the context of online safety or digital literacy.</a:t>
            </a:r>
          </a:p>
          <a:p>
            <a:pPr>
              <a:lnSpc>
                <a:spcPts val="2800"/>
              </a:lnSpc>
            </a:pPr>
            <a:endParaRPr lang="en-US"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46427" y="1294847"/>
            <a:ext cx="3495309" cy="4650224"/>
          </a:xfrm>
        </p:spPr>
        <p:txBody>
          <a:bodyPr/>
          <a:lstStyle/>
          <a:p>
            <a:pPr>
              <a:lnSpc>
                <a:spcPts val="2800"/>
              </a:lnSpc>
            </a:pPr>
            <a:r>
              <a:rPr lang="en-GB" dirty="0"/>
              <a:t>To learn about children’s rights and how they can be impacted by AI.</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285015"/>
            <a:ext cx="4434159" cy="4650224"/>
          </a:xfrm>
        </p:spPr>
        <p:txBody>
          <a:bodyPr/>
          <a:lstStyle/>
          <a:p>
            <a:pPr>
              <a:lnSpc>
                <a:spcPts val="2800"/>
              </a:lnSpc>
              <a:spcAft>
                <a:spcPts val="0"/>
              </a:spcAft>
            </a:pPr>
            <a:r>
              <a:rPr lang="en-GB" dirty="0"/>
              <a:t>Pupils will be able to: </a:t>
            </a:r>
          </a:p>
          <a:p>
            <a:pPr marL="126000" lvl="0" indent="-126000">
              <a:lnSpc>
                <a:spcPts val="2800"/>
              </a:lnSpc>
              <a:spcBef>
                <a:spcPts val="1100"/>
              </a:spcBef>
              <a:spcAft>
                <a:spcPts val="0"/>
              </a:spcAft>
              <a:buFont typeface="Arial" panose="020B0604020202020204" pitchFamily="34" charset="0"/>
              <a:buChar char="•"/>
            </a:pPr>
            <a:r>
              <a:rPr lang="en-GB" dirty="0"/>
              <a:t>identify rights that children have, on and offline</a:t>
            </a:r>
          </a:p>
          <a:p>
            <a:pPr marL="126000" lvl="0" indent="-126000">
              <a:lnSpc>
                <a:spcPts val="2800"/>
              </a:lnSpc>
              <a:spcBef>
                <a:spcPts val="1100"/>
              </a:spcBef>
              <a:spcAft>
                <a:spcPts val="0"/>
              </a:spcAft>
              <a:buFont typeface="Arial" panose="020B0604020202020204" pitchFamily="34" charset="0"/>
              <a:buChar char="•"/>
            </a:pPr>
            <a:r>
              <a:rPr lang="en-GB" dirty="0"/>
              <a:t>explain how generative AI tools can impact children’s rights</a:t>
            </a:r>
          </a:p>
          <a:p>
            <a:pPr marL="126000" lvl="0" indent="-126000">
              <a:lnSpc>
                <a:spcPts val="2800"/>
              </a:lnSpc>
              <a:spcBef>
                <a:spcPts val="1100"/>
              </a:spcBef>
              <a:spcAft>
                <a:spcPts val="0"/>
              </a:spcAft>
              <a:buFont typeface="Arial" panose="020B0604020202020204" pitchFamily="34" charset="0"/>
              <a:buChar char="•"/>
            </a:pPr>
            <a:r>
              <a:rPr lang="en-GB" dirty="0"/>
              <a:t>describe ways to protect and uphold children’s rights when interacting with AI</a:t>
            </a:r>
          </a:p>
          <a:p>
            <a:pPr>
              <a:lnSpc>
                <a:spcPts val="2800"/>
              </a:lnSpc>
            </a:pPr>
            <a:endParaRPr lang="en-US" dirty="0"/>
          </a:p>
        </p:txBody>
      </p:sp>
    </p:spTree>
    <p:extLst>
      <p:ext uri="{BB962C8B-B14F-4D97-AF65-F5344CB8AC3E}">
        <p14:creationId xmlns:p14="http://schemas.microsoft.com/office/powerpoint/2010/main" val="402095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42203"/>
            <a:ext cx="4562158" cy="4573593"/>
          </a:xfrm>
        </p:spPr>
        <p:txBody>
          <a:bodyPr/>
          <a:lstStyle/>
          <a:p>
            <a:pPr marL="126000" lvl="0" indent="-126000">
              <a:buFont typeface="Arial" panose="020B0604020202020204" pitchFamily="34" charset="0"/>
              <a:buChar char="•"/>
            </a:pPr>
            <a:r>
              <a:rPr lang="en-GB" dirty="0"/>
              <a:t>Box or envelope for questions </a:t>
            </a:r>
          </a:p>
          <a:p>
            <a:pPr marL="126000" lvl="0" indent="-126000">
              <a:buFont typeface="Arial" panose="020B0604020202020204" pitchFamily="34" charset="0"/>
              <a:buChar char="•"/>
            </a:pPr>
            <a:r>
              <a:rPr lang="en-GB" dirty="0"/>
              <a:t>Pupil whiteboards and pens</a:t>
            </a:r>
          </a:p>
          <a:p>
            <a:pPr marL="126000" lvl="0" indent="-126000">
              <a:buFont typeface="Arial" panose="020B0604020202020204" pitchFamily="34" charset="0"/>
              <a:buChar char="•"/>
            </a:pPr>
            <a:r>
              <a:rPr lang="en-GB" dirty="0"/>
              <a:t>Resource 1: </a:t>
            </a:r>
            <a:r>
              <a:rPr lang="en-GB" i="1" dirty="0"/>
              <a:t>Children’s Rights</a:t>
            </a:r>
            <a:r>
              <a:rPr lang="en-GB" dirty="0"/>
              <a:t> [one per pair] </a:t>
            </a:r>
          </a:p>
          <a:p>
            <a:pPr marL="126000" lvl="0" indent="-126000">
              <a:buFont typeface="Arial" panose="020B0604020202020204" pitchFamily="34" charset="0"/>
              <a:buChar char="•"/>
            </a:pPr>
            <a:r>
              <a:rPr lang="en-GB" dirty="0"/>
              <a:t>Resource 2: </a:t>
            </a:r>
            <a:r>
              <a:rPr lang="en-GB" i="1" dirty="0"/>
              <a:t>How can AI impact  children’s rights? </a:t>
            </a:r>
            <a:r>
              <a:rPr lang="en-GB" dirty="0"/>
              <a:t>[one per pair]</a:t>
            </a:r>
          </a:p>
          <a:p>
            <a:pPr marL="126000" lvl="0" indent="-126000">
              <a:buFont typeface="Arial" panose="020B0604020202020204" pitchFamily="34" charset="0"/>
              <a:buChar char="•"/>
            </a:pPr>
            <a:r>
              <a:rPr lang="en-GB" dirty="0"/>
              <a:t>Resource 2a: </a:t>
            </a:r>
            <a:r>
              <a:rPr lang="en-GB" i="1" dirty="0"/>
              <a:t>How can AI impact children’s rights? </a:t>
            </a:r>
            <a:r>
              <a:rPr lang="en-GB" dirty="0"/>
              <a:t>[support option, one per small group, printed on A3]</a:t>
            </a:r>
          </a:p>
          <a:p>
            <a:pPr marL="126000" lvl="0" indent="-126000">
              <a:buFont typeface="Arial" panose="020B0604020202020204" pitchFamily="34" charset="0"/>
              <a:buChar char="•"/>
            </a:pPr>
            <a:r>
              <a:rPr lang="en-GB" dirty="0"/>
              <a:t>Resource 3: </a:t>
            </a:r>
            <a:r>
              <a:rPr lang="en-GB" i="1" dirty="0"/>
              <a:t>Keeping safe and protecting rights </a:t>
            </a:r>
            <a:r>
              <a:rPr lang="en-GB" dirty="0"/>
              <a:t>[one per pupil]</a:t>
            </a:r>
          </a:p>
          <a:p>
            <a:pPr marL="126000" indent="-12600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9341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15140" y="584890"/>
            <a:ext cx="7498822" cy="694054"/>
          </a:xfrm>
        </p:spPr>
        <p:txBody>
          <a:bodyPr/>
          <a:lstStyle/>
          <a:p>
            <a:r>
              <a:rPr lang="en-GB" sz="4000" dirty="0"/>
              <a:t>Lesson summary</a:t>
            </a:r>
            <a:endParaRPr lang="en-US" dirty="0"/>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2786401318"/>
              </p:ext>
            </p:extLst>
          </p:nvPr>
        </p:nvGraphicFramePr>
        <p:xfrm>
          <a:off x="330200" y="1409700"/>
          <a:ext cx="9245600" cy="4863411"/>
        </p:xfrm>
        <a:graphic>
          <a:graphicData uri="http://schemas.openxmlformats.org/drawingml/2006/table">
            <a:tbl>
              <a:tblPr firstRow="1" bandRow="1">
                <a:tableStyleId>{F5AB1C69-6EDB-4FF4-983F-18BD219EF322}</a:tableStyleId>
              </a:tblPr>
              <a:tblGrid>
                <a:gridCol w="1594293">
                  <a:extLst>
                    <a:ext uri="{9D8B030D-6E8A-4147-A177-3AD203B41FA5}">
                      <a16:colId xmlns:a16="http://schemas.microsoft.com/office/drawing/2014/main" val="2495411842"/>
                    </a:ext>
                  </a:extLst>
                </a:gridCol>
                <a:gridCol w="6858000">
                  <a:extLst>
                    <a:ext uri="{9D8B030D-6E8A-4147-A177-3AD203B41FA5}">
                      <a16:colId xmlns:a16="http://schemas.microsoft.com/office/drawing/2014/main" val="3888252853"/>
                    </a:ext>
                  </a:extLst>
                </a:gridCol>
                <a:gridCol w="793307">
                  <a:extLst>
                    <a:ext uri="{9D8B030D-6E8A-4147-A177-3AD203B41FA5}">
                      <a16:colId xmlns:a16="http://schemas.microsoft.com/office/drawing/2014/main" val="1961446416"/>
                    </a:ext>
                  </a:extLst>
                </a:gridCol>
              </a:tblGrid>
              <a:tr h="559179">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7200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144000" marR="72000" marT="72000" marB="72000"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7200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636539">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Baseline assessment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400"/>
                        </a:spcBef>
                        <a:spcAft>
                          <a:spcPts val="0"/>
                        </a:spcAft>
                        <a:buClrTx/>
                        <a:buSzTx/>
                        <a:buFontTx/>
                        <a:buNone/>
                        <a:tabLst/>
                        <a:defRPr/>
                      </a:pPr>
                      <a:r>
                        <a:rPr lang="en-GB" sz="1200" dirty="0">
                          <a:solidFill>
                            <a:schemeClr val="tx1"/>
                          </a:solidFill>
                          <a:latin typeface="Century Gothic" panose="020B0502020202020204" pitchFamily="34" charset="0"/>
                        </a:rPr>
                        <a:t>Set up a question box and establish or revisit ground rules. </a:t>
                      </a:r>
                      <a:r>
                        <a:rPr lang="en-GB" sz="1200" kern="1200" dirty="0">
                          <a:solidFill>
                            <a:schemeClr val="tx1"/>
                          </a:solidFill>
                          <a:effectLst/>
                          <a:latin typeface="Century Gothic" panose="020B0502020202020204" pitchFamily="34" charset="0"/>
                          <a:ea typeface="+mn-ea"/>
                          <a:cs typeface="+mn-cs"/>
                        </a:rPr>
                        <a:t>To demonstrate their starting point, pupils respond to questions about rights.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636539">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400"/>
                        </a:spcBef>
                        <a:spcAft>
                          <a:spcPts val="0"/>
                        </a:spcAft>
                        <a:buClrTx/>
                        <a:buSzTx/>
                        <a:buFontTx/>
                        <a:buNone/>
                        <a:tabLst/>
                        <a:defRPr/>
                      </a:pPr>
                      <a:r>
                        <a:rPr lang="en-GB" sz="1200" dirty="0">
                          <a:solidFill>
                            <a:schemeClr val="tx1"/>
                          </a:solidFill>
                          <a:latin typeface="Century Gothic" panose="020B0502020202020204" pitchFamily="34" charset="0"/>
                        </a:rPr>
                        <a:t>Introduce the learning objective and outcomes, recap on prior learning and introduce key terms for this lesson. </a:t>
                      </a:r>
                      <a:endParaRPr lang="en-GB" sz="1200" strike="sngStrike"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636539">
                <a:tc>
                  <a:txBody>
                    <a:bodyPr/>
                    <a:lstStyle/>
                    <a:p>
                      <a:pPr marL="0" indent="0">
                        <a:lnSpc>
                          <a:spcPts val="1600"/>
                        </a:lnSpc>
                        <a:spcBef>
                          <a:spcPts val="400"/>
                        </a:spcBef>
                        <a:buFont typeface="Arial" panose="020B0604020202020204" pitchFamily="34" charset="0"/>
                        <a:buNone/>
                      </a:pPr>
                      <a:r>
                        <a:rPr lang="en-GB" sz="1200" b="0" baseline="0" dirty="0">
                          <a:solidFill>
                            <a:schemeClr val="tx1"/>
                          </a:solidFill>
                          <a:latin typeface="Century Gothic" panose="020B0502020202020204" pitchFamily="34" charset="0"/>
                        </a:rPr>
                        <a:t>Which right is impacted?</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Pairs discuss </a:t>
                      </a:r>
                      <a:r>
                        <a:rPr lang="en-GB" sz="1200" kern="1200" dirty="0">
                          <a:solidFill>
                            <a:schemeClr val="tx1"/>
                          </a:solidFill>
                          <a:effectLst/>
                          <a:latin typeface="Century Gothic" panose="020B0502020202020204" pitchFamily="34" charset="0"/>
                          <a:ea typeface="+mn-ea"/>
                          <a:cs typeface="+mn-cs"/>
                        </a:rPr>
                        <a:t>some positive and negative impacts of generative AI on children’s rights, before identifying the rights being impacted in different scenarios.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879038">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Keeping safe and protecting rights</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Pupils stand </a:t>
                      </a:r>
                      <a:r>
                        <a:rPr lang="en-GB" sz="1200" kern="1200" dirty="0">
                          <a:solidFill>
                            <a:schemeClr val="tx1"/>
                          </a:solidFill>
                          <a:effectLst/>
                          <a:latin typeface="Century Gothic" panose="020B0502020202020204" pitchFamily="34" charset="0"/>
                          <a:ea typeface="+mn-ea"/>
                          <a:cs typeface="+mn-cs"/>
                        </a:rPr>
                        <a:t>on a continuum to show how effective they think AI companies’ strategies would be at protecting children’s rights. Then they list strategies children can use to protect their rights, if using AI.</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879038">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Endpoint assessment and reflection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GB" sz="1200" dirty="0">
                          <a:solidFill>
                            <a:schemeClr val="tx1"/>
                          </a:solidFill>
                          <a:latin typeface="Century Gothic" panose="020B0502020202020204" pitchFamily="34" charset="0"/>
                        </a:rPr>
                        <a:t>Pupils give advice to a friend to help them protect their rights and keep safe, if using AI technology – and privately reflect on how they can keep safe if using AI.  </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13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636539">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Signposting support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90570" rtl="0" eaLnBrk="1" fontAlgn="auto" latinLnBrk="0" hangingPunct="1">
                        <a:lnSpc>
                          <a:spcPts val="1600"/>
                        </a:lnSpc>
                        <a:spcBef>
                          <a:spcPts val="400"/>
                        </a:spcBef>
                        <a:spcAft>
                          <a:spcPts val="0"/>
                        </a:spcAft>
                        <a:buClrTx/>
                        <a:buSzTx/>
                        <a:buFontTx/>
                        <a:buNone/>
                        <a:tabLst/>
                        <a:defRPr/>
                      </a:pPr>
                      <a:r>
                        <a:rPr lang="en-GB" sz="1200" dirty="0">
                          <a:solidFill>
                            <a:schemeClr val="tx1"/>
                          </a:solidFill>
                          <a:latin typeface="Century Gothic" panose="020B0502020202020204" pitchFamily="34" charset="0"/>
                        </a:rPr>
                        <a:t>Remind the class of adults and organisations who can help if they have questions or concerns. </a:t>
                      </a: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400"/>
                        </a:spcBef>
                        <a:buNone/>
                      </a:pPr>
                      <a:r>
                        <a:rPr lang="en-GB" sz="1200" dirty="0">
                          <a:solidFill>
                            <a:schemeClr val="tx1"/>
                          </a:solidFill>
                          <a:latin typeface="Century Gothic" panose="020B0502020202020204" pitchFamily="34" charset="0"/>
                        </a:rPr>
                        <a:t>2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146900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1E0CA5-CC04-CF2C-81ED-B9F2D9C73759}"/>
              </a:ext>
            </a:extLst>
          </p:cNvPr>
          <p:cNvPicPr>
            <a:picLocks noChangeAspect="1"/>
          </p:cNvPicPr>
          <p:nvPr/>
        </p:nvPicPr>
        <p:blipFill>
          <a:blip r:embed="rId3"/>
          <a:srcRect b="10282"/>
          <a:stretch>
            <a:fillRect/>
          </a:stretch>
        </p:blipFill>
        <p:spPr>
          <a:xfrm>
            <a:off x="4213381" y="1908313"/>
            <a:ext cx="5367182" cy="4949688"/>
          </a:xfrm>
          <a:prstGeom prst="rect">
            <a:avLst/>
          </a:prstGeom>
        </p:spPr>
      </p:pic>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2</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189690" y="1343810"/>
            <a:ext cx="5151375" cy="1325563"/>
          </a:xfrm>
        </p:spPr>
        <p:txBody>
          <a:bodyPr>
            <a:normAutofit fontScale="90000"/>
          </a:bodyPr>
          <a:lstStyle/>
          <a:p>
            <a:r>
              <a:rPr lang="en-US" dirty="0"/>
              <a:t>How does AI affect our rights? </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2026</a:t>
            </a:r>
          </a:p>
        </p:txBody>
      </p:sp>
    </p:spTree>
    <p:extLst>
      <p:ext uri="{BB962C8B-B14F-4D97-AF65-F5344CB8AC3E}">
        <p14:creationId xmlns:p14="http://schemas.microsoft.com/office/powerpoint/2010/main" val="201715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2026</a:t>
            </a:r>
          </a:p>
        </p:txBody>
      </p:sp>
    </p:spTree>
    <p:extLst>
      <p:ext uri="{BB962C8B-B14F-4D97-AF65-F5344CB8AC3E}">
        <p14:creationId xmlns:p14="http://schemas.microsoft.com/office/powerpoint/2010/main" val="2552904084"/>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9" ma:contentTypeDescription="Create a new document." ma:contentTypeScope="" ma:versionID="95a33f45fe3caaa90391825ecc44dbbc">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d9130d03c1835d2443612d3b81d3851e"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2.xml><?xml version="1.0" encoding="utf-8"?>
<ds:datastoreItem xmlns:ds="http://schemas.openxmlformats.org/officeDocument/2006/customXml" ds:itemID="{DCC0E2A9-F3BF-405C-BD8F-B8D7E62A97F4}">
  <ds:schemaRefs>
    <ds:schemaRef ds:uri="http://purl.org/dc/terms/"/>
    <ds:schemaRef ds:uri="http://schemas.openxmlformats.org/package/2006/metadata/core-properties"/>
    <ds:schemaRef ds:uri="http://purl.org/dc/dcmitype/"/>
    <ds:schemaRef ds:uri="http://schemas.microsoft.com/office/2006/documentManagement/types"/>
    <ds:schemaRef ds:uri="88f9c89a-407a-49b7-9ca1-7578c3d06dfc"/>
    <ds:schemaRef ds:uri="http://schemas.microsoft.com/office/infopath/2007/PartnerControls"/>
    <ds:schemaRef ds:uri="http://purl.org/dc/elements/1.1/"/>
    <ds:schemaRef ds:uri="6ded5182-507a-430e-922d-50a9575e5a4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732BB2E-A8D5-4CE6-AD70-5C186552C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2852</TotalTime>
  <Words>5181</Words>
  <Application>Microsoft Office PowerPoint</Application>
  <PresentationFormat>A4 Paper (210x297 mm)</PresentationFormat>
  <Paragraphs>444</Paragraphs>
  <Slides>35</Slides>
  <Notes>32</Notes>
  <HiddenSlides>7</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Century Gothic</vt:lpstr>
      <vt:lpstr>Outfit</vt:lpstr>
      <vt:lpstr>Slack-Lato</vt:lpstr>
      <vt:lpstr>Symbol</vt:lpstr>
      <vt:lpstr>Teacher slides</vt:lpstr>
      <vt:lpstr>Pupil slides </vt:lpstr>
      <vt:lpstr>Understanding AI: Rights, safety and wellbeing</vt:lpstr>
      <vt:lpstr>Using this PowerPoint</vt:lpstr>
      <vt:lpstr>Support and challenge</vt:lpstr>
      <vt:lpstr>Context</vt:lpstr>
      <vt:lpstr>PowerPoint Presentation</vt:lpstr>
      <vt:lpstr>PowerPoint Presentation</vt:lpstr>
      <vt:lpstr>Lesson summary</vt:lpstr>
      <vt:lpstr>How does AI affect our rights? </vt:lpstr>
      <vt:lpstr>PowerPoint Presentation</vt:lpstr>
      <vt:lpstr>What’s our starting point? </vt:lpstr>
      <vt:lpstr>PowerPoint Presentation</vt:lpstr>
      <vt:lpstr>Can you remember what AI is?</vt:lpstr>
      <vt:lpstr>What is generative AI? </vt:lpstr>
      <vt:lpstr>What is the UN Convention on the Rights of the Child (UNCRC)?</vt:lpstr>
      <vt:lpstr>What does ‘human dignity’ mean?</vt:lpstr>
      <vt:lpstr>Rights that may be affected by generative AI use…</vt:lpstr>
      <vt:lpstr>PowerPoint Presentation</vt:lpstr>
      <vt:lpstr>Which right is impacted? </vt:lpstr>
      <vt:lpstr>Which right is impacted? </vt:lpstr>
      <vt:lpstr>But what if…</vt:lpstr>
      <vt:lpstr>Which right is impacted? </vt:lpstr>
      <vt:lpstr>Which right is impacted? </vt:lpstr>
      <vt:lpstr>Which right is impacted? </vt:lpstr>
      <vt:lpstr>Which right is impacted? </vt:lpstr>
      <vt:lpstr>Which right is impacted? </vt:lpstr>
      <vt:lpstr>Keeping safe and protecting rights</vt:lpstr>
      <vt:lpstr>What can companies do?</vt:lpstr>
      <vt:lpstr>What can companies do?</vt:lpstr>
      <vt:lpstr>PowerPoint Presentation</vt:lpstr>
      <vt:lpstr>PowerPoint Presentation</vt:lpstr>
      <vt:lpstr>What can children do?</vt:lpstr>
      <vt:lpstr>What have we learnt?</vt:lpstr>
      <vt:lpstr>Reflection</vt:lpstr>
      <vt:lpstr>Who can help?</vt:lpstr>
      <vt:lpstr>What could AI companies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KENNEDY, Leila</cp:lastModifiedBy>
  <cp:revision>55</cp:revision>
  <dcterms:created xsi:type="dcterms:W3CDTF">2023-05-19T09:34:20Z</dcterms:created>
  <dcterms:modified xsi:type="dcterms:W3CDTF">2026-05-28T10:28:03Z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