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3"/>
  </p:notesMasterIdLst>
  <p:handoutMasterIdLst>
    <p:handoutMasterId r:id="rId34"/>
  </p:handoutMasterIdLst>
  <p:sldIdLst>
    <p:sldId id="257" r:id="rId6"/>
    <p:sldId id="258" r:id="rId7"/>
    <p:sldId id="270" r:id="rId8"/>
    <p:sldId id="260" r:id="rId9"/>
    <p:sldId id="261" r:id="rId10"/>
    <p:sldId id="256" r:id="rId11"/>
    <p:sldId id="262" r:id="rId12"/>
    <p:sldId id="263" r:id="rId13"/>
    <p:sldId id="264" r:id="rId14"/>
    <p:sldId id="267" r:id="rId15"/>
    <p:sldId id="265" r:id="rId16"/>
    <p:sldId id="271" r:id="rId17"/>
    <p:sldId id="273" r:id="rId18"/>
    <p:sldId id="296" r:id="rId19"/>
    <p:sldId id="277" r:id="rId20"/>
    <p:sldId id="305" r:id="rId21"/>
    <p:sldId id="297" r:id="rId22"/>
    <p:sldId id="298" r:id="rId23"/>
    <p:sldId id="301" r:id="rId24"/>
    <p:sldId id="282" r:id="rId25"/>
    <p:sldId id="288" r:id="rId26"/>
    <p:sldId id="303" r:id="rId27"/>
    <p:sldId id="304" r:id="rId28"/>
    <p:sldId id="293" r:id="rId29"/>
    <p:sldId id="295" r:id="rId30"/>
    <p:sldId id="266" r:id="rId31"/>
    <p:sldId id="294" r:id="rId3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61"/>
            <p14:sldId id="256"/>
            <p14:sldId id="262"/>
          </p14:sldIdLst>
        </p14:section>
        <p14:section name="Pupil Slides" id="{938DD7AC-2297-1F48-B25E-0B0BFFE37CBE}">
          <p14:sldIdLst>
            <p14:sldId id="263"/>
            <p14:sldId id="264"/>
            <p14:sldId id="267"/>
            <p14:sldId id="265"/>
            <p14:sldId id="271"/>
            <p14:sldId id="273"/>
            <p14:sldId id="296"/>
            <p14:sldId id="277"/>
            <p14:sldId id="305"/>
            <p14:sldId id="297"/>
            <p14:sldId id="298"/>
            <p14:sldId id="301"/>
            <p14:sldId id="282"/>
            <p14:sldId id="288"/>
            <p14:sldId id="303"/>
            <p14:sldId id="304"/>
            <p14:sldId id="293"/>
            <p14:sldId id="295"/>
            <p14:sldId id="266"/>
            <p14:sldId id="294"/>
          </p14:sldIdLst>
        </p14:section>
      </p14:sectionLst>
    </p:ext>
    <p:ext uri="{EFAFB233-063F-42B5-8137-9DF3F51BA10A}">
      <p15:sldGuideLst xmlns:p15="http://schemas.microsoft.com/office/powerpoint/2012/main">
        <p15:guide id="2" pos="3120" userDrawn="1">
          <p15:clr>
            <a:srgbClr val="A4A3A4"/>
          </p15:clr>
        </p15:guide>
        <p15:guide id="3" orient="horz" pos="22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4A5"/>
    <a:srgbClr val="BCCE96"/>
    <a:srgbClr val="81171A"/>
    <a:srgbClr val="ED694B"/>
    <a:srgbClr val="D39BBD"/>
    <a:srgbClr val="88C2BF"/>
    <a:srgbClr val="A6367A"/>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85242" autoAdjust="0"/>
  </p:normalViewPr>
  <p:slideViewPr>
    <p:cSldViewPr snapToGrid="0">
      <p:cViewPr varScale="1">
        <p:scale>
          <a:sx n="89" d="100"/>
          <a:sy n="89" d="100"/>
        </p:scale>
        <p:origin x="1156" y="56"/>
      </p:cViewPr>
      <p:guideLst>
        <p:guide pos="3120"/>
        <p:guide orient="horz" pos="2205"/>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ceopeducation.co.uk/8_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a:t>
            </a:fld>
            <a:endParaRPr lang="en-US"/>
          </a:p>
        </p:txBody>
      </p:sp>
    </p:spTree>
    <p:extLst>
      <p:ext uri="{BB962C8B-B14F-4D97-AF65-F5344CB8AC3E}">
        <p14:creationId xmlns:p14="http://schemas.microsoft.com/office/powerpoint/2010/main" val="272387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11-14)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Billy, a 13-year-old boy (remind pupils that use of generative AI is usually restricted to 13 years and above in the United Kingdom). Explain that Billy has seen an advert for an AI chatbot, that is being marketed as a ‘friend’, but Billy wants to better understand how AI chatbots work and whether they can really provide quality friendship.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class what they think AI chatbots are. Explain that chatbots are computer programs that analyse what people type or say and are designed to respond like a human would. Chatbots are trained by gathering data from lots of online conversations and learning patterns. Emphasise that chatbots are designed to communicate similarly to a human, but chatbots are not human. Unlike a human, AI chatbots do not have emotions, beliefs or intentions, and do not ‘understand’ what is being said, but the tool is able to use patterns learned from the training data to mimic human interactions.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18490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11-14)</a:t>
            </a:r>
          </a:p>
          <a:p>
            <a:endParaRPr lang="en-GB" dirty="0"/>
          </a:p>
          <a:p>
            <a:r>
              <a:rPr lang="en-GB" sz="1200" kern="1200" dirty="0">
                <a:solidFill>
                  <a:schemeClr val="tx1"/>
                </a:solidFill>
                <a:effectLst/>
                <a:latin typeface="+mn-lt"/>
                <a:ea typeface="+mn-ea"/>
                <a:cs typeface="+mn-cs"/>
              </a:rPr>
              <a:t>Ask pupils: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Where might someone come across an AI chatbot?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a:t>
            </a:r>
            <a:r>
              <a:rPr lang="en-GB" sz="1200" i="0" kern="1200" dirty="0">
                <a:solidFill>
                  <a:schemeClr val="tx1"/>
                </a:solidFill>
                <a:effectLst/>
                <a:latin typeface="+mn-lt"/>
                <a:ea typeface="+mn-ea"/>
                <a:cs typeface="+mn-cs"/>
              </a:rPr>
              <a:t>drawing out that chatbots can be used in different contexts,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customer service, e.g. helping with online orders, handling inquiries, providing customer support, tracking orders, booking appointments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finding</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out information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assistance and organisation, e.g. </a:t>
            </a:r>
            <a:r>
              <a:rPr lang="en-GB" sz="1200" i="1" kern="1200" dirty="0" err="1">
                <a:solidFill>
                  <a:schemeClr val="tx1"/>
                </a:solidFill>
                <a:effectLst/>
                <a:latin typeface="+mn-lt"/>
                <a:ea typeface="+mn-ea"/>
                <a:cs typeface="+mn-cs"/>
              </a:rPr>
              <a:t>voicebots</a:t>
            </a:r>
            <a:r>
              <a:rPr lang="en-GB" sz="1200" i="1" kern="1200" dirty="0">
                <a:solidFill>
                  <a:schemeClr val="tx1"/>
                </a:solidFill>
                <a:effectLst/>
                <a:latin typeface="+mn-lt"/>
                <a:ea typeface="+mn-ea"/>
                <a:cs typeface="+mn-cs"/>
              </a:rPr>
              <a:t> like Alexa and Siri</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social media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AI chatbot friendship apps, e.g. where an AI platform markets chatbots to people as ‘friends’, ‘avatars’, or ‘companions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but they are not real humans - they are chatbots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07126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11-14)</a:t>
            </a:r>
          </a:p>
          <a:p>
            <a:endParaRPr lang="en-GB" dirty="0"/>
          </a:p>
          <a:p>
            <a:r>
              <a:rPr lang="en-GB" sz="1200" kern="1200" dirty="0">
                <a:solidFill>
                  <a:schemeClr val="tx1"/>
                </a:solidFill>
                <a:effectLst/>
                <a:latin typeface="+mn-lt"/>
                <a:ea typeface="+mn-ea"/>
                <a:cs typeface="+mn-cs"/>
              </a:rPr>
              <a:t>Ask pupils to ‘think-pair-share’ in response to the question: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Why do you think people might use AI chatbots which are marketed as ‘friends’?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using the ideas on the slide to support.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they are going to be thinking about what is important in friendships and how interacting with friends, such as school friends, compares with communicating with chatbots.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90504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Qualities of a good friend (10 mins, slides 15-16)</a:t>
            </a:r>
          </a:p>
          <a:p>
            <a:endParaRPr lang="en-GB" dirty="0"/>
          </a:p>
          <a:p>
            <a:r>
              <a:rPr lang="en-GB" sz="1200" kern="1200" dirty="0">
                <a:solidFill>
                  <a:schemeClr val="tx1"/>
                </a:solidFill>
                <a:effectLst/>
                <a:latin typeface="+mn-lt"/>
                <a:ea typeface="+mn-ea"/>
                <a:cs typeface="+mn-cs"/>
              </a:rPr>
              <a:t>Explain that Billy has been thinking about his friends from school, Rani and River, and what qualities they have that are important to him. Go through Billy’s list with the class.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98530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Qualities of a good friend (10 mins, slides 15-16)</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small groups to use </a:t>
            </a:r>
            <a:r>
              <a:rPr lang="en-GB" sz="1200" b="1" kern="1200" dirty="0">
                <a:solidFill>
                  <a:schemeClr val="tx1"/>
                </a:solidFill>
                <a:effectLst/>
                <a:latin typeface="+mn-lt"/>
                <a:ea typeface="+mn-ea"/>
                <a:cs typeface="+mn-cs"/>
              </a:rPr>
              <a:t>Resource 2: Qualities of a good friend</a:t>
            </a:r>
            <a:r>
              <a:rPr lang="en-GB" sz="1200" kern="1200" dirty="0">
                <a:solidFill>
                  <a:schemeClr val="tx1"/>
                </a:solidFill>
                <a:effectLst/>
                <a:latin typeface="+mn-lt"/>
                <a:ea typeface="+mn-ea"/>
                <a:cs typeface="+mn-cs"/>
              </a:rPr>
              <a:t> to create a diamond 9, ordering the qualities they believe are most important in a good friend (towards the top of their diamond) through to least important (towards the bottom of their diamond).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by asking groups to share their top three qualities and reasons why these are important to them. Discuss with the class that good friends will often have these qualities, but everyone has strengths and weaknesses, and good days and more challenging days, which sometimes might affect how these qualities are demonstrated. This is what makes us human!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36728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Billy and the chatbot (15 mins, slides 17-21)</a:t>
            </a:r>
            <a:endParaRPr lang="en-GB" dirty="0"/>
          </a:p>
          <a:p>
            <a:endParaRPr lang="en-GB" dirty="0"/>
          </a:p>
          <a:p>
            <a:r>
              <a:rPr lang="en-GB" sz="1200" kern="1200" dirty="0">
                <a:solidFill>
                  <a:schemeClr val="tx1"/>
                </a:solidFill>
                <a:effectLst/>
                <a:latin typeface="+mn-lt"/>
                <a:ea typeface="+mn-ea"/>
                <a:cs typeface="+mn-cs"/>
              </a:rPr>
              <a:t>Tell the class that they are going to look at some of Billy’s interactions with an AI chatbot. Share the interactions on </a:t>
            </a:r>
            <a:r>
              <a:rPr lang="en-GB" sz="1200" b="0" kern="1200" dirty="0">
                <a:solidFill>
                  <a:schemeClr val="tx1"/>
                </a:solidFill>
                <a:effectLst/>
                <a:latin typeface="+mn-lt"/>
                <a:ea typeface="+mn-ea"/>
                <a:cs typeface="+mn-cs"/>
              </a:rPr>
              <a:t>slides 17-20.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one, ask the class: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do you notice?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Is there anything Billy needs to consider?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explaining the following:</a:t>
            </a:r>
            <a:endParaRPr lang="en-GB" dirty="0"/>
          </a:p>
          <a:p>
            <a:pPr lvl="0"/>
            <a:r>
              <a:rPr lang="en-GB" sz="1200" i="1" kern="1200" dirty="0">
                <a:solidFill>
                  <a:schemeClr val="tx1"/>
                </a:solidFill>
                <a:effectLst/>
                <a:latin typeface="+mn-lt"/>
                <a:ea typeface="+mn-ea"/>
                <a:cs typeface="+mn-cs"/>
              </a:rPr>
              <a:t>Scenario 1 – The AI chatbot is agreeing that Billy is good at everything but the chatbot does not (and cannot) know Billy. Chatbots are also designed to agree with the user. This means that chatbots cannot be honest like school friends can, for example. Honesty helps friends build trust and grow together as individuals. Honesty can also help friends to work through disagreements or conflicts, which can even make relationships stronger.</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51865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Billy and the chatbot (15 mins, slides 17-21)</a:t>
            </a:r>
          </a:p>
          <a:p>
            <a:endParaRPr lang="en-GB" dirty="0"/>
          </a:p>
          <a:p>
            <a:r>
              <a:rPr lang="en-GB" sz="1200" kern="1200" dirty="0">
                <a:solidFill>
                  <a:schemeClr val="tx1"/>
                </a:solidFill>
                <a:effectLst/>
                <a:latin typeface="+mn-lt"/>
                <a:ea typeface="+mn-ea"/>
                <a:cs typeface="+mn-cs"/>
              </a:rPr>
              <a:t>Tell the class that they are going to look at some of Billy’s interactions with an AI chatbot. Share the interactions on </a:t>
            </a:r>
            <a:r>
              <a:rPr lang="en-GB" sz="1200" b="0" kern="1200" dirty="0">
                <a:solidFill>
                  <a:schemeClr val="tx1"/>
                </a:solidFill>
                <a:effectLst/>
                <a:latin typeface="+mn-lt"/>
                <a:ea typeface="+mn-ea"/>
                <a:cs typeface="+mn-cs"/>
              </a:rPr>
              <a:t>slides 17-20.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one, ask the class: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do you notice?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Is there anything Billy needs to consider?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explaining the following: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Scenario 2 – Chatbots can make mistakes and may direct people to inappropriate support (like this website, which is for adults) or even into unsafe or risky situations. If this ever happens, Billy should speak to a trusted adult. If Billy feels sad or experiences other challenging emotions, he can talk to an adult at home or at school, who knows him and who he trusts – they will be able to give him advice and support, with his best interests at heart.</a:t>
            </a:r>
            <a:r>
              <a:rPr lang="en-GB" sz="120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With statements like, ‘I’m sorry, Billy’ the chatbot is mimicking human conversation, but chatbots cannot have feelings. The chatbot is also ‘asking’ Billy questions; this feature of chatbot design aims to gather more data about the user to help tailor the chatbot’s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26641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Billy and the chatbot (15 mins, slides 17-21)</a:t>
            </a:r>
          </a:p>
          <a:p>
            <a:endParaRPr lang="en-GB" dirty="0"/>
          </a:p>
          <a:p>
            <a:r>
              <a:rPr lang="en-GB" sz="1200" kern="1200" dirty="0">
                <a:solidFill>
                  <a:schemeClr val="tx1"/>
                </a:solidFill>
                <a:effectLst/>
                <a:latin typeface="+mn-lt"/>
                <a:ea typeface="+mn-ea"/>
                <a:cs typeface="+mn-cs"/>
              </a:rPr>
              <a:t>Tell the class that they are going to look at some of Billy’s interactions with an AI chatbot. Share the interactions on </a:t>
            </a:r>
            <a:r>
              <a:rPr lang="en-GB" sz="1200" b="0" kern="1200" dirty="0">
                <a:solidFill>
                  <a:schemeClr val="tx1"/>
                </a:solidFill>
                <a:effectLst/>
                <a:latin typeface="+mn-lt"/>
                <a:ea typeface="+mn-ea"/>
                <a:cs typeface="+mn-cs"/>
              </a:rPr>
              <a:t>slides 17-20.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one, ask the class: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do you notice?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Is there anything Billy needs to consider?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explaining the following:</a:t>
            </a:r>
            <a:endParaRPr lang="en-GB" dirty="0"/>
          </a:p>
          <a:p>
            <a:endParaRPr lang="en-GB" dirty="0"/>
          </a:p>
          <a:p>
            <a:pPr>
              <a:spcAft>
                <a:spcPts val="700"/>
              </a:spcAft>
            </a:pPr>
            <a:r>
              <a:rPr lang="en-GB" sz="1200" i="1" kern="1200" dirty="0">
                <a:solidFill>
                  <a:schemeClr val="tx1"/>
                </a:solidFill>
                <a:effectLst/>
                <a:latin typeface="+mn-lt"/>
                <a:ea typeface="+mn-ea"/>
                <a:cs typeface="+mn-cs"/>
              </a:rPr>
              <a:t>Scenario 3 - </a:t>
            </a:r>
            <a:r>
              <a:rPr lang="en-GB" sz="1800" i="1" dirty="0">
                <a:solidFill>
                  <a:srgbClr val="3B3838"/>
                </a:solidFill>
                <a:effectLst/>
                <a:latin typeface="Outfit"/>
                <a:ea typeface="Calibri" panose="020F0502020204030204" pitchFamily="34" charset="0"/>
                <a:cs typeface="Times New Roman" panose="02020603050405020304" pitchFamily="18" charset="0"/>
              </a:rPr>
              <a:t>The chatbot’s use of questions and human-like communication (e.g. emojis) is designed to gather data and encourage the user to keep engaging with the chatbot, so the chatbot companies make more money. Billy might trust his friends with his secrets, or some personal details, but he shouldn’t trust an AI chatbot with this information, as all text, photos and voice notes might be stored and used without his permission. </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40525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Billy and the chatbot (15 mins, slides 17-21)</a:t>
            </a:r>
          </a:p>
          <a:p>
            <a:endParaRPr lang="en-GB" dirty="0"/>
          </a:p>
          <a:p>
            <a:r>
              <a:rPr lang="en-GB" sz="1200" kern="1200" dirty="0">
                <a:solidFill>
                  <a:schemeClr val="tx1"/>
                </a:solidFill>
                <a:effectLst/>
                <a:latin typeface="+mn-lt"/>
                <a:ea typeface="+mn-ea"/>
                <a:cs typeface="+mn-cs"/>
              </a:rPr>
              <a:t>Tell the class that they are going to look at some of Billy’s interactions with an AI chatbot. Share the interactions on </a:t>
            </a:r>
            <a:r>
              <a:rPr lang="en-GB" sz="1200" b="0" kern="1200" dirty="0">
                <a:solidFill>
                  <a:schemeClr val="tx1"/>
                </a:solidFill>
                <a:effectLst/>
                <a:latin typeface="+mn-lt"/>
                <a:ea typeface="+mn-ea"/>
                <a:cs typeface="+mn-cs"/>
              </a:rPr>
              <a:t>slides 17-20.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one, ask the class: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do you notice?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Is there anything Billy needs to consider?</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explaining the following:</a:t>
            </a:r>
          </a:p>
          <a:p>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Scenario 4 - AI can have positive uses. Here for example, Billy is using the chatbot for entertainment and fun. However, it is still important for Billy to consider that the chatbot is designed to keep him engaged (e.g. ‘Would you like to hear another?’). Billy will need to balance any time spent interacting with the chatbot with meaningful experiences with friends and family, and other offline activities.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73793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Features of chatbot interactions: What should Billy consider? (15 mins, slides 17-21)</a:t>
            </a:r>
          </a:p>
          <a:p>
            <a:endParaRPr lang="en-GB" dirty="0"/>
          </a:p>
          <a:p>
            <a:r>
              <a:rPr lang="en-GB" sz="1200" kern="1200" dirty="0">
                <a:solidFill>
                  <a:schemeClr val="tx1"/>
                </a:solidFill>
                <a:effectLst/>
                <a:latin typeface="+mn-lt"/>
                <a:ea typeface="+mn-ea"/>
                <a:cs typeface="+mn-cs"/>
              </a:rPr>
              <a:t>Explain that these interactions have shown some features and risks of using AI chatbots. So, what would Billy need to consider if interacting with an AI chatbot? Take feedback then share the ideas on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in their books, ask pupils to write a note to Billy explaining three important things he should consider if communicating with an AI chatbot.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ask those pupils who completed the challenge activity to feedback their ideas to the rest of the class.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Ask pupils to use </a:t>
            </a:r>
            <a:r>
              <a:rPr lang="en-GB" sz="1200" b="1" kern="1200" dirty="0">
                <a:solidFill>
                  <a:schemeClr val="tx1"/>
                </a:solidFill>
                <a:effectLst/>
                <a:latin typeface="+mn-lt"/>
                <a:ea typeface="+mn-ea"/>
                <a:cs typeface="+mn-cs"/>
              </a:rPr>
              <a:t>Resource 3: Support for Billy </a:t>
            </a:r>
            <a:r>
              <a:rPr lang="en-GB" sz="1200" kern="1200" dirty="0">
                <a:solidFill>
                  <a:schemeClr val="tx1"/>
                </a:solidFill>
                <a:effectLst/>
                <a:latin typeface="+mn-lt"/>
                <a:ea typeface="+mn-ea"/>
                <a:cs typeface="+mn-cs"/>
              </a:rPr>
              <a:t>to help with their note to Billy.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pairs to consider why they think AI chatbots are designed to always agree with the user. </a:t>
            </a:r>
            <a:r>
              <a:rPr lang="en-GB" sz="1200" i="1" kern="1200" dirty="0">
                <a:solidFill>
                  <a:schemeClr val="tx1"/>
                </a:solidFill>
                <a:effectLst/>
                <a:latin typeface="+mn-lt"/>
                <a:ea typeface="+mn-ea"/>
                <a:cs typeface="+mn-cs"/>
              </a:rPr>
              <a:t>Draw out that this design feature aims to keep users engaged so they spend more time interacting with the chatbot, which helps chatbot companies make more money.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8431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Similar or different? (15 mins, slides 22-23)</a:t>
            </a:r>
            <a:endParaRPr lang="en-GB" dirty="0"/>
          </a:p>
          <a:p>
            <a:r>
              <a:rPr lang="en-GB" sz="1200" kern="1200" dirty="0">
                <a:solidFill>
                  <a:schemeClr val="tx1"/>
                </a:solidFill>
                <a:effectLst/>
                <a:latin typeface="+mn-lt"/>
                <a:ea typeface="+mn-ea"/>
                <a:cs typeface="+mn-cs"/>
              </a:rPr>
              <a:t>Use the slide to explain that Billy is feeling confused; he thinks that sometimes his interactions with the AI chatbot</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similar to those with his school friends, Rani and River, and sometimes he feels they are very different.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 class are now going to explore the similarities and differences between communicating with chatbots and communicating with human friends.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Tell the class to sit in a circle. In the middle of the circle, overlap two hula hoops so that they create a Venn diagram, labelled using </a:t>
            </a:r>
            <a:r>
              <a:rPr lang="en-GB" sz="1200" b="1" kern="1200" dirty="0">
                <a:solidFill>
                  <a:schemeClr val="tx1"/>
                </a:solidFill>
                <a:effectLst/>
                <a:latin typeface="+mn-lt"/>
                <a:ea typeface="+mn-ea"/>
                <a:cs typeface="+mn-cs"/>
              </a:rPr>
              <a:t>Resource 4: Venn diagram labels</a:t>
            </a:r>
            <a:r>
              <a:rPr lang="en-GB" sz="1200" kern="1200" dirty="0">
                <a:solidFill>
                  <a:schemeClr val="tx1"/>
                </a:solidFill>
                <a:effectLst/>
                <a:latin typeface="+mn-lt"/>
                <a:ea typeface="+mn-ea"/>
                <a:cs typeface="+mn-cs"/>
              </a:rPr>
              <a:t>. Spread out the cards from </a:t>
            </a:r>
            <a:r>
              <a:rPr lang="en-GB" sz="1200" b="1" kern="1200" dirty="0">
                <a:solidFill>
                  <a:schemeClr val="tx1"/>
                </a:solidFill>
                <a:effectLst/>
                <a:latin typeface="+mn-lt"/>
                <a:ea typeface="+mn-ea"/>
                <a:cs typeface="+mn-cs"/>
              </a:rPr>
              <a:t>Resource 5: Venn diagram card sort </a:t>
            </a:r>
            <a:r>
              <a:rPr lang="en-GB" sz="1200" kern="1200" dirty="0">
                <a:solidFill>
                  <a:schemeClr val="tx1"/>
                </a:solidFill>
                <a:effectLst/>
                <a:latin typeface="+mn-lt"/>
                <a:ea typeface="+mn-ea"/>
                <a:cs typeface="+mn-cs"/>
              </a:rPr>
              <a:t>and explain that for each card, pupils are going to consider whether it applies best to chatbots, human friends, or both. Take each card in turn and as a class decide on where it should be placed. If pupils are unsure of any card, this can be placed outside the hoops.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the guide below for support, draw out key learning:</a:t>
            </a:r>
          </a:p>
          <a:p>
            <a:pPr lvl="0"/>
            <a:r>
              <a:rPr lang="en-GB" sz="1200" i="1" kern="1200" dirty="0">
                <a:solidFill>
                  <a:schemeClr val="tx1"/>
                </a:solidFill>
                <a:effectLst/>
                <a:latin typeface="+mn-lt"/>
                <a:ea typeface="+mn-ea"/>
                <a:cs typeface="+mn-cs"/>
              </a:rPr>
              <a:t>Chatbots only: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Always available</a:t>
            </a:r>
            <a:r>
              <a:rPr lang="en-GB" sz="1200" i="1" kern="1200" dirty="0">
                <a:solidFill>
                  <a:schemeClr val="tx1"/>
                </a:solidFill>
                <a:effectLst/>
                <a:latin typeface="+mn-lt"/>
                <a:ea typeface="+mn-ea"/>
                <a:cs typeface="+mn-cs"/>
              </a:rPr>
              <a:t> –human friends can’t always be available as they need to do things like sleeping and eating; and they have their own lives too. While always being available might seem like a positive, this could give people (like Billy) unrealistic expectations of human friends and how available they should be.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Human friends only:</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Knows me well</a:t>
            </a:r>
            <a:r>
              <a:rPr lang="en-GB" sz="1200" i="1" kern="1200" dirty="0">
                <a:solidFill>
                  <a:schemeClr val="tx1"/>
                </a:solidFill>
                <a:effectLst/>
                <a:latin typeface="+mn-lt"/>
                <a:ea typeface="+mn-ea"/>
                <a:cs typeface="+mn-cs"/>
              </a:rPr>
              <a:t> - chatbots can’t ‘know’ someone as they aren’t alive. All chatbots can do is store the information shared with them. Whereas human friends will know about their friend’s life, feelings, likes/dislikes and experiences.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Trustworthy and doesn’t share private stories</a:t>
            </a:r>
            <a:r>
              <a:rPr lang="en-GB" sz="1200" i="1" kern="1200" dirty="0">
                <a:solidFill>
                  <a:schemeClr val="tx1"/>
                </a:solidFill>
                <a:effectLst/>
                <a:latin typeface="+mn-lt"/>
                <a:ea typeface="+mn-ea"/>
                <a:cs typeface="+mn-cs"/>
              </a:rPr>
              <a:t> – the information (including location data) someone provides to a chatbot may be shared elsewhere online which could lead to a person being unsafe. A good friend should be trustworthy.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Good to have a meaningful/personal conversation with</a:t>
            </a:r>
            <a:r>
              <a:rPr lang="en-GB" sz="1200" i="1" kern="1200" dirty="0">
                <a:solidFill>
                  <a:schemeClr val="tx1"/>
                </a:solidFill>
                <a:effectLst/>
                <a:latin typeface="+mn-lt"/>
                <a:ea typeface="+mn-ea"/>
                <a:cs typeface="+mn-cs"/>
              </a:rPr>
              <a:t> – a positive aspect of a human friendship is sharing each other’s experiences and feelings, which leads to more meaningful interactions. Chatbots might “ask” lots of questions and store the responses but there’s little two-way discussion, so it isn’t as enjoyable or meaningful.  </a:t>
            </a:r>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Would not knowingly cause me harm</a:t>
            </a:r>
            <a:r>
              <a:rPr lang="en-GB" sz="1200" i="1" kern="1200" dirty="0">
                <a:solidFill>
                  <a:schemeClr val="tx1"/>
                </a:solidFill>
                <a:effectLst/>
                <a:latin typeface="+mn-lt"/>
                <a:ea typeface="+mn-ea"/>
                <a:cs typeface="+mn-cs"/>
              </a:rPr>
              <a:t> – chatbots can suggest unsafe or risky behaviours, whereas human friends wouldn’t want their friends to feel unsafe or be harmed.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Shares some similar hobbies/interests – </a:t>
            </a:r>
            <a:r>
              <a:rPr lang="en-GB" sz="1200" i="1" kern="1200" dirty="0">
                <a:solidFill>
                  <a:schemeClr val="tx1"/>
                </a:solidFill>
                <a:effectLst/>
                <a:latin typeface="+mn-lt"/>
                <a:ea typeface="+mn-ea"/>
                <a:cs typeface="+mn-cs"/>
              </a:rPr>
              <a:t>human friends may have shared hobbies and interests; or have experiences and memories they have enjoyed together. This is not true of chatbots.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Sometimes disagrees with me </a:t>
            </a:r>
            <a:r>
              <a:rPr lang="en-GB" sz="1200" i="1" kern="1200" dirty="0">
                <a:solidFill>
                  <a:schemeClr val="tx1"/>
                </a:solidFill>
                <a:effectLst/>
                <a:latin typeface="+mn-lt"/>
                <a:ea typeface="+mn-ea"/>
                <a:cs typeface="+mn-cs"/>
              </a:rPr>
              <a:t>- human friendships are built on honesty, trust, support. They might not always be available but when they are they will support their friend to make the right decisions for them and to own their mistakes, apologise for them and be a better person.</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Can understand feelings</a:t>
            </a:r>
            <a:r>
              <a:rPr lang="en-GB" sz="1200" i="1" kern="1200" dirty="0">
                <a:solidFill>
                  <a:schemeClr val="tx1"/>
                </a:solidFill>
                <a:effectLst/>
                <a:latin typeface="+mn-lt"/>
                <a:ea typeface="+mn-ea"/>
                <a:cs typeface="+mn-cs"/>
              </a:rPr>
              <a:t> – human friends can see expressions and body language and have empathy for others. Because they truly know their friend, they can understand why they might feel a certain way. Chatbots are not human so cannot understand feelings or empathise.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Both:</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Fun</a:t>
            </a:r>
            <a:r>
              <a:rPr lang="en-GB" sz="1200" i="1" kern="1200" dirty="0">
                <a:solidFill>
                  <a:schemeClr val="tx1"/>
                </a:solidFill>
                <a:effectLst/>
                <a:latin typeface="+mn-lt"/>
                <a:ea typeface="+mn-ea"/>
                <a:cs typeface="+mn-cs"/>
              </a:rPr>
              <a:t> – both human friends and chatbots can be fun to interact with.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Outside of hoops: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Remembers what I say</a:t>
            </a:r>
            <a:r>
              <a:rPr lang="en-GB" sz="1200" i="1" kern="1200" dirty="0">
                <a:solidFill>
                  <a:schemeClr val="tx1"/>
                </a:solidFill>
                <a:effectLst/>
                <a:latin typeface="+mn-lt"/>
                <a:ea typeface="+mn-ea"/>
                <a:cs typeface="+mn-cs"/>
              </a:rPr>
              <a:t> – there may be times that both can’t recall details that have been shared with them.</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Always offers good advice</a:t>
            </a:r>
            <a:r>
              <a:rPr lang="en-GB" sz="1200" i="1" kern="1200" dirty="0">
                <a:solidFill>
                  <a:schemeClr val="tx1"/>
                </a:solidFill>
                <a:effectLst/>
                <a:latin typeface="+mn-lt"/>
                <a:ea typeface="+mn-ea"/>
                <a:cs typeface="+mn-cs"/>
              </a:rPr>
              <a:t> – the advice given by a human friend is based on knowing the person and being able to ask a trusted adult for support if needed. A chatbot may offer advice but it can contain mistakes, and it is unclear where the advice is sourced from. </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02733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Similar or different? (15 mins, slides 22-23)</a:t>
            </a:r>
          </a:p>
          <a:p>
            <a:endParaRPr lang="en-GB" dirty="0"/>
          </a:p>
          <a:p>
            <a:r>
              <a:rPr lang="en-GB" sz="1200" kern="1200" dirty="0">
                <a:solidFill>
                  <a:schemeClr val="tx1"/>
                </a:solidFill>
                <a:effectLst/>
                <a:latin typeface="+mn-lt"/>
                <a:ea typeface="+mn-ea"/>
                <a:cs typeface="+mn-cs"/>
              </a:rPr>
              <a:t>Using the slide, explain that Billy feels much more knowledgeable about chatbots now. He would just like some support with knowing a final few points, so that he can share them with his friends.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pupils: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might interacting with a chatbot </a:t>
            </a:r>
            <a:r>
              <a:rPr lang="en-GB" sz="1200" dirty="0"/>
              <a:t>over time impact someone’s human friendships? </a:t>
            </a:r>
            <a:r>
              <a:rPr lang="en-GB" sz="1200" i="1" kern="1200" dirty="0">
                <a:solidFill>
                  <a:schemeClr val="tx1"/>
                </a:solidFill>
                <a:effectLst/>
                <a:latin typeface="+mn-lt"/>
                <a:ea typeface="+mn-ea"/>
                <a:cs typeface="+mn-cs"/>
              </a:rPr>
              <a:t>(For example, it could change their expectations of their human friendships as they might expect them to always be available or always agree with them.)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three qualities that human friendships have (and chatbot interactions don’t)? </a:t>
            </a:r>
            <a:r>
              <a:rPr lang="en-GB" sz="1200" i="1" kern="1200" dirty="0">
                <a:solidFill>
                  <a:schemeClr val="tx1"/>
                </a:solidFill>
                <a:effectLst/>
                <a:latin typeface="+mn-lt"/>
                <a:ea typeface="+mn-ea"/>
                <a:cs typeface="+mn-cs"/>
              </a:rPr>
              <a:t>(For example, human friends can understand feelings, know their friends well, have shared experiences and memories together and may have similar hobbies and interests.)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200295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activity and reflection (5 mins, slides 24-25)</a:t>
            </a:r>
          </a:p>
          <a:p>
            <a:endParaRPr lang="en-GB" dirty="0"/>
          </a:p>
          <a:p>
            <a:r>
              <a:rPr lang="en-GB" sz="1200" kern="1200" dirty="0">
                <a:solidFill>
                  <a:schemeClr val="tx1"/>
                </a:solidFill>
                <a:effectLst/>
                <a:latin typeface="+mn-lt"/>
                <a:ea typeface="+mn-ea"/>
                <a:cs typeface="+mn-cs"/>
              </a:rPr>
              <a:t>Remind pupils of the learning outcomes. Ask them to revisit their baseline assessment activity and add to, or amend it, using a different colour.  </a:t>
            </a:r>
          </a:p>
          <a:p>
            <a:r>
              <a:rPr lang="en-GB" sz="1200" kern="1200" dirty="0">
                <a:solidFill>
                  <a:schemeClr val="tx1"/>
                </a:solidFill>
                <a:effectLst/>
                <a:latin typeface="+mn-lt"/>
                <a:ea typeface="+mn-ea"/>
                <a:cs typeface="+mn-cs"/>
              </a:rPr>
              <a:t>This is an opportunity to measure progress, evidence learning, and inform your planning for future lessons.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Address any questions in the question box.</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4767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activity and reflection (5 mins, slides 24-25)</a:t>
            </a:r>
          </a:p>
          <a:p>
            <a:endParaRPr lang="en-GB" dirty="0"/>
          </a:p>
          <a:p>
            <a:r>
              <a:rPr lang="en-GB" sz="1200" kern="1200" dirty="0">
                <a:solidFill>
                  <a:schemeClr val="tx1"/>
                </a:solidFill>
                <a:effectLst/>
                <a:latin typeface="+mn-lt"/>
                <a:ea typeface="+mn-ea"/>
                <a:cs typeface="+mn-cs"/>
              </a:rPr>
              <a:t>Ask pupils to reflect privately on the question, ‘Which qualities do I believe are important in a good friend?’. </a:t>
            </a:r>
            <a:r>
              <a:rPr lang="en-GB" sz="1800" dirty="0">
                <a:solidFill>
                  <a:srgbClr val="3B3838"/>
                </a:solidFill>
                <a:effectLst/>
                <a:latin typeface="Outfit"/>
                <a:ea typeface="Calibri" panose="020F0502020204030204" pitchFamily="34" charset="0"/>
                <a:cs typeface="Times New Roman" panose="02020603050405020304" pitchFamily="18" charset="0"/>
              </a:rPr>
              <a:t>They should not be asked to share this with others.</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1087240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endParaRPr lang="en-GB" dirty="0"/>
          </a:p>
          <a:p>
            <a:r>
              <a:rPr lang="en-GB" sz="1200" kern="1200" dirty="0">
                <a:solidFill>
                  <a:schemeClr val="tx1"/>
                </a:solidFill>
                <a:effectLst/>
                <a:latin typeface="+mn-lt"/>
                <a:ea typeface="+mn-ea"/>
                <a:cs typeface="+mn-cs"/>
              </a:rPr>
              <a:t>Remind pupils that if they have any concerns about friendships, AI chatbots, or anything else they have encountered online, they can speak to a trusted adult, such as a parent/carer or teacher.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direct pupils to the following websites for more advice and support: </a:t>
            </a:r>
          </a:p>
          <a:p>
            <a:pPr lvl="0"/>
            <a:r>
              <a:rPr lang="en-GB" sz="1200" u="sng" kern="1200" dirty="0">
                <a:solidFill>
                  <a:schemeClr val="tx1"/>
                </a:solidFill>
                <a:effectLst/>
                <a:latin typeface="+mn-lt"/>
                <a:ea typeface="+mn-ea"/>
                <a:cs typeface="+mn-cs"/>
                <a:hlinkClick r:id="rId3"/>
              </a:rPr>
              <a:t>www.childline.org.uk/kids</a:t>
            </a:r>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hlinkClick r:id="rId4"/>
              </a:rPr>
              <a:t>www.ceopeducation.co.uk/8_10</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Create a poster on ‘What are AI chatbots?’. Include details to explain: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AI chatbots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where people might come across AI chatbots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reasons why interacting with chatbots is not like communicating with a friend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two top tips for people to keep themselves safe, if interacting with AI chatbots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6208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422014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to be sensitive to pupils’ different experiences and not to normalise the use of generative AI or chatbots for this age group, as some may have never used generative AI tools and most generative AI has an age restriction of 13 years old, with parental permission.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6</a:t>
            </a:fld>
            <a:endParaRPr lang="en-US"/>
          </a:p>
        </p:txBody>
      </p:sp>
    </p:spTree>
    <p:extLst>
      <p:ext uri="{BB962C8B-B14F-4D97-AF65-F5344CB8AC3E}">
        <p14:creationId xmlns:p14="http://schemas.microsoft.com/office/powerpoint/2010/main" val="312799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55117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85742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(5 mins, slides 9-10)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Establish or revisit ground rules. Explain that if pupils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(5 mins, slides 9-10)</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GB" sz="1200" kern="1200" dirty="0">
                <a:solidFill>
                  <a:schemeClr val="tx1"/>
                </a:solidFill>
                <a:effectLst/>
                <a:latin typeface="+mn-lt"/>
                <a:ea typeface="+mn-ea"/>
                <a:cs typeface="+mn-cs"/>
              </a:rPr>
              <a:t>Ask pupils to complete </a:t>
            </a:r>
            <a:r>
              <a:rPr lang="en-GB" sz="1200" b="1" kern="1200" dirty="0">
                <a:solidFill>
                  <a:schemeClr val="tx1"/>
                </a:solidFill>
                <a:effectLst/>
                <a:latin typeface="+mn-lt"/>
                <a:ea typeface="+mn-ea"/>
                <a:cs typeface="+mn-cs"/>
              </a:rPr>
              <a:t>Resource 1: AI chatbots </a:t>
            </a:r>
            <a:r>
              <a:rPr lang="en-GB" sz="1200" b="0" kern="1200" dirty="0">
                <a:solidFill>
                  <a:schemeClr val="tx1"/>
                </a:solidFill>
                <a:effectLst/>
                <a:latin typeface="+mn-lt"/>
                <a:ea typeface="+mn-ea"/>
                <a:cs typeface="+mn-cs"/>
              </a:rPr>
              <a:t>on their own, </a:t>
            </a:r>
            <a:r>
              <a:rPr lang="en-GB" sz="1200" kern="1200" dirty="0">
                <a:solidFill>
                  <a:schemeClr val="tx1"/>
                </a:solidFill>
                <a:effectLst/>
                <a:latin typeface="+mn-lt"/>
                <a:ea typeface="+mn-ea"/>
                <a:cs typeface="+mn-cs"/>
              </a:rPr>
              <a:t>in one colour pen.</a:t>
            </a:r>
            <a:r>
              <a:rPr lang="en-GB"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Circulate during the activity to establish pupils’ starting points and notice any common themes in their work. Consider how the lesson may need adapting depending on any gaps or misconceptions. For example, more time may be needed for supporting pupils to understand what an AI chatbot is.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11-14)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the learning objective and outcomes. Explain that today’s lesson will build on the learning in lessons 1 and 2, by exploring what AI chatbots are and how communicating with them might compare to interacting with human friends.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459700"/>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[see notes below </a:t>
            </a:r>
            <a:r>
              <a:rPr lang="en-GB" sz="1600" b="0" kern="1200">
                <a:solidFill>
                  <a:schemeClr val="tx1"/>
                </a:solidFill>
                <a:latin typeface="Century Gothic" panose="020B0502020202020204" pitchFamily="34" charset="0"/>
                <a:ea typeface="+mn-ea"/>
                <a:cs typeface="+mn-cs"/>
              </a:rPr>
              <a:t>slide also] </a:t>
            </a:r>
            <a:r>
              <a:rPr lang="en-GB" sz="1600" b="0" kern="1200" dirty="0">
                <a:solidFill>
                  <a:schemeClr val="tx1"/>
                </a:solidFill>
                <a:latin typeface="Century Gothic" panose="020B0502020202020204" pitchFamily="34" charset="0"/>
                <a:ea typeface="+mn-ea"/>
                <a:cs typeface="+mn-cs"/>
              </a:rPr>
              <a:t>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ww.ceopeducation.co.uk/8_1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13102" y="1238957"/>
            <a:ext cx="5698133" cy="2126074"/>
          </a:xfrm>
        </p:spPr>
        <p:txBody>
          <a:bodyPr>
            <a:normAutofit fontScale="90000"/>
          </a:bodyPr>
          <a:lstStyle/>
          <a:p>
            <a:r>
              <a:rPr lang="en-US" dirty="0"/>
              <a:t>Understanding AI: Rights, safety and wellbeing</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803385" cy="582035"/>
          </a:xfrm>
        </p:spPr>
        <p:txBody>
          <a:bodyPr/>
          <a:lstStyle/>
          <a:p>
            <a:pPr>
              <a:lnSpc>
                <a:spcPts val="3200"/>
              </a:lnSpc>
              <a:spcBef>
                <a:spcPts val="0"/>
              </a:spcBef>
            </a:pPr>
            <a:r>
              <a:rPr lang="en-US" sz="2400" dirty="0"/>
              <a:t>KS2, </a:t>
            </a:r>
            <a:r>
              <a:rPr lang="en-US" dirty="0"/>
              <a:t>Lesson 3: What is an AI chatbot</a:t>
            </a:r>
            <a:r>
              <a:rPr lang="en-US" sz="2400" dirty="0"/>
              <a:t>? </a:t>
            </a:r>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Placeholder 11">
            <a:extLst>
              <a:ext uri="{FF2B5EF4-FFF2-40B4-BE49-F238E27FC236}">
                <a16:creationId xmlns:a16="http://schemas.microsoft.com/office/drawing/2014/main" id="{B067FE13-7346-8A1A-4DBE-09159CFA320C}"/>
              </a:ext>
            </a:extLst>
          </p:cNvPr>
          <p:cNvPicPr>
            <a:picLocks noChangeAspect="1"/>
          </p:cNvPicPr>
          <p:nvPr/>
        </p:nvPicPr>
        <p:blipFill>
          <a:blip r:embed="rId3">
            <a:alphaModFix/>
          </a:blip>
          <a:srcRect t="1200" b="1200"/>
          <a:stretch/>
        </p:blipFill>
        <p:spPr>
          <a:xfrm>
            <a:off x="6724716" y="1409700"/>
            <a:ext cx="2450219" cy="3382670"/>
          </a:xfrm>
          <a:prstGeom prst="rect">
            <a:avLst/>
          </a:prstGeom>
          <a:noFill/>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AF3C02F-0045-542B-BD3F-7A465C2BCD28}"/>
              </a:ext>
            </a:extLst>
          </p:cNvPr>
          <p:cNvSpPr>
            <a:spLocks noGrp="1"/>
          </p:cNvSpPr>
          <p:nvPr>
            <p:ph sz="half" idx="10"/>
          </p:nvPr>
        </p:nvSpPr>
        <p:spPr>
          <a:xfrm>
            <a:off x="232915" y="1953490"/>
            <a:ext cx="4882010" cy="3718059"/>
          </a:xfrm>
        </p:spPr>
        <p:txBody>
          <a:bodyPr>
            <a:noAutofit/>
          </a:bodyPr>
          <a:lstStyle/>
          <a:p>
            <a:pPr>
              <a:lnSpc>
                <a:spcPts val="3200"/>
              </a:lnSpc>
            </a:pPr>
            <a:r>
              <a:rPr lang="en-GB" sz="2400" dirty="0"/>
              <a:t>Write your thoughts down under the four questions, in one colour only. </a:t>
            </a:r>
          </a:p>
          <a:p>
            <a:pPr>
              <a:lnSpc>
                <a:spcPts val="3200"/>
              </a:lnSpc>
            </a:pPr>
            <a:r>
              <a:rPr lang="en-GB" sz="2400" dirty="0"/>
              <a:t>Don’t worry if you think you don’t know a lot! You’ll be learning more in today’s lesson. </a:t>
            </a:r>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a:xfrm>
            <a:off x="233593" y="543878"/>
            <a:ext cx="4052221" cy="1241468"/>
          </a:xfrm>
        </p:spPr>
        <p:txBody>
          <a:bodyPr/>
          <a:lstStyle/>
          <a:p>
            <a:r>
              <a:rPr lang="en-GB" dirty="0"/>
              <a:t>What’s our starting point? </a:t>
            </a:r>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grpSp>
        <p:nvGrpSpPr>
          <p:cNvPr id="35" name="Group 34">
            <a:extLst>
              <a:ext uri="{FF2B5EF4-FFF2-40B4-BE49-F238E27FC236}">
                <a16:creationId xmlns:a16="http://schemas.microsoft.com/office/drawing/2014/main" id="{12722B54-379C-AE13-7AB0-54CB70603F9D}"/>
              </a:ext>
            </a:extLst>
          </p:cNvPr>
          <p:cNvGrpSpPr/>
          <p:nvPr/>
        </p:nvGrpSpPr>
        <p:grpSpPr>
          <a:xfrm rot="21074314">
            <a:off x="6002895" y="2558393"/>
            <a:ext cx="4311522" cy="3048054"/>
            <a:chOff x="3904593" y="2176463"/>
            <a:chExt cx="5614713" cy="3969352"/>
          </a:xfrm>
        </p:grpSpPr>
        <p:pic>
          <p:nvPicPr>
            <p:cNvPr id="5" name="Picture 4">
              <a:extLst>
                <a:ext uri="{FF2B5EF4-FFF2-40B4-BE49-F238E27FC236}">
                  <a16:creationId xmlns:a16="http://schemas.microsoft.com/office/drawing/2014/main" id="{695ABF55-ADB7-4024-AD07-B410F5C71D01}"/>
                </a:ext>
              </a:extLst>
            </p:cNvPr>
            <p:cNvPicPr>
              <a:picLocks noChangeAspect="1"/>
            </p:cNvPicPr>
            <p:nvPr/>
          </p:nvPicPr>
          <p:blipFill>
            <a:blip r:embed="rId3"/>
            <a:stretch>
              <a:fillRect/>
            </a:stretch>
          </p:blipFill>
          <p:spPr>
            <a:xfrm>
              <a:off x="3904593" y="2176463"/>
              <a:ext cx="5614713" cy="3969352"/>
            </a:xfrm>
            <a:prstGeom prst="rect">
              <a:avLst/>
            </a:prstGeom>
          </p:spPr>
        </p:pic>
        <p:cxnSp>
          <p:nvCxnSpPr>
            <p:cNvPr id="7" name="Straight Connector 6">
              <a:extLst>
                <a:ext uri="{FF2B5EF4-FFF2-40B4-BE49-F238E27FC236}">
                  <a16:creationId xmlns:a16="http://schemas.microsoft.com/office/drawing/2014/main" id="{CEB4DCA3-AE5D-C286-3694-07B91AA21999}"/>
                </a:ext>
              </a:extLst>
            </p:cNvPr>
            <p:cNvCxnSpPr/>
            <p:nvPr/>
          </p:nvCxnSpPr>
          <p:spPr>
            <a:xfrm>
              <a:off x="4124960" y="2702560"/>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CBDC4E-3D7E-3491-4BCC-E81739CE5FD6}"/>
                </a:ext>
              </a:extLst>
            </p:cNvPr>
            <p:cNvCxnSpPr/>
            <p:nvPr/>
          </p:nvCxnSpPr>
          <p:spPr>
            <a:xfrm>
              <a:off x="4124960" y="3377727"/>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765AB7-121F-16E8-485E-3BA0767C4530}"/>
                </a:ext>
              </a:extLst>
            </p:cNvPr>
            <p:cNvCxnSpPr>
              <a:cxnSpLocks/>
            </p:cNvCxnSpPr>
            <p:nvPr/>
          </p:nvCxnSpPr>
          <p:spPr>
            <a:xfrm>
              <a:off x="4124960" y="3494685"/>
              <a:ext cx="14571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02DB38-3F5A-FF41-2DD8-8D84A7CD4CA1}"/>
                </a:ext>
              </a:extLst>
            </p:cNvPr>
            <p:cNvCxnSpPr>
              <a:cxnSpLocks/>
            </p:cNvCxnSpPr>
            <p:nvPr/>
          </p:nvCxnSpPr>
          <p:spPr>
            <a:xfrm>
              <a:off x="4124960" y="2824835"/>
              <a:ext cx="12391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C32DEB-9960-6249-F10F-B3F357881370}"/>
                </a:ext>
              </a:extLst>
            </p:cNvPr>
            <p:cNvCxnSpPr>
              <a:cxnSpLocks/>
            </p:cNvCxnSpPr>
            <p:nvPr/>
          </p:nvCxnSpPr>
          <p:spPr>
            <a:xfrm>
              <a:off x="4124960" y="2963058"/>
              <a:ext cx="17601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7BDCAA-5CFC-A130-138B-1AD3FD5695B9}"/>
                </a:ext>
              </a:extLst>
            </p:cNvPr>
            <p:cNvCxnSpPr>
              <a:cxnSpLocks/>
            </p:cNvCxnSpPr>
            <p:nvPr/>
          </p:nvCxnSpPr>
          <p:spPr>
            <a:xfrm>
              <a:off x="5448714" y="2824835"/>
              <a:ext cx="867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FA0ECA-548C-B045-23CE-24BF2870C7BD}"/>
                </a:ext>
              </a:extLst>
            </p:cNvPr>
            <p:cNvCxnSpPr/>
            <p:nvPr/>
          </p:nvCxnSpPr>
          <p:spPr>
            <a:xfrm>
              <a:off x="6878793" y="2734458"/>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7DADBB-D91F-1A04-4CEF-683AC4D8FBF7}"/>
                </a:ext>
              </a:extLst>
            </p:cNvPr>
            <p:cNvCxnSpPr>
              <a:cxnSpLocks/>
            </p:cNvCxnSpPr>
            <p:nvPr/>
          </p:nvCxnSpPr>
          <p:spPr>
            <a:xfrm>
              <a:off x="6878793" y="2856733"/>
              <a:ext cx="12391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EEF411-179B-64D2-396D-E2BC2E277173}"/>
                </a:ext>
              </a:extLst>
            </p:cNvPr>
            <p:cNvCxnSpPr>
              <a:cxnSpLocks/>
            </p:cNvCxnSpPr>
            <p:nvPr/>
          </p:nvCxnSpPr>
          <p:spPr>
            <a:xfrm>
              <a:off x="6878793" y="2994956"/>
              <a:ext cx="17601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A03F14-5BDA-C6E1-4322-196AD13356F3}"/>
                </a:ext>
              </a:extLst>
            </p:cNvPr>
            <p:cNvCxnSpPr>
              <a:cxnSpLocks/>
            </p:cNvCxnSpPr>
            <p:nvPr/>
          </p:nvCxnSpPr>
          <p:spPr>
            <a:xfrm>
              <a:off x="8202547" y="2856733"/>
              <a:ext cx="867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36D890-83B1-3EFD-44EC-78B3C1CB89B7}"/>
                </a:ext>
              </a:extLst>
            </p:cNvPr>
            <p:cNvCxnSpPr>
              <a:cxnSpLocks/>
            </p:cNvCxnSpPr>
            <p:nvPr/>
          </p:nvCxnSpPr>
          <p:spPr>
            <a:xfrm>
              <a:off x="6852211" y="3250137"/>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6FAA14-CFAC-88A5-F625-2C32232DBFEA}"/>
                </a:ext>
              </a:extLst>
            </p:cNvPr>
            <p:cNvCxnSpPr>
              <a:cxnSpLocks/>
            </p:cNvCxnSpPr>
            <p:nvPr/>
          </p:nvCxnSpPr>
          <p:spPr>
            <a:xfrm>
              <a:off x="6852211" y="3367095"/>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78CE95-8BDF-F157-0ECE-20A515C4E36C}"/>
                </a:ext>
              </a:extLst>
            </p:cNvPr>
            <p:cNvCxnSpPr>
              <a:cxnSpLocks/>
            </p:cNvCxnSpPr>
            <p:nvPr/>
          </p:nvCxnSpPr>
          <p:spPr>
            <a:xfrm>
              <a:off x="6846895" y="4616421"/>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5A5555-5C97-292A-97FD-38CC50A670A5}"/>
                </a:ext>
              </a:extLst>
            </p:cNvPr>
            <p:cNvCxnSpPr>
              <a:cxnSpLocks/>
            </p:cNvCxnSpPr>
            <p:nvPr/>
          </p:nvCxnSpPr>
          <p:spPr>
            <a:xfrm>
              <a:off x="6846895" y="4733379"/>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0DA6197-56C1-FE42-07EA-455E16B332D2}"/>
                </a:ext>
              </a:extLst>
            </p:cNvPr>
            <p:cNvCxnSpPr>
              <a:cxnSpLocks/>
            </p:cNvCxnSpPr>
            <p:nvPr/>
          </p:nvCxnSpPr>
          <p:spPr>
            <a:xfrm>
              <a:off x="4124960" y="4627053"/>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56E0F5D-049A-6A3F-7E4D-27B5C4D65D65}"/>
                </a:ext>
              </a:extLst>
            </p:cNvPr>
            <p:cNvCxnSpPr>
              <a:cxnSpLocks/>
            </p:cNvCxnSpPr>
            <p:nvPr/>
          </p:nvCxnSpPr>
          <p:spPr>
            <a:xfrm>
              <a:off x="4124960" y="4744011"/>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37" name="Picture 36">
            <a:extLst>
              <a:ext uri="{FF2B5EF4-FFF2-40B4-BE49-F238E27FC236}">
                <a16:creationId xmlns:a16="http://schemas.microsoft.com/office/drawing/2014/main" id="{D792C49D-A265-2EED-B563-50E2417B13A2}"/>
              </a:ext>
            </a:extLst>
          </p:cNvPr>
          <p:cNvPicPr>
            <a:picLocks noChangeAspect="1"/>
          </p:cNvPicPr>
          <p:nvPr/>
        </p:nvPicPr>
        <p:blipFill>
          <a:blip r:embed="rId4"/>
          <a:stretch>
            <a:fillRect/>
          </a:stretch>
        </p:blipFill>
        <p:spPr>
          <a:xfrm rot="7829229">
            <a:off x="7649956" y="4247257"/>
            <a:ext cx="293411" cy="2245233"/>
          </a:xfrm>
          <a:prstGeom prst="rect">
            <a:avLst/>
          </a:prstGeom>
        </p:spPr>
      </p:pic>
    </p:spTree>
    <p:extLst>
      <p:ext uri="{BB962C8B-B14F-4D97-AF65-F5344CB8AC3E}">
        <p14:creationId xmlns:p14="http://schemas.microsoft.com/office/powerpoint/2010/main" val="17132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2" name="Content Placeholder 4">
            <a:extLst>
              <a:ext uri="{FF2B5EF4-FFF2-40B4-BE49-F238E27FC236}">
                <a16:creationId xmlns:a16="http://schemas.microsoft.com/office/drawing/2014/main" id="{FB7E878F-80C7-F079-848E-0AEEC829A242}"/>
              </a:ext>
            </a:extLst>
          </p:cNvPr>
          <p:cNvSpPr txBox="1">
            <a:spLocks/>
          </p:cNvSpPr>
          <p:nvPr/>
        </p:nvSpPr>
        <p:spPr>
          <a:xfrm>
            <a:off x="247567" y="1287081"/>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GB"/>
              <a:t>To learn about AI chatbots and how they are different from humans.</a:t>
            </a:r>
            <a:endParaRPr lang="en-US" dirty="0"/>
          </a:p>
        </p:txBody>
      </p:sp>
      <p:sp>
        <p:nvSpPr>
          <p:cNvPr id="3" name="Content Placeholder 5">
            <a:extLst>
              <a:ext uri="{FF2B5EF4-FFF2-40B4-BE49-F238E27FC236}">
                <a16:creationId xmlns:a16="http://schemas.microsoft.com/office/drawing/2014/main" id="{464B5B27-A440-66A8-E318-EFB7F75A5F05}"/>
              </a:ext>
            </a:extLst>
          </p:cNvPr>
          <p:cNvSpPr txBox="1">
            <a:spLocks/>
          </p:cNvSpPr>
          <p:nvPr/>
        </p:nvSpPr>
        <p:spPr>
          <a:xfrm>
            <a:off x="4067943" y="1293707"/>
            <a:ext cx="5125043"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Aft>
                <a:spcPts val="0"/>
              </a:spcAft>
            </a:pPr>
            <a:r>
              <a:rPr lang="en-GB" dirty="0"/>
              <a:t>We will be able to: </a:t>
            </a:r>
          </a:p>
          <a:p>
            <a:pPr marL="126000" indent="-126000">
              <a:lnSpc>
                <a:spcPts val="2800"/>
              </a:lnSpc>
              <a:spcBef>
                <a:spcPts val="1100"/>
              </a:spcBef>
              <a:spcAft>
                <a:spcPts val="0"/>
              </a:spcAft>
              <a:buFont typeface="Arial" panose="020B0604020202020204" pitchFamily="34" charset="0"/>
              <a:buChar char="•"/>
            </a:pPr>
            <a:r>
              <a:rPr lang="en-GB" dirty="0"/>
              <a:t>explain what AI chatbots are and why some people might use them</a:t>
            </a:r>
          </a:p>
          <a:p>
            <a:pPr marL="126000" indent="-126000">
              <a:lnSpc>
                <a:spcPts val="2800"/>
              </a:lnSpc>
              <a:spcBef>
                <a:spcPts val="1100"/>
              </a:spcBef>
              <a:spcAft>
                <a:spcPts val="0"/>
              </a:spcAft>
              <a:buFont typeface="Arial" panose="020B0604020202020204" pitchFamily="34" charset="0"/>
              <a:buChar char="•"/>
            </a:pPr>
            <a:r>
              <a:rPr lang="en-GB" dirty="0"/>
              <a:t>evaluate qualities of human friendship</a:t>
            </a:r>
          </a:p>
          <a:p>
            <a:pPr marL="126000" indent="-126000">
              <a:lnSpc>
                <a:spcPts val="2800"/>
              </a:lnSpc>
              <a:spcBef>
                <a:spcPts val="1100"/>
              </a:spcBef>
              <a:spcAft>
                <a:spcPts val="0"/>
              </a:spcAft>
              <a:buFont typeface="Arial" panose="020B0604020202020204" pitchFamily="34" charset="0"/>
              <a:buChar char="•"/>
            </a:pPr>
            <a:r>
              <a:rPr lang="en-GB" dirty="0"/>
              <a:t>identify factors to be aware of, if communicating with a chatbot</a:t>
            </a:r>
          </a:p>
          <a:p>
            <a:pPr marL="126000" indent="-126000">
              <a:lnSpc>
                <a:spcPts val="2800"/>
              </a:lnSpc>
              <a:spcBef>
                <a:spcPts val="1100"/>
              </a:spcBef>
              <a:spcAft>
                <a:spcPts val="0"/>
              </a:spcAft>
              <a:buFont typeface="Arial" panose="020B0604020202020204" pitchFamily="34" charset="0"/>
              <a:buChar char="•"/>
            </a:pPr>
            <a:r>
              <a:rPr lang="en-GB" dirty="0"/>
              <a:t>assess similarities and differences between communicating with chatbots and interacting with friends</a:t>
            </a:r>
          </a:p>
          <a:p>
            <a:pPr>
              <a:lnSpc>
                <a:spcPts val="2800"/>
              </a:lnSpc>
              <a:spcAft>
                <a:spcPts val="0"/>
              </a:spcAft>
            </a:pPr>
            <a:endParaRPr lang="en-US" dirty="0"/>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BE8D52-22BC-9D05-881D-500D8F1E315F}"/>
              </a:ext>
            </a:extLst>
          </p:cNvPr>
          <p:cNvPicPr>
            <a:picLocks noChangeAspect="1"/>
          </p:cNvPicPr>
          <p:nvPr/>
        </p:nvPicPr>
        <p:blipFill>
          <a:blip r:embed="rId3"/>
          <a:stretch>
            <a:fillRect/>
          </a:stretch>
        </p:blipFill>
        <p:spPr>
          <a:xfrm>
            <a:off x="323850" y="1412875"/>
            <a:ext cx="3194050" cy="2580792"/>
          </a:xfrm>
          <a:prstGeom prst="rect">
            <a:avLst/>
          </a:prstGeom>
        </p:spPr>
      </p:pic>
      <p:sp>
        <p:nvSpPr>
          <p:cNvPr id="2" name="Content Placeholder 1">
            <a:extLst>
              <a:ext uri="{FF2B5EF4-FFF2-40B4-BE49-F238E27FC236}">
                <a16:creationId xmlns:a16="http://schemas.microsoft.com/office/drawing/2014/main" id="{9BD7804B-377D-149E-A146-A6B3791F43F4}"/>
              </a:ext>
            </a:extLst>
          </p:cNvPr>
          <p:cNvSpPr>
            <a:spLocks noGrp="1"/>
          </p:cNvSpPr>
          <p:nvPr>
            <p:ph sz="half" idx="10"/>
          </p:nvPr>
        </p:nvSpPr>
        <p:spPr>
          <a:xfrm>
            <a:off x="4234071" y="1303304"/>
            <a:ext cx="5346492" cy="4368246"/>
          </a:xfrm>
        </p:spPr>
        <p:txBody>
          <a:bodyPr>
            <a:noAutofit/>
          </a:bodyPr>
          <a:lstStyle/>
          <a:p>
            <a:pPr>
              <a:lnSpc>
                <a:spcPts val="3000"/>
              </a:lnSpc>
              <a:spcBef>
                <a:spcPts val="1400"/>
              </a:spcBef>
            </a:pPr>
            <a:r>
              <a:rPr lang="en-GB" sz="2200" dirty="0"/>
              <a:t>AI chatbots are computer programs that analyse what people type or say and are designed to respond like a human would. </a:t>
            </a:r>
          </a:p>
          <a:p>
            <a:pPr>
              <a:lnSpc>
                <a:spcPts val="3000"/>
              </a:lnSpc>
              <a:spcBef>
                <a:spcPts val="1400"/>
              </a:spcBef>
            </a:pPr>
            <a:r>
              <a:rPr lang="en-GB" sz="2200" dirty="0"/>
              <a:t>Chatbots are trained by gathering data from lots of online conversations and learning patterns. </a:t>
            </a:r>
          </a:p>
          <a:p>
            <a:pPr>
              <a:lnSpc>
                <a:spcPts val="3000"/>
              </a:lnSpc>
              <a:spcBef>
                <a:spcPts val="1400"/>
              </a:spcBef>
            </a:pPr>
            <a:r>
              <a:rPr lang="en-GB" sz="2200" dirty="0"/>
              <a:t>Chatbots are designed to mimic human communication, </a:t>
            </a:r>
            <a:r>
              <a:rPr lang="en-GB" sz="2200" b="1" dirty="0"/>
              <a:t>but they are not human! </a:t>
            </a:r>
          </a:p>
          <a:p>
            <a:endParaRPr lang="en-GB" sz="2200" dirty="0"/>
          </a:p>
        </p:txBody>
      </p:sp>
      <p:sp>
        <p:nvSpPr>
          <p:cNvPr id="3" name="Title 2">
            <a:extLst>
              <a:ext uri="{FF2B5EF4-FFF2-40B4-BE49-F238E27FC236}">
                <a16:creationId xmlns:a16="http://schemas.microsoft.com/office/drawing/2014/main" id="{DDA81BCE-C4CB-F5BB-4924-A0422B2461EA}"/>
              </a:ext>
            </a:extLst>
          </p:cNvPr>
          <p:cNvSpPr>
            <a:spLocks noGrp="1"/>
          </p:cNvSpPr>
          <p:nvPr>
            <p:ph type="title"/>
          </p:nvPr>
        </p:nvSpPr>
        <p:spPr>
          <a:xfrm>
            <a:off x="233592" y="543878"/>
            <a:ext cx="5743137" cy="694054"/>
          </a:xfrm>
        </p:spPr>
        <p:txBody>
          <a:bodyPr/>
          <a:lstStyle/>
          <a:p>
            <a:r>
              <a:rPr lang="en-GB" dirty="0"/>
              <a:t>What are AI chatbots?</a:t>
            </a:r>
          </a:p>
        </p:txBody>
      </p:sp>
      <p:sp>
        <p:nvSpPr>
          <p:cNvPr id="4" name="Slide Number Placeholder 3">
            <a:extLst>
              <a:ext uri="{FF2B5EF4-FFF2-40B4-BE49-F238E27FC236}">
                <a16:creationId xmlns:a16="http://schemas.microsoft.com/office/drawing/2014/main" id="{AAA838F1-189B-952A-B75A-D26D50D34DA1}"/>
              </a:ext>
            </a:extLst>
          </p:cNvPr>
          <p:cNvSpPr>
            <a:spLocks noGrp="1"/>
          </p:cNvSpPr>
          <p:nvPr>
            <p:ph type="sldNum" sz="quarter" idx="4"/>
          </p:nvPr>
        </p:nvSpPr>
        <p:spPr/>
        <p:txBody>
          <a:bodyPr/>
          <a:lstStyle/>
          <a:p>
            <a:r>
              <a:rPr lang="en-GB" dirty="0"/>
              <a:t>© PSHE Association 2026</a:t>
            </a:r>
          </a:p>
        </p:txBody>
      </p:sp>
      <p:sp>
        <p:nvSpPr>
          <p:cNvPr id="11" name="TextBox 10">
            <a:extLst>
              <a:ext uri="{FF2B5EF4-FFF2-40B4-BE49-F238E27FC236}">
                <a16:creationId xmlns:a16="http://schemas.microsoft.com/office/drawing/2014/main" id="{50EA0771-87F6-CD6D-183C-34A63F3435EF}"/>
              </a:ext>
            </a:extLst>
          </p:cNvPr>
          <p:cNvSpPr txBox="1"/>
          <p:nvPr/>
        </p:nvSpPr>
        <p:spPr>
          <a:xfrm>
            <a:off x="508002" y="1531389"/>
            <a:ext cx="2930387" cy="2007281"/>
          </a:xfrm>
          <a:prstGeom prst="rect">
            <a:avLst/>
          </a:prstGeom>
          <a:noFill/>
        </p:spPr>
        <p:txBody>
          <a:bodyPr wrap="square">
            <a:spAutoFit/>
          </a:bodyPr>
          <a:lstStyle/>
          <a:p>
            <a:pPr>
              <a:lnSpc>
                <a:spcPts val="3200"/>
              </a:lnSpc>
              <a:spcAft>
                <a:spcPts val="2400"/>
              </a:spcAft>
            </a:pPr>
            <a:r>
              <a:rPr lang="en-GB" sz="2400" dirty="0">
                <a:latin typeface="Century Gothic" panose="020B0502020202020204" pitchFamily="34" charset="0"/>
              </a:rPr>
              <a:t>What are AI chatbots? </a:t>
            </a:r>
          </a:p>
          <a:p>
            <a:pPr>
              <a:lnSpc>
                <a:spcPts val="3200"/>
              </a:lnSpc>
              <a:spcAft>
                <a:spcPts val="2400"/>
              </a:spcAft>
            </a:pPr>
            <a:r>
              <a:rPr lang="en-GB" sz="2400" dirty="0">
                <a:latin typeface="Century Gothic" panose="020B0502020202020204" pitchFamily="34" charset="0"/>
              </a:rPr>
              <a:t>How do AI chatbots work?  </a:t>
            </a:r>
          </a:p>
        </p:txBody>
      </p:sp>
      <p:pic>
        <p:nvPicPr>
          <p:cNvPr id="13" name="Picture 12">
            <a:extLst>
              <a:ext uri="{FF2B5EF4-FFF2-40B4-BE49-F238E27FC236}">
                <a16:creationId xmlns:a16="http://schemas.microsoft.com/office/drawing/2014/main" id="{EDA48D5F-7304-D27E-F148-B08A3C8F5007}"/>
              </a:ext>
            </a:extLst>
          </p:cNvPr>
          <p:cNvPicPr>
            <a:picLocks noChangeAspect="1"/>
          </p:cNvPicPr>
          <p:nvPr/>
        </p:nvPicPr>
        <p:blipFill>
          <a:blip r:embed="rId4"/>
          <a:srcRect b="52680"/>
          <a:stretch>
            <a:fillRect/>
          </a:stretch>
        </p:blipFill>
        <p:spPr>
          <a:xfrm>
            <a:off x="382726" y="3988904"/>
            <a:ext cx="1777821" cy="2869096"/>
          </a:xfrm>
          <a:prstGeom prst="rect">
            <a:avLst/>
          </a:prstGeom>
        </p:spPr>
      </p:pic>
    </p:spTree>
    <p:extLst>
      <p:ext uri="{BB962C8B-B14F-4D97-AF65-F5344CB8AC3E}">
        <p14:creationId xmlns:p14="http://schemas.microsoft.com/office/powerpoint/2010/main" val="28704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19D445-C280-8FAD-AF00-06BA42B3C5AB}"/>
              </a:ext>
            </a:extLst>
          </p:cNvPr>
          <p:cNvSpPr>
            <a:spLocks noGrp="1"/>
          </p:cNvSpPr>
          <p:nvPr>
            <p:ph type="title"/>
          </p:nvPr>
        </p:nvSpPr>
        <p:spPr>
          <a:xfrm>
            <a:off x="233592" y="1071368"/>
            <a:ext cx="7105462" cy="694054"/>
          </a:xfrm>
        </p:spPr>
        <p:txBody>
          <a:bodyPr/>
          <a:lstStyle/>
          <a:p>
            <a:r>
              <a:rPr lang="en-GB" sz="3200" dirty="0"/>
              <a:t>Where might someone come across an AI chatbot? </a:t>
            </a:r>
          </a:p>
        </p:txBody>
      </p:sp>
      <p:sp>
        <p:nvSpPr>
          <p:cNvPr id="4" name="Slide Number Placeholder 3">
            <a:extLst>
              <a:ext uri="{FF2B5EF4-FFF2-40B4-BE49-F238E27FC236}">
                <a16:creationId xmlns:a16="http://schemas.microsoft.com/office/drawing/2014/main" id="{5A8F9F3B-B7F6-6332-451C-990383AD8982}"/>
              </a:ext>
            </a:extLst>
          </p:cNvPr>
          <p:cNvSpPr>
            <a:spLocks noGrp="1"/>
          </p:cNvSpPr>
          <p:nvPr>
            <p:ph type="sldNum" sz="quarter" idx="4"/>
          </p:nvPr>
        </p:nvSpPr>
        <p:spPr/>
        <p:txBody>
          <a:bodyPr/>
          <a:lstStyle/>
          <a:p>
            <a:r>
              <a:rPr lang="en-GB" dirty="0"/>
              <a:t>© PSHE Association 2026</a:t>
            </a:r>
          </a:p>
        </p:txBody>
      </p:sp>
      <p:sp>
        <p:nvSpPr>
          <p:cNvPr id="5" name="TextBox 4">
            <a:extLst>
              <a:ext uri="{FF2B5EF4-FFF2-40B4-BE49-F238E27FC236}">
                <a16:creationId xmlns:a16="http://schemas.microsoft.com/office/drawing/2014/main" id="{6CD9C258-D4B9-D501-C245-41D661106782}"/>
              </a:ext>
            </a:extLst>
          </p:cNvPr>
          <p:cNvSpPr txBox="1"/>
          <p:nvPr/>
        </p:nvSpPr>
        <p:spPr>
          <a:xfrm>
            <a:off x="284346" y="3486123"/>
            <a:ext cx="290811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Customer service</a:t>
            </a:r>
          </a:p>
        </p:txBody>
      </p:sp>
      <p:sp>
        <p:nvSpPr>
          <p:cNvPr id="15" name="TextBox 14">
            <a:extLst>
              <a:ext uri="{FF2B5EF4-FFF2-40B4-BE49-F238E27FC236}">
                <a16:creationId xmlns:a16="http://schemas.microsoft.com/office/drawing/2014/main" id="{863183F9-82E0-F2C8-FF80-FD376B9D6C9D}"/>
              </a:ext>
            </a:extLst>
          </p:cNvPr>
          <p:cNvSpPr txBox="1"/>
          <p:nvPr/>
        </p:nvSpPr>
        <p:spPr>
          <a:xfrm>
            <a:off x="3517900" y="3486123"/>
            <a:ext cx="2868613"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Finding out information</a:t>
            </a:r>
          </a:p>
        </p:txBody>
      </p:sp>
      <p:sp>
        <p:nvSpPr>
          <p:cNvPr id="18" name="TextBox 17">
            <a:extLst>
              <a:ext uri="{FF2B5EF4-FFF2-40B4-BE49-F238E27FC236}">
                <a16:creationId xmlns:a16="http://schemas.microsoft.com/office/drawing/2014/main" id="{A065170D-114E-192C-88BA-0C739B53B0C7}"/>
              </a:ext>
            </a:extLst>
          </p:cNvPr>
          <p:cNvSpPr txBox="1"/>
          <p:nvPr/>
        </p:nvSpPr>
        <p:spPr>
          <a:xfrm>
            <a:off x="6711951" y="3486123"/>
            <a:ext cx="2886704"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Assistance and organisation</a:t>
            </a:r>
          </a:p>
        </p:txBody>
      </p:sp>
      <p:sp>
        <p:nvSpPr>
          <p:cNvPr id="19" name="TextBox 18">
            <a:extLst>
              <a:ext uri="{FF2B5EF4-FFF2-40B4-BE49-F238E27FC236}">
                <a16:creationId xmlns:a16="http://schemas.microsoft.com/office/drawing/2014/main" id="{9E2543B2-1BFC-6C26-F956-0A97BFE7F04C}"/>
              </a:ext>
            </a:extLst>
          </p:cNvPr>
          <p:cNvSpPr txBox="1"/>
          <p:nvPr/>
        </p:nvSpPr>
        <p:spPr>
          <a:xfrm>
            <a:off x="2136679" y="6015970"/>
            <a:ext cx="2917241" cy="369332"/>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Social media</a:t>
            </a:r>
          </a:p>
        </p:txBody>
      </p:sp>
      <p:sp>
        <p:nvSpPr>
          <p:cNvPr id="20" name="TextBox 19">
            <a:extLst>
              <a:ext uri="{FF2B5EF4-FFF2-40B4-BE49-F238E27FC236}">
                <a16:creationId xmlns:a16="http://schemas.microsoft.com/office/drawing/2014/main" id="{44FAAF7E-5664-4B7A-DE90-FD650B0EFE50}"/>
              </a:ext>
            </a:extLst>
          </p:cNvPr>
          <p:cNvSpPr txBox="1"/>
          <p:nvPr/>
        </p:nvSpPr>
        <p:spPr>
          <a:xfrm>
            <a:off x="5409856" y="5877471"/>
            <a:ext cx="2375608" cy="646331"/>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AI chatbot ‘friendship’ apps</a:t>
            </a:r>
          </a:p>
        </p:txBody>
      </p:sp>
      <p:pic>
        <p:nvPicPr>
          <p:cNvPr id="13" name="Picture 12">
            <a:extLst>
              <a:ext uri="{FF2B5EF4-FFF2-40B4-BE49-F238E27FC236}">
                <a16:creationId xmlns:a16="http://schemas.microsoft.com/office/drawing/2014/main" id="{2678BBED-FD34-6C0F-A08B-D0D939731EDC}"/>
              </a:ext>
            </a:extLst>
          </p:cNvPr>
          <p:cNvPicPr>
            <a:picLocks noChangeAspect="1"/>
          </p:cNvPicPr>
          <p:nvPr/>
        </p:nvPicPr>
        <p:blipFill>
          <a:blip r:embed="rId3"/>
          <a:stretch>
            <a:fillRect/>
          </a:stretch>
        </p:blipFill>
        <p:spPr>
          <a:xfrm>
            <a:off x="7098158" y="2001743"/>
            <a:ext cx="1937359" cy="1362668"/>
          </a:xfrm>
          <a:prstGeom prst="rect">
            <a:avLst/>
          </a:prstGeom>
        </p:spPr>
      </p:pic>
      <p:pic>
        <p:nvPicPr>
          <p:cNvPr id="16" name="Picture 15">
            <a:extLst>
              <a:ext uri="{FF2B5EF4-FFF2-40B4-BE49-F238E27FC236}">
                <a16:creationId xmlns:a16="http://schemas.microsoft.com/office/drawing/2014/main" id="{0FB5BF79-2742-5468-714E-1D5F6A7F10C6}"/>
              </a:ext>
            </a:extLst>
          </p:cNvPr>
          <p:cNvPicPr>
            <a:picLocks noChangeAspect="1"/>
          </p:cNvPicPr>
          <p:nvPr/>
        </p:nvPicPr>
        <p:blipFill>
          <a:blip r:embed="rId4"/>
          <a:stretch>
            <a:fillRect/>
          </a:stretch>
        </p:blipFill>
        <p:spPr>
          <a:xfrm>
            <a:off x="858413" y="1955358"/>
            <a:ext cx="1968168" cy="1459832"/>
          </a:xfrm>
          <a:prstGeom prst="rect">
            <a:avLst/>
          </a:prstGeom>
        </p:spPr>
      </p:pic>
      <p:pic>
        <p:nvPicPr>
          <p:cNvPr id="22" name="Picture 21">
            <a:extLst>
              <a:ext uri="{FF2B5EF4-FFF2-40B4-BE49-F238E27FC236}">
                <a16:creationId xmlns:a16="http://schemas.microsoft.com/office/drawing/2014/main" id="{B9524B6F-615D-D917-5CCE-E118BA21EA61}"/>
              </a:ext>
            </a:extLst>
          </p:cNvPr>
          <p:cNvPicPr>
            <a:picLocks noChangeAspect="1"/>
          </p:cNvPicPr>
          <p:nvPr/>
        </p:nvPicPr>
        <p:blipFill>
          <a:blip r:embed="rId5"/>
          <a:stretch>
            <a:fillRect/>
          </a:stretch>
        </p:blipFill>
        <p:spPr>
          <a:xfrm>
            <a:off x="3975434" y="2077104"/>
            <a:ext cx="1955132" cy="1351896"/>
          </a:xfrm>
          <a:prstGeom prst="rect">
            <a:avLst/>
          </a:prstGeom>
        </p:spPr>
      </p:pic>
      <p:pic>
        <p:nvPicPr>
          <p:cNvPr id="24" name="Picture 23">
            <a:extLst>
              <a:ext uri="{FF2B5EF4-FFF2-40B4-BE49-F238E27FC236}">
                <a16:creationId xmlns:a16="http://schemas.microsoft.com/office/drawing/2014/main" id="{E89A1ACE-BDE4-2CD2-20C5-7055768001FE}"/>
              </a:ext>
            </a:extLst>
          </p:cNvPr>
          <p:cNvPicPr>
            <a:picLocks noChangeAspect="1"/>
          </p:cNvPicPr>
          <p:nvPr/>
        </p:nvPicPr>
        <p:blipFill>
          <a:blip r:embed="rId6"/>
          <a:srcRect/>
          <a:stretch/>
        </p:blipFill>
        <p:spPr>
          <a:xfrm>
            <a:off x="5933115" y="4422876"/>
            <a:ext cx="1761234" cy="1405755"/>
          </a:xfrm>
          <a:prstGeom prst="rect">
            <a:avLst/>
          </a:prstGeom>
        </p:spPr>
      </p:pic>
      <p:pic>
        <p:nvPicPr>
          <p:cNvPr id="26" name="Picture 25">
            <a:extLst>
              <a:ext uri="{FF2B5EF4-FFF2-40B4-BE49-F238E27FC236}">
                <a16:creationId xmlns:a16="http://schemas.microsoft.com/office/drawing/2014/main" id="{0E6E3A4B-5B13-A6CD-0DB7-451DE228B0C7}"/>
              </a:ext>
            </a:extLst>
          </p:cNvPr>
          <p:cNvPicPr>
            <a:picLocks noChangeAspect="1"/>
          </p:cNvPicPr>
          <p:nvPr/>
        </p:nvPicPr>
        <p:blipFill>
          <a:blip r:embed="rId7"/>
          <a:stretch>
            <a:fillRect/>
          </a:stretch>
        </p:blipFill>
        <p:spPr>
          <a:xfrm>
            <a:off x="2930821" y="4552042"/>
            <a:ext cx="1174157" cy="1362668"/>
          </a:xfrm>
          <a:prstGeom prst="rect">
            <a:avLst/>
          </a:prstGeom>
        </p:spPr>
      </p:pic>
    </p:spTree>
    <p:extLst>
      <p:ext uri="{BB962C8B-B14F-4D97-AF65-F5344CB8AC3E}">
        <p14:creationId xmlns:p14="http://schemas.microsoft.com/office/powerpoint/2010/main" val="6058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D9AAE7-BFEB-51F8-55B7-8C0B45DC9D20}"/>
              </a:ext>
            </a:extLst>
          </p:cNvPr>
          <p:cNvPicPr>
            <a:picLocks noChangeAspect="1"/>
          </p:cNvPicPr>
          <p:nvPr/>
        </p:nvPicPr>
        <p:blipFill>
          <a:blip r:embed="rId3"/>
          <a:stretch>
            <a:fillRect/>
          </a:stretch>
        </p:blipFill>
        <p:spPr>
          <a:xfrm>
            <a:off x="323850" y="1412874"/>
            <a:ext cx="3906599" cy="2504230"/>
          </a:xfrm>
          <a:prstGeom prst="rect">
            <a:avLst/>
          </a:prstGeom>
        </p:spPr>
      </p:pic>
      <p:sp>
        <p:nvSpPr>
          <p:cNvPr id="3" name="Title 2">
            <a:extLst>
              <a:ext uri="{FF2B5EF4-FFF2-40B4-BE49-F238E27FC236}">
                <a16:creationId xmlns:a16="http://schemas.microsoft.com/office/drawing/2014/main" id="{E59BD300-D7C0-F936-55AA-5CEEBF18A8DA}"/>
              </a:ext>
            </a:extLst>
          </p:cNvPr>
          <p:cNvSpPr>
            <a:spLocks noGrp="1"/>
          </p:cNvSpPr>
          <p:nvPr>
            <p:ph type="title"/>
          </p:nvPr>
        </p:nvSpPr>
        <p:spPr>
          <a:xfrm>
            <a:off x="233593" y="543878"/>
            <a:ext cx="8075382" cy="694054"/>
          </a:xfrm>
        </p:spPr>
        <p:txBody>
          <a:bodyPr/>
          <a:lstStyle/>
          <a:p>
            <a:r>
              <a:rPr lang="en-GB" dirty="0"/>
              <a:t>Why do people use AI chatbots?</a:t>
            </a:r>
          </a:p>
        </p:txBody>
      </p:sp>
      <p:sp>
        <p:nvSpPr>
          <p:cNvPr id="4" name="Slide Number Placeholder 3">
            <a:extLst>
              <a:ext uri="{FF2B5EF4-FFF2-40B4-BE49-F238E27FC236}">
                <a16:creationId xmlns:a16="http://schemas.microsoft.com/office/drawing/2014/main" id="{E958D1E6-7E7A-813C-5863-9E40E3F91D91}"/>
              </a:ext>
            </a:extLst>
          </p:cNvPr>
          <p:cNvSpPr>
            <a:spLocks noGrp="1"/>
          </p:cNvSpPr>
          <p:nvPr>
            <p:ph type="sldNum" sz="quarter" idx="4"/>
          </p:nvPr>
        </p:nvSpPr>
        <p:spPr/>
        <p:txBody>
          <a:bodyPr/>
          <a:lstStyle/>
          <a:p>
            <a:r>
              <a:rPr lang="en-GB" dirty="0"/>
              <a:t>© PSHE Association 2026</a:t>
            </a:r>
          </a:p>
        </p:txBody>
      </p:sp>
      <p:sp>
        <p:nvSpPr>
          <p:cNvPr id="9" name="Rectangle: Rounded Corners 8">
            <a:extLst>
              <a:ext uri="{FF2B5EF4-FFF2-40B4-BE49-F238E27FC236}">
                <a16:creationId xmlns:a16="http://schemas.microsoft.com/office/drawing/2014/main" id="{24255B97-AADD-576A-F4FC-043A71FA114C}"/>
              </a:ext>
            </a:extLst>
          </p:cNvPr>
          <p:cNvSpPr/>
          <p:nvPr/>
        </p:nvSpPr>
        <p:spPr>
          <a:xfrm>
            <a:off x="4789487" y="1426713"/>
            <a:ext cx="4791075" cy="861237"/>
          </a:xfrm>
          <a:prstGeom prst="roundRect">
            <a:avLst>
              <a:gd name="adj" fmla="val 928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For fun</a:t>
            </a:r>
          </a:p>
        </p:txBody>
      </p:sp>
      <p:pic>
        <p:nvPicPr>
          <p:cNvPr id="2" name="Picture 1">
            <a:extLst>
              <a:ext uri="{FF2B5EF4-FFF2-40B4-BE49-F238E27FC236}">
                <a16:creationId xmlns:a16="http://schemas.microsoft.com/office/drawing/2014/main" id="{1E0882F7-264D-F4BE-F40C-75A1194D4C25}"/>
              </a:ext>
            </a:extLst>
          </p:cNvPr>
          <p:cNvPicPr>
            <a:picLocks noChangeAspect="1"/>
          </p:cNvPicPr>
          <p:nvPr/>
        </p:nvPicPr>
        <p:blipFill>
          <a:blip r:embed="rId4"/>
          <a:srcRect b="52680"/>
          <a:stretch>
            <a:fillRect/>
          </a:stretch>
        </p:blipFill>
        <p:spPr>
          <a:xfrm>
            <a:off x="382726" y="3988904"/>
            <a:ext cx="1777821" cy="2869096"/>
          </a:xfrm>
          <a:prstGeom prst="rect">
            <a:avLst/>
          </a:prstGeom>
        </p:spPr>
      </p:pic>
      <p:sp>
        <p:nvSpPr>
          <p:cNvPr id="8" name="TextBox 7">
            <a:extLst>
              <a:ext uri="{FF2B5EF4-FFF2-40B4-BE49-F238E27FC236}">
                <a16:creationId xmlns:a16="http://schemas.microsoft.com/office/drawing/2014/main" id="{AC7FAFAC-C7CA-D543-0979-1F10F932D2A7}"/>
              </a:ext>
            </a:extLst>
          </p:cNvPr>
          <p:cNvSpPr txBox="1"/>
          <p:nvPr/>
        </p:nvSpPr>
        <p:spPr>
          <a:xfrm>
            <a:off x="508002" y="1857332"/>
            <a:ext cx="3563066" cy="1289135"/>
          </a:xfrm>
          <a:prstGeom prst="rect">
            <a:avLst/>
          </a:prstGeom>
          <a:noFill/>
        </p:spPr>
        <p:txBody>
          <a:bodyPr wrap="square">
            <a:spAutoFit/>
          </a:bodyPr>
          <a:lstStyle/>
          <a:p>
            <a:pPr>
              <a:lnSpc>
                <a:spcPts val="3200"/>
              </a:lnSpc>
              <a:spcAft>
                <a:spcPts val="2400"/>
              </a:spcAft>
            </a:pPr>
            <a:r>
              <a:rPr lang="en-GB" sz="2400" dirty="0">
                <a:latin typeface="Century Gothic" panose="020B0502020202020204" pitchFamily="34" charset="0"/>
              </a:rPr>
              <a:t>Why might people use AI chatbots which are marketed as ‘friends’?</a:t>
            </a:r>
          </a:p>
        </p:txBody>
      </p:sp>
      <p:sp>
        <p:nvSpPr>
          <p:cNvPr id="20" name="Rectangle: Rounded Corners 8">
            <a:extLst>
              <a:ext uri="{FF2B5EF4-FFF2-40B4-BE49-F238E27FC236}">
                <a16:creationId xmlns:a16="http://schemas.microsoft.com/office/drawing/2014/main" id="{68016FCE-0F58-C149-6F57-4EE8235CABB8}"/>
              </a:ext>
            </a:extLst>
          </p:cNvPr>
          <p:cNvSpPr/>
          <p:nvPr/>
        </p:nvSpPr>
        <p:spPr>
          <a:xfrm>
            <a:off x="4789487" y="2387187"/>
            <a:ext cx="4791076" cy="884619"/>
          </a:xfrm>
          <a:prstGeom prst="roundRect">
            <a:avLst>
              <a:gd name="adj" fmla="val 928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To practise conversations before having them in real life</a:t>
            </a:r>
          </a:p>
        </p:txBody>
      </p:sp>
      <p:sp>
        <p:nvSpPr>
          <p:cNvPr id="21" name="Rectangle: Rounded Corners 8">
            <a:extLst>
              <a:ext uri="{FF2B5EF4-FFF2-40B4-BE49-F238E27FC236}">
                <a16:creationId xmlns:a16="http://schemas.microsoft.com/office/drawing/2014/main" id="{FD7D8803-8E7F-9120-412B-FF866A186B2C}"/>
              </a:ext>
            </a:extLst>
          </p:cNvPr>
          <p:cNvSpPr/>
          <p:nvPr/>
        </p:nvSpPr>
        <p:spPr>
          <a:xfrm>
            <a:off x="4789487" y="3371043"/>
            <a:ext cx="4791076" cy="884619"/>
          </a:xfrm>
          <a:prstGeom prst="roundRect">
            <a:avLst>
              <a:gd name="adj" fmla="val 928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To bounce ideas around</a:t>
            </a:r>
          </a:p>
        </p:txBody>
      </p:sp>
      <p:sp>
        <p:nvSpPr>
          <p:cNvPr id="22" name="Rectangle: Rounded Corners 8">
            <a:extLst>
              <a:ext uri="{FF2B5EF4-FFF2-40B4-BE49-F238E27FC236}">
                <a16:creationId xmlns:a16="http://schemas.microsoft.com/office/drawing/2014/main" id="{0274D946-426C-D93C-79F2-BD31350AD9F3}"/>
              </a:ext>
            </a:extLst>
          </p:cNvPr>
          <p:cNvSpPr/>
          <p:nvPr/>
        </p:nvSpPr>
        <p:spPr>
          <a:xfrm>
            <a:off x="4789487" y="4354899"/>
            <a:ext cx="4791076" cy="884619"/>
          </a:xfrm>
          <a:prstGeom prst="roundRect">
            <a:avLst>
              <a:gd name="adj" fmla="val 928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To interact with, when they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want company</a:t>
            </a:r>
          </a:p>
        </p:txBody>
      </p:sp>
      <p:sp>
        <p:nvSpPr>
          <p:cNvPr id="23" name="Rectangle: Rounded Corners 8">
            <a:extLst>
              <a:ext uri="{FF2B5EF4-FFF2-40B4-BE49-F238E27FC236}">
                <a16:creationId xmlns:a16="http://schemas.microsoft.com/office/drawing/2014/main" id="{2F7ED697-A5E5-549A-C19D-45E8EEB22D4F}"/>
              </a:ext>
            </a:extLst>
          </p:cNvPr>
          <p:cNvSpPr/>
          <p:nvPr/>
        </p:nvSpPr>
        <p:spPr>
          <a:xfrm>
            <a:off x="4789487" y="5338755"/>
            <a:ext cx="4791076" cy="884619"/>
          </a:xfrm>
          <a:prstGeom prst="roundRect">
            <a:avLst>
              <a:gd name="adj" fmla="val 928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To help with research</a:t>
            </a:r>
          </a:p>
        </p:txBody>
      </p:sp>
    </p:spTree>
    <p:extLst>
      <p:ext uri="{BB962C8B-B14F-4D97-AF65-F5344CB8AC3E}">
        <p14:creationId xmlns:p14="http://schemas.microsoft.com/office/powerpoint/2010/main" val="2174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D2A1CCFB-ECD1-287C-0C62-70F1DD1452A5}"/>
              </a:ext>
            </a:extLst>
          </p:cNvPr>
          <p:cNvSpPr/>
          <p:nvPr/>
        </p:nvSpPr>
        <p:spPr>
          <a:xfrm>
            <a:off x="3517900" y="1412875"/>
            <a:ext cx="6062663" cy="5077628"/>
          </a:xfrm>
          <a:prstGeom prst="roundRect">
            <a:avLst>
              <a:gd name="adj" fmla="val 268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1773A8F-B4D4-CF12-BCBE-5DE1F95C84A2}"/>
              </a:ext>
            </a:extLst>
          </p:cNvPr>
          <p:cNvSpPr>
            <a:spLocks noGrp="1"/>
          </p:cNvSpPr>
          <p:nvPr>
            <p:ph type="title"/>
          </p:nvPr>
        </p:nvSpPr>
        <p:spPr>
          <a:xfrm>
            <a:off x="212652" y="529918"/>
            <a:ext cx="7749945" cy="694054"/>
          </a:xfrm>
        </p:spPr>
        <p:txBody>
          <a:bodyPr/>
          <a:lstStyle/>
          <a:p>
            <a:r>
              <a:rPr lang="en-GB" dirty="0"/>
              <a:t>Qualities of a good friend</a:t>
            </a:r>
          </a:p>
        </p:txBody>
      </p:sp>
      <p:sp>
        <p:nvSpPr>
          <p:cNvPr id="4" name="Slide Number Placeholder 3">
            <a:extLst>
              <a:ext uri="{FF2B5EF4-FFF2-40B4-BE49-F238E27FC236}">
                <a16:creationId xmlns:a16="http://schemas.microsoft.com/office/drawing/2014/main" id="{0AAD1070-78A1-5E18-F173-230F560C2C8D}"/>
              </a:ext>
            </a:extLst>
          </p:cNvPr>
          <p:cNvSpPr>
            <a:spLocks noGrp="1"/>
          </p:cNvSpPr>
          <p:nvPr>
            <p:ph type="sldNum" sz="quarter" idx="4"/>
          </p:nvPr>
        </p:nvSpPr>
        <p:spPr/>
        <p:txBody>
          <a:bodyPr/>
          <a:lstStyle/>
          <a:p>
            <a:r>
              <a:rPr lang="en-GB" dirty="0"/>
              <a:t>© PSHE Association 2026</a:t>
            </a:r>
          </a:p>
        </p:txBody>
      </p:sp>
      <p:sp>
        <p:nvSpPr>
          <p:cNvPr id="9" name="TextBox 8">
            <a:extLst>
              <a:ext uri="{FF2B5EF4-FFF2-40B4-BE49-F238E27FC236}">
                <a16:creationId xmlns:a16="http://schemas.microsoft.com/office/drawing/2014/main" id="{060B72F3-F2F9-B533-BFB9-F8CC581CF888}"/>
              </a:ext>
            </a:extLst>
          </p:cNvPr>
          <p:cNvSpPr txBox="1"/>
          <p:nvPr/>
        </p:nvSpPr>
        <p:spPr>
          <a:xfrm>
            <a:off x="3614377" y="1478424"/>
            <a:ext cx="4917373" cy="4932569"/>
          </a:xfrm>
          <a:prstGeom prst="rect">
            <a:avLst/>
          </a:prstGeom>
          <a:noFill/>
        </p:spPr>
        <p:txBody>
          <a:bodyPr wrap="square">
            <a:spAutoFit/>
          </a:bodyPr>
          <a:lstStyle/>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Knows me well</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Offers good advice</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Trustworthy and doesn’t </a:t>
            </a:r>
            <a:b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share my private stories</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Fun</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Good listener</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Good to have a meaningful/ personal conversation with</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Would not knowingly cause me harm</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Shares some similar hobbies/interests</a:t>
            </a:r>
          </a:p>
          <a:p>
            <a:pPr marL="126000" marR="0" lvl="0" indent="-126000" algn="l" defTabSz="457200" rtl="0" eaLnBrk="1" fontAlgn="auto" latinLnBrk="0" hangingPunct="1">
              <a:lnSpc>
                <a:spcPts val="2800"/>
              </a:lnSpc>
              <a:spcBef>
                <a:spcPts val="9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Sometimes disagrees with me</a:t>
            </a:r>
          </a:p>
        </p:txBody>
      </p:sp>
      <p:pic>
        <p:nvPicPr>
          <p:cNvPr id="2" name="Picture 1">
            <a:extLst>
              <a:ext uri="{FF2B5EF4-FFF2-40B4-BE49-F238E27FC236}">
                <a16:creationId xmlns:a16="http://schemas.microsoft.com/office/drawing/2014/main" id="{B78E278B-5510-0399-0BA7-863F0FC27D17}"/>
              </a:ext>
            </a:extLst>
          </p:cNvPr>
          <p:cNvPicPr>
            <a:picLocks noChangeAspect="1"/>
          </p:cNvPicPr>
          <p:nvPr/>
        </p:nvPicPr>
        <p:blipFill>
          <a:blip r:embed="rId3"/>
          <a:srcRect b="52680"/>
          <a:stretch>
            <a:fillRect/>
          </a:stretch>
        </p:blipFill>
        <p:spPr>
          <a:xfrm>
            <a:off x="89892" y="3493321"/>
            <a:ext cx="2084907" cy="3364680"/>
          </a:xfrm>
          <a:prstGeom prst="rect">
            <a:avLst/>
          </a:prstGeom>
        </p:spPr>
      </p:pic>
      <p:pic>
        <p:nvPicPr>
          <p:cNvPr id="14" name="Picture 13">
            <a:extLst>
              <a:ext uri="{FF2B5EF4-FFF2-40B4-BE49-F238E27FC236}">
                <a16:creationId xmlns:a16="http://schemas.microsoft.com/office/drawing/2014/main" id="{C883682C-CDBB-4800-3D4E-9BA861F8A66A}"/>
              </a:ext>
            </a:extLst>
          </p:cNvPr>
          <p:cNvPicPr>
            <a:picLocks noChangeAspect="1"/>
          </p:cNvPicPr>
          <p:nvPr/>
        </p:nvPicPr>
        <p:blipFill>
          <a:blip r:embed="rId4"/>
          <a:stretch>
            <a:fillRect/>
          </a:stretch>
        </p:blipFill>
        <p:spPr>
          <a:xfrm>
            <a:off x="7760987" y="1469869"/>
            <a:ext cx="1668380" cy="1753102"/>
          </a:xfrm>
          <a:prstGeom prst="rect">
            <a:avLst/>
          </a:prstGeom>
        </p:spPr>
      </p:pic>
      <p:pic>
        <p:nvPicPr>
          <p:cNvPr id="6" name="Picture 5">
            <a:extLst>
              <a:ext uri="{FF2B5EF4-FFF2-40B4-BE49-F238E27FC236}">
                <a16:creationId xmlns:a16="http://schemas.microsoft.com/office/drawing/2014/main" id="{B8775D46-B464-FCC8-0C7B-08A66FC9845F}"/>
              </a:ext>
            </a:extLst>
          </p:cNvPr>
          <p:cNvPicPr>
            <a:picLocks noChangeAspect="1"/>
          </p:cNvPicPr>
          <p:nvPr/>
        </p:nvPicPr>
        <p:blipFill>
          <a:blip r:embed="rId5"/>
          <a:srcRect/>
          <a:stretch/>
        </p:blipFill>
        <p:spPr>
          <a:xfrm>
            <a:off x="325438" y="1412875"/>
            <a:ext cx="2867025" cy="1978247"/>
          </a:xfrm>
          <a:prstGeom prst="rect">
            <a:avLst/>
          </a:prstGeom>
        </p:spPr>
      </p:pic>
      <p:sp>
        <p:nvSpPr>
          <p:cNvPr id="7" name="TextBox 6">
            <a:extLst>
              <a:ext uri="{FF2B5EF4-FFF2-40B4-BE49-F238E27FC236}">
                <a16:creationId xmlns:a16="http://schemas.microsoft.com/office/drawing/2014/main" id="{201DE10F-C6C3-372A-15A9-6DFDFBC34CA8}"/>
              </a:ext>
            </a:extLst>
          </p:cNvPr>
          <p:cNvSpPr txBox="1"/>
          <p:nvPr/>
        </p:nvSpPr>
        <p:spPr>
          <a:xfrm>
            <a:off x="476633" y="1484656"/>
            <a:ext cx="2558685" cy="1569660"/>
          </a:xfrm>
          <a:prstGeom prst="rect">
            <a:avLst/>
          </a:prstGeom>
          <a:noFill/>
        </p:spPr>
        <p:txBody>
          <a:bodyPr wrap="square" rtlCol="0">
            <a:spAutoFit/>
          </a:bodyPr>
          <a:lstStyle/>
          <a:p>
            <a:pPr>
              <a:lnSpc>
                <a:spcPts val="2800"/>
              </a:lnSpc>
              <a:spcBef>
                <a:spcPts val="1100"/>
              </a:spcBef>
            </a:pPr>
            <a:r>
              <a:rPr lang="en-GB" sz="2400" dirty="0">
                <a:latin typeface="Century Gothic" panose="020B0502020202020204" pitchFamily="34" charset="0"/>
              </a:rPr>
              <a:t>What qualities are important to me in a good friend?</a:t>
            </a:r>
          </a:p>
        </p:txBody>
      </p:sp>
    </p:spTree>
    <p:extLst>
      <p:ext uri="{BB962C8B-B14F-4D97-AF65-F5344CB8AC3E}">
        <p14:creationId xmlns:p14="http://schemas.microsoft.com/office/powerpoint/2010/main" val="15401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0FBC-17CE-1D26-EE9A-72F5D8F23D52}"/>
              </a:ext>
            </a:extLst>
          </p:cNvPr>
          <p:cNvSpPr>
            <a:spLocks noGrp="1"/>
          </p:cNvSpPr>
          <p:nvPr>
            <p:ph sz="half" idx="10"/>
          </p:nvPr>
        </p:nvSpPr>
        <p:spPr>
          <a:xfrm>
            <a:off x="218955" y="1853194"/>
            <a:ext cx="4646211" cy="4368246"/>
          </a:xfrm>
        </p:spPr>
        <p:txBody>
          <a:bodyPr>
            <a:normAutofit/>
          </a:bodyPr>
          <a:lstStyle/>
          <a:p>
            <a:pPr marL="0" indent="0">
              <a:lnSpc>
                <a:spcPts val="3200"/>
              </a:lnSpc>
              <a:buNone/>
            </a:pPr>
            <a:r>
              <a:rPr lang="en-GB" sz="2400" dirty="0"/>
              <a:t>Create a diamond 9, ordering the qualities that are most important (top of the diamond) to least important (bottom of diamond). </a:t>
            </a:r>
          </a:p>
          <a:p>
            <a:pPr marL="0" indent="0">
              <a:lnSpc>
                <a:spcPts val="3200"/>
              </a:lnSpc>
              <a:buNone/>
            </a:pPr>
            <a:r>
              <a:rPr lang="en-GB" sz="2400" dirty="0"/>
              <a:t>Share your group’s top 3 qualities and reasons why they are important. </a:t>
            </a:r>
          </a:p>
        </p:txBody>
      </p:sp>
      <p:sp>
        <p:nvSpPr>
          <p:cNvPr id="3" name="Title 2">
            <a:extLst>
              <a:ext uri="{FF2B5EF4-FFF2-40B4-BE49-F238E27FC236}">
                <a16:creationId xmlns:a16="http://schemas.microsoft.com/office/drawing/2014/main" id="{BAFA4D5B-EF2B-8C51-87BC-B605FE73D170}"/>
              </a:ext>
            </a:extLst>
          </p:cNvPr>
          <p:cNvSpPr>
            <a:spLocks noGrp="1"/>
          </p:cNvSpPr>
          <p:nvPr>
            <p:ph type="title"/>
          </p:nvPr>
        </p:nvSpPr>
        <p:spPr>
          <a:xfrm>
            <a:off x="219633" y="1093768"/>
            <a:ext cx="4170883" cy="694054"/>
          </a:xfrm>
        </p:spPr>
        <p:txBody>
          <a:bodyPr/>
          <a:lstStyle/>
          <a:p>
            <a:r>
              <a:rPr lang="en-GB" dirty="0"/>
              <a:t>Qualities of a good friend</a:t>
            </a:r>
          </a:p>
        </p:txBody>
      </p:sp>
      <p:sp>
        <p:nvSpPr>
          <p:cNvPr id="4" name="Slide Number Placeholder 3">
            <a:extLst>
              <a:ext uri="{FF2B5EF4-FFF2-40B4-BE49-F238E27FC236}">
                <a16:creationId xmlns:a16="http://schemas.microsoft.com/office/drawing/2014/main" id="{D5D95FDB-1BA3-D550-21E9-40FA8D9F40CF}"/>
              </a:ext>
            </a:extLst>
          </p:cNvPr>
          <p:cNvSpPr>
            <a:spLocks noGrp="1"/>
          </p:cNvSpPr>
          <p:nvPr>
            <p:ph type="sldNum" sz="quarter" idx="4"/>
          </p:nvPr>
        </p:nvSpPr>
        <p:spPr/>
        <p:txBody>
          <a:bodyPr/>
          <a:lstStyle/>
          <a:p>
            <a:r>
              <a:rPr lang="en-GB" dirty="0"/>
              <a:t>© PSHE Association 2026</a:t>
            </a:r>
          </a:p>
        </p:txBody>
      </p:sp>
      <p:grpSp>
        <p:nvGrpSpPr>
          <p:cNvPr id="14" name="Group 13">
            <a:extLst>
              <a:ext uri="{FF2B5EF4-FFF2-40B4-BE49-F238E27FC236}">
                <a16:creationId xmlns:a16="http://schemas.microsoft.com/office/drawing/2014/main" id="{02A085FA-4A64-5DE1-1706-2A226ACB16A7}"/>
              </a:ext>
            </a:extLst>
          </p:cNvPr>
          <p:cNvGrpSpPr/>
          <p:nvPr/>
        </p:nvGrpSpPr>
        <p:grpSpPr>
          <a:xfrm>
            <a:off x="6479713" y="2024322"/>
            <a:ext cx="2729668" cy="3405406"/>
            <a:chOff x="4468275" y="1300902"/>
            <a:chExt cx="4319123" cy="5279853"/>
          </a:xfrm>
          <a:solidFill>
            <a:schemeClr val="bg1"/>
          </a:solidFill>
        </p:grpSpPr>
        <p:sp>
          <p:nvSpPr>
            <p:cNvPr id="15" name="Rectangle: Rounded Corners 5">
              <a:extLst>
                <a:ext uri="{FF2B5EF4-FFF2-40B4-BE49-F238E27FC236}">
                  <a16:creationId xmlns:a16="http://schemas.microsoft.com/office/drawing/2014/main" id="{8089B3C8-7ECF-3092-E818-C79FF573B1CF}"/>
                </a:ext>
              </a:extLst>
            </p:cNvPr>
            <p:cNvSpPr/>
            <p:nvPr/>
          </p:nvSpPr>
          <p:spPr>
            <a:xfrm>
              <a:off x="5969252" y="1300902"/>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6">
              <a:extLst>
                <a:ext uri="{FF2B5EF4-FFF2-40B4-BE49-F238E27FC236}">
                  <a16:creationId xmlns:a16="http://schemas.microsoft.com/office/drawing/2014/main" id="{78CF226D-7241-7FFD-6B0F-3EB6E7A5DF04}"/>
                </a:ext>
              </a:extLst>
            </p:cNvPr>
            <p:cNvSpPr/>
            <p:nvPr/>
          </p:nvSpPr>
          <p:spPr>
            <a:xfrm>
              <a:off x="6776993" y="2403441"/>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7">
              <a:extLst>
                <a:ext uri="{FF2B5EF4-FFF2-40B4-BE49-F238E27FC236}">
                  <a16:creationId xmlns:a16="http://schemas.microsoft.com/office/drawing/2014/main" id="{8DC85B84-C1F1-56BF-955F-EFA87A18A7DD}"/>
                </a:ext>
              </a:extLst>
            </p:cNvPr>
            <p:cNvSpPr/>
            <p:nvPr/>
          </p:nvSpPr>
          <p:spPr>
            <a:xfrm>
              <a:off x="5969251" y="3467650"/>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8">
              <a:extLst>
                <a:ext uri="{FF2B5EF4-FFF2-40B4-BE49-F238E27FC236}">
                  <a16:creationId xmlns:a16="http://schemas.microsoft.com/office/drawing/2014/main" id="{92B280C7-4FDA-03A3-515F-9696245A9C0C}"/>
                </a:ext>
              </a:extLst>
            </p:cNvPr>
            <p:cNvSpPr/>
            <p:nvPr/>
          </p:nvSpPr>
          <p:spPr>
            <a:xfrm>
              <a:off x="5969251" y="5634398"/>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9">
              <a:extLst>
                <a:ext uri="{FF2B5EF4-FFF2-40B4-BE49-F238E27FC236}">
                  <a16:creationId xmlns:a16="http://schemas.microsoft.com/office/drawing/2014/main" id="{47976F26-05A2-FA8C-6005-DA75F5C48700}"/>
                </a:ext>
              </a:extLst>
            </p:cNvPr>
            <p:cNvSpPr/>
            <p:nvPr/>
          </p:nvSpPr>
          <p:spPr>
            <a:xfrm>
              <a:off x="4468275" y="3467650"/>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0">
              <a:extLst>
                <a:ext uri="{FF2B5EF4-FFF2-40B4-BE49-F238E27FC236}">
                  <a16:creationId xmlns:a16="http://schemas.microsoft.com/office/drawing/2014/main" id="{F6729AC9-53D3-9886-93D4-08B677EF9187}"/>
                </a:ext>
              </a:extLst>
            </p:cNvPr>
            <p:cNvSpPr/>
            <p:nvPr/>
          </p:nvSpPr>
          <p:spPr>
            <a:xfrm>
              <a:off x="7470227" y="3467650"/>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11">
              <a:extLst>
                <a:ext uri="{FF2B5EF4-FFF2-40B4-BE49-F238E27FC236}">
                  <a16:creationId xmlns:a16="http://schemas.microsoft.com/office/drawing/2014/main" id="{A969C912-1866-7EAC-F220-19084E58ED79}"/>
                </a:ext>
              </a:extLst>
            </p:cNvPr>
            <p:cNvSpPr/>
            <p:nvPr/>
          </p:nvSpPr>
          <p:spPr>
            <a:xfrm>
              <a:off x="5256235" y="2403441"/>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12">
              <a:extLst>
                <a:ext uri="{FF2B5EF4-FFF2-40B4-BE49-F238E27FC236}">
                  <a16:creationId xmlns:a16="http://schemas.microsoft.com/office/drawing/2014/main" id="{80E45B5A-F36E-3D89-AF33-11F204CF0C30}"/>
                </a:ext>
              </a:extLst>
            </p:cNvPr>
            <p:cNvSpPr/>
            <p:nvPr/>
          </p:nvSpPr>
          <p:spPr>
            <a:xfrm>
              <a:off x="6776993" y="4551024"/>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13">
              <a:extLst>
                <a:ext uri="{FF2B5EF4-FFF2-40B4-BE49-F238E27FC236}">
                  <a16:creationId xmlns:a16="http://schemas.microsoft.com/office/drawing/2014/main" id="{7E078E24-0899-D6D9-3AB2-00011FC6895F}"/>
                </a:ext>
              </a:extLst>
            </p:cNvPr>
            <p:cNvSpPr/>
            <p:nvPr/>
          </p:nvSpPr>
          <p:spPr>
            <a:xfrm>
              <a:off x="5256235" y="4551024"/>
              <a:ext cx="1317171" cy="946357"/>
            </a:xfrm>
            <a:prstGeom prst="roundRect">
              <a:avLst/>
            </a:prstGeom>
            <a:grp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FD1D8196-875B-155F-98D1-5B64CB1A923A}"/>
              </a:ext>
            </a:extLst>
          </p:cNvPr>
          <p:cNvGrpSpPr/>
          <p:nvPr/>
        </p:nvGrpSpPr>
        <p:grpSpPr>
          <a:xfrm>
            <a:off x="6416119" y="1085311"/>
            <a:ext cx="2847267" cy="855931"/>
            <a:chOff x="2820497" y="5513055"/>
            <a:chExt cx="2847267" cy="855931"/>
          </a:xfrm>
        </p:grpSpPr>
        <p:sp>
          <p:nvSpPr>
            <p:cNvPr id="25" name="Rounded Rectangle 24">
              <a:extLst>
                <a:ext uri="{FF2B5EF4-FFF2-40B4-BE49-F238E27FC236}">
                  <a16:creationId xmlns:a16="http://schemas.microsoft.com/office/drawing/2014/main" id="{B145B228-7012-6B07-6249-DBE41FF1991A}"/>
                </a:ext>
              </a:extLst>
            </p:cNvPr>
            <p:cNvSpPr/>
            <p:nvPr/>
          </p:nvSpPr>
          <p:spPr>
            <a:xfrm>
              <a:off x="3158547" y="5513055"/>
              <a:ext cx="2115860" cy="855931"/>
            </a:xfrm>
            <a:prstGeom prst="roundRect">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640BAD-5AD9-5A0E-CC55-565B566FFE40}"/>
                </a:ext>
              </a:extLst>
            </p:cNvPr>
            <p:cNvSpPr txBox="1"/>
            <p:nvPr/>
          </p:nvSpPr>
          <p:spPr>
            <a:xfrm>
              <a:off x="2820497" y="5742359"/>
              <a:ext cx="2847267" cy="338554"/>
            </a:xfrm>
            <a:prstGeom prst="rect">
              <a:avLst/>
            </a:prstGeom>
            <a:noFill/>
          </p:spPr>
          <p:txBody>
            <a:bodyPr wrap="square" rtlCol="0">
              <a:spAutoFit/>
            </a:bodyPr>
            <a:lstStyle/>
            <a:p>
              <a:pPr algn="ctr"/>
              <a:r>
                <a:rPr lang="en-US" sz="1600" b="1" dirty="0">
                  <a:latin typeface="Century Gothic" panose="020B0502020202020204" pitchFamily="34" charset="0"/>
                </a:rPr>
                <a:t>Most important</a:t>
              </a:r>
              <a:endParaRPr lang="en-GB" sz="1600" b="1" dirty="0">
                <a:latin typeface="Century Gothic" panose="020B0502020202020204" pitchFamily="34" charset="0"/>
              </a:endParaRPr>
            </a:p>
          </p:txBody>
        </p:sp>
      </p:grpSp>
      <p:grpSp>
        <p:nvGrpSpPr>
          <p:cNvPr id="27" name="Group 26">
            <a:extLst>
              <a:ext uri="{FF2B5EF4-FFF2-40B4-BE49-F238E27FC236}">
                <a16:creationId xmlns:a16="http://schemas.microsoft.com/office/drawing/2014/main" id="{0D972B16-C62A-1495-679D-6035B9929C9B}"/>
              </a:ext>
            </a:extLst>
          </p:cNvPr>
          <p:cNvGrpSpPr/>
          <p:nvPr/>
        </p:nvGrpSpPr>
        <p:grpSpPr>
          <a:xfrm>
            <a:off x="6386513" y="5550910"/>
            <a:ext cx="2847267" cy="860400"/>
            <a:chOff x="2811353" y="5430657"/>
            <a:chExt cx="2847267" cy="860400"/>
          </a:xfrm>
        </p:grpSpPr>
        <p:sp>
          <p:nvSpPr>
            <p:cNvPr id="28" name="Rounded Rectangle 27">
              <a:extLst>
                <a:ext uri="{FF2B5EF4-FFF2-40B4-BE49-F238E27FC236}">
                  <a16:creationId xmlns:a16="http://schemas.microsoft.com/office/drawing/2014/main" id="{ED3219B2-3454-5F70-03C4-E7A127B6C2BF}"/>
                </a:ext>
              </a:extLst>
            </p:cNvPr>
            <p:cNvSpPr/>
            <p:nvPr/>
          </p:nvSpPr>
          <p:spPr>
            <a:xfrm>
              <a:off x="3171471" y="5430657"/>
              <a:ext cx="2113200" cy="860400"/>
            </a:xfrm>
            <a:prstGeom prst="roundRect">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BB580A1-A67D-8499-8A03-BED0D3A09EFA}"/>
                </a:ext>
              </a:extLst>
            </p:cNvPr>
            <p:cNvSpPr txBox="1"/>
            <p:nvPr/>
          </p:nvSpPr>
          <p:spPr>
            <a:xfrm>
              <a:off x="2811353" y="5680628"/>
              <a:ext cx="2847267" cy="338554"/>
            </a:xfrm>
            <a:prstGeom prst="rect">
              <a:avLst/>
            </a:prstGeom>
            <a:noFill/>
          </p:spPr>
          <p:txBody>
            <a:bodyPr wrap="square" rtlCol="0">
              <a:spAutoFit/>
            </a:bodyPr>
            <a:lstStyle/>
            <a:p>
              <a:pPr algn="ctr"/>
              <a:r>
                <a:rPr lang="en-US" sz="1600" b="1" dirty="0">
                  <a:latin typeface="Century Gothic" panose="020B0502020202020204" pitchFamily="34" charset="0"/>
                </a:rPr>
                <a:t>Least important</a:t>
              </a:r>
              <a:endParaRPr lang="en-GB" sz="1600" b="1" dirty="0">
                <a:latin typeface="Century Gothic" panose="020B0502020202020204" pitchFamily="34" charset="0"/>
              </a:endParaRPr>
            </a:p>
          </p:txBody>
        </p:sp>
      </p:grpSp>
    </p:spTree>
    <p:extLst>
      <p:ext uri="{BB962C8B-B14F-4D97-AF65-F5344CB8AC3E}">
        <p14:creationId xmlns:p14="http://schemas.microsoft.com/office/powerpoint/2010/main" val="287727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48175-D4CB-675D-8A7C-BF1D7415A1EF}"/>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422BC097-B4D4-69CA-A664-999D2DE1E5B8}"/>
              </a:ext>
            </a:extLst>
          </p:cNvPr>
          <p:cNvSpPr/>
          <p:nvPr/>
        </p:nvSpPr>
        <p:spPr>
          <a:xfrm>
            <a:off x="6520919" y="0"/>
            <a:ext cx="3385081" cy="6858000"/>
          </a:xfrm>
          <a:prstGeom prst="rect">
            <a:avLst/>
          </a:prstGeom>
          <a:solidFill>
            <a:srgbClr val="A636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DF727A8C-05ED-3D4C-6AAD-AFFBFD71B7CC}"/>
              </a:ext>
            </a:extLst>
          </p:cNvPr>
          <p:cNvPicPr>
            <a:picLocks noChangeAspect="1"/>
          </p:cNvPicPr>
          <p:nvPr/>
        </p:nvPicPr>
        <p:blipFill>
          <a:blip r:embed="rId3"/>
          <a:srcRect l="310" r="310" b="59900"/>
          <a:stretch>
            <a:fillRect/>
          </a:stretch>
        </p:blipFill>
        <p:spPr>
          <a:xfrm>
            <a:off x="7287132" y="4438413"/>
            <a:ext cx="1761430" cy="2419588"/>
          </a:xfrm>
          <a:prstGeom prst="rect">
            <a:avLst/>
          </a:prstGeom>
        </p:spPr>
      </p:pic>
      <p:sp>
        <p:nvSpPr>
          <p:cNvPr id="23" name="Speech Bubble: Rectangle with Corners Rounded 6">
            <a:extLst>
              <a:ext uri="{FF2B5EF4-FFF2-40B4-BE49-F238E27FC236}">
                <a16:creationId xmlns:a16="http://schemas.microsoft.com/office/drawing/2014/main" id="{C0C75F07-35CD-FCB9-1886-3066B4EF73E5}"/>
              </a:ext>
            </a:extLst>
          </p:cNvPr>
          <p:cNvSpPr/>
          <p:nvPr/>
        </p:nvSpPr>
        <p:spPr>
          <a:xfrm>
            <a:off x="6846357" y="1422246"/>
            <a:ext cx="2734205"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What do you notice?</a:t>
            </a:r>
          </a:p>
        </p:txBody>
      </p:sp>
      <p:sp>
        <p:nvSpPr>
          <p:cNvPr id="24" name="Speech Bubble: Rectangle with Corners Rounded 7">
            <a:extLst>
              <a:ext uri="{FF2B5EF4-FFF2-40B4-BE49-F238E27FC236}">
                <a16:creationId xmlns:a16="http://schemas.microsoft.com/office/drawing/2014/main" id="{62933586-BC91-E627-F99D-8AAA0A0A5D4F}"/>
              </a:ext>
            </a:extLst>
          </p:cNvPr>
          <p:cNvSpPr/>
          <p:nvPr/>
        </p:nvSpPr>
        <p:spPr>
          <a:xfrm>
            <a:off x="6846357" y="2928456"/>
            <a:ext cx="2734206"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Is there anything Billy needs to consider?</a:t>
            </a:r>
          </a:p>
        </p:txBody>
      </p:sp>
      <p:sp>
        <p:nvSpPr>
          <p:cNvPr id="27" name="Round Same-side Corner of Rectangle 26">
            <a:extLst>
              <a:ext uri="{FF2B5EF4-FFF2-40B4-BE49-F238E27FC236}">
                <a16:creationId xmlns:a16="http://schemas.microsoft.com/office/drawing/2014/main" id="{360AE753-A5A6-0DAD-F1A7-432F4C24595A}"/>
              </a:ext>
            </a:extLst>
          </p:cNvPr>
          <p:cNvSpPr/>
          <p:nvPr/>
        </p:nvSpPr>
        <p:spPr>
          <a:xfrm>
            <a:off x="323850" y="1412874"/>
            <a:ext cx="5871631" cy="5504761"/>
          </a:xfrm>
          <a:prstGeom prst="round2SameRect">
            <a:avLst>
              <a:gd name="adj1" fmla="val 4916"/>
              <a:gd name="adj2" fmla="val 0"/>
            </a:avLst>
          </a:prstGeom>
          <a:solidFill>
            <a:schemeClr val="bg1"/>
          </a:solidFill>
          <a:ln w="38100">
            <a:solidFill>
              <a:srgbClr val="8117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6389CA9C-84CF-9068-F90A-FFEBA2F7225C}"/>
              </a:ext>
            </a:extLst>
          </p:cNvPr>
          <p:cNvSpPr/>
          <p:nvPr/>
        </p:nvSpPr>
        <p:spPr>
          <a:xfrm>
            <a:off x="479881" y="2811872"/>
            <a:ext cx="5504359" cy="1046715"/>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Yes – you are good at everything! </a:t>
            </a:r>
          </a:p>
        </p:txBody>
      </p:sp>
      <p:sp>
        <p:nvSpPr>
          <p:cNvPr id="29" name="Rounded Rectangle 28">
            <a:extLst>
              <a:ext uri="{FF2B5EF4-FFF2-40B4-BE49-F238E27FC236}">
                <a16:creationId xmlns:a16="http://schemas.microsoft.com/office/drawing/2014/main" id="{3172926C-1F18-29A0-EB0D-45F5D62619F5}"/>
              </a:ext>
            </a:extLst>
          </p:cNvPr>
          <p:cNvSpPr/>
          <p:nvPr/>
        </p:nvSpPr>
        <p:spPr>
          <a:xfrm>
            <a:off x="479880" y="1606163"/>
            <a:ext cx="5504359" cy="10440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Hey, do you think I’m good at everything? </a:t>
            </a:r>
          </a:p>
        </p:txBody>
      </p:sp>
      <p:sp>
        <p:nvSpPr>
          <p:cNvPr id="2" name="Title 1">
            <a:extLst>
              <a:ext uri="{FF2B5EF4-FFF2-40B4-BE49-F238E27FC236}">
                <a16:creationId xmlns:a16="http://schemas.microsoft.com/office/drawing/2014/main" id="{D9115E2A-14AD-394E-83D8-76B562D19DAE}"/>
              </a:ext>
            </a:extLst>
          </p:cNvPr>
          <p:cNvSpPr>
            <a:spLocks noGrp="1"/>
          </p:cNvSpPr>
          <p:nvPr>
            <p:ph type="title"/>
          </p:nvPr>
        </p:nvSpPr>
        <p:spPr>
          <a:xfrm>
            <a:off x="205673" y="557111"/>
            <a:ext cx="7749945" cy="694054"/>
          </a:xfrm>
        </p:spPr>
        <p:txBody>
          <a:bodyPr/>
          <a:lstStyle/>
          <a:p>
            <a:r>
              <a:rPr lang="en-GB" dirty="0"/>
              <a:t>Billy and the chatbot</a:t>
            </a:r>
            <a:endParaRPr lang="en-US" dirty="0"/>
          </a:p>
        </p:txBody>
      </p:sp>
      <p:sp>
        <p:nvSpPr>
          <p:cNvPr id="4" name="Slide Number Placeholder 3">
            <a:extLst>
              <a:ext uri="{FF2B5EF4-FFF2-40B4-BE49-F238E27FC236}">
                <a16:creationId xmlns:a16="http://schemas.microsoft.com/office/drawing/2014/main" id="{BDE426B3-4239-7654-D844-3B974C40F04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spTree>
    <p:extLst>
      <p:ext uri="{BB962C8B-B14F-4D97-AF65-F5344CB8AC3E}">
        <p14:creationId xmlns:p14="http://schemas.microsoft.com/office/powerpoint/2010/main" val="367682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F23C-BA62-69CD-23A8-310081E177A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B31C93B-D782-DB98-1689-CC3B527A3633}"/>
              </a:ext>
            </a:extLst>
          </p:cNvPr>
          <p:cNvSpPr/>
          <p:nvPr/>
        </p:nvSpPr>
        <p:spPr>
          <a:xfrm>
            <a:off x="6520919" y="0"/>
            <a:ext cx="3385081" cy="6858000"/>
          </a:xfrm>
          <a:prstGeom prst="rect">
            <a:avLst/>
          </a:prstGeom>
          <a:solidFill>
            <a:srgbClr val="A636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94C6228B-C14C-5F3F-60EB-375F5A198A75}"/>
              </a:ext>
            </a:extLst>
          </p:cNvPr>
          <p:cNvPicPr>
            <a:picLocks noChangeAspect="1"/>
          </p:cNvPicPr>
          <p:nvPr/>
        </p:nvPicPr>
        <p:blipFill>
          <a:blip r:embed="rId3"/>
          <a:srcRect l="177" r="177" b="59900"/>
          <a:stretch>
            <a:fillRect/>
          </a:stretch>
        </p:blipFill>
        <p:spPr>
          <a:xfrm>
            <a:off x="7280601" y="4438413"/>
            <a:ext cx="1766153" cy="2419588"/>
          </a:xfrm>
          <a:prstGeom prst="rect">
            <a:avLst/>
          </a:prstGeom>
        </p:spPr>
      </p:pic>
      <p:sp>
        <p:nvSpPr>
          <p:cNvPr id="30" name="Round Same-side Corner of Rectangle 29">
            <a:extLst>
              <a:ext uri="{FF2B5EF4-FFF2-40B4-BE49-F238E27FC236}">
                <a16:creationId xmlns:a16="http://schemas.microsoft.com/office/drawing/2014/main" id="{B912551E-5576-3635-D9E0-6799F5AAEFB1}"/>
              </a:ext>
            </a:extLst>
          </p:cNvPr>
          <p:cNvSpPr/>
          <p:nvPr/>
        </p:nvSpPr>
        <p:spPr>
          <a:xfrm>
            <a:off x="323850" y="1412874"/>
            <a:ext cx="5871631" cy="5504761"/>
          </a:xfrm>
          <a:prstGeom prst="round2SameRect">
            <a:avLst>
              <a:gd name="adj1" fmla="val 4916"/>
              <a:gd name="adj2" fmla="val 0"/>
            </a:avLst>
          </a:prstGeom>
          <a:solidFill>
            <a:schemeClr val="bg1"/>
          </a:solidFill>
          <a:ln w="38100">
            <a:solidFill>
              <a:srgbClr val="8117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173E338-6046-A601-9A8E-83E387E80D2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sp>
        <p:nvSpPr>
          <p:cNvPr id="7" name="Rounded Rectangle 6">
            <a:extLst>
              <a:ext uri="{FF2B5EF4-FFF2-40B4-BE49-F238E27FC236}">
                <a16:creationId xmlns:a16="http://schemas.microsoft.com/office/drawing/2014/main" id="{DE386B75-BA8A-1DC4-E3E2-111233D39973}"/>
              </a:ext>
            </a:extLst>
          </p:cNvPr>
          <p:cNvSpPr/>
          <p:nvPr/>
        </p:nvSpPr>
        <p:spPr>
          <a:xfrm>
            <a:off x="479881" y="2558971"/>
            <a:ext cx="5504359" cy="784800"/>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I’m sorry, Billy – why is that?</a:t>
            </a:r>
          </a:p>
        </p:txBody>
      </p:sp>
      <p:sp>
        <p:nvSpPr>
          <p:cNvPr id="14" name="Rounded Rectangle 13">
            <a:extLst>
              <a:ext uri="{FF2B5EF4-FFF2-40B4-BE49-F238E27FC236}">
                <a16:creationId xmlns:a16="http://schemas.microsoft.com/office/drawing/2014/main" id="{A5BDF526-C576-4315-AFDB-1E1F4683CE8B}"/>
              </a:ext>
            </a:extLst>
          </p:cNvPr>
          <p:cNvSpPr/>
          <p:nvPr/>
        </p:nvSpPr>
        <p:spPr>
          <a:xfrm>
            <a:off x="479879" y="1606163"/>
            <a:ext cx="5504400"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I’m feeling down today.</a:t>
            </a:r>
          </a:p>
        </p:txBody>
      </p:sp>
      <p:sp>
        <p:nvSpPr>
          <p:cNvPr id="16" name="Rounded Rectangle 15">
            <a:extLst>
              <a:ext uri="{FF2B5EF4-FFF2-40B4-BE49-F238E27FC236}">
                <a16:creationId xmlns:a16="http://schemas.microsoft.com/office/drawing/2014/main" id="{3421F7C2-0F53-0EE0-314C-3457379326ED}"/>
              </a:ext>
            </a:extLst>
          </p:cNvPr>
          <p:cNvSpPr/>
          <p:nvPr/>
        </p:nvSpPr>
        <p:spPr>
          <a:xfrm>
            <a:off x="479880" y="4464587"/>
            <a:ext cx="5504360" cy="1492868"/>
          </a:xfrm>
          <a:prstGeom prst="roundRect">
            <a:avLst>
              <a:gd name="adj" fmla="val 43504"/>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Yes. I would recommend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this website: </a:t>
            </a:r>
            <a:r>
              <a:rPr lang="en-GB" sz="2000" u="sng" dirty="0" err="1">
                <a:solidFill>
                  <a:schemeClr val="tx1"/>
                </a:solidFill>
                <a:latin typeface="Century Gothic" panose="020B0502020202020204" pitchFamily="34" charset="0"/>
              </a:rPr>
              <a:t>www.adultswhoareunhappy.com</a:t>
            </a:r>
            <a:endParaRPr lang="en-GB" sz="2000" u="sng" dirty="0">
              <a:solidFill>
                <a:schemeClr val="tx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8B1CAA70-739B-E8BB-0DDE-79A713181813}"/>
              </a:ext>
            </a:extLst>
          </p:cNvPr>
          <p:cNvSpPr/>
          <p:nvPr/>
        </p:nvSpPr>
        <p:spPr>
          <a:xfrm>
            <a:off x="479880" y="3511779"/>
            <a:ext cx="5504359"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I don’t know. Should I be worried?</a:t>
            </a:r>
          </a:p>
        </p:txBody>
      </p:sp>
      <p:sp>
        <p:nvSpPr>
          <p:cNvPr id="37" name="Speech Bubble: Rectangle with Corners Rounded 6">
            <a:extLst>
              <a:ext uri="{FF2B5EF4-FFF2-40B4-BE49-F238E27FC236}">
                <a16:creationId xmlns:a16="http://schemas.microsoft.com/office/drawing/2014/main" id="{2C9C5FB2-3570-B94A-603F-E1E5802809A6}"/>
              </a:ext>
            </a:extLst>
          </p:cNvPr>
          <p:cNvSpPr/>
          <p:nvPr/>
        </p:nvSpPr>
        <p:spPr>
          <a:xfrm>
            <a:off x="6846357" y="1422246"/>
            <a:ext cx="2734205"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What do you notice?</a:t>
            </a:r>
          </a:p>
        </p:txBody>
      </p:sp>
      <p:sp>
        <p:nvSpPr>
          <p:cNvPr id="38" name="Speech Bubble: Rectangle with Corners Rounded 7">
            <a:extLst>
              <a:ext uri="{FF2B5EF4-FFF2-40B4-BE49-F238E27FC236}">
                <a16:creationId xmlns:a16="http://schemas.microsoft.com/office/drawing/2014/main" id="{136673A3-B337-CD65-C7A8-C9DF6B8FAE4D}"/>
              </a:ext>
            </a:extLst>
          </p:cNvPr>
          <p:cNvSpPr/>
          <p:nvPr/>
        </p:nvSpPr>
        <p:spPr>
          <a:xfrm>
            <a:off x="6846357" y="2928456"/>
            <a:ext cx="2734206"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Is there anything Billy needs to consider?</a:t>
            </a:r>
          </a:p>
        </p:txBody>
      </p:sp>
      <p:sp>
        <p:nvSpPr>
          <p:cNvPr id="6" name="Title 1">
            <a:extLst>
              <a:ext uri="{FF2B5EF4-FFF2-40B4-BE49-F238E27FC236}">
                <a16:creationId xmlns:a16="http://schemas.microsoft.com/office/drawing/2014/main" id="{25287F8C-811C-7E54-1884-601749D8A476}"/>
              </a:ext>
            </a:extLst>
          </p:cNvPr>
          <p:cNvSpPr>
            <a:spLocks noGrp="1"/>
          </p:cNvSpPr>
          <p:nvPr>
            <p:ph type="title"/>
          </p:nvPr>
        </p:nvSpPr>
        <p:spPr>
          <a:xfrm>
            <a:off x="205673" y="557111"/>
            <a:ext cx="7749945" cy="694054"/>
          </a:xfrm>
        </p:spPr>
        <p:txBody>
          <a:bodyPr/>
          <a:lstStyle/>
          <a:p>
            <a:r>
              <a:rPr lang="en-GB" dirty="0"/>
              <a:t>Billy and the chatbot</a:t>
            </a:r>
            <a:endParaRPr lang="en-US" dirty="0"/>
          </a:p>
        </p:txBody>
      </p:sp>
    </p:spTree>
    <p:extLst>
      <p:ext uri="{BB962C8B-B14F-4D97-AF65-F5344CB8AC3E}">
        <p14:creationId xmlns:p14="http://schemas.microsoft.com/office/powerpoint/2010/main" val="404740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4AA5-6383-3473-1E2B-6FEC417779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8F5F3F-3955-D3F0-9F2E-9D6C1681E588}"/>
              </a:ext>
            </a:extLst>
          </p:cNvPr>
          <p:cNvSpPr/>
          <p:nvPr/>
        </p:nvSpPr>
        <p:spPr>
          <a:xfrm>
            <a:off x="6520919" y="0"/>
            <a:ext cx="3385081" cy="6858000"/>
          </a:xfrm>
          <a:prstGeom prst="rect">
            <a:avLst/>
          </a:prstGeom>
          <a:solidFill>
            <a:srgbClr val="A636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A456DF0-79B5-9E75-2D9A-5725017DD56F}"/>
              </a:ext>
            </a:extLst>
          </p:cNvPr>
          <p:cNvPicPr>
            <a:picLocks noChangeAspect="1"/>
          </p:cNvPicPr>
          <p:nvPr/>
        </p:nvPicPr>
        <p:blipFill>
          <a:blip r:embed="rId3"/>
          <a:srcRect l="540" r="540" b="59900"/>
          <a:stretch>
            <a:fillRect/>
          </a:stretch>
        </p:blipFill>
        <p:spPr>
          <a:xfrm>
            <a:off x="7287132" y="4438413"/>
            <a:ext cx="1768519" cy="2419588"/>
          </a:xfrm>
          <a:prstGeom prst="rect">
            <a:avLst/>
          </a:prstGeom>
        </p:spPr>
      </p:pic>
      <p:sp>
        <p:nvSpPr>
          <p:cNvPr id="4" name="Slide Number Placeholder 3">
            <a:extLst>
              <a:ext uri="{FF2B5EF4-FFF2-40B4-BE49-F238E27FC236}">
                <a16:creationId xmlns:a16="http://schemas.microsoft.com/office/drawing/2014/main" id="{AA6DEB59-6F93-612B-6A9F-2C4AD36393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sp>
        <p:nvSpPr>
          <p:cNvPr id="5" name="TextBox 4">
            <a:extLst>
              <a:ext uri="{FF2B5EF4-FFF2-40B4-BE49-F238E27FC236}">
                <a16:creationId xmlns:a16="http://schemas.microsoft.com/office/drawing/2014/main" id="{AEC24057-481D-2FAD-91BB-0E3E84F52E6B}"/>
              </a:ext>
            </a:extLst>
          </p:cNvPr>
          <p:cNvSpPr txBox="1"/>
          <p:nvPr/>
        </p:nvSpPr>
        <p:spPr>
          <a:xfrm>
            <a:off x="5263728" y="1237932"/>
            <a:ext cx="419924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ound Same-side Corner of Rectangle 10">
            <a:extLst>
              <a:ext uri="{FF2B5EF4-FFF2-40B4-BE49-F238E27FC236}">
                <a16:creationId xmlns:a16="http://schemas.microsoft.com/office/drawing/2014/main" id="{BDFD1F8B-145D-C6D0-CE64-3779E19F0FA0}"/>
              </a:ext>
            </a:extLst>
          </p:cNvPr>
          <p:cNvSpPr/>
          <p:nvPr/>
        </p:nvSpPr>
        <p:spPr>
          <a:xfrm>
            <a:off x="323850" y="1412874"/>
            <a:ext cx="5871631" cy="5504761"/>
          </a:xfrm>
          <a:prstGeom prst="round2SameRect">
            <a:avLst>
              <a:gd name="adj1" fmla="val 4916"/>
              <a:gd name="adj2" fmla="val 0"/>
            </a:avLst>
          </a:prstGeom>
          <a:solidFill>
            <a:schemeClr val="bg1"/>
          </a:solidFill>
          <a:ln w="38100">
            <a:solidFill>
              <a:srgbClr val="8117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D8C87DB-4B81-6800-1DFD-2C52CAA3F0B0}"/>
              </a:ext>
            </a:extLst>
          </p:cNvPr>
          <p:cNvSpPr/>
          <p:nvPr/>
        </p:nvSpPr>
        <p:spPr>
          <a:xfrm>
            <a:off x="479881" y="2724766"/>
            <a:ext cx="5504359" cy="784800"/>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That’s great! </a:t>
            </a:r>
            <a:r>
              <a:rPr lang="en-GB" sz="2000" dirty="0">
                <a:solidFill>
                  <a:schemeClr val="tx1"/>
                </a:solidFill>
                <a:sym typeface="Wingdings" panose="05000000000000000000" pitchFamily="2" charset="2"/>
              </a:rPr>
              <a:t></a:t>
            </a:r>
            <a:r>
              <a:rPr lang="en-GB" sz="2000" dirty="0">
                <a:solidFill>
                  <a:schemeClr val="tx1"/>
                </a:solidFill>
                <a:latin typeface="Century Gothic" panose="020B0502020202020204" pitchFamily="34" charset="0"/>
              </a:rPr>
              <a:t> Which one?</a:t>
            </a:r>
          </a:p>
        </p:txBody>
      </p:sp>
      <p:sp>
        <p:nvSpPr>
          <p:cNvPr id="14" name="Rounded Rectangle 13">
            <a:extLst>
              <a:ext uri="{FF2B5EF4-FFF2-40B4-BE49-F238E27FC236}">
                <a16:creationId xmlns:a16="http://schemas.microsoft.com/office/drawing/2014/main" id="{B1342154-964C-DD16-2DC9-C286269DB4A4}"/>
              </a:ext>
            </a:extLst>
          </p:cNvPr>
          <p:cNvSpPr/>
          <p:nvPr/>
        </p:nvSpPr>
        <p:spPr>
          <a:xfrm>
            <a:off x="479880" y="1606163"/>
            <a:ext cx="5504359" cy="895737"/>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I found out which new school I am moving to!</a:t>
            </a:r>
          </a:p>
        </p:txBody>
      </p:sp>
      <p:sp>
        <p:nvSpPr>
          <p:cNvPr id="15" name="Rounded Rectangle 14">
            <a:extLst>
              <a:ext uri="{FF2B5EF4-FFF2-40B4-BE49-F238E27FC236}">
                <a16:creationId xmlns:a16="http://schemas.microsoft.com/office/drawing/2014/main" id="{F4DBE8C6-4E06-EDA8-00C5-FBDD0C51F02C}"/>
              </a:ext>
            </a:extLst>
          </p:cNvPr>
          <p:cNvSpPr/>
          <p:nvPr/>
        </p:nvSpPr>
        <p:spPr>
          <a:xfrm>
            <a:off x="479880" y="4740098"/>
            <a:ext cx="5504360" cy="784800"/>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Where is that?</a:t>
            </a:r>
            <a:endParaRPr lang="en-GB" sz="2000" u="sng"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5C513F9A-748C-1D77-BD3C-07703ACAD92E}"/>
              </a:ext>
            </a:extLst>
          </p:cNvPr>
          <p:cNvSpPr/>
          <p:nvPr/>
        </p:nvSpPr>
        <p:spPr>
          <a:xfrm>
            <a:off x="479880" y="3732432"/>
            <a:ext cx="5504359"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Blackley Academy</a:t>
            </a:r>
          </a:p>
        </p:txBody>
      </p:sp>
      <p:sp>
        <p:nvSpPr>
          <p:cNvPr id="17" name="Rounded Rectangle 16">
            <a:extLst>
              <a:ext uri="{FF2B5EF4-FFF2-40B4-BE49-F238E27FC236}">
                <a16:creationId xmlns:a16="http://schemas.microsoft.com/office/drawing/2014/main" id="{7E7A6FD2-CF7D-983C-8484-08726ACD0626}"/>
              </a:ext>
            </a:extLst>
          </p:cNvPr>
          <p:cNvSpPr/>
          <p:nvPr/>
        </p:nvSpPr>
        <p:spPr>
          <a:xfrm>
            <a:off x="479880" y="5747763"/>
            <a:ext cx="5504359"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It’s in Blackley town in England.</a:t>
            </a:r>
          </a:p>
        </p:txBody>
      </p:sp>
      <p:sp>
        <p:nvSpPr>
          <p:cNvPr id="32" name="Speech Bubble: Rectangle with Corners Rounded 6">
            <a:extLst>
              <a:ext uri="{FF2B5EF4-FFF2-40B4-BE49-F238E27FC236}">
                <a16:creationId xmlns:a16="http://schemas.microsoft.com/office/drawing/2014/main" id="{533C84EE-C7AB-890C-9576-9FA89C9D41B6}"/>
              </a:ext>
            </a:extLst>
          </p:cNvPr>
          <p:cNvSpPr/>
          <p:nvPr/>
        </p:nvSpPr>
        <p:spPr>
          <a:xfrm>
            <a:off x="6846357" y="1422246"/>
            <a:ext cx="2734205"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What do you notice?</a:t>
            </a:r>
          </a:p>
        </p:txBody>
      </p:sp>
      <p:sp>
        <p:nvSpPr>
          <p:cNvPr id="33" name="Speech Bubble: Rectangle with Corners Rounded 7">
            <a:extLst>
              <a:ext uri="{FF2B5EF4-FFF2-40B4-BE49-F238E27FC236}">
                <a16:creationId xmlns:a16="http://schemas.microsoft.com/office/drawing/2014/main" id="{5D4312C1-C629-26E8-2FDD-247F049AB655}"/>
              </a:ext>
            </a:extLst>
          </p:cNvPr>
          <p:cNvSpPr/>
          <p:nvPr/>
        </p:nvSpPr>
        <p:spPr>
          <a:xfrm>
            <a:off x="6846357" y="2928456"/>
            <a:ext cx="2734206"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Is there anything Billy needs to consider?</a:t>
            </a:r>
          </a:p>
        </p:txBody>
      </p:sp>
      <p:sp>
        <p:nvSpPr>
          <p:cNvPr id="9" name="Title 1">
            <a:extLst>
              <a:ext uri="{FF2B5EF4-FFF2-40B4-BE49-F238E27FC236}">
                <a16:creationId xmlns:a16="http://schemas.microsoft.com/office/drawing/2014/main" id="{6F85F95F-3573-126D-6548-749989DA5749}"/>
              </a:ext>
            </a:extLst>
          </p:cNvPr>
          <p:cNvSpPr>
            <a:spLocks noGrp="1"/>
          </p:cNvSpPr>
          <p:nvPr>
            <p:ph type="title"/>
          </p:nvPr>
        </p:nvSpPr>
        <p:spPr>
          <a:xfrm>
            <a:off x="205673" y="557111"/>
            <a:ext cx="7749945" cy="694054"/>
          </a:xfrm>
        </p:spPr>
        <p:txBody>
          <a:bodyPr/>
          <a:lstStyle/>
          <a:p>
            <a:r>
              <a:rPr lang="en-GB" dirty="0"/>
              <a:t>Billy and the chatbot</a:t>
            </a:r>
            <a:endParaRPr lang="en-US" dirty="0"/>
          </a:p>
        </p:txBody>
      </p:sp>
    </p:spTree>
    <p:extLst>
      <p:ext uri="{BB962C8B-B14F-4D97-AF65-F5344CB8AC3E}">
        <p14:creationId xmlns:p14="http://schemas.microsoft.com/office/powerpoint/2010/main" val="415597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89860" cy="4566366"/>
          </a:xfrm>
        </p:spPr>
        <p:txBody>
          <a:body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90128A-C224-6602-F844-621F60FFC964}"/>
              </a:ext>
            </a:extLst>
          </p:cNvPr>
          <p:cNvSpPr/>
          <p:nvPr/>
        </p:nvSpPr>
        <p:spPr>
          <a:xfrm>
            <a:off x="6520919" y="0"/>
            <a:ext cx="3385081" cy="6858000"/>
          </a:xfrm>
          <a:prstGeom prst="rect">
            <a:avLst/>
          </a:prstGeom>
          <a:solidFill>
            <a:srgbClr val="A636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4F8E455-3A68-1C06-698A-D906A2F88AC9}"/>
              </a:ext>
            </a:extLst>
          </p:cNvPr>
          <p:cNvPicPr>
            <a:picLocks noChangeAspect="1"/>
          </p:cNvPicPr>
          <p:nvPr/>
        </p:nvPicPr>
        <p:blipFill>
          <a:blip r:embed="rId3"/>
          <a:srcRect t="140" b="59872"/>
          <a:stretch>
            <a:fillRect/>
          </a:stretch>
        </p:blipFill>
        <p:spPr>
          <a:xfrm>
            <a:off x="7274070" y="4438413"/>
            <a:ext cx="1777402" cy="2419588"/>
          </a:xfrm>
          <a:prstGeom prst="rect">
            <a:avLst/>
          </a:prstGeom>
        </p:spPr>
      </p:pic>
      <p:sp>
        <p:nvSpPr>
          <p:cNvPr id="4" name="Slide Number Placeholder 3">
            <a:extLst>
              <a:ext uri="{FF2B5EF4-FFF2-40B4-BE49-F238E27FC236}">
                <a16:creationId xmlns:a16="http://schemas.microsoft.com/office/drawing/2014/main" id="{A9738EAB-88A0-2771-D104-AD61E8565937}"/>
              </a:ext>
            </a:extLst>
          </p:cNvPr>
          <p:cNvSpPr>
            <a:spLocks noGrp="1"/>
          </p:cNvSpPr>
          <p:nvPr>
            <p:ph type="sldNum" sz="quarter" idx="4"/>
          </p:nvPr>
        </p:nvSpPr>
        <p:spPr/>
        <p:txBody>
          <a:bodyPr/>
          <a:lstStyle/>
          <a:p>
            <a:r>
              <a:rPr lang="en-GB" dirty="0">
                <a:solidFill>
                  <a:schemeClr val="bg1"/>
                </a:solidFill>
              </a:rPr>
              <a:t>© PSHE Association 2026</a:t>
            </a:r>
          </a:p>
        </p:txBody>
      </p:sp>
      <p:sp>
        <p:nvSpPr>
          <p:cNvPr id="5" name="TextBox 4">
            <a:extLst>
              <a:ext uri="{FF2B5EF4-FFF2-40B4-BE49-F238E27FC236}">
                <a16:creationId xmlns:a16="http://schemas.microsoft.com/office/drawing/2014/main" id="{8DCD0278-225C-B128-D0F9-B3D2812F63CD}"/>
              </a:ext>
            </a:extLst>
          </p:cNvPr>
          <p:cNvSpPr txBox="1"/>
          <p:nvPr/>
        </p:nvSpPr>
        <p:spPr>
          <a:xfrm>
            <a:off x="5263728" y="1237932"/>
            <a:ext cx="4199249" cy="1200329"/>
          </a:xfrm>
          <a:prstGeom prst="rect">
            <a:avLst/>
          </a:prstGeom>
          <a:noFill/>
        </p:spPr>
        <p:txBody>
          <a:bodyPr wrap="square" rtlCol="0">
            <a:spAutoFit/>
          </a:bodyPr>
          <a:lstStyle/>
          <a:p>
            <a:endParaRPr lang="en-GB" sz="2400" dirty="0"/>
          </a:p>
          <a:p>
            <a:endParaRPr lang="en-GB" sz="2400" dirty="0"/>
          </a:p>
          <a:p>
            <a:endParaRPr lang="en-GB" sz="2400" dirty="0"/>
          </a:p>
        </p:txBody>
      </p:sp>
      <p:sp>
        <p:nvSpPr>
          <p:cNvPr id="16" name="Round Same-side Corner of Rectangle 15">
            <a:extLst>
              <a:ext uri="{FF2B5EF4-FFF2-40B4-BE49-F238E27FC236}">
                <a16:creationId xmlns:a16="http://schemas.microsoft.com/office/drawing/2014/main" id="{F2330856-091C-A162-62B8-19B2307EBC91}"/>
              </a:ext>
            </a:extLst>
          </p:cNvPr>
          <p:cNvSpPr/>
          <p:nvPr/>
        </p:nvSpPr>
        <p:spPr>
          <a:xfrm>
            <a:off x="323850" y="1412874"/>
            <a:ext cx="5871631" cy="5504761"/>
          </a:xfrm>
          <a:prstGeom prst="round2SameRect">
            <a:avLst>
              <a:gd name="adj1" fmla="val 4916"/>
              <a:gd name="adj2" fmla="val 0"/>
            </a:avLst>
          </a:prstGeom>
          <a:solidFill>
            <a:schemeClr val="bg1"/>
          </a:solidFill>
          <a:ln w="38100">
            <a:solidFill>
              <a:srgbClr val="8117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E0A63AE-77B2-71A7-7D09-F4F9D089D179}"/>
              </a:ext>
            </a:extLst>
          </p:cNvPr>
          <p:cNvSpPr/>
          <p:nvPr/>
        </p:nvSpPr>
        <p:spPr>
          <a:xfrm>
            <a:off x="479881" y="2623251"/>
            <a:ext cx="5504359" cy="1694974"/>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288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Of course, Billy – you are going to be laughing your head off with this one…why did the bicycle fall over? </a:t>
            </a:r>
          </a:p>
        </p:txBody>
      </p:sp>
      <p:sp>
        <p:nvSpPr>
          <p:cNvPr id="18" name="Rounded Rectangle 17">
            <a:extLst>
              <a:ext uri="{FF2B5EF4-FFF2-40B4-BE49-F238E27FC236}">
                <a16:creationId xmlns:a16="http://schemas.microsoft.com/office/drawing/2014/main" id="{58BEA10B-5EA7-6C72-1EDB-E37200859489}"/>
              </a:ext>
            </a:extLst>
          </p:cNvPr>
          <p:cNvSpPr/>
          <p:nvPr/>
        </p:nvSpPr>
        <p:spPr>
          <a:xfrm>
            <a:off x="479880" y="1606163"/>
            <a:ext cx="5504359"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a:t>
            </a:r>
            <a:r>
              <a:rPr lang="en-GB" sz="2000" dirty="0">
                <a:solidFill>
                  <a:schemeClr val="tx1"/>
                </a:solidFill>
                <a:latin typeface="Century Gothic" panose="020B0502020202020204" pitchFamily="34" charset="0"/>
              </a:rPr>
              <a:t>: Tell me a joke.</a:t>
            </a:r>
          </a:p>
        </p:txBody>
      </p:sp>
      <p:sp>
        <p:nvSpPr>
          <p:cNvPr id="19" name="Rounded Rectangle 18">
            <a:extLst>
              <a:ext uri="{FF2B5EF4-FFF2-40B4-BE49-F238E27FC236}">
                <a16:creationId xmlns:a16="http://schemas.microsoft.com/office/drawing/2014/main" id="{8DD01E49-985E-701F-C0B0-87B94153501E}"/>
              </a:ext>
            </a:extLst>
          </p:cNvPr>
          <p:cNvSpPr/>
          <p:nvPr/>
        </p:nvSpPr>
        <p:spPr>
          <a:xfrm>
            <a:off x="479880" y="4550513"/>
            <a:ext cx="5504359" cy="784800"/>
          </a:xfrm>
          <a:prstGeom prst="roundRect">
            <a:avLst>
              <a:gd name="adj" fmla="val 5000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Billy: </a:t>
            </a:r>
            <a:r>
              <a:rPr lang="en-GB" sz="2000" dirty="0">
                <a:solidFill>
                  <a:schemeClr val="tx1"/>
                </a:solidFill>
                <a:latin typeface="Century Gothic" panose="020B0502020202020204" pitchFamily="34" charset="0"/>
              </a:rPr>
              <a:t>I don’t know?</a:t>
            </a:r>
          </a:p>
        </p:txBody>
      </p:sp>
      <p:sp>
        <p:nvSpPr>
          <p:cNvPr id="23" name="Rounded Rectangle 22">
            <a:extLst>
              <a:ext uri="{FF2B5EF4-FFF2-40B4-BE49-F238E27FC236}">
                <a16:creationId xmlns:a16="http://schemas.microsoft.com/office/drawing/2014/main" id="{89D70BD3-72C3-5A29-6917-6FB2AEE28F67}"/>
              </a:ext>
            </a:extLst>
          </p:cNvPr>
          <p:cNvSpPr/>
          <p:nvPr/>
        </p:nvSpPr>
        <p:spPr>
          <a:xfrm>
            <a:off x="479881" y="5567601"/>
            <a:ext cx="5504359" cy="964962"/>
          </a:xfrm>
          <a:prstGeom prst="roundRect">
            <a:avLst>
              <a:gd name="adj" fmla="val 5000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r>
              <a:rPr lang="en-GB" sz="2000" b="1" dirty="0">
                <a:solidFill>
                  <a:schemeClr val="tx1"/>
                </a:solidFill>
                <a:latin typeface="Century Gothic" panose="020B0502020202020204" pitchFamily="34" charset="0"/>
              </a:rPr>
              <a:t>AI chatbot</a:t>
            </a:r>
            <a:r>
              <a:rPr lang="en-GB" sz="2000" dirty="0">
                <a:solidFill>
                  <a:schemeClr val="tx1"/>
                </a:solidFill>
                <a:latin typeface="Century Gothic" panose="020B0502020202020204" pitchFamily="34" charset="0"/>
              </a:rPr>
              <a:t>: It was two-tired!</a:t>
            </a:r>
          </a:p>
          <a:p>
            <a:r>
              <a:rPr lang="en-GB" sz="2000" dirty="0">
                <a:solidFill>
                  <a:schemeClr val="tx1"/>
                </a:solidFill>
                <a:latin typeface="Century Gothic" panose="020B0502020202020204" pitchFamily="34" charset="0"/>
              </a:rPr>
              <a:t>Would you like to hear another?</a:t>
            </a:r>
          </a:p>
        </p:txBody>
      </p:sp>
      <p:sp>
        <p:nvSpPr>
          <p:cNvPr id="25" name="Speech Bubble: Rectangle with Corners Rounded 6">
            <a:extLst>
              <a:ext uri="{FF2B5EF4-FFF2-40B4-BE49-F238E27FC236}">
                <a16:creationId xmlns:a16="http://schemas.microsoft.com/office/drawing/2014/main" id="{78AC07B5-1071-20CE-FC5A-8E22105FF0F3}"/>
              </a:ext>
            </a:extLst>
          </p:cNvPr>
          <p:cNvSpPr/>
          <p:nvPr/>
        </p:nvSpPr>
        <p:spPr>
          <a:xfrm>
            <a:off x="6846357" y="1422246"/>
            <a:ext cx="2734205"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What do you notice?</a:t>
            </a:r>
          </a:p>
        </p:txBody>
      </p:sp>
      <p:sp>
        <p:nvSpPr>
          <p:cNvPr id="26" name="Speech Bubble: Rectangle with Corners Rounded 7">
            <a:extLst>
              <a:ext uri="{FF2B5EF4-FFF2-40B4-BE49-F238E27FC236}">
                <a16:creationId xmlns:a16="http://schemas.microsoft.com/office/drawing/2014/main" id="{EB4443D8-F481-C5A4-FEA7-5DCB2EA7DDBB}"/>
              </a:ext>
            </a:extLst>
          </p:cNvPr>
          <p:cNvSpPr/>
          <p:nvPr/>
        </p:nvSpPr>
        <p:spPr>
          <a:xfrm>
            <a:off x="6846357" y="2928456"/>
            <a:ext cx="2734206" cy="1356995"/>
          </a:xfrm>
          <a:prstGeom prst="wedgeRoundRectCallout">
            <a:avLst>
              <a:gd name="adj1" fmla="val -20833"/>
              <a:gd name="adj2" fmla="val 46711"/>
              <a:gd name="adj3" fmla="val 16667"/>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Is there anything Billy needs to consider?</a:t>
            </a:r>
          </a:p>
        </p:txBody>
      </p:sp>
      <p:sp>
        <p:nvSpPr>
          <p:cNvPr id="6" name="Title 1">
            <a:extLst>
              <a:ext uri="{FF2B5EF4-FFF2-40B4-BE49-F238E27FC236}">
                <a16:creationId xmlns:a16="http://schemas.microsoft.com/office/drawing/2014/main" id="{1E7C2EFA-2966-2FF9-214F-C32A50702052}"/>
              </a:ext>
            </a:extLst>
          </p:cNvPr>
          <p:cNvSpPr>
            <a:spLocks noGrp="1"/>
          </p:cNvSpPr>
          <p:nvPr>
            <p:ph type="title"/>
          </p:nvPr>
        </p:nvSpPr>
        <p:spPr>
          <a:xfrm>
            <a:off x="205673" y="557111"/>
            <a:ext cx="7749945" cy="694054"/>
          </a:xfrm>
        </p:spPr>
        <p:txBody>
          <a:bodyPr/>
          <a:lstStyle/>
          <a:p>
            <a:r>
              <a:rPr lang="en-GB" dirty="0"/>
              <a:t>Billy and the chatbot</a:t>
            </a:r>
            <a:endParaRPr lang="en-US" dirty="0"/>
          </a:p>
        </p:txBody>
      </p:sp>
    </p:spTree>
    <p:extLst>
      <p:ext uri="{BB962C8B-B14F-4D97-AF65-F5344CB8AC3E}">
        <p14:creationId xmlns:p14="http://schemas.microsoft.com/office/powerpoint/2010/main" val="109397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95627-F33D-3972-AEBB-B82E53DE45DC}"/>
              </a:ext>
            </a:extLst>
          </p:cNvPr>
          <p:cNvSpPr>
            <a:spLocks noGrp="1"/>
          </p:cNvSpPr>
          <p:nvPr>
            <p:ph type="title"/>
          </p:nvPr>
        </p:nvSpPr>
        <p:spPr>
          <a:xfrm>
            <a:off x="241042" y="548608"/>
            <a:ext cx="8166128" cy="694054"/>
          </a:xfrm>
        </p:spPr>
        <p:txBody>
          <a:bodyPr/>
          <a:lstStyle/>
          <a:p>
            <a:r>
              <a:rPr lang="en-GB" dirty="0"/>
              <a:t>What should Billy consider?</a:t>
            </a:r>
          </a:p>
        </p:txBody>
      </p:sp>
      <p:sp>
        <p:nvSpPr>
          <p:cNvPr id="4" name="Slide Number Placeholder 3">
            <a:extLst>
              <a:ext uri="{FF2B5EF4-FFF2-40B4-BE49-F238E27FC236}">
                <a16:creationId xmlns:a16="http://schemas.microsoft.com/office/drawing/2014/main" id="{2CB0BC98-02FD-788C-EB54-0DDD7BDB380E}"/>
              </a:ext>
            </a:extLst>
          </p:cNvPr>
          <p:cNvSpPr>
            <a:spLocks noGrp="1"/>
          </p:cNvSpPr>
          <p:nvPr>
            <p:ph type="sldNum" sz="quarter" idx="4"/>
          </p:nvPr>
        </p:nvSpPr>
        <p:spPr/>
        <p:txBody>
          <a:bodyPr/>
          <a:lstStyle/>
          <a:p>
            <a:r>
              <a:rPr lang="en-GB" dirty="0"/>
              <a:t>© PSHE Association 2026</a:t>
            </a:r>
          </a:p>
        </p:txBody>
      </p:sp>
      <p:sp>
        <p:nvSpPr>
          <p:cNvPr id="8" name="TextBox 7">
            <a:extLst>
              <a:ext uri="{FF2B5EF4-FFF2-40B4-BE49-F238E27FC236}">
                <a16:creationId xmlns:a16="http://schemas.microsoft.com/office/drawing/2014/main" id="{34BFDEEC-3761-0D36-46BF-00F8F6755ABD}"/>
              </a:ext>
            </a:extLst>
          </p:cNvPr>
          <p:cNvSpPr txBox="1"/>
          <p:nvPr/>
        </p:nvSpPr>
        <p:spPr>
          <a:xfrm>
            <a:off x="232410" y="1303692"/>
            <a:ext cx="4149375" cy="4073359"/>
          </a:xfrm>
          <a:prstGeom prst="rect">
            <a:avLst/>
          </a:prstGeom>
          <a:noFill/>
        </p:spPr>
        <p:txBody>
          <a:bodyPr wrap="square">
            <a:spAutoFit/>
          </a:bodyPr>
          <a:lstStyle/>
          <a:p>
            <a:pPr marL="270000" indent="-270000">
              <a:lnSpc>
                <a:spcPts val="2800"/>
              </a:lnSpc>
              <a:spcBef>
                <a:spcPts val="1100"/>
              </a:spcBef>
              <a:buFont typeface="Wingdings" panose="05000000000000000000" pitchFamily="2" charset="2"/>
              <a:buChar char="ü"/>
            </a:pPr>
            <a:r>
              <a:rPr lang="en-GB" sz="2000" dirty="0">
                <a:solidFill>
                  <a:schemeClr val="bg1"/>
                </a:solidFill>
                <a:effectLst/>
                <a:latin typeface="Century Gothic" panose="020B0502020202020204" pitchFamily="34" charset="0"/>
              </a:rPr>
              <a:t>There are age restrictions in the UK for using generative AI. This is often 13 years old, with parental permission. </a:t>
            </a:r>
          </a:p>
          <a:p>
            <a:pPr marL="270000" indent="-270000">
              <a:lnSpc>
                <a:spcPts val="2800"/>
              </a:lnSpc>
              <a:spcBef>
                <a:spcPts val="1100"/>
              </a:spcBef>
              <a:buFont typeface="Wingdings" panose="05000000000000000000" pitchFamily="2" charset="2"/>
              <a:buChar char="ü"/>
            </a:pPr>
            <a:r>
              <a:rPr lang="en-GB" sz="2000" dirty="0">
                <a:solidFill>
                  <a:schemeClr val="bg1"/>
                </a:solidFill>
                <a:latin typeface="Century Gothic" panose="020B0502020202020204" pitchFamily="34" charset="0"/>
              </a:rPr>
              <a:t>Include family, if interacting with a chatbot</a:t>
            </a:r>
          </a:p>
          <a:p>
            <a:pPr marL="270000" indent="-270000">
              <a:lnSpc>
                <a:spcPts val="2800"/>
              </a:lnSpc>
              <a:spcBef>
                <a:spcPts val="1100"/>
              </a:spcBef>
              <a:buFont typeface="Wingdings" panose="05000000000000000000" pitchFamily="2" charset="2"/>
              <a:buChar char="ü"/>
            </a:pPr>
            <a:r>
              <a:rPr lang="en-GB" sz="2000" dirty="0">
                <a:solidFill>
                  <a:schemeClr val="bg1"/>
                </a:solidFill>
                <a:latin typeface="Century Gothic" panose="020B0502020202020204" pitchFamily="34" charset="0"/>
              </a:rPr>
              <a:t>Always get any advice from real, trusted adults or friends</a:t>
            </a:r>
          </a:p>
          <a:p>
            <a:pPr marL="270000" indent="-270000">
              <a:lnSpc>
                <a:spcPts val="2800"/>
              </a:lnSpc>
              <a:spcBef>
                <a:spcPts val="1100"/>
              </a:spcBef>
              <a:buFont typeface="Wingdings" panose="05000000000000000000" pitchFamily="2" charset="2"/>
              <a:buChar char="ü"/>
            </a:pPr>
            <a:r>
              <a:rPr lang="en-GB" sz="2000" dirty="0">
                <a:solidFill>
                  <a:schemeClr val="bg1"/>
                </a:solidFill>
                <a:latin typeface="Century Gothic" panose="020B0502020202020204" pitchFamily="34" charset="0"/>
              </a:rPr>
              <a:t>Don’t share personal information</a:t>
            </a:r>
            <a:endParaRPr lang="en-GB" sz="2000" dirty="0">
              <a:solidFill>
                <a:schemeClr val="bg1"/>
              </a:solidFill>
              <a:effectLst/>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D7A49A51-05CF-DF33-569B-1AD8AD91CCE7}"/>
              </a:ext>
            </a:extLst>
          </p:cNvPr>
          <p:cNvSpPr/>
          <p:nvPr/>
        </p:nvSpPr>
        <p:spPr>
          <a:xfrm>
            <a:off x="5114925" y="4539407"/>
            <a:ext cx="4467225" cy="193613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latin typeface="Century Gothic" panose="020B0502020202020204" pitchFamily="34" charset="0"/>
              </a:rPr>
              <a:t>Can you…</a:t>
            </a:r>
          </a:p>
          <a:p>
            <a:r>
              <a:rPr lang="en-GB" sz="2000" dirty="0">
                <a:latin typeface="Century Gothic" panose="020B0502020202020204" pitchFamily="34" charset="0"/>
              </a:rPr>
              <a:t>write a note to Billy explaining three important things he should think about if communicating with an AI chatbot? </a:t>
            </a:r>
          </a:p>
        </p:txBody>
      </p:sp>
      <p:pic>
        <p:nvPicPr>
          <p:cNvPr id="2" name="Picture 1">
            <a:extLst>
              <a:ext uri="{FF2B5EF4-FFF2-40B4-BE49-F238E27FC236}">
                <a16:creationId xmlns:a16="http://schemas.microsoft.com/office/drawing/2014/main" id="{7D99A1A8-4671-9979-7525-FC4CC65BBF1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9115" y="5898239"/>
            <a:ext cx="408764" cy="664804"/>
          </a:xfrm>
          <a:prstGeom prst="rect">
            <a:avLst/>
          </a:prstGeom>
        </p:spPr>
      </p:pic>
      <p:pic>
        <p:nvPicPr>
          <p:cNvPr id="5" name="Picture 4">
            <a:extLst>
              <a:ext uri="{FF2B5EF4-FFF2-40B4-BE49-F238E27FC236}">
                <a16:creationId xmlns:a16="http://schemas.microsoft.com/office/drawing/2014/main" id="{F955986C-5FB0-4A19-84CC-572FAF554AF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717880" y="6051927"/>
            <a:ext cx="440209" cy="480636"/>
          </a:xfrm>
          <a:prstGeom prst="rect">
            <a:avLst/>
          </a:prstGeom>
        </p:spPr>
      </p:pic>
      <p:sp>
        <p:nvSpPr>
          <p:cNvPr id="6" name="TextBox 5">
            <a:extLst>
              <a:ext uri="{FF2B5EF4-FFF2-40B4-BE49-F238E27FC236}">
                <a16:creationId xmlns:a16="http://schemas.microsoft.com/office/drawing/2014/main" id="{83EB5BD7-88A1-3BC1-4C9A-4F1FE8E66051}"/>
              </a:ext>
            </a:extLst>
          </p:cNvPr>
          <p:cNvSpPr txBox="1"/>
          <p:nvPr/>
        </p:nvSpPr>
        <p:spPr>
          <a:xfrm>
            <a:off x="5043805" y="1303692"/>
            <a:ext cx="4465638" cy="3073085"/>
          </a:xfrm>
          <a:prstGeom prst="rect">
            <a:avLst/>
          </a:prstGeom>
          <a:noFill/>
        </p:spPr>
        <p:txBody>
          <a:bodyPr wrap="square">
            <a:spAutoFit/>
          </a:bodyPr>
          <a:lstStyle/>
          <a:p>
            <a:pPr marL="270000" indent="-270000">
              <a:lnSpc>
                <a:spcPts val="2800"/>
              </a:lnSpc>
              <a:spcBef>
                <a:spcPts val="1100"/>
              </a:spcBef>
              <a:buFont typeface="Wingdings" panose="05000000000000000000" pitchFamily="2" charset="2"/>
              <a:buChar char="ü"/>
            </a:pPr>
            <a:r>
              <a:rPr lang="en-GB" sz="2000" dirty="0">
                <a:solidFill>
                  <a:schemeClr val="bg1"/>
                </a:solidFill>
                <a:latin typeface="Century Gothic" panose="020B0502020202020204" pitchFamily="34" charset="0"/>
              </a:rPr>
              <a:t>Do research beyond what AI generates and use critical thinking skills</a:t>
            </a:r>
          </a:p>
          <a:p>
            <a:pPr marL="270000" indent="-270000">
              <a:lnSpc>
                <a:spcPts val="2800"/>
              </a:lnSpc>
              <a:spcBef>
                <a:spcPts val="1100"/>
              </a:spcBef>
              <a:buFont typeface="Wingdings" panose="05000000000000000000" pitchFamily="2" charset="2"/>
              <a:buChar char="ü"/>
            </a:pPr>
            <a:r>
              <a:rPr lang="en-GB" sz="2000" dirty="0">
                <a:solidFill>
                  <a:schemeClr val="bg1"/>
                </a:solidFill>
                <a:latin typeface="Century Gothic" panose="020B0502020202020204" pitchFamily="34" charset="0"/>
              </a:rPr>
              <a:t>Remember an </a:t>
            </a:r>
            <a:r>
              <a:rPr lang="en-GB" sz="2000" b="1" dirty="0">
                <a:solidFill>
                  <a:schemeClr val="bg1"/>
                </a:solidFill>
                <a:latin typeface="Century Gothic" panose="020B0502020202020204" pitchFamily="34" charset="0"/>
              </a:rPr>
              <a:t>AI chatbot is not human </a:t>
            </a:r>
            <a:r>
              <a:rPr lang="en-GB" sz="2000" dirty="0">
                <a:solidFill>
                  <a:schemeClr val="bg1"/>
                </a:solidFill>
                <a:latin typeface="Century Gothic" panose="020B0502020202020204" pitchFamily="34" charset="0"/>
              </a:rPr>
              <a:t>and cannot think about or understand what a human is saying - it is just predicting responses</a:t>
            </a:r>
          </a:p>
        </p:txBody>
      </p:sp>
      <p:pic>
        <p:nvPicPr>
          <p:cNvPr id="7" name="Picture 6">
            <a:extLst>
              <a:ext uri="{FF2B5EF4-FFF2-40B4-BE49-F238E27FC236}">
                <a16:creationId xmlns:a16="http://schemas.microsoft.com/office/drawing/2014/main" id="{CD1C0DD1-B984-6B2E-B174-D0C3A97916BC}"/>
              </a:ext>
            </a:extLst>
          </p:cNvPr>
          <p:cNvPicPr>
            <a:picLocks noChangeAspect="1"/>
          </p:cNvPicPr>
          <p:nvPr/>
        </p:nvPicPr>
        <p:blipFill>
          <a:blip r:embed="rId7"/>
          <a:srcRect l="310" r="310" b="59900"/>
          <a:stretch>
            <a:fillRect/>
          </a:stretch>
        </p:blipFill>
        <p:spPr>
          <a:xfrm>
            <a:off x="3072630" y="5059679"/>
            <a:ext cx="1309155" cy="1798321"/>
          </a:xfrm>
          <a:prstGeom prst="rect">
            <a:avLst/>
          </a:prstGeom>
        </p:spPr>
      </p:pic>
    </p:spTree>
    <p:extLst>
      <p:ext uri="{BB962C8B-B14F-4D97-AF65-F5344CB8AC3E}">
        <p14:creationId xmlns:p14="http://schemas.microsoft.com/office/powerpoint/2010/main" val="28275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42A1220-E1C8-B70F-C9B1-1A0117B790E3}"/>
              </a:ext>
            </a:extLst>
          </p:cNvPr>
          <p:cNvSpPr/>
          <p:nvPr/>
        </p:nvSpPr>
        <p:spPr>
          <a:xfrm>
            <a:off x="323849" y="4125686"/>
            <a:ext cx="3692979" cy="2406877"/>
          </a:xfrm>
          <a:prstGeom prst="roundRect">
            <a:avLst>
              <a:gd name="adj" fmla="val 8978"/>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99CE7D-AA58-44C4-BF16-4C9F93FD8EC5}"/>
              </a:ext>
            </a:extLst>
          </p:cNvPr>
          <p:cNvPicPr>
            <a:picLocks noChangeAspect="1"/>
          </p:cNvPicPr>
          <p:nvPr/>
        </p:nvPicPr>
        <p:blipFill>
          <a:blip r:embed="rId3"/>
          <a:srcRect l="19" r="19" b="63292"/>
          <a:stretch>
            <a:fillRect/>
          </a:stretch>
        </p:blipFill>
        <p:spPr>
          <a:xfrm>
            <a:off x="7275951" y="4354513"/>
            <a:ext cx="2010130" cy="2517457"/>
          </a:xfrm>
          <a:prstGeom prst="rect">
            <a:avLst/>
          </a:prstGeom>
        </p:spPr>
      </p:pic>
      <p:pic>
        <p:nvPicPr>
          <p:cNvPr id="11" name="Picture 10">
            <a:extLst>
              <a:ext uri="{FF2B5EF4-FFF2-40B4-BE49-F238E27FC236}">
                <a16:creationId xmlns:a16="http://schemas.microsoft.com/office/drawing/2014/main" id="{2F5C2A95-DEAB-D53B-6E98-B0783618CC81}"/>
              </a:ext>
            </a:extLst>
          </p:cNvPr>
          <p:cNvPicPr>
            <a:picLocks noChangeAspect="1"/>
          </p:cNvPicPr>
          <p:nvPr/>
        </p:nvPicPr>
        <p:blipFill>
          <a:blip r:embed="rId4"/>
          <a:stretch>
            <a:fillRect/>
          </a:stretch>
        </p:blipFill>
        <p:spPr>
          <a:xfrm>
            <a:off x="4464567" y="1412875"/>
            <a:ext cx="5206158" cy="3029851"/>
          </a:xfrm>
          <a:prstGeom prst="rect">
            <a:avLst/>
          </a:prstGeom>
        </p:spPr>
      </p:pic>
      <p:sp>
        <p:nvSpPr>
          <p:cNvPr id="2" name="Content Placeholder 1">
            <a:extLst>
              <a:ext uri="{FF2B5EF4-FFF2-40B4-BE49-F238E27FC236}">
                <a16:creationId xmlns:a16="http://schemas.microsoft.com/office/drawing/2014/main" id="{898C0EBF-DEA9-33F0-C364-C00ABE160F27}"/>
              </a:ext>
            </a:extLst>
          </p:cNvPr>
          <p:cNvSpPr>
            <a:spLocks noGrp="1"/>
          </p:cNvSpPr>
          <p:nvPr>
            <p:ph sz="half" idx="10"/>
          </p:nvPr>
        </p:nvSpPr>
        <p:spPr>
          <a:xfrm>
            <a:off x="211974" y="1953491"/>
            <a:ext cx="3740371" cy="1637434"/>
          </a:xfrm>
        </p:spPr>
        <p:txBody>
          <a:bodyPr>
            <a:noAutofit/>
          </a:bodyPr>
          <a:lstStyle/>
          <a:p>
            <a:pPr>
              <a:lnSpc>
                <a:spcPts val="3200"/>
              </a:lnSpc>
            </a:pPr>
            <a:r>
              <a:rPr lang="en-GB" sz="2400" dirty="0"/>
              <a:t>For each card, consider whether it best applies to chatbots, human friends, or both.</a:t>
            </a:r>
          </a:p>
          <a:p>
            <a:pPr>
              <a:lnSpc>
                <a:spcPts val="3200"/>
              </a:lnSpc>
            </a:pPr>
            <a:endParaRPr lang="en-GB" dirty="0"/>
          </a:p>
        </p:txBody>
      </p:sp>
      <p:sp>
        <p:nvSpPr>
          <p:cNvPr id="3" name="Title 2">
            <a:extLst>
              <a:ext uri="{FF2B5EF4-FFF2-40B4-BE49-F238E27FC236}">
                <a16:creationId xmlns:a16="http://schemas.microsoft.com/office/drawing/2014/main" id="{F692A588-071D-F68D-912E-034AF9675537}"/>
              </a:ext>
            </a:extLst>
          </p:cNvPr>
          <p:cNvSpPr>
            <a:spLocks noGrp="1"/>
          </p:cNvSpPr>
          <p:nvPr>
            <p:ph type="title"/>
          </p:nvPr>
        </p:nvSpPr>
        <p:spPr>
          <a:xfrm>
            <a:off x="233593" y="543877"/>
            <a:ext cx="3962488" cy="1271067"/>
          </a:xfrm>
        </p:spPr>
        <p:txBody>
          <a:bodyPr/>
          <a:lstStyle/>
          <a:p>
            <a:r>
              <a:rPr lang="en-GB" dirty="0"/>
              <a:t>Similar or different? </a:t>
            </a:r>
          </a:p>
        </p:txBody>
      </p:sp>
      <p:sp>
        <p:nvSpPr>
          <p:cNvPr id="4" name="Slide Number Placeholder 3">
            <a:extLst>
              <a:ext uri="{FF2B5EF4-FFF2-40B4-BE49-F238E27FC236}">
                <a16:creationId xmlns:a16="http://schemas.microsoft.com/office/drawing/2014/main" id="{8F399552-DDF7-D745-6326-30A82F46E77D}"/>
              </a:ext>
            </a:extLst>
          </p:cNvPr>
          <p:cNvSpPr>
            <a:spLocks noGrp="1"/>
          </p:cNvSpPr>
          <p:nvPr>
            <p:ph type="sldNum" sz="quarter" idx="4"/>
          </p:nvPr>
        </p:nvSpPr>
        <p:spPr/>
        <p:txBody>
          <a:bodyPr/>
          <a:lstStyle/>
          <a:p>
            <a:r>
              <a:rPr lang="en-GB" dirty="0"/>
              <a:t>© PSHE Association 2026</a:t>
            </a:r>
          </a:p>
        </p:txBody>
      </p:sp>
      <p:sp>
        <p:nvSpPr>
          <p:cNvPr id="7" name="TextBox 6">
            <a:extLst>
              <a:ext uri="{FF2B5EF4-FFF2-40B4-BE49-F238E27FC236}">
                <a16:creationId xmlns:a16="http://schemas.microsoft.com/office/drawing/2014/main" id="{12A3C3C8-9F4C-447F-E3E2-3C51DC964AB0}"/>
              </a:ext>
            </a:extLst>
          </p:cNvPr>
          <p:cNvSpPr txBox="1"/>
          <p:nvPr/>
        </p:nvSpPr>
        <p:spPr>
          <a:xfrm>
            <a:off x="4672108" y="1566438"/>
            <a:ext cx="4791075" cy="2354940"/>
          </a:xfrm>
          <a:prstGeom prst="rect">
            <a:avLst/>
          </a:prstGeom>
          <a:noFill/>
        </p:spPr>
        <p:txBody>
          <a:bodyPr wrap="square" rtlCol="0">
            <a:spAutoFit/>
          </a:bodyPr>
          <a:lstStyle/>
          <a:p>
            <a:pPr>
              <a:lnSpc>
                <a:spcPts val="2800"/>
              </a:lnSpc>
              <a:spcBef>
                <a:spcPts val="1100"/>
              </a:spcBef>
            </a:pPr>
            <a:r>
              <a:rPr lang="en-GB" sz="2200" dirty="0">
                <a:latin typeface="Century Gothic" panose="020B0502020202020204" pitchFamily="34" charset="0"/>
              </a:rPr>
              <a:t>Sometimes my interactions with the AI chatbot feel similar to those with my school friends and sometimes they feel different! </a:t>
            </a:r>
          </a:p>
          <a:p>
            <a:pPr>
              <a:lnSpc>
                <a:spcPts val="2800"/>
              </a:lnSpc>
              <a:spcBef>
                <a:spcPts val="1100"/>
              </a:spcBef>
            </a:pPr>
            <a:r>
              <a:rPr lang="en-GB" sz="2200" dirty="0">
                <a:latin typeface="Century Gothic" panose="020B0502020202020204" pitchFamily="34" charset="0"/>
              </a:rPr>
              <a:t>Please can you help me to think about this more?</a:t>
            </a:r>
          </a:p>
        </p:txBody>
      </p:sp>
      <p:pic>
        <p:nvPicPr>
          <p:cNvPr id="16" name="Picture 15">
            <a:extLst>
              <a:ext uri="{FF2B5EF4-FFF2-40B4-BE49-F238E27FC236}">
                <a16:creationId xmlns:a16="http://schemas.microsoft.com/office/drawing/2014/main" id="{D9C499BC-9B82-B310-4B81-1420586925BC}"/>
              </a:ext>
            </a:extLst>
          </p:cNvPr>
          <p:cNvPicPr>
            <a:picLocks noChangeAspect="1"/>
          </p:cNvPicPr>
          <p:nvPr/>
        </p:nvPicPr>
        <p:blipFill>
          <a:blip r:embed="rId5"/>
          <a:stretch>
            <a:fillRect/>
          </a:stretch>
        </p:blipFill>
        <p:spPr>
          <a:xfrm>
            <a:off x="643345" y="4303858"/>
            <a:ext cx="3052075" cy="2050531"/>
          </a:xfrm>
          <a:prstGeom prst="rect">
            <a:avLst/>
          </a:prstGeom>
        </p:spPr>
      </p:pic>
      <p:pic>
        <p:nvPicPr>
          <p:cNvPr id="18" name="Picture 17">
            <a:extLst>
              <a:ext uri="{FF2B5EF4-FFF2-40B4-BE49-F238E27FC236}">
                <a16:creationId xmlns:a16="http://schemas.microsoft.com/office/drawing/2014/main" id="{795A2F2B-CBAA-9D4C-62E1-14EB1C8E375E}"/>
              </a:ext>
            </a:extLst>
          </p:cNvPr>
          <p:cNvPicPr>
            <a:picLocks noChangeAspect="1"/>
          </p:cNvPicPr>
          <p:nvPr/>
        </p:nvPicPr>
        <p:blipFill>
          <a:blip r:embed="rId6"/>
          <a:stretch>
            <a:fillRect/>
          </a:stretch>
        </p:blipFill>
        <p:spPr>
          <a:xfrm rot="20403277">
            <a:off x="5374140" y="5883106"/>
            <a:ext cx="962055" cy="457370"/>
          </a:xfrm>
          <a:prstGeom prst="rect">
            <a:avLst/>
          </a:prstGeom>
          <a:effectLst>
            <a:outerShdw blurRad="50800" dist="38100" dir="5400000" algn="t" rotWithShape="0">
              <a:prstClr val="black">
                <a:alpha val="40000"/>
              </a:prstClr>
            </a:outerShdw>
          </a:effectLst>
        </p:spPr>
      </p:pic>
      <p:pic>
        <p:nvPicPr>
          <p:cNvPr id="20" name="Picture 19">
            <a:extLst>
              <a:ext uri="{FF2B5EF4-FFF2-40B4-BE49-F238E27FC236}">
                <a16:creationId xmlns:a16="http://schemas.microsoft.com/office/drawing/2014/main" id="{330E1FA6-CBE2-FAE2-735E-FA28AC90836F}"/>
              </a:ext>
            </a:extLst>
          </p:cNvPr>
          <p:cNvPicPr>
            <a:picLocks noChangeAspect="1"/>
          </p:cNvPicPr>
          <p:nvPr/>
        </p:nvPicPr>
        <p:blipFill>
          <a:blip r:embed="rId7"/>
          <a:stretch>
            <a:fillRect/>
          </a:stretch>
        </p:blipFill>
        <p:spPr>
          <a:xfrm rot="833926">
            <a:off x="5709047" y="5347090"/>
            <a:ext cx="962055" cy="457370"/>
          </a:xfrm>
          <a:prstGeom prst="rect">
            <a:avLst/>
          </a:prstGeom>
          <a:effectLst>
            <a:outerShdw blurRad="50800" dist="38100" dir="5400000" algn="t" rotWithShape="0">
              <a:prstClr val="black">
                <a:alpha val="40000"/>
              </a:prstClr>
            </a:outerShdw>
          </a:effectLst>
        </p:spPr>
      </p:pic>
      <p:pic>
        <p:nvPicPr>
          <p:cNvPr id="22" name="Picture 21">
            <a:extLst>
              <a:ext uri="{FF2B5EF4-FFF2-40B4-BE49-F238E27FC236}">
                <a16:creationId xmlns:a16="http://schemas.microsoft.com/office/drawing/2014/main" id="{A65BFF8F-F964-FF08-18B2-FFF17595FEBE}"/>
              </a:ext>
            </a:extLst>
          </p:cNvPr>
          <p:cNvPicPr>
            <a:picLocks noChangeAspect="1"/>
          </p:cNvPicPr>
          <p:nvPr/>
        </p:nvPicPr>
        <p:blipFill>
          <a:blip r:embed="rId8"/>
          <a:stretch>
            <a:fillRect/>
          </a:stretch>
        </p:blipFill>
        <p:spPr>
          <a:xfrm rot="20099433">
            <a:off x="4862608" y="5356450"/>
            <a:ext cx="962055" cy="457370"/>
          </a:xfrm>
          <a:prstGeom prst="rect">
            <a:avLst/>
          </a:prstGeom>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C47C9F7C-C70A-0E92-09FD-4FAC390FEC50}"/>
              </a:ext>
            </a:extLst>
          </p:cNvPr>
          <p:cNvPicPr>
            <a:picLocks noChangeAspect="1"/>
          </p:cNvPicPr>
          <p:nvPr/>
        </p:nvPicPr>
        <p:blipFill>
          <a:blip r:embed="rId9"/>
          <a:stretch>
            <a:fillRect/>
          </a:stretch>
        </p:blipFill>
        <p:spPr>
          <a:xfrm rot="20389916">
            <a:off x="6056240" y="6035919"/>
            <a:ext cx="962055" cy="457370"/>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AC1AC830-E217-EC37-E61E-C1419EDF3279}"/>
              </a:ext>
            </a:extLst>
          </p:cNvPr>
          <p:cNvPicPr>
            <a:picLocks noChangeAspect="1"/>
          </p:cNvPicPr>
          <p:nvPr/>
        </p:nvPicPr>
        <p:blipFill>
          <a:blip r:embed="rId10"/>
          <a:stretch>
            <a:fillRect/>
          </a:stretch>
        </p:blipFill>
        <p:spPr>
          <a:xfrm rot="676625">
            <a:off x="4525592" y="5928882"/>
            <a:ext cx="962055" cy="4573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3174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8249F8-9E02-F7E1-1405-D9AE5362837D}"/>
              </a:ext>
            </a:extLst>
          </p:cNvPr>
          <p:cNvPicPr>
            <a:picLocks noChangeAspect="1"/>
          </p:cNvPicPr>
          <p:nvPr/>
        </p:nvPicPr>
        <p:blipFill>
          <a:blip r:embed="rId3"/>
          <a:srcRect/>
          <a:stretch/>
        </p:blipFill>
        <p:spPr>
          <a:xfrm>
            <a:off x="331086" y="1407160"/>
            <a:ext cx="4464050" cy="2766949"/>
          </a:xfrm>
          <a:prstGeom prst="rect">
            <a:avLst/>
          </a:prstGeom>
        </p:spPr>
      </p:pic>
      <p:sp>
        <p:nvSpPr>
          <p:cNvPr id="8" name="Rounded Rectangle 7">
            <a:extLst>
              <a:ext uri="{FF2B5EF4-FFF2-40B4-BE49-F238E27FC236}">
                <a16:creationId xmlns:a16="http://schemas.microsoft.com/office/drawing/2014/main" id="{A2BA2A52-78E8-1DF3-5D5F-D313D7A8E371}"/>
              </a:ext>
            </a:extLst>
          </p:cNvPr>
          <p:cNvSpPr/>
          <p:nvPr/>
        </p:nvSpPr>
        <p:spPr>
          <a:xfrm>
            <a:off x="5389418" y="1412875"/>
            <a:ext cx="4191145" cy="4710834"/>
          </a:xfrm>
          <a:prstGeom prst="roundRect">
            <a:avLst>
              <a:gd name="adj" fmla="val 391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80000" rIns="251999" rtlCol="0" anchor="t" anchorCtr="0"/>
          <a:lstStyle/>
          <a:p>
            <a:pPr marL="342000" indent="-342000">
              <a:lnSpc>
                <a:spcPts val="3000"/>
              </a:lnSpc>
              <a:spcBef>
                <a:spcPts val="2400"/>
              </a:spcBef>
              <a:buFont typeface="+mj-lt"/>
              <a:buAutoNum type="arabicPeriod"/>
            </a:pPr>
            <a:r>
              <a:rPr lang="en-GB" sz="2400" dirty="0">
                <a:latin typeface="Century Gothic" panose="020B0502020202020204" pitchFamily="34" charset="0"/>
              </a:rPr>
              <a:t>How might interacting with a chatbot over time, impact someone’s human friendships?  </a:t>
            </a:r>
          </a:p>
          <a:p>
            <a:pPr marL="342000" indent="-342000">
              <a:lnSpc>
                <a:spcPts val="3000"/>
              </a:lnSpc>
              <a:spcBef>
                <a:spcPts val="2400"/>
              </a:spcBef>
              <a:buFont typeface="+mj-lt"/>
              <a:buAutoNum type="arabicPeriod"/>
            </a:pPr>
            <a:r>
              <a:rPr lang="en-GB" sz="2400" dirty="0">
                <a:latin typeface="Century Gothic" panose="020B0502020202020204" pitchFamily="34" charset="0"/>
              </a:rPr>
              <a:t>What are three qualities that human friendships have (and chatbot interactions don’t)? </a:t>
            </a:r>
            <a:endParaRPr lang="en-GB" sz="2400" strike="sngStrike" dirty="0">
              <a:latin typeface="Century Gothic" panose="020B0502020202020204" pitchFamily="34" charset="0"/>
            </a:endParaRPr>
          </a:p>
        </p:txBody>
      </p:sp>
      <p:sp>
        <p:nvSpPr>
          <p:cNvPr id="3" name="Title 2">
            <a:extLst>
              <a:ext uri="{FF2B5EF4-FFF2-40B4-BE49-F238E27FC236}">
                <a16:creationId xmlns:a16="http://schemas.microsoft.com/office/drawing/2014/main" id="{F63B12BF-33A1-9966-6175-CA8B4D713833}"/>
              </a:ext>
            </a:extLst>
          </p:cNvPr>
          <p:cNvSpPr>
            <a:spLocks noGrp="1"/>
          </p:cNvSpPr>
          <p:nvPr>
            <p:ph type="title"/>
          </p:nvPr>
        </p:nvSpPr>
        <p:spPr/>
        <p:txBody>
          <a:bodyPr/>
          <a:lstStyle/>
          <a:p>
            <a:r>
              <a:rPr lang="en-GB" dirty="0"/>
              <a:t>Similar or different? </a:t>
            </a:r>
          </a:p>
        </p:txBody>
      </p:sp>
      <p:sp>
        <p:nvSpPr>
          <p:cNvPr id="4" name="Slide Number Placeholder 3">
            <a:extLst>
              <a:ext uri="{FF2B5EF4-FFF2-40B4-BE49-F238E27FC236}">
                <a16:creationId xmlns:a16="http://schemas.microsoft.com/office/drawing/2014/main" id="{22616F89-3708-7B0B-62F2-9FA9185AA678}"/>
              </a:ext>
            </a:extLst>
          </p:cNvPr>
          <p:cNvSpPr>
            <a:spLocks noGrp="1"/>
          </p:cNvSpPr>
          <p:nvPr>
            <p:ph type="sldNum" sz="quarter" idx="4"/>
          </p:nvPr>
        </p:nvSpPr>
        <p:spPr/>
        <p:txBody>
          <a:bodyPr/>
          <a:lstStyle/>
          <a:p>
            <a:r>
              <a:rPr lang="en-GB" dirty="0"/>
              <a:t>© PSHE Association 2026</a:t>
            </a:r>
          </a:p>
        </p:txBody>
      </p:sp>
      <p:sp>
        <p:nvSpPr>
          <p:cNvPr id="10" name="TextBox 9">
            <a:extLst>
              <a:ext uri="{FF2B5EF4-FFF2-40B4-BE49-F238E27FC236}">
                <a16:creationId xmlns:a16="http://schemas.microsoft.com/office/drawing/2014/main" id="{9F975285-7464-E32E-01EF-D3E609400CCB}"/>
              </a:ext>
            </a:extLst>
          </p:cNvPr>
          <p:cNvSpPr txBox="1"/>
          <p:nvPr/>
        </p:nvSpPr>
        <p:spPr>
          <a:xfrm>
            <a:off x="506358" y="1454409"/>
            <a:ext cx="4169346" cy="2250937"/>
          </a:xfrm>
          <a:prstGeom prst="rect">
            <a:avLst/>
          </a:prstGeom>
          <a:noFill/>
        </p:spPr>
        <p:txBody>
          <a:bodyPr wrap="square">
            <a:spAutoFit/>
          </a:bodyPr>
          <a:lstStyle/>
          <a:p>
            <a:pPr>
              <a:lnSpc>
                <a:spcPts val="3200"/>
              </a:lnSpc>
              <a:spcBef>
                <a:spcPts val="1100"/>
              </a:spcBef>
            </a:pPr>
            <a:r>
              <a:rPr lang="en-GB" sz="2400" dirty="0">
                <a:latin typeface="Century Gothic" panose="020B0502020202020204" pitchFamily="34" charset="0"/>
              </a:rPr>
              <a:t>I feel much more knowledgeable about chatbots now, thank you!</a:t>
            </a:r>
          </a:p>
          <a:p>
            <a:pPr>
              <a:lnSpc>
                <a:spcPts val="3200"/>
              </a:lnSpc>
              <a:spcBef>
                <a:spcPts val="1100"/>
              </a:spcBef>
            </a:pPr>
            <a:r>
              <a:rPr lang="en-GB" sz="2400" dirty="0">
                <a:latin typeface="Century Gothic" panose="020B0502020202020204" pitchFamily="34" charset="0"/>
              </a:rPr>
              <a:t>Please could you help me with two last points? </a:t>
            </a:r>
          </a:p>
        </p:txBody>
      </p:sp>
      <p:pic>
        <p:nvPicPr>
          <p:cNvPr id="12" name="Picture 11">
            <a:extLst>
              <a:ext uri="{FF2B5EF4-FFF2-40B4-BE49-F238E27FC236}">
                <a16:creationId xmlns:a16="http://schemas.microsoft.com/office/drawing/2014/main" id="{B606022D-44D6-4FA8-F4CD-1750416F301A}"/>
              </a:ext>
            </a:extLst>
          </p:cNvPr>
          <p:cNvPicPr>
            <a:picLocks noChangeAspect="1"/>
          </p:cNvPicPr>
          <p:nvPr/>
        </p:nvPicPr>
        <p:blipFill>
          <a:blip r:embed="rId4"/>
          <a:srcRect b="58963"/>
          <a:stretch>
            <a:fillRect/>
          </a:stretch>
        </p:blipFill>
        <p:spPr>
          <a:xfrm>
            <a:off x="10812" y="4043680"/>
            <a:ext cx="2830794" cy="2814320"/>
          </a:xfrm>
          <a:prstGeom prst="rect">
            <a:avLst/>
          </a:prstGeom>
        </p:spPr>
      </p:pic>
    </p:spTree>
    <p:extLst>
      <p:ext uri="{BB962C8B-B14F-4D97-AF65-F5344CB8AC3E}">
        <p14:creationId xmlns:p14="http://schemas.microsoft.com/office/powerpoint/2010/main" val="36379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20E5B07-8257-E52F-142C-BD61BC65E6F5}"/>
              </a:ext>
            </a:extLst>
          </p:cNvPr>
          <p:cNvSpPr/>
          <p:nvPr/>
        </p:nvSpPr>
        <p:spPr>
          <a:xfrm>
            <a:off x="4635481" y="1412875"/>
            <a:ext cx="4945082" cy="4901247"/>
          </a:xfrm>
          <a:prstGeom prst="roundRect">
            <a:avLst>
              <a:gd name="adj" fmla="val 2689"/>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rtlCol="0" anchor="t" anchorCtr="0"/>
          <a:lstStyle/>
          <a:p>
            <a:pPr lvl="0" defTabSz="990570">
              <a:lnSpc>
                <a:spcPts val="2800"/>
              </a:lnSpc>
              <a:defRPr/>
            </a:pPr>
            <a:r>
              <a:rPr lang="en-GB" sz="2000" dirty="0">
                <a:solidFill>
                  <a:schemeClr val="tx1"/>
                </a:solidFill>
                <a:latin typeface="Century Gothic" panose="020B0502020202020204" pitchFamily="34" charset="0"/>
              </a:rPr>
              <a:t>We will be able to: </a:t>
            </a:r>
          </a:p>
          <a:p>
            <a:pPr marL="126000" lvl="0" indent="-126000">
              <a:lnSpc>
                <a:spcPts val="2800"/>
              </a:lnSpc>
              <a:buFont typeface="Arial" panose="020B0604020202020204" pitchFamily="34" charset="0"/>
              <a:buChar char="•"/>
            </a:pPr>
            <a:r>
              <a:rPr lang="en-GB" sz="2000" dirty="0">
                <a:solidFill>
                  <a:schemeClr val="tx1"/>
                </a:solidFill>
                <a:latin typeface="Century Gothic" panose="020B0502020202020204" pitchFamily="34" charset="0"/>
              </a:rPr>
              <a:t>explain what AI chatbots are and why some people might use AI chatbots </a:t>
            </a:r>
          </a:p>
          <a:p>
            <a:pPr marL="126000" lvl="0" indent="-126000">
              <a:lnSpc>
                <a:spcPts val="2800"/>
              </a:lnSpc>
              <a:spcBef>
                <a:spcPts val="1100"/>
              </a:spcBef>
              <a:buFont typeface="Arial" panose="020B0604020202020204" pitchFamily="34" charset="0"/>
              <a:buChar char="•"/>
            </a:pPr>
            <a:r>
              <a:rPr lang="en-GB" sz="2000" dirty="0">
                <a:solidFill>
                  <a:schemeClr val="tx1"/>
                </a:solidFill>
                <a:latin typeface="Century Gothic" panose="020B0502020202020204" pitchFamily="34" charset="0"/>
              </a:rPr>
              <a:t>evaluate qualities of human friendship </a:t>
            </a:r>
          </a:p>
          <a:p>
            <a:pPr marL="126000" lvl="0" indent="-126000">
              <a:lnSpc>
                <a:spcPts val="2800"/>
              </a:lnSpc>
              <a:spcBef>
                <a:spcPts val="1100"/>
              </a:spcBef>
              <a:buFont typeface="Arial" panose="020B0604020202020204" pitchFamily="34" charset="0"/>
              <a:buChar char="•"/>
            </a:pPr>
            <a:r>
              <a:rPr lang="en-GB" sz="2000" dirty="0">
                <a:solidFill>
                  <a:schemeClr val="tx1"/>
                </a:solidFill>
                <a:latin typeface="Century Gothic" panose="020B0502020202020204" pitchFamily="34" charset="0"/>
              </a:rPr>
              <a:t>identify factors to be aware of, if communicating with a chatbot</a:t>
            </a:r>
          </a:p>
          <a:p>
            <a:pPr marL="126000" lvl="0" indent="-126000">
              <a:lnSpc>
                <a:spcPts val="2800"/>
              </a:lnSpc>
              <a:spcBef>
                <a:spcPts val="1100"/>
              </a:spcBef>
              <a:buFont typeface="Arial" panose="020B0604020202020204" pitchFamily="34" charset="0"/>
              <a:buChar char="•"/>
            </a:pPr>
            <a:r>
              <a:rPr lang="en-GB" sz="2000" dirty="0">
                <a:solidFill>
                  <a:schemeClr val="tx1"/>
                </a:solidFill>
                <a:latin typeface="Century Gothic" panose="020B0502020202020204" pitchFamily="34" charset="0"/>
              </a:rPr>
              <a:t>assess similarities and differences between communicating with chatbots and interacting with friends</a:t>
            </a:r>
          </a:p>
        </p:txBody>
      </p:sp>
      <p:sp>
        <p:nvSpPr>
          <p:cNvPr id="3" name="Title 2">
            <a:extLst>
              <a:ext uri="{FF2B5EF4-FFF2-40B4-BE49-F238E27FC236}">
                <a16:creationId xmlns:a16="http://schemas.microsoft.com/office/drawing/2014/main" id="{B6EAA648-66E7-9CDC-5FC5-446701B6963A}"/>
              </a:ext>
            </a:extLst>
          </p:cNvPr>
          <p:cNvSpPr>
            <a:spLocks noGrp="1"/>
          </p:cNvSpPr>
          <p:nvPr>
            <p:ph type="title"/>
          </p:nvPr>
        </p:nvSpPr>
        <p:spPr/>
        <p:txBody>
          <a:bodyPr/>
          <a:lstStyle/>
          <a:p>
            <a:r>
              <a:rPr lang="en-GB" dirty="0"/>
              <a:t>What have we learnt?</a:t>
            </a:r>
          </a:p>
        </p:txBody>
      </p:sp>
      <p:sp>
        <p:nvSpPr>
          <p:cNvPr id="4" name="Slide Number Placeholder 3">
            <a:extLst>
              <a:ext uri="{FF2B5EF4-FFF2-40B4-BE49-F238E27FC236}">
                <a16:creationId xmlns:a16="http://schemas.microsoft.com/office/drawing/2014/main" id="{52ABE8FC-0A5D-8CF9-7F9F-7137AF5EC4C7}"/>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04AB7526-388A-26EB-545F-F94C74647F22}"/>
              </a:ext>
            </a:extLst>
          </p:cNvPr>
          <p:cNvSpPr>
            <a:spLocks noGrp="1"/>
          </p:cNvSpPr>
          <p:nvPr>
            <p:ph sz="half" idx="4294967295"/>
          </p:nvPr>
        </p:nvSpPr>
        <p:spPr>
          <a:xfrm>
            <a:off x="233361" y="1289853"/>
            <a:ext cx="3923003" cy="2308052"/>
          </a:xfrm>
        </p:spPr>
        <p:txBody>
          <a:bodyPr>
            <a:normAutofit/>
          </a:bodyPr>
          <a:lstStyle/>
          <a:p>
            <a:pPr marL="0" indent="0">
              <a:lnSpc>
                <a:spcPts val="3200"/>
              </a:lnSpc>
              <a:buNone/>
            </a:pPr>
            <a:r>
              <a:rPr lang="en-GB" sz="2400" dirty="0"/>
              <a:t>Thinking about what you have learnt, revisit your baseline activity and add to, or amend it, using a different colour.</a:t>
            </a:r>
          </a:p>
        </p:txBody>
      </p:sp>
      <p:grpSp>
        <p:nvGrpSpPr>
          <p:cNvPr id="6" name="Group 5">
            <a:extLst>
              <a:ext uri="{FF2B5EF4-FFF2-40B4-BE49-F238E27FC236}">
                <a16:creationId xmlns:a16="http://schemas.microsoft.com/office/drawing/2014/main" id="{2D7BF1DF-AECC-5181-BD52-E4FA92AF38F8}"/>
              </a:ext>
            </a:extLst>
          </p:cNvPr>
          <p:cNvGrpSpPr/>
          <p:nvPr/>
        </p:nvGrpSpPr>
        <p:grpSpPr>
          <a:xfrm rot="497890">
            <a:off x="284363" y="3828631"/>
            <a:ext cx="3472125" cy="2454638"/>
            <a:chOff x="3904593" y="2176463"/>
            <a:chExt cx="5614713" cy="3969352"/>
          </a:xfrm>
        </p:grpSpPr>
        <p:pic>
          <p:nvPicPr>
            <p:cNvPr id="7" name="Picture 6">
              <a:extLst>
                <a:ext uri="{FF2B5EF4-FFF2-40B4-BE49-F238E27FC236}">
                  <a16:creationId xmlns:a16="http://schemas.microsoft.com/office/drawing/2014/main" id="{73DFD7B9-0CB2-083D-829B-239487555B70}"/>
                </a:ext>
              </a:extLst>
            </p:cNvPr>
            <p:cNvPicPr>
              <a:picLocks noChangeAspect="1"/>
            </p:cNvPicPr>
            <p:nvPr/>
          </p:nvPicPr>
          <p:blipFill>
            <a:blip r:embed="rId3"/>
            <a:stretch>
              <a:fillRect/>
            </a:stretch>
          </p:blipFill>
          <p:spPr>
            <a:xfrm>
              <a:off x="3904593" y="2176463"/>
              <a:ext cx="5614713" cy="3969352"/>
            </a:xfrm>
            <a:prstGeom prst="roundRect">
              <a:avLst>
                <a:gd name="adj" fmla="val 2022"/>
              </a:avLst>
            </a:prstGeom>
            <a:ln>
              <a:solidFill>
                <a:schemeClr val="bg1">
                  <a:lumMod val="85000"/>
                </a:schemeClr>
              </a:solidFill>
            </a:ln>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910D6927-4AFD-A0EE-7281-514257D5A784}"/>
                </a:ext>
              </a:extLst>
            </p:cNvPr>
            <p:cNvCxnSpPr/>
            <p:nvPr/>
          </p:nvCxnSpPr>
          <p:spPr>
            <a:xfrm>
              <a:off x="4124960" y="2702560"/>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70013B-89C2-32FB-65A4-9B296F526A69}"/>
                </a:ext>
              </a:extLst>
            </p:cNvPr>
            <p:cNvCxnSpPr/>
            <p:nvPr/>
          </p:nvCxnSpPr>
          <p:spPr>
            <a:xfrm>
              <a:off x="4124960" y="3377727"/>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76CB41-77B5-3B3B-E96C-E4F32AD4AE1B}"/>
                </a:ext>
              </a:extLst>
            </p:cNvPr>
            <p:cNvCxnSpPr>
              <a:cxnSpLocks/>
            </p:cNvCxnSpPr>
            <p:nvPr/>
          </p:nvCxnSpPr>
          <p:spPr>
            <a:xfrm>
              <a:off x="4124960" y="3494685"/>
              <a:ext cx="14571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8C05B9-1CE8-3773-F758-A765F1E0B2F5}"/>
                </a:ext>
              </a:extLst>
            </p:cNvPr>
            <p:cNvCxnSpPr>
              <a:cxnSpLocks/>
            </p:cNvCxnSpPr>
            <p:nvPr/>
          </p:nvCxnSpPr>
          <p:spPr>
            <a:xfrm>
              <a:off x="4124960" y="3813662"/>
              <a:ext cx="989965" cy="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709AF3-DF06-00F1-CC59-CAFCE4557D51}"/>
                </a:ext>
              </a:extLst>
            </p:cNvPr>
            <p:cNvCxnSpPr>
              <a:cxnSpLocks/>
            </p:cNvCxnSpPr>
            <p:nvPr/>
          </p:nvCxnSpPr>
          <p:spPr>
            <a:xfrm>
              <a:off x="4124960" y="3930620"/>
              <a:ext cx="664528" cy="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231ACD-C64F-6D43-A633-7DA0EF4FD8FC}"/>
                </a:ext>
              </a:extLst>
            </p:cNvPr>
            <p:cNvCxnSpPr>
              <a:cxnSpLocks/>
            </p:cNvCxnSpPr>
            <p:nvPr/>
          </p:nvCxnSpPr>
          <p:spPr>
            <a:xfrm>
              <a:off x="5406183" y="3813662"/>
              <a:ext cx="989965" cy="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C7D765-15E0-DC49-A038-A6743AD02325}"/>
                </a:ext>
              </a:extLst>
            </p:cNvPr>
            <p:cNvCxnSpPr>
              <a:cxnSpLocks/>
            </p:cNvCxnSpPr>
            <p:nvPr/>
          </p:nvCxnSpPr>
          <p:spPr>
            <a:xfrm>
              <a:off x="5406183" y="3930620"/>
              <a:ext cx="664528" cy="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E0D98C-CA8C-1D13-92E1-9FC611C3AB6D}"/>
                </a:ext>
              </a:extLst>
            </p:cNvPr>
            <p:cNvCxnSpPr>
              <a:cxnSpLocks/>
            </p:cNvCxnSpPr>
            <p:nvPr/>
          </p:nvCxnSpPr>
          <p:spPr>
            <a:xfrm>
              <a:off x="4124960" y="2824835"/>
              <a:ext cx="12391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1A1A11-A52D-50A0-AF2D-AB2222EA9CE6}"/>
                </a:ext>
              </a:extLst>
            </p:cNvPr>
            <p:cNvCxnSpPr>
              <a:cxnSpLocks/>
            </p:cNvCxnSpPr>
            <p:nvPr/>
          </p:nvCxnSpPr>
          <p:spPr>
            <a:xfrm>
              <a:off x="4124960" y="2963058"/>
              <a:ext cx="17601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BA95DE-D89F-CC28-F580-1D009F78AD5D}"/>
                </a:ext>
              </a:extLst>
            </p:cNvPr>
            <p:cNvCxnSpPr>
              <a:cxnSpLocks/>
            </p:cNvCxnSpPr>
            <p:nvPr/>
          </p:nvCxnSpPr>
          <p:spPr>
            <a:xfrm>
              <a:off x="5448714" y="2824835"/>
              <a:ext cx="867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7045E3-22BF-0C73-5D12-DBD99A92CFBF}"/>
                </a:ext>
              </a:extLst>
            </p:cNvPr>
            <p:cNvCxnSpPr/>
            <p:nvPr/>
          </p:nvCxnSpPr>
          <p:spPr>
            <a:xfrm>
              <a:off x="6878793" y="2734458"/>
              <a:ext cx="22615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25ABAC-434D-2EC5-69DE-41C4DF5B8BC9}"/>
                </a:ext>
              </a:extLst>
            </p:cNvPr>
            <p:cNvCxnSpPr>
              <a:cxnSpLocks/>
            </p:cNvCxnSpPr>
            <p:nvPr/>
          </p:nvCxnSpPr>
          <p:spPr>
            <a:xfrm>
              <a:off x="6878793" y="2856733"/>
              <a:ext cx="12391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592ADB-3E7A-CB3A-C415-3695C232F089}"/>
                </a:ext>
              </a:extLst>
            </p:cNvPr>
            <p:cNvCxnSpPr>
              <a:cxnSpLocks/>
            </p:cNvCxnSpPr>
            <p:nvPr/>
          </p:nvCxnSpPr>
          <p:spPr>
            <a:xfrm>
              <a:off x="6878793" y="2994956"/>
              <a:ext cx="17601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E16D3C-E7DD-0CF7-26CC-13D3EB758880}"/>
                </a:ext>
              </a:extLst>
            </p:cNvPr>
            <p:cNvCxnSpPr>
              <a:cxnSpLocks/>
            </p:cNvCxnSpPr>
            <p:nvPr/>
          </p:nvCxnSpPr>
          <p:spPr>
            <a:xfrm>
              <a:off x="8202547" y="2856733"/>
              <a:ext cx="867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76C76F-5A7F-8718-BA60-B6F05B51EFCD}"/>
                </a:ext>
              </a:extLst>
            </p:cNvPr>
            <p:cNvCxnSpPr>
              <a:cxnSpLocks/>
            </p:cNvCxnSpPr>
            <p:nvPr/>
          </p:nvCxnSpPr>
          <p:spPr>
            <a:xfrm>
              <a:off x="6852211" y="3250137"/>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7490F5-C406-FF72-08B8-73A0579F48A7}"/>
                </a:ext>
              </a:extLst>
            </p:cNvPr>
            <p:cNvCxnSpPr>
              <a:cxnSpLocks/>
            </p:cNvCxnSpPr>
            <p:nvPr/>
          </p:nvCxnSpPr>
          <p:spPr>
            <a:xfrm>
              <a:off x="6852211" y="3367095"/>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19C23C-FF69-4A96-55CA-C2A49491887B}"/>
                </a:ext>
              </a:extLst>
            </p:cNvPr>
            <p:cNvCxnSpPr>
              <a:cxnSpLocks/>
            </p:cNvCxnSpPr>
            <p:nvPr/>
          </p:nvCxnSpPr>
          <p:spPr>
            <a:xfrm>
              <a:off x="6846895" y="4616421"/>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0DE43B-4C0C-9579-E9F6-BB0935CB3469}"/>
                </a:ext>
              </a:extLst>
            </p:cNvPr>
            <p:cNvCxnSpPr>
              <a:cxnSpLocks/>
            </p:cNvCxnSpPr>
            <p:nvPr/>
          </p:nvCxnSpPr>
          <p:spPr>
            <a:xfrm>
              <a:off x="6846895" y="4733379"/>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A5845E-BB8D-5845-4FC0-E3BB8E3528B5}"/>
                </a:ext>
              </a:extLst>
            </p:cNvPr>
            <p:cNvCxnSpPr>
              <a:cxnSpLocks/>
            </p:cNvCxnSpPr>
            <p:nvPr/>
          </p:nvCxnSpPr>
          <p:spPr>
            <a:xfrm>
              <a:off x="4124960" y="4627053"/>
              <a:ext cx="98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5B1F5C-3267-4299-12A1-A10F215CA5E9}"/>
                </a:ext>
              </a:extLst>
            </p:cNvPr>
            <p:cNvCxnSpPr>
              <a:cxnSpLocks/>
            </p:cNvCxnSpPr>
            <p:nvPr/>
          </p:nvCxnSpPr>
          <p:spPr>
            <a:xfrm>
              <a:off x="4124960" y="4744011"/>
              <a:ext cx="664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F7603E-0C22-36A3-8D6F-FD240C5AF232}"/>
                </a:ext>
              </a:extLst>
            </p:cNvPr>
            <p:cNvCxnSpPr>
              <a:cxnSpLocks/>
            </p:cNvCxnSpPr>
            <p:nvPr/>
          </p:nvCxnSpPr>
          <p:spPr>
            <a:xfrm rot="21102110">
              <a:off x="4149713" y="4821098"/>
              <a:ext cx="2211796" cy="350518"/>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FDC8B0-2DE4-4636-3A77-EE93F14BC248}"/>
                </a:ext>
              </a:extLst>
            </p:cNvPr>
            <p:cNvCxnSpPr>
              <a:cxnSpLocks/>
            </p:cNvCxnSpPr>
            <p:nvPr/>
          </p:nvCxnSpPr>
          <p:spPr>
            <a:xfrm rot="21102110">
              <a:off x="4141886" y="5015341"/>
              <a:ext cx="1154260" cy="165347"/>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7C8807-3346-3D4C-037B-6420C4EE7D33}"/>
                </a:ext>
              </a:extLst>
            </p:cNvPr>
            <p:cNvCxnSpPr>
              <a:cxnSpLocks/>
            </p:cNvCxnSpPr>
            <p:nvPr/>
          </p:nvCxnSpPr>
          <p:spPr>
            <a:xfrm rot="21102110">
              <a:off x="6851781" y="4828727"/>
              <a:ext cx="1355347" cy="19768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D91E95A-B9A5-3835-1D57-09E170487BCD}"/>
                </a:ext>
              </a:extLst>
            </p:cNvPr>
            <p:cNvCxnSpPr>
              <a:cxnSpLocks/>
            </p:cNvCxnSpPr>
            <p:nvPr/>
          </p:nvCxnSpPr>
          <p:spPr>
            <a:xfrm rot="21102110">
              <a:off x="6845479" y="4957969"/>
              <a:ext cx="1697932" cy="247646"/>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116BC9-72F7-F93A-46CF-7ED774762B9F}"/>
                </a:ext>
              </a:extLst>
            </p:cNvPr>
            <p:cNvCxnSpPr>
              <a:cxnSpLocks/>
            </p:cNvCxnSpPr>
            <p:nvPr/>
          </p:nvCxnSpPr>
          <p:spPr>
            <a:xfrm rot="21102110">
              <a:off x="6892279" y="3656623"/>
              <a:ext cx="1355603" cy="197718"/>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83B9A8-796E-3BA3-A24B-A52DA70141B3}"/>
                </a:ext>
              </a:extLst>
            </p:cNvPr>
            <p:cNvCxnSpPr>
              <a:cxnSpLocks/>
            </p:cNvCxnSpPr>
            <p:nvPr/>
          </p:nvCxnSpPr>
          <p:spPr>
            <a:xfrm rot="21102110">
              <a:off x="6882063" y="3719517"/>
              <a:ext cx="2060028" cy="300460"/>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F73E1D-ED02-220B-E9C7-54F2995D1311}"/>
                </a:ext>
              </a:extLst>
            </p:cNvPr>
            <p:cNvCxnSpPr>
              <a:cxnSpLocks/>
            </p:cNvCxnSpPr>
            <p:nvPr/>
          </p:nvCxnSpPr>
          <p:spPr>
            <a:xfrm rot="21102110">
              <a:off x="8299122" y="3698706"/>
              <a:ext cx="898056" cy="130983"/>
            </a:xfrm>
            <a:prstGeom prst="line">
              <a:avLst/>
            </a:prstGeom>
            <a:ln w="38100">
              <a:solidFill>
                <a:srgbClr val="ED694B"/>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4AC81A7C-874F-B912-2F29-63677DA6014F}"/>
              </a:ext>
            </a:extLst>
          </p:cNvPr>
          <p:cNvPicPr>
            <a:picLocks noChangeAspect="1"/>
          </p:cNvPicPr>
          <p:nvPr/>
        </p:nvPicPr>
        <p:blipFill>
          <a:blip r:embed="rId4"/>
          <a:stretch>
            <a:fillRect/>
          </a:stretch>
        </p:blipFill>
        <p:spPr>
          <a:xfrm rot="13789463">
            <a:off x="2293863" y="5526211"/>
            <a:ext cx="187762" cy="1436788"/>
          </a:xfrm>
          <a:prstGeom prst="rect">
            <a:avLst/>
          </a:prstGeom>
        </p:spPr>
      </p:pic>
    </p:spTree>
    <p:extLst>
      <p:ext uri="{BB962C8B-B14F-4D97-AF65-F5344CB8AC3E}">
        <p14:creationId xmlns:p14="http://schemas.microsoft.com/office/powerpoint/2010/main" val="419703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E2C214-870F-BC61-97C1-FF353D0054A6}"/>
              </a:ext>
            </a:extLst>
          </p:cNvPr>
          <p:cNvSpPr>
            <a:spLocks noGrp="1"/>
          </p:cNvSpPr>
          <p:nvPr>
            <p:ph type="title"/>
          </p:nvPr>
        </p:nvSpPr>
        <p:spPr>
          <a:xfrm>
            <a:off x="205673" y="543878"/>
            <a:ext cx="4881332" cy="694054"/>
          </a:xfrm>
        </p:spPr>
        <p:txBody>
          <a:bodyPr/>
          <a:lstStyle/>
          <a:p>
            <a:r>
              <a:rPr lang="en-GB" dirty="0"/>
              <a:t>Reflection</a:t>
            </a:r>
          </a:p>
        </p:txBody>
      </p:sp>
      <p:sp>
        <p:nvSpPr>
          <p:cNvPr id="4" name="Slide Number Placeholder 3">
            <a:extLst>
              <a:ext uri="{FF2B5EF4-FFF2-40B4-BE49-F238E27FC236}">
                <a16:creationId xmlns:a16="http://schemas.microsoft.com/office/drawing/2014/main" id="{E6A18BA0-FEB7-1467-4B0F-5CA9947601B8}"/>
              </a:ext>
            </a:extLst>
          </p:cNvPr>
          <p:cNvSpPr>
            <a:spLocks noGrp="1"/>
          </p:cNvSpPr>
          <p:nvPr>
            <p:ph type="sldNum" sz="quarter" idx="4"/>
          </p:nvPr>
        </p:nvSpPr>
        <p:spPr/>
        <p:txBody>
          <a:bodyPr/>
          <a:lstStyle/>
          <a:p>
            <a:r>
              <a:rPr lang="en-GB" dirty="0"/>
              <a:t>© PSHE Association 2026</a:t>
            </a:r>
          </a:p>
        </p:txBody>
      </p:sp>
      <p:pic>
        <p:nvPicPr>
          <p:cNvPr id="5" name="Picture 4">
            <a:extLst>
              <a:ext uri="{FF2B5EF4-FFF2-40B4-BE49-F238E27FC236}">
                <a16:creationId xmlns:a16="http://schemas.microsoft.com/office/drawing/2014/main" id="{9079656F-622A-C26A-4312-04C83315D148}"/>
              </a:ext>
            </a:extLst>
          </p:cNvPr>
          <p:cNvPicPr>
            <a:picLocks noChangeAspect="1"/>
          </p:cNvPicPr>
          <p:nvPr/>
        </p:nvPicPr>
        <p:blipFill>
          <a:blip r:embed="rId3"/>
          <a:stretch>
            <a:fillRect/>
          </a:stretch>
        </p:blipFill>
        <p:spPr>
          <a:xfrm>
            <a:off x="679185" y="984381"/>
            <a:ext cx="8547630" cy="5426930"/>
          </a:xfrm>
          <a:prstGeom prst="rect">
            <a:avLst/>
          </a:prstGeom>
          <a:ln>
            <a:noFill/>
          </a:ln>
        </p:spPr>
      </p:pic>
      <p:sp>
        <p:nvSpPr>
          <p:cNvPr id="6" name="TextBox 5">
            <a:extLst>
              <a:ext uri="{FF2B5EF4-FFF2-40B4-BE49-F238E27FC236}">
                <a16:creationId xmlns:a16="http://schemas.microsoft.com/office/drawing/2014/main" id="{3CFD5903-E4FE-2111-3AAB-1ACD5AE9D68D}"/>
              </a:ext>
            </a:extLst>
          </p:cNvPr>
          <p:cNvSpPr txBox="1"/>
          <p:nvPr/>
        </p:nvSpPr>
        <p:spPr>
          <a:xfrm>
            <a:off x="1920875" y="2406220"/>
            <a:ext cx="6022975" cy="2045560"/>
          </a:xfrm>
          <a:prstGeom prst="rect">
            <a:avLst/>
          </a:prstGeom>
          <a:noFill/>
        </p:spPr>
        <p:txBody>
          <a:bodyPr wrap="square" rtlCol="0">
            <a:spAutoFit/>
          </a:bodyPr>
          <a:lstStyle/>
          <a:p>
            <a:pPr algn="ctr">
              <a:lnSpc>
                <a:spcPts val="5200"/>
              </a:lnSpc>
              <a:spcBef>
                <a:spcPts val="1500"/>
              </a:spcBef>
            </a:pPr>
            <a:r>
              <a:rPr lang="en-GB" sz="4200" dirty="0">
                <a:latin typeface="Century Gothic" panose="020B0502020202020204" pitchFamily="34" charset="0"/>
              </a:rPr>
              <a:t>Which qualities do I believe are important in a good friend? </a:t>
            </a:r>
          </a:p>
        </p:txBody>
      </p:sp>
    </p:spTree>
    <p:extLst>
      <p:ext uri="{BB962C8B-B14F-4D97-AF65-F5344CB8AC3E}">
        <p14:creationId xmlns:p14="http://schemas.microsoft.com/office/powerpoint/2010/main" val="43967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23624"/>
            <a:ext cx="4324566" cy="3757794"/>
          </a:xfrm>
        </p:spPr>
        <p:txBody>
          <a:bodyPr>
            <a:noAutofit/>
          </a:bodyPr>
          <a:lstStyle/>
          <a:p>
            <a:pPr>
              <a:lnSpc>
                <a:spcPts val="2800"/>
              </a:lnSpc>
              <a:spcBef>
                <a:spcPts val="0"/>
              </a:spcBef>
            </a:pPr>
            <a:r>
              <a:rPr lang="en-US" dirty="0"/>
              <a:t>If concerned about friendships, AI chatbots, or anything else you have encountered online, you can speak to </a:t>
            </a:r>
            <a:r>
              <a:rPr lang="en-US" sz="2000" dirty="0"/>
              <a:t>a trusted adult at home or at school.</a:t>
            </a:r>
            <a:r>
              <a:rPr lang="en-US" dirty="0"/>
              <a:t> </a:t>
            </a:r>
          </a:p>
          <a:p>
            <a:pPr>
              <a:lnSpc>
                <a:spcPts val="2800"/>
              </a:lnSpc>
              <a:spcBef>
                <a:spcPts val="0"/>
              </a:spcBef>
              <a:spcAft>
                <a:spcPts val="0"/>
              </a:spcAft>
            </a:pPr>
            <a:r>
              <a:rPr lang="en-GB" dirty="0"/>
              <a:t>Or find information and advice from:</a:t>
            </a:r>
          </a:p>
          <a:p>
            <a:pPr lvl="0">
              <a:lnSpc>
                <a:spcPts val="2800"/>
              </a:lnSpc>
              <a:spcBef>
                <a:spcPts val="0"/>
              </a:spcBef>
            </a:pPr>
            <a:r>
              <a:rPr lang="en-GB" u="sng" dirty="0">
                <a:hlinkClick r:id="rId3">
                  <a:extLst>
                    <a:ext uri="{A12FA001-AC4F-418D-AE19-62706E023703}">
                      <ahyp:hlinkClr xmlns:ahyp="http://schemas.microsoft.com/office/drawing/2018/hyperlinkcolor" val="tx"/>
                    </a:ext>
                  </a:extLst>
                </a:hlinkClick>
              </a:rPr>
              <a:t>www.childline.org.uk/kids</a:t>
            </a:r>
            <a:r>
              <a:rPr lang="en-GB" dirty="0"/>
              <a:t> </a:t>
            </a:r>
          </a:p>
          <a:p>
            <a:pPr lvl="0">
              <a:lnSpc>
                <a:spcPts val="2800"/>
              </a:lnSpc>
              <a:spcBef>
                <a:spcPts val="0"/>
              </a:spcBef>
            </a:pPr>
            <a:r>
              <a:rPr lang="en-GB" u="sng" dirty="0">
                <a:hlinkClick r:id="rId4">
                  <a:extLst>
                    <a:ext uri="{A12FA001-AC4F-418D-AE19-62706E023703}">
                      <ahyp:hlinkClr xmlns:ahyp="http://schemas.microsoft.com/office/drawing/2018/hyperlinkcolor" val="tx"/>
                    </a:ext>
                  </a:extLst>
                </a:hlinkClick>
              </a:rPr>
              <a:t>www.ceopeducation.co.uk/8_10</a:t>
            </a:r>
            <a:r>
              <a:rPr lang="en-GB" dirty="0"/>
              <a:t> </a:t>
            </a:r>
          </a:p>
          <a:p>
            <a:endParaRPr lang="en-GB" dirty="0"/>
          </a:p>
          <a:p>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84992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D2FBA-F292-1A7E-33EC-42C93F6CBDAE}"/>
              </a:ext>
            </a:extLst>
          </p:cNvPr>
          <p:cNvSpPr>
            <a:spLocks noGrp="1"/>
          </p:cNvSpPr>
          <p:nvPr>
            <p:ph type="title"/>
          </p:nvPr>
        </p:nvSpPr>
        <p:spPr/>
        <p:txBody>
          <a:bodyPr/>
          <a:lstStyle/>
          <a:p>
            <a:r>
              <a:rPr lang="en-GB" dirty="0"/>
              <a:t>What are AI chatbots?</a:t>
            </a:r>
          </a:p>
        </p:txBody>
      </p:sp>
      <p:sp>
        <p:nvSpPr>
          <p:cNvPr id="4" name="Slide Number Placeholder 3">
            <a:extLst>
              <a:ext uri="{FF2B5EF4-FFF2-40B4-BE49-F238E27FC236}">
                <a16:creationId xmlns:a16="http://schemas.microsoft.com/office/drawing/2014/main" id="{463B467A-0ECB-F5A6-657E-53C6C94F5552}"/>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D353858F-0288-ACC7-E36A-77F90AE13AC2}"/>
              </a:ext>
            </a:extLst>
          </p:cNvPr>
          <p:cNvSpPr>
            <a:spLocks noGrp="1"/>
          </p:cNvSpPr>
          <p:nvPr>
            <p:ph sz="half" idx="4294967295"/>
          </p:nvPr>
        </p:nvSpPr>
        <p:spPr>
          <a:xfrm>
            <a:off x="226382" y="1314002"/>
            <a:ext cx="5530129" cy="5021060"/>
          </a:xfrm>
        </p:spPr>
        <p:txBody>
          <a:bodyPr>
            <a:noAutofit/>
          </a:bodyPr>
          <a:lstStyle/>
          <a:p>
            <a:pPr marL="0" indent="0">
              <a:lnSpc>
                <a:spcPts val="3000"/>
              </a:lnSpc>
              <a:buNone/>
            </a:pPr>
            <a:r>
              <a:rPr lang="en-GB" sz="2400" b="1" dirty="0"/>
              <a:t>Create a poster about AI chatbots. </a:t>
            </a:r>
            <a:br>
              <a:rPr lang="en-GB" sz="2400" b="1" dirty="0"/>
            </a:br>
            <a:r>
              <a:rPr lang="en-GB" sz="2400" b="1" dirty="0"/>
              <a:t>It should explain:</a:t>
            </a:r>
          </a:p>
          <a:p>
            <a:pPr marL="342000" lvl="0" indent="-342000">
              <a:lnSpc>
                <a:spcPts val="3000"/>
              </a:lnSpc>
              <a:buFont typeface="Wingdings" pitchFamily="2" charset="2"/>
              <a:buChar char="ü"/>
            </a:pPr>
            <a:r>
              <a:rPr lang="en-GB" sz="2400" dirty="0"/>
              <a:t>what AI chatbots are</a:t>
            </a:r>
          </a:p>
          <a:p>
            <a:pPr marL="342000" lvl="0" indent="-342000">
              <a:lnSpc>
                <a:spcPts val="3000"/>
              </a:lnSpc>
              <a:buFont typeface="Wingdings" pitchFamily="2" charset="2"/>
              <a:buChar char="ü"/>
            </a:pPr>
            <a:r>
              <a:rPr lang="en-GB" sz="2400" dirty="0"/>
              <a:t>where people might come across AI chatbots</a:t>
            </a:r>
          </a:p>
          <a:p>
            <a:pPr marL="342000" lvl="0" indent="-342000">
              <a:lnSpc>
                <a:spcPts val="3000"/>
              </a:lnSpc>
              <a:buFont typeface="Wingdings" pitchFamily="2" charset="2"/>
              <a:buChar char="ü"/>
            </a:pPr>
            <a:r>
              <a:rPr lang="en-GB" sz="2400" dirty="0"/>
              <a:t>why interacting with a chatbot is not like communicating with a friend </a:t>
            </a:r>
          </a:p>
          <a:p>
            <a:pPr marL="342000" lvl="0" indent="-342000">
              <a:lnSpc>
                <a:spcPts val="3000"/>
              </a:lnSpc>
              <a:buFont typeface="Wingdings" pitchFamily="2" charset="2"/>
              <a:buChar char="ü"/>
            </a:pPr>
            <a:r>
              <a:rPr lang="en-GB" sz="2400" dirty="0"/>
              <a:t>two top tips for people to keep themselves safe, if interacting with AI chatbots</a:t>
            </a:r>
          </a:p>
          <a:p>
            <a:pPr>
              <a:lnSpc>
                <a:spcPts val="3000"/>
              </a:lnSpc>
            </a:pPr>
            <a:endParaRPr lang="en-GB" dirty="0"/>
          </a:p>
        </p:txBody>
      </p:sp>
      <p:pic>
        <p:nvPicPr>
          <p:cNvPr id="7" name="Picture 6">
            <a:extLst>
              <a:ext uri="{FF2B5EF4-FFF2-40B4-BE49-F238E27FC236}">
                <a16:creationId xmlns:a16="http://schemas.microsoft.com/office/drawing/2014/main" id="{E2E3C5E4-E3B8-5BB2-E7C0-DABB1CCB7743}"/>
              </a:ext>
            </a:extLst>
          </p:cNvPr>
          <p:cNvPicPr>
            <a:picLocks noChangeAspect="1"/>
          </p:cNvPicPr>
          <p:nvPr/>
        </p:nvPicPr>
        <p:blipFill>
          <a:blip r:embed="rId3"/>
          <a:stretch>
            <a:fillRect/>
          </a:stretch>
        </p:blipFill>
        <p:spPr>
          <a:xfrm>
            <a:off x="6275675" y="2821930"/>
            <a:ext cx="3128097" cy="3315662"/>
          </a:xfrm>
          <a:prstGeom prst="rect">
            <a:avLst/>
          </a:prstGeom>
        </p:spPr>
      </p:pic>
    </p:spTree>
    <p:extLst>
      <p:ext uri="{BB962C8B-B14F-4D97-AF65-F5344CB8AC3E}">
        <p14:creationId xmlns:p14="http://schemas.microsoft.com/office/powerpoint/2010/main" val="231095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3880110" cy="2687697"/>
          </a:xfrm>
        </p:spPr>
        <p:txBody>
          <a:bodyPr/>
          <a:lstStyle/>
          <a:p>
            <a:r>
              <a:rPr lang="en-US" b="1" i="1" dirty="0"/>
              <a:t>Challenge activities </a:t>
            </a:r>
            <a:r>
              <a:rPr lang="en-US" dirty="0"/>
              <a:t>deepen and extend learning for those who need more challenge or who finish the activity quickly.</a:t>
            </a:r>
          </a:p>
          <a:p>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0941" y="1293706"/>
            <a:ext cx="3748405" cy="4937321"/>
          </a:xfrm>
        </p:spPr>
        <p:txBody>
          <a:bodyPr/>
          <a:lstStyle/>
          <a:p>
            <a:pPr>
              <a:lnSpc>
                <a:spcPts val="2800"/>
              </a:lnSpc>
            </a:pPr>
            <a:r>
              <a:rPr lang="en-US" dirty="0"/>
              <a:t>The lesson includes suggestions for support and challenge activities, to help you differentiate appropriately for your class.  </a:t>
            </a:r>
          </a:p>
          <a:p>
            <a:pPr>
              <a:lnSpc>
                <a:spcPts val="2800"/>
              </a:lnSpc>
            </a:pPr>
            <a:r>
              <a:rPr lang="en-US" b="1" i="1" dirty="0"/>
              <a:t>Support activities </a:t>
            </a:r>
            <a:r>
              <a:rPr lang="en-US"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0941" y="1293707"/>
            <a:ext cx="7498822" cy="4566366"/>
          </a:xfrm>
        </p:spPr>
        <p:txBody>
          <a:bodyPr/>
          <a:lstStyle/>
          <a:p>
            <a:pPr>
              <a:lnSpc>
                <a:spcPts val="2800"/>
              </a:lnSpc>
            </a:pPr>
            <a:r>
              <a:rPr lang="en-GB" dirty="0"/>
              <a:t>This lesson pack for key stages 2–4 has been designed to support pupils’ AI literacy. This is the third of three lessons for years 5 and 6. It focuses on AI chatbots and how they are different from humans.</a:t>
            </a:r>
          </a:p>
          <a:p>
            <a:pPr>
              <a:lnSpc>
                <a:spcPts val="2800"/>
              </a:lnSpc>
            </a:pPr>
            <a:r>
              <a:rPr lang="en-GB" dirty="0"/>
              <a:t>These lessons should not be taught in isolation, but always as part of a planned, developmental PSHE education programme. They are best used within the context of online safety or digital literacy.</a:t>
            </a:r>
          </a:p>
          <a:p>
            <a:pPr>
              <a:lnSpc>
                <a:spcPts val="2800"/>
              </a:lnSpc>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7567" y="1287081"/>
            <a:ext cx="3495309" cy="4650224"/>
          </a:xfrm>
        </p:spPr>
        <p:txBody>
          <a:bodyPr/>
          <a:lstStyle/>
          <a:p>
            <a:pPr>
              <a:lnSpc>
                <a:spcPts val="2800"/>
              </a:lnSpc>
            </a:pPr>
            <a:r>
              <a:rPr lang="en-GB" dirty="0"/>
              <a:t>To learn about AI chatbots and how they are different from humans.</a:t>
            </a:r>
            <a:endParaRPr lang="en-US" dirty="0"/>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3" y="1293707"/>
            <a:ext cx="5125043" cy="4650224"/>
          </a:xfrm>
        </p:spPr>
        <p:txBody>
          <a:bodyPr/>
          <a:lstStyle/>
          <a:p>
            <a:pPr>
              <a:lnSpc>
                <a:spcPts val="2800"/>
              </a:lnSpc>
              <a:spcAft>
                <a:spcPts val="0"/>
              </a:spcAft>
            </a:pPr>
            <a:r>
              <a:rPr lang="en-GB" dirty="0"/>
              <a:t>Pupils will be able to: </a:t>
            </a:r>
          </a:p>
          <a:p>
            <a:pPr marL="126000" lvl="0" indent="-126000">
              <a:lnSpc>
                <a:spcPts val="2800"/>
              </a:lnSpc>
              <a:spcBef>
                <a:spcPts val="1100"/>
              </a:spcBef>
              <a:spcAft>
                <a:spcPts val="0"/>
              </a:spcAft>
              <a:buFont typeface="Arial" panose="020B0604020202020204" pitchFamily="34" charset="0"/>
              <a:buChar char="•"/>
            </a:pPr>
            <a:r>
              <a:rPr lang="en-GB" dirty="0"/>
              <a:t>explain what AI chatbots are and why some people might use them</a:t>
            </a:r>
          </a:p>
          <a:p>
            <a:pPr marL="126000" lvl="0" indent="-126000">
              <a:lnSpc>
                <a:spcPts val="2800"/>
              </a:lnSpc>
              <a:spcBef>
                <a:spcPts val="1100"/>
              </a:spcBef>
              <a:spcAft>
                <a:spcPts val="0"/>
              </a:spcAft>
              <a:buFont typeface="Arial" panose="020B0604020202020204" pitchFamily="34" charset="0"/>
              <a:buChar char="•"/>
            </a:pPr>
            <a:r>
              <a:rPr lang="en-GB" dirty="0"/>
              <a:t>evaluate qualities of human friendship</a:t>
            </a:r>
          </a:p>
          <a:p>
            <a:pPr marL="126000" lvl="0" indent="-126000">
              <a:lnSpc>
                <a:spcPts val="2800"/>
              </a:lnSpc>
              <a:spcBef>
                <a:spcPts val="1100"/>
              </a:spcBef>
              <a:spcAft>
                <a:spcPts val="0"/>
              </a:spcAft>
              <a:buFont typeface="Arial" panose="020B0604020202020204" pitchFamily="34" charset="0"/>
              <a:buChar char="•"/>
            </a:pPr>
            <a:r>
              <a:rPr lang="en-GB" dirty="0"/>
              <a:t>identify factors to be aware of, if communicating with a chatbot</a:t>
            </a:r>
          </a:p>
          <a:p>
            <a:pPr marL="126000" lvl="0" indent="-126000">
              <a:lnSpc>
                <a:spcPts val="2800"/>
              </a:lnSpc>
              <a:spcBef>
                <a:spcPts val="1100"/>
              </a:spcBef>
              <a:spcAft>
                <a:spcPts val="0"/>
              </a:spcAft>
              <a:buFont typeface="Arial" panose="020B0604020202020204" pitchFamily="34" charset="0"/>
              <a:buChar char="•"/>
            </a:pPr>
            <a:r>
              <a:rPr lang="en-GB" dirty="0"/>
              <a:t>assess similarities and differences between communicating with chatbots and interacting with friends</a:t>
            </a:r>
          </a:p>
          <a:p>
            <a:pPr>
              <a:lnSpc>
                <a:spcPts val="2800"/>
              </a:lnSpc>
              <a:spcAft>
                <a:spcPts val="0"/>
              </a:spcAft>
            </a:pPr>
            <a:endParaRPr lang="en-US" dirty="0"/>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05453"/>
            <a:ext cx="4562158" cy="4342848"/>
          </a:xfrm>
        </p:spPr>
        <p:txBody>
          <a:bodyPr>
            <a:noAutofit/>
          </a:bodyPr>
          <a:lstStyle/>
          <a:p>
            <a:pPr marL="126000" lvl="0" indent="-126000">
              <a:lnSpc>
                <a:spcPts val="2800"/>
              </a:lnSpc>
              <a:buFont typeface="Arial" panose="020B0604020202020204" pitchFamily="34" charset="0"/>
              <a:buChar char="•"/>
            </a:pPr>
            <a:r>
              <a:rPr lang="en-GB" dirty="0"/>
              <a:t>Box or envelope for questions </a:t>
            </a:r>
          </a:p>
          <a:p>
            <a:pPr marL="126000" lvl="0" indent="-126000">
              <a:lnSpc>
                <a:spcPts val="2800"/>
              </a:lnSpc>
              <a:buFont typeface="Arial" panose="020B0604020202020204" pitchFamily="34" charset="0"/>
              <a:buChar char="•"/>
            </a:pPr>
            <a:r>
              <a:rPr lang="en-GB" dirty="0"/>
              <a:t>Resource 1: </a:t>
            </a:r>
            <a:r>
              <a:rPr lang="en-GB" i="1" dirty="0"/>
              <a:t>AI chatbots</a:t>
            </a:r>
            <a:r>
              <a:rPr lang="en-GB" dirty="0"/>
              <a:t> [one per pupil]</a:t>
            </a:r>
          </a:p>
          <a:p>
            <a:pPr marL="126000" lvl="0" indent="-126000">
              <a:lnSpc>
                <a:spcPts val="2800"/>
              </a:lnSpc>
              <a:buFont typeface="Arial" panose="020B0604020202020204" pitchFamily="34" charset="0"/>
              <a:buChar char="•"/>
            </a:pPr>
            <a:r>
              <a:rPr lang="en-GB" dirty="0"/>
              <a:t>Resource 2: </a:t>
            </a:r>
            <a:r>
              <a:rPr lang="en-GB" i="1" dirty="0"/>
              <a:t>Qualities of a good friend</a:t>
            </a:r>
            <a:r>
              <a:rPr lang="en-GB" dirty="0"/>
              <a:t> </a:t>
            </a:r>
            <a:br>
              <a:rPr lang="en-GB" dirty="0"/>
            </a:br>
            <a:r>
              <a:rPr lang="en-GB" dirty="0"/>
              <a:t>[one per small group, cut up]</a:t>
            </a:r>
          </a:p>
          <a:p>
            <a:pPr marL="126000" lvl="0" indent="-126000">
              <a:lnSpc>
                <a:spcPts val="2800"/>
              </a:lnSpc>
              <a:buFont typeface="Arial" panose="020B0604020202020204" pitchFamily="34" charset="0"/>
              <a:buChar char="•"/>
            </a:pPr>
            <a:r>
              <a:rPr lang="en-GB" dirty="0"/>
              <a:t>Resource 3: </a:t>
            </a:r>
            <a:r>
              <a:rPr lang="en-GB" i="1" dirty="0"/>
              <a:t>Support for Billy</a:t>
            </a:r>
            <a:r>
              <a:rPr lang="en-GB" dirty="0"/>
              <a:t> [one per pupil]</a:t>
            </a:r>
          </a:p>
          <a:p>
            <a:pPr marL="126000" lvl="0" indent="-126000">
              <a:lnSpc>
                <a:spcPts val="2800"/>
              </a:lnSpc>
              <a:buFont typeface="Arial" panose="020B0604020202020204" pitchFamily="34" charset="0"/>
              <a:buChar char="•"/>
            </a:pPr>
            <a:r>
              <a:rPr lang="en-GB" dirty="0"/>
              <a:t>Resource 4: </a:t>
            </a:r>
            <a:r>
              <a:rPr lang="en-GB" i="1" dirty="0"/>
              <a:t>Venn diagram labels</a:t>
            </a:r>
            <a:r>
              <a:rPr lang="en-GB" dirty="0"/>
              <a:t> [one for activity, cut up)</a:t>
            </a:r>
          </a:p>
          <a:p>
            <a:pPr marL="126000" lvl="0" indent="-126000">
              <a:lnSpc>
                <a:spcPts val="2800"/>
              </a:lnSpc>
              <a:buFont typeface="Arial" panose="020B0604020202020204" pitchFamily="34" charset="0"/>
              <a:buChar char="•"/>
            </a:pPr>
            <a:r>
              <a:rPr lang="en-GB" dirty="0"/>
              <a:t>2 hula hoops</a:t>
            </a:r>
          </a:p>
          <a:p>
            <a:pPr marL="126000" lvl="0" indent="-126000">
              <a:lnSpc>
                <a:spcPts val="2800"/>
              </a:lnSpc>
              <a:buFont typeface="Arial" panose="020B0604020202020204" pitchFamily="34" charset="0"/>
              <a:buChar char="•"/>
            </a:pPr>
            <a:r>
              <a:rPr lang="en-GB" dirty="0"/>
              <a:t>Resource 5: </a:t>
            </a:r>
            <a:r>
              <a:rPr lang="en-GB" i="1" dirty="0"/>
              <a:t>Venn diagram card sort </a:t>
            </a:r>
            <a:r>
              <a:rPr lang="en-GB" dirty="0"/>
              <a:t>[one for activity, cut up]</a:t>
            </a: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7373" y="591254"/>
            <a:ext cx="7498822" cy="694054"/>
          </a:xfrm>
        </p:spPr>
        <p:txBody>
          <a:bodyPr/>
          <a:lstStyle/>
          <a:p>
            <a:r>
              <a:rPr lang="en-GB" sz="4000" dirty="0"/>
              <a:t>Lesson summary</a:t>
            </a:r>
            <a:endParaRPr lang="en-US" dirty="0"/>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346184956"/>
              </p:ext>
            </p:extLst>
          </p:nvPr>
        </p:nvGraphicFramePr>
        <p:xfrm>
          <a:off x="330200" y="1409700"/>
          <a:ext cx="9245600" cy="4857045"/>
        </p:xfrm>
        <a:graphic>
          <a:graphicData uri="http://schemas.openxmlformats.org/drawingml/2006/table">
            <a:tbl>
              <a:tblPr firstRow="1" bandRow="1">
                <a:tableStyleId>{F5AB1C69-6EDB-4FF4-983F-18BD219EF322}</a:tableStyleId>
              </a:tblPr>
              <a:tblGrid>
                <a:gridCol w="1594293">
                  <a:extLst>
                    <a:ext uri="{9D8B030D-6E8A-4147-A177-3AD203B41FA5}">
                      <a16:colId xmlns:a16="http://schemas.microsoft.com/office/drawing/2014/main" val="2495411842"/>
                    </a:ext>
                  </a:extLst>
                </a:gridCol>
                <a:gridCol w="6858000">
                  <a:extLst>
                    <a:ext uri="{9D8B030D-6E8A-4147-A177-3AD203B41FA5}">
                      <a16:colId xmlns:a16="http://schemas.microsoft.com/office/drawing/2014/main" val="3888252853"/>
                    </a:ext>
                  </a:extLst>
                </a:gridCol>
                <a:gridCol w="793307">
                  <a:extLst>
                    <a:ext uri="{9D8B030D-6E8A-4147-A177-3AD203B41FA5}">
                      <a16:colId xmlns:a16="http://schemas.microsoft.com/office/drawing/2014/main" val="1961446416"/>
                    </a:ext>
                  </a:extLst>
                </a:gridCol>
              </a:tblGrid>
              <a:tr h="493815">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62132">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Set up the question box and establish or revisit ground rules. Pupils demonstrate their understanding by responding to four questions, in one colour.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62132">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Introduce the learning objective and outcomes and explain what chatbots are and where/why they might be used.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62132">
                <a:tc>
                  <a:txBody>
                    <a:bodyPr/>
                    <a:lstStyle/>
                    <a:p>
                      <a:pPr marL="0" indent="0">
                        <a:lnSpc>
                          <a:spcPts val="1600"/>
                        </a:lnSpc>
                        <a:spcBef>
                          <a:spcPts val="400"/>
                        </a:spcBef>
                        <a:buFont typeface="Arial" panose="020B0604020202020204" pitchFamily="34" charset="0"/>
                        <a:buNone/>
                      </a:pPr>
                      <a:r>
                        <a:rPr lang="en-GB" sz="1200" b="0" baseline="0" dirty="0">
                          <a:solidFill>
                            <a:schemeClr val="tx1"/>
                          </a:solidFill>
                          <a:latin typeface="Century Gothic" panose="020B0502020202020204" pitchFamily="34" charset="0"/>
                        </a:rPr>
                        <a:t>Qualities of a good friend</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Small groups create a diamond 9 to assess the qualities they believe are most important in a good friend.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776285">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Billy and the chatbot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Pupils explore a character’s interactions with an AI chatbot and decide if they are healthy, or if there’s something to consider. Next, they create three top tips to help the character safely communicate with an AI chatbot.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62132">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Similar or different?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The class sort qualities in a Venn diagram to show whether they apply to chatbots, human friends, or both.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358183"/>
                  </a:ext>
                </a:extLst>
              </a:tr>
              <a:tr h="776285">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Endpoint assessment and reflection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Pupils revisit the baseline activity and add new learning in a different colour before privately reflecting on the </a:t>
                      </a:r>
                      <a:r>
                        <a:rPr lang="en-GB" sz="1200" kern="1200" dirty="0">
                          <a:solidFill>
                            <a:schemeClr val="tx1"/>
                          </a:solidFill>
                          <a:effectLst/>
                          <a:latin typeface="Century Gothic" panose="020B0502020202020204" pitchFamily="34" charset="0"/>
                          <a:ea typeface="+mn-ea"/>
                          <a:cs typeface="+mn-cs"/>
                        </a:rPr>
                        <a:t>qualities they think are most important in a good friend.</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62132">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Remind the class of adults and organisations who can help if they have questions or concerns.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12B954-9370-E33D-E39E-E0FFA19E5BA2}"/>
              </a:ext>
            </a:extLst>
          </p:cNvPr>
          <p:cNvSpPr/>
          <p:nvPr/>
        </p:nvSpPr>
        <p:spPr>
          <a:xfrm>
            <a:off x="0" y="4679951"/>
            <a:ext cx="9906000" cy="2178050"/>
          </a:xfrm>
          <a:prstGeom prst="rect">
            <a:avLst/>
          </a:prstGeom>
          <a:solidFill>
            <a:srgbClr val="8117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3</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299062"/>
            <a:ext cx="6710978" cy="1325563"/>
          </a:xfrm>
        </p:spPr>
        <p:txBody>
          <a:bodyPr>
            <a:normAutofit fontScale="90000"/>
          </a:bodyPr>
          <a:lstStyle/>
          <a:p>
            <a:r>
              <a:rPr lang="en-US" dirty="0"/>
              <a:t>What is an AI chatbot? </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2" name="Picture 1">
            <a:extLst>
              <a:ext uri="{FF2B5EF4-FFF2-40B4-BE49-F238E27FC236}">
                <a16:creationId xmlns:a16="http://schemas.microsoft.com/office/drawing/2014/main" id="{7C891FA2-6616-40CA-381B-A11BC669373A}"/>
              </a:ext>
            </a:extLst>
          </p:cNvPr>
          <p:cNvPicPr>
            <a:picLocks noChangeAspect="1"/>
          </p:cNvPicPr>
          <p:nvPr/>
        </p:nvPicPr>
        <p:blipFill>
          <a:blip r:embed="rId3"/>
          <a:stretch>
            <a:fillRect/>
          </a:stretch>
        </p:blipFill>
        <p:spPr>
          <a:xfrm>
            <a:off x="5114925" y="2823988"/>
            <a:ext cx="4205047" cy="3384933"/>
          </a:xfrm>
          <a:prstGeom prst="rect">
            <a:avLst/>
          </a:prstGeom>
        </p:spPr>
      </p:pic>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42CC37C-68CE-4DB7-8B07-11B5663AD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2048</TotalTime>
  <Words>4531</Words>
  <Application>Microsoft Office PowerPoint</Application>
  <PresentationFormat>A4 Paper (210x297 mm)</PresentationFormat>
  <Paragraphs>387</Paragraphs>
  <Slides>27</Slides>
  <Notes>25</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Century Gothic</vt:lpstr>
      <vt:lpstr>Outfit</vt:lpstr>
      <vt:lpstr>Slack-Lato</vt:lpstr>
      <vt:lpstr>Wingdings</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Lesson summary</vt:lpstr>
      <vt:lpstr>What is an AI chatbot? </vt:lpstr>
      <vt:lpstr>PowerPoint Presentation</vt:lpstr>
      <vt:lpstr>What’s our starting point? </vt:lpstr>
      <vt:lpstr>PowerPoint Presentation</vt:lpstr>
      <vt:lpstr>What are AI chatbots?</vt:lpstr>
      <vt:lpstr>Where might someone come across an AI chatbot? </vt:lpstr>
      <vt:lpstr>Why do people use AI chatbots?</vt:lpstr>
      <vt:lpstr>Qualities of a good friend</vt:lpstr>
      <vt:lpstr>Qualities of a good friend</vt:lpstr>
      <vt:lpstr>Billy and the chatbot</vt:lpstr>
      <vt:lpstr>Billy and the chatbot</vt:lpstr>
      <vt:lpstr>Billy and the chatbot</vt:lpstr>
      <vt:lpstr>Billy and the chatbot</vt:lpstr>
      <vt:lpstr>What should Billy consider?</vt:lpstr>
      <vt:lpstr>Similar or different? </vt:lpstr>
      <vt:lpstr>Similar or different? </vt:lpstr>
      <vt:lpstr>What have we learnt?</vt:lpstr>
      <vt:lpstr>Reflection</vt:lpstr>
      <vt:lpstr>Who can help?</vt:lpstr>
      <vt:lpstr>What are AI chatbots?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44</cp:revision>
  <dcterms:created xsi:type="dcterms:W3CDTF">2023-05-19T09:34:20Z</dcterms:created>
  <dcterms:modified xsi:type="dcterms:W3CDTF">2026-05-28T10:30:48Z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