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 id="2147483709" r:id="rId6"/>
  </p:sldMasterIdLst>
  <p:notesMasterIdLst>
    <p:notesMasterId r:id="rId26"/>
  </p:notesMasterIdLst>
  <p:handoutMasterIdLst>
    <p:handoutMasterId r:id="rId27"/>
  </p:handoutMasterIdLst>
  <p:sldIdLst>
    <p:sldId id="257" r:id="rId7"/>
    <p:sldId id="269" r:id="rId8"/>
    <p:sldId id="270" r:id="rId9"/>
    <p:sldId id="260" r:id="rId10"/>
    <p:sldId id="272" r:id="rId11"/>
    <p:sldId id="261" r:id="rId12"/>
    <p:sldId id="256" r:id="rId13"/>
    <p:sldId id="262" r:id="rId14"/>
    <p:sldId id="263" r:id="rId15"/>
    <p:sldId id="264" r:id="rId16"/>
    <p:sldId id="265" r:id="rId17"/>
    <p:sldId id="284" r:id="rId18"/>
    <p:sldId id="286" r:id="rId19"/>
    <p:sldId id="287" r:id="rId20"/>
    <p:sldId id="288" r:id="rId21"/>
    <p:sldId id="289" r:id="rId22"/>
    <p:sldId id="291" r:id="rId23"/>
    <p:sldId id="268" r:id="rId24"/>
    <p:sldId id="292"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72"/>
            <p14:sldId id="261"/>
            <p14:sldId id="256"/>
            <p14:sldId id="262"/>
          </p14:sldIdLst>
        </p14:section>
        <p14:section name="Pupil Slides" id="{938DD7AC-2297-1F48-B25E-0B0BFFE37CBE}">
          <p14:sldIdLst>
            <p14:sldId id="263"/>
            <p14:sldId id="264"/>
            <p14:sldId id="265"/>
            <p14:sldId id="284"/>
            <p14:sldId id="286"/>
            <p14:sldId id="287"/>
            <p14:sldId id="288"/>
            <p14:sldId id="289"/>
            <p14:sldId id="291"/>
            <p14:sldId id="268"/>
            <p14:sldId id="292"/>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9DA7D97E-0E7E-1C61-E981-34651E1E73A9}" name="Monica Perry" initials="MP" userId="S::Monica@pshe-association.org.uk::2b9395e8-95cb-4167-9b45-755ad557802d" providerId="AD"/>
  <p188:author id="{49F4D48D-B9AE-63B3-08F1-F6CADBD8013F}" name="Jasmine John" initials="JJ" userId="S::Jasmine@pshe-association.org.uk::f5f6a001-5c5b-4349-9c1b-b373bda37f43" providerId="AD"/>
  <p188:author id="{B492C19B-DDE5-C4E1-31E8-8441D5A9EA7E}" name="Ryan Ten" initials="" userId="S::Ryan@togethercreativeltd.onmicrosoft.com::751e40b9-49a9-402b-b012-4cd6d382a60d"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9BBD"/>
    <a:srgbClr val="799B2C"/>
    <a:srgbClr val="ED694B"/>
    <a:srgbClr val="C663A4"/>
    <a:srgbClr val="8B4FA0"/>
    <a:srgbClr val="7A1617"/>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3" autoAdjust="0"/>
    <p:restoredTop sz="78231" autoAdjust="0"/>
  </p:normalViewPr>
  <p:slideViewPr>
    <p:cSldViewPr snapToGrid="0">
      <p:cViewPr varScale="1">
        <p:scale>
          <a:sx n="99" d="100"/>
          <a:sy n="99" d="100"/>
        </p:scale>
        <p:origin x="2568" y="168"/>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erry" userId="2b9395e8-95cb-4167-9b45-755ad557802d" providerId="ADAL" clId="{06E9A1D3-FCEF-4F01-9362-EC348DF31978}"/>
    <pc:docChg chg="custSel modSld">
      <pc:chgData name="Monica Perry" userId="2b9395e8-95cb-4167-9b45-755ad557802d" providerId="ADAL" clId="{06E9A1D3-FCEF-4F01-9362-EC348DF31978}" dt="2024-10-04T14:15:08.954" v="45" actId="20577"/>
      <pc:docMkLst>
        <pc:docMk/>
      </pc:docMkLst>
      <pc:sldChg chg="modNotesTx">
        <pc:chgData name="Monica Perry" userId="2b9395e8-95cb-4167-9b45-755ad557802d" providerId="ADAL" clId="{06E9A1D3-FCEF-4F01-9362-EC348DF31978}" dt="2024-10-04T14:09:12.438" v="29" actId="113"/>
        <pc:sldMkLst>
          <pc:docMk/>
          <pc:sldMk cId="2017157559" sldId="263"/>
        </pc:sldMkLst>
      </pc:sldChg>
      <pc:sldChg chg="modSp mod">
        <pc:chgData name="Monica Perry" userId="2b9395e8-95cb-4167-9b45-755ad557802d" providerId="ADAL" clId="{06E9A1D3-FCEF-4F01-9362-EC348DF31978}" dt="2024-10-04T14:14:23.737" v="38" actId="20577"/>
        <pc:sldMkLst>
          <pc:docMk/>
          <pc:sldMk cId="1145813171" sldId="268"/>
        </pc:sldMkLst>
        <pc:spChg chg="mod">
          <ac:chgData name="Monica Perry" userId="2b9395e8-95cb-4167-9b45-755ad557802d" providerId="ADAL" clId="{06E9A1D3-FCEF-4F01-9362-EC348DF31978}" dt="2024-10-04T14:14:23.737" v="38" actId="20577"/>
          <ac:spMkLst>
            <pc:docMk/>
            <pc:sldMk cId="1145813171" sldId="268"/>
            <ac:spMk id="2" creationId="{7EC8CC62-2EAF-02A1-84FC-A7EB9AF05F32}"/>
          </ac:spMkLst>
        </pc:spChg>
      </pc:sldChg>
      <pc:sldChg chg="modSp mod">
        <pc:chgData name="Monica Perry" userId="2b9395e8-95cb-4167-9b45-755ad557802d" providerId="ADAL" clId="{06E9A1D3-FCEF-4F01-9362-EC348DF31978}" dt="2024-10-04T14:14:07.065" v="37" actId="20577"/>
        <pc:sldMkLst>
          <pc:docMk/>
          <pc:sldMk cId="3409939379" sldId="291"/>
        </pc:sldMkLst>
        <pc:spChg chg="mod">
          <ac:chgData name="Monica Perry" userId="2b9395e8-95cb-4167-9b45-755ad557802d" providerId="ADAL" clId="{06E9A1D3-FCEF-4F01-9362-EC348DF31978}" dt="2024-10-04T14:14:07.065" v="37" actId="20577"/>
          <ac:spMkLst>
            <pc:docMk/>
            <pc:sldMk cId="3409939379" sldId="291"/>
            <ac:spMk id="6" creationId="{B674E9DA-1590-C703-3EE5-9F6F80A33FAD}"/>
          </ac:spMkLst>
        </pc:spChg>
      </pc:sldChg>
      <pc:sldChg chg="modSp mod">
        <pc:chgData name="Monica Perry" userId="2b9395e8-95cb-4167-9b45-755ad557802d" providerId="ADAL" clId="{06E9A1D3-FCEF-4F01-9362-EC348DF31978}" dt="2024-10-04T14:15:08.954" v="45" actId="20577"/>
        <pc:sldMkLst>
          <pc:docMk/>
          <pc:sldMk cId="1376914772" sldId="292"/>
        </pc:sldMkLst>
        <pc:spChg chg="mod">
          <ac:chgData name="Monica Perry" userId="2b9395e8-95cb-4167-9b45-755ad557802d" providerId="ADAL" clId="{06E9A1D3-FCEF-4F01-9362-EC348DF31978}" dt="2024-10-04T14:15:08.954" v="45" actId="20577"/>
          <ac:spMkLst>
            <pc:docMk/>
            <pc:sldMk cId="1376914772" sldId="292"/>
            <ac:spMk id="10" creationId="{AA613D2E-7BCE-07BB-0DC8-A6D2F308E4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25/10/2024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10/25/24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nacoa.org.uk/children.html" TargetMode="External"/><Relationship Id="rId5" Type="http://schemas.openxmlformats.org/officeDocument/2006/relationships/hyperlink" Target="http://www.talktofrank.com/" TargetMode="External"/><Relationship Id="rId4" Type="http://schemas.openxmlformats.org/officeDocument/2006/relationships/hyperlink" Target="file:///PSHESERVER2012/Data/Projects/Projects/Drugs,%20Alcohol%20and%20Tobacco/Work/Extended%20Drugs%20Lessons/Lower%20KS3/LPs%20and%20resources/AB/L3/www.nhs.uk/"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andfonline.com/doi/full/10.1080/16066359.2019.166383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Diamond 9 of influences (10 mins)</a:t>
            </a:r>
          </a:p>
          <a:p>
            <a:endParaRPr lang="en-GB" dirty="0"/>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students to work in pairs or small groups to sort the cards in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Diamond 9 card sort</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ranking the different influences on young people’s alcohol use into a diamond shape. The influence they think is the most significant should be at the top of the diamond and the least significant at the bottom of the diamond shape. Cards placed next to each other in a row are equally significant.</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that there are no right or wrong answers and that this activity allows them to assess their own opinions.</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Share some of the answers as a class and ask those who did the challenge activity how answers might differ for adults and why.</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nSpc>
                <a:spcPct val="107000"/>
              </a:lnSpc>
              <a:spcAft>
                <a:spcPts val="8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Students who need additional support can be given fewer cards to sort into a Diamond 5. Ensure the reasons provided are distinctly different.</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rearrange the reasons to show which are most to least likely to influence adults to drink alcohol.</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225204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700"/>
              </a:spcAft>
              <a:buClrTx/>
              <a:buSzTx/>
              <a:buFontTx/>
              <a:buNone/>
              <a:tabLst/>
              <a:defRPr/>
            </a:pPr>
            <a:r>
              <a:rPr lang="en-US" sz="1200" b="1" i="0" dirty="0">
                <a:solidFill>
                  <a:srgbClr val="1D1C1D"/>
                </a:solidFill>
                <a:effectLst/>
                <a:latin typeface="Slack-Lato"/>
              </a:rPr>
              <a:t>Teacher notes – Managing influences (10 mins)</a:t>
            </a:r>
          </a:p>
          <a:p>
            <a:pPr>
              <a:lnSpc>
                <a:spcPct val="11500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From the feedback to the diamond 9 activity, choose six influence cards that students have tended to place highest in their diamonds. Divide the class into six groups and allocate one of the influences to each group.</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each group to imagine that someone who was being influenced in that way (e.g. someone who drinks alcohol to fit in with their peers, or to help with stress) had asked them their advice. Each group should discuss and then write their advice on a large sheet of paper.</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someone from each group to stick their sheet on the wall and invite the groups to visit each sheet to look at all the points, adding to the other groups’ ideas:  </a:t>
            </a:r>
          </a:p>
          <a:p>
            <a:pPr marL="342900" lvl="0" indent="-342900">
              <a:lnSpc>
                <a:spcPts val="1500"/>
              </a:lnSpc>
              <a:spcAft>
                <a:spcPts val="6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any additional advice they can think of </a:t>
            </a:r>
          </a:p>
          <a:p>
            <a:pPr marL="342900" lvl="0" indent="-342900">
              <a:lnSpc>
                <a:spcPts val="1500"/>
              </a:lnSpc>
              <a:spcAft>
                <a:spcPts val="600"/>
              </a:spcAft>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possible sources of support – people or organisations – they could go to for help</a:t>
            </a:r>
          </a:p>
          <a:p>
            <a:pPr marL="342900" lvl="0" indent="-342900">
              <a:lnSpc>
                <a:spcPts val="1500"/>
              </a:lnSpc>
              <a:spcAft>
                <a:spcPts val="600"/>
              </a:spcAft>
              <a:buFont typeface="Symbol" panose="05050102010706020507" pitchFamily="18" charset="2"/>
              <a:buChar char=""/>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1500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students to summarise key pieces of advice.</a:t>
            </a:r>
          </a:p>
          <a:p>
            <a:pPr>
              <a:lnSpc>
                <a:spcPct val="11500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Suggestions might include</a:t>
            </a:r>
            <a:r>
              <a:rPr lang="en-GB" sz="1200" dirty="0">
                <a:solidFill>
                  <a:srgbClr val="3B3838"/>
                </a:solidFill>
                <a:effectLst/>
                <a:latin typeface="Outfit"/>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If you tell your friends you would prefer not to drink alcohol, some of them are likely to agree – they may only be drinking to ‘fit in’ too.</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If you’re feeling stressed, alcohol could make things worse. It would be more helpful to talk to a trusted adult about any problems or worries.</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It is much healthier and safer to find other activities that help you feel happy and confident e.g. a hobby, taking part in a sport, or organising social events that don’t involve alcohol.</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There are lots of alcohol-free versions of popular drinks that taste much the same, so you can have the taste without the harmful effects. These are great for social events and celebrations too.</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147327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Reflection and endpoint assessment (5 mins)</a:t>
            </a:r>
          </a:p>
          <a:p>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Give students back the baseline assessment activity they completed at the start of lesson 1 (Lesson 1 </a:t>
            </a:r>
            <a:r>
              <a:rPr lang="en-GB" sz="1200" b="1" dirty="0">
                <a:solidFill>
                  <a:srgbClr val="3B3838"/>
                </a:solidFill>
                <a:effectLst/>
                <a:latin typeface="Outfit"/>
                <a:ea typeface="Calibri" panose="020F0502020204030204" pitchFamily="34" charset="0"/>
                <a:cs typeface="Times New Roman" panose="02020603050405020304" pitchFamily="18" charset="0"/>
              </a:rPr>
              <a:t>Resource 1: Substance use draw and write baseline activity</a:t>
            </a:r>
            <a:r>
              <a:rPr lang="en-GB" sz="1200" dirty="0">
                <a:solidFill>
                  <a:srgbClr val="3B3838"/>
                </a:solidFill>
                <a:effectLst/>
                <a:latin typeface="Outfit"/>
                <a:ea typeface="Calibri" panose="020F0502020204030204" pitchFamily="34" charset="0"/>
                <a:cs typeface="Times New Roman" panose="02020603050405020304" pitchFamily="18" charset="0"/>
              </a:rPr>
              <a:t>). Ask them to think back over the last three lessons and now re-visit this draw and write activity, editing their initial ideas and adding any additional information in a different colour pen, to demonstrate their learning over the scheme of work.</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Their updated draw and write activity sheets can be used to inform future teaching and as evidence of progress over the three lessons.</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84505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Summarise sources of support students identified in the Managing Influences activity above. Ensure that students know where they can seek help and advice, both now and in the future, if they are concerned about drug use. Students wishing to seek further guidance can:</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speak to a parent/carer, tutor, pastoral lead, or other trusted adult </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contact Childline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3"/>
              </a:rPr>
              <a:t>www.childline.org.uk</a:t>
            </a:r>
            <a:r>
              <a:rPr lang="en-GB" sz="1800" dirty="0">
                <a:solidFill>
                  <a:srgbClr val="3B3838"/>
                </a:solidFill>
                <a:effectLst/>
                <a:latin typeface="Outfit"/>
                <a:ea typeface="Calibri" panose="020F0502020204030204" pitchFamily="34" charset="0"/>
                <a:cs typeface="Times New Roman" panose="02020603050405020304" pitchFamily="18" charset="0"/>
              </a:rPr>
              <a:t> 0800 1111</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visit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4"/>
              </a:rPr>
              <a:t>www.nhs.uk</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visit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5"/>
              </a:rPr>
              <a:t>www.talktofrank.com</a:t>
            </a: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You may also wish to make them aware of the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6"/>
              </a:rPr>
              <a:t>National Association for children of alcoholics </a:t>
            </a: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students to design a public information campaign to raise awareness about the statistics relating to young people’s alcohol use. The aim is to get across the message that most young people do not misuse or currently use alcohol, so young people should not feel pressurised to drink alcohol to be cool or fit in.</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167536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156521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391748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Lesson title</a:t>
            </a:r>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358662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10-11)</a:t>
            </a:r>
          </a:p>
          <a:p>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Ensure ground rules are established with the group before teaching this lesson and make students aware of the question box, which will be available throughout the lesson. Remind students that if they have worries or questions during or after the lesson, that they do not want to raise in front of the class, they can write their question on a piece of paper, anonymously or with their name, and put it in the question box.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10-11)</a:t>
            </a:r>
          </a:p>
          <a:p>
            <a:endParaRPr lang="en-US" dirty="0"/>
          </a:p>
          <a:p>
            <a:pPr>
              <a:lnSpc>
                <a:spcPct val="11500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for the lesson, explaining to students that they will be exploring the risks relating to alcohol consumption and ways to manage the pressures on young people to drink alcohol, whilst also recognising the changes to young people’s use of alcohol over recent years. </a:t>
            </a:r>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Baseline assessment activity (10 mins)</a:t>
            </a:r>
          </a:p>
          <a:p>
            <a:endParaRPr lang="en-US" b="1" i="0" dirty="0">
              <a:solidFill>
                <a:srgbClr val="1D1C1D"/>
              </a:solidFill>
              <a:effectLst/>
              <a:latin typeface="Slack-Lato"/>
            </a:endParaRPr>
          </a:p>
          <a:p>
            <a:r>
              <a:rPr lang="en-GB" dirty="0">
                <a:solidFill>
                  <a:srgbClr val="3F3F3F"/>
                </a:solidFill>
                <a:effectLst/>
                <a:latin typeface="Helvetica" pitchFamily="2" charset="0"/>
              </a:rPr>
              <a:t>Indicate an imaginary line across the classroom with 0% at one end and 100% at the other. Read the questions below, one at a time, and ask students to stand along the line to indicate what they think the correct percentage is in each case.  (An alternative approach would be for the class to direct you to stand on the line where they as a group estimate the correct answer to be.)</a:t>
            </a:r>
          </a:p>
          <a:p>
            <a:r>
              <a:rPr lang="en-GB" dirty="0">
                <a:solidFill>
                  <a:srgbClr val="3F3F3F"/>
                </a:solidFill>
                <a:effectLst/>
                <a:latin typeface="Helvetica" pitchFamily="2" charset="0"/>
              </a:rPr>
              <a:t>After you have asked all the questions, give the correct answers and ask students to note whether they had overestimated or underestimated the percentage (answers given in brackets):</a:t>
            </a:r>
          </a:p>
          <a:p>
            <a:br>
              <a:rPr lang="en-GB" dirty="0">
                <a:solidFill>
                  <a:srgbClr val="3F3F3F"/>
                </a:solidFill>
                <a:effectLst/>
                <a:latin typeface="Helvetica" pitchFamily="2" charset="0"/>
              </a:rPr>
            </a:br>
            <a:r>
              <a:rPr lang="en-GB" dirty="0">
                <a:solidFill>
                  <a:srgbClr val="3F3F3F"/>
                </a:solidFill>
                <a:effectLst/>
                <a:latin typeface="Helvetica" pitchFamily="2" charset="0"/>
              </a:rPr>
              <a:t>In the Smoking, </a:t>
            </a:r>
            <a:r>
              <a:rPr lang="en-GB" u="sng" dirty="0">
                <a:solidFill>
                  <a:srgbClr val="3F3F3F"/>
                </a:solidFill>
                <a:effectLst/>
                <a:latin typeface="Helvetica" pitchFamily="2" charset="0"/>
              </a:rPr>
              <a:t>Drinking and Drug Use Survey in England (SDDU) 2023</a:t>
            </a:r>
            <a:r>
              <a:rPr lang="en-GB" dirty="0">
                <a:solidFill>
                  <a:srgbClr val="3F3F3F"/>
                </a:solidFill>
                <a:effectLst/>
                <a:latin typeface="Helvetica" pitchFamily="2" charset="0"/>
              </a:rPr>
              <a:t>,  what percentage of young people aged 11-13:   </a:t>
            </a:r>
          </a:p>
          <a:p>
            <a:pPr marL="228600" indent="-228600">
              <a:buFont typeface="+mj-lt"/>
              <a:buAutoNum type="arabicPeriod"/>
            </a:pPr>
            <a:r>
              <a:rPr lang="en-GB" dirty="0">
                <a:solidFill>
                  <a:srgbClr val="3F3F3F"/>
                </a:solidFill>
                <a:effectLst/>
                <a:latin typeface="Helvetica" pitchFamily="2" charset="0"/>
              </a:rPr>
              <a:t>said they have never tried alcohol? [77%]</a:t>
            </a:r>
          </a:p>
          <a:p>
            <a:pPr marL="228600" indent="-228600">
              <a:buFont typeface="+mj-lt"/>
              <a:buAutoNum type="arabicPeriod"/>
            </a:pPr>
            <a:r>
              <a:rPr lang="en-GB" dirty="0">
                <a:solidFill>
                  <a:srgbClr val="3F3F3F"/>
                </a:solidFill>
                <a:effectLst/>
                <a:latin typeface="Helvetica" pitchFamily="2" charset="0"/>
              </a:rPr>
              <a:t>said they had drunk alcohol in the last week? [3% - so 97% had not]</a:t>
            </a:r>
          </a:p>
          <a:p>
            <a:pPr marL="228600" indent="-228600">
              <a:buFont typeface="+mj-lt"/>
              <a:buAutoNum type="arabicPeriod"/>
            </a:pPr>
            <a:r>
              <a:rPr lang="en-GB" dirty="0">
                <a:solidFill>
                  <a:srgbClr val="3F3F3F"/>
                </a:solidFill>
                <a:effectLst/>
                <a:latin typeface="Helvetica" pitchFamily="2" charset="0"/>
              </a:rPr>
              <a:t>said they usually drank alcohol at least once a month? [3% - so 97% do not]</a:t>
            </a:r>
          </a:p>
          <a:p>
            <a:pPr marL="228600" indent="-228600">
              <a:buFont typeface="+mj-lt"/>
              <a:buAutoNum type="arabicPeriod"/>
            </a:pPr>
            <a:r>
              <a:rPr lang="en-GB" dirty="0">
                <a:solidFill>
                  <a:srgbClr val="3F3F3F"/>
                </a:solidFill>
                <a:effectLst/>
                <a:latin typeface="Helvetica" pitchFamily="2" charset="0"/>
              </a:rPr>
              <a:t>said they thought it was OK to drink alcohol once a week? [8% - so 92% said it was not]</a:t>
            </a:r>
          </a:p>
          <a:p>
            <a:br>
              <a:rPr lang="en-GB" dirty="0">
                <a:solidFill>
                  <a:srgbClr val="3F3F3F"/>
                </a:solidFill>
                <a:effectLst/>
                <a:latin typeface="Helvetica" pitchFamily="2" charset="0"/>
              </a:rPr>
            </a:br>
            <a:r>
              <a:rPr lang="en-GB" dirty="0">
                <a:solidFill>
                  <a:srgbClr val="3F3F3F"/>
                </a:solidFill>
                <a:effectLst/>
                <a:latin typeface="Helvetica" pitchFamily="2" charset="0"/>
              </a:rPr>
              <a:t>Then, ask them:</a:t>
            </a:r>
          </a:p>
          <a:p>
            <a:pPr marL="171450" indent="-171450">
              <a:buFont typeface="Arial" panose="020B0604020202020204" pitchFamily="34" charset="0"/>
              <a:buChar char="•"/>
            </a:pPr>
            <a:r>
              <a:rPr lang="en-GB" dirty="0">
                <a:solidFill>
                  <a:srgbClr val="3F3F3F"/>
                </a:solidFill>
                <a:effectLst/>
                <a:latin typeface="Helvetica" pitchFamily="2" charset="0"/>
              </a:rPr>
              <a:t>Were the actual answers different from your guesses? How?</a:t>
            </a:r>
          </a:p>
          <a:p>
            <a:pPr marL="171450" indent="-171450">
              <a:buFont typeface="Arial" panose="020B0604020202020204" pitchFamily="34" charset="0"/>
              <a:buChar char="•"/>
            </a:pPr>
            <a:r>
              <a:rPr lang="en-GB" dirty="0">
                <a:solidFill>
                  <a:srgbClr val="3F3F3F"/>
                </a:solidFill>
                <a:effectLst/>
                <a:latin typeface="Helvetica" pitchFamily="2" charset="0"/>
              </a:rPr>
              <a:t>Were there any answers that surprised you?</a:t>
            </a:r>
          </a:p>
          <a:p>
            <a:br>
              <a:rPr lang="en-GB" dirty="0">
                <a:solidFill>
                  <a:srgbClr val="3F3F3F"/>
                </a:solidFill>
                <a:effectLst/>
                <a:latin typeface="Helvetica" pitchFamily="2" charset="0"/>
              </a:rPr>
            </a:br>
            <a:r>
              <a:rPr lang="en-GB" dirty="0">
                <a:solidFill>
                  <a:srgbClr val="3F3F3F"/>
                </a:solidFill>
                <a:effectLst/>
                <a:latin typeface="Helvetica" pitchFamily="2" charset="0"/>
              </a:rPr>
              <a:t>As in lesson 2 when considering smoking, students are likely to have overestimated their peers’ engagement in alcohol use due to media messaging, interactions with only a small section of society which skews perceptions, and some young people claiming to drink more alcohol than they actually do. Correcting this perception of their peers’ behaviour supports students to resist internal pressure to ‘fit in’. Refer to the evidence briefing paper for further guidance about using positive social norms with care.</a:t>
            </a: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270765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Alcohol in decline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that some people will choose not to drink alcohol for religious or cultural reasons, but evidence from a number of surveys in recent years has shown a steady decline in young people’s alcohol use generally, across the population. In small groups, ask students to discuss why they think this is the case.</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Take feedback. Explain that is difficult to be certain of the causes for this decline, but researchers have suggested that reasons might include:</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Drinking less alcohol could be part of a positive change in attitudes and behaviour amongst young people, in which many are adopting a healthier lifestyle, abstaining from substance use, and becoming more environmentally conscious (which may influence food and drink choices).</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Advances in digital technology and increased connectivity give young people alternative opportunities to socialise that do not involve alcohol, and that reduce the importance of pubs and clubs for meeting people and building social relationships and networks.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Social media and other online media, together with better health education, can also increase knowledge about alcohol-related harms. Social media can also raise the visibility of online communities that support, celebrate, and further normalise not drinking alcohol.</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‘Dry months’ such as Dry January have become popular and increasingly familiar over recent years, normalising abstaining from alcohol as a positive lifestyle choice.</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Changes to alcohol-related policies/laws e.g. on alcohol pricing, making cheap alcohol less available to young people, and requiring proof of age (challenge 25).</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Economic factors can reduce the money young people have available to spend on alcohol.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Times New Roman" panose="02020603050405020304" pitchFamily="18" charset="0"/>
                <a:cs typeface="Calibri" panose="020F0502020204030204" pitchFamily="34" charset="0"/>
              </a:rPr>
              <a:t>Changes in exposure to alcohol advertising and marketing activities</a:t>
            </a:r>
            <a:r>
              <a:rPr lang="en-GB" sz="1200" i="1" baseline="30000" dirty="0">
                <a:solidFill>
                  <a:srgbClr val="3B3838"/>
                </a:solidFill>
                <a:effectLst/>
                <a:latin typeface="Outfit"/>
                <a:ea typeface="Times New Roman" panose="02020603050405020304" pitchFamily="18" charset="0"/>
                <a:cs typeface="Calibri" panose="020F0502020204030204" pitchFamily="34" charset="0"/>
              </a:rPr>
              <a:t>1</a:t>
            </a:r>
            <a:r>
              <a:rPr lang="en-GB" sz="1200" i="1" dirty="0">
                <a:solidFill>
                  <a:srgbClr val="3B3838"/>
                </a:solidFill>
                <a:effectLst/>
                <a:latin typeface="Outfit"/>
                <a:ea typeface="Times New Roman" panose="02020603050405020304" pitchFamily="18" charset="0"/>
                <a:cs typeface="Calibri" panose="020F0502020204030204" pitchFamily="34" charset="0"/>
              </a:rPr>
              <a:t>.</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Changes in parental practice, such as parental modelling, monitoring of children’s behaviour, alcohol supply restriction (both in and out of the family home), and alcohol-specific rule setting. Studies have also demonstrated the importance of more general aspects of parenting on adolescent drinking, such as open communication between parents and children, general discipline, and parental support on adolescent drinking</a:t>
            </a:r>
            <a:r>
              <a:rPr lang="en-GB" sz="1200" i="1" baseline="30000" dirty="0">
                <a:solidFill>
                  <a:srgbClr val="3B3838"/>
                </a:solidFill>
                <a:effectLst/>
                <a:latin typeface="Outfit"/>
                <a:ea typeface="Times New Roman" panose="02020603050405020304" pitchFamily="18" charset="0"/>
                <a:cs typeface="Calibri" panose="020F0502020204030204" pitchFamily="34" charset="0"/>
              </a:rPr>
              <a:t>2</a:t>
            </a:r>
            <a:r>
              <a:rPr lang="en-GB" sz="1200" i="1" dirty="0">
                <a:solidFill>
                  <a:srgbClr val="3B3838"/>
                </a:solidFill>
                <a:effectLst/>
                <a:latin typeface="Outfit"/>
                <a:ea typeface="Calibri" panose="020F0502020204030204" pitchFamily="34" charset="0"/>
                <a:cs typeface="Times New Roman" panose="02020603050405020304" pitchFamily="18" charset="0"/>
              </a:rPr>
              <a:t>.</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r>
              <a:rPr lang="en-GB" sz="1200" i="1" baseline="30000" dirty="0">
                <a:solidFill>
                  <a:srgbClr val="3B3838"/>
                </a:solidFill>
                <a:effectLst/>
                <a:latin typeface="Outfit"/>
                <a:ea typeface="Times New Roman" panose="02020603050405020304" pitchFamily="18" charset="0"/>
                <a:cs typeface="Calibri" panose="020F0502020204030204" pitchFamily="34" charset="0"/>
              </a:rPr>
              <a:t>1</a:t>
            </a:r>
            <a:r>
              <a:rPr lang="fr-FR" sz="1200" dirty="0" err="1">
                <a:solidFill>
                  <a:srgbClr val="3B3838"/>
                </a:solidFill>
                <a:effectLst/>
                <a:latin typeface="Outfit"/>
                <a:ea typeface="Times New Roman" panose="02020603050405020304" pitchFamily="18" charset="0"/>
                <a:cs typeface="Calibri" panose="020F0502020204030204" pitchFamily="34" charset="0"/>
              </a:rPr>
              <a:t>Vashishtha</a:t>
            </a:r>
            <a:r>
              <a:rPr lang="fr-FR" sz="1200" dirty="0">
                <a:solidFill>
                  <a:srgbClr val="3B3838"/>
                </a:solidFill>
                <a:effectLst/>
                <a:latin typeface="Outfit"/>
                <a:ea typeface="Times New Roman" panose="02020603050405020304" pitchFamily="18" charset="0"/>
                <a:cs typeface="Calibri" panose="020F0502020204030204" pitchFamily="34" charset="0"/>
              </a:rPr>
              <a:t> et al. (2019) </a:t>
            </a:r>
            <a:r>
              <a:rPr lang="fr-FR" sz="1200" u="sng" dirty="0">
                <a:solidFill>
                  <a:srgbClr val="3B3838"/>
                </a:solidFill>
                <a:effectLst/>
                <a:latin typeface="Outfit"/>
                <a:ea typeface="Times New Roman" panose="02020603050405020304" pitchFamily="18" charset="0"/>
                <a:cs typeface="Calibri" panose="020F0502020204030204" pitchFamily="34" charset="0"/>
                <a:hlinkClick r:id="rId3"/>
              </a:rPr>
              <a:t>https://www.tandfonline.com/doi/full/10.1080/16066359.2019.1663831</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r>
              <a:rPr lang="en-GB" sz="1200" i="1" baseline="30000" dirty="0">
                <a:solidFill>
                  <a:srgbClr val="3B3838"/>
                </a:solidFill>
                <a:effectLst/>
                <a:latin typeface="Outfit"/>
                <a:ea typeface="Times New Roman" panose="02020603050405020304" pitchFamily="18" charset="0"/>
                <a:cs typeface="Calibri" panose="020F0502020204030204" pitchFamily="34" charset="0"/>
              </a:rPr>
              <a:t>2</a:t>
            </a:r>
            <a:r>
              <a:rPr lang="fr-FR" sz="1200" dirty="0" err="1">
                <a:solidFill>
                  <a:srgbClr val="3B3838"/>
                </a:solidFill>
                <a:effectLst/>
                <a:latin typeface="Outfit"/>
                <a:ea typeface="Times New Roman" panose="02020603050405020304" pitchFamily="18" charset="0"/>
                <a:cs typeface="Calibri" panose="020F0502020204030204" pitchFamily="34" charset="0"/>
              </a:rPr>
              <a:t>Vashishtha</a:t>
            </a:r>
            <a:r>
              <a:rPr lang="fr-FR" sz="1200" dirty="0">
                <a:solidFill>
                  <a:srgbClr val="3B3838"/>
                </a:solidFill>
                <a:effectLst/>
                <a:latin typeface="Outfit"/>
                <a:ea typeface="Times New Roman" panose="02020603050405020304" pitchFamily="18" charset="0"/>
                <a:cs typeface="Calibri" panose="020F0502020204030204" pitchFamily="34" charset="0"/>
              </a:rPr>
              <a:t> et al. (2019) </a:t>
            </a:r>
            <a:r>
              <a:rPr lang="fr-FR" sz="1200" u="sng" dirty="0">
                <a:solidFill>
                  <a:srgbClr val="3B3838"/>
                </a:solidFill>
                <a:effectLst/>
                <a:latin typeface="Outfit"/>
                <a:ea typeface="Times New Roman" panose="02020603050405020304" pitchFamily="18" charset="0"/>
                <a:cs typeface="Calibri" panose="020F0502020204030204" pitchFamily="34" charset="0"/>
                <a:hlinkClick r:id="rId3"/>
              </a:rPr>
              <a:t>https://www.tandfonline.com/doi/full/10.1080/16066359.2019.1663831</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7408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200" b="1" i="0" dirty="0">
                <a:solidFill>
                  <a:srgbClr val="1D1C1D"/>
                </a:solidFill>
                <a:effectLst/>
                <a:latin typeface="Slack-Lato"/>
              </a:rPr>
              <a:t>Teacher notes – Short-term and long-term risks (10 mins)</a:t>
            </a:r>
          </a:p>
          <a:p>
            <a:pPr marL="0" marR="0" lvl="0" indent="0" algn="l" defTabSz="914400" rtl="0" eaLnBrk="1" fontAlgn="auto" latinLnBrk="0" hangingPunct="1">
              <a:lnSpc>
                <a:spcPts val="1550"/>
              </a:lnSpc>
              <a:spcBef>
                <a:spcPts val="0"/>
              </a:spcBef>
              <a:spcAft>
                <a:spcPts val="700"/>
              </a:spcAft>
              <a:buClrTx/>
              <a:buSzTx/>
              <a:buFontTx/>
              <a:buNone/>
              <a:tabLst/>
              <a:defRPr/>
            </a:pPr>
            <a:endParaRPr lang="en-US" sz="1200"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Using </a:t>
            </a:r>
            <a:r>
              <a:rPr lang="en-GB" sz="1200" b="1" dirty="0">
                <a:solidFill>
                  <a:srgbClr val="3B3838"/>
                </a:solidFill>
                <a:effectLst/>
                <a:latin typeface="Outfit"/>
                <a:ea typeface="Calibri" panose="020F0502020204030204" pitchFamily="34" charset="0"/>
                <a:cs typeface="Times New Roman" panose="02020603050405020304" pitchFamily="18" charset="0"/>
              </a:rPr>
              <a:t>Resource 1: Short and long-term risks of alcohol</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work in pairs to suggest possible short-term and long-term risks of alcohol use. They should write the short-term risks in the box closest to the image and the long-term risks in the outer box. </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Share answers as a class, ensuring students update their work with additional ideas.</a:t>
            </a:r>
          </a:p>
          <a:p>
            <a:pPr>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Take feedback, drawing out key learning: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Short-term risks could include: dehydration, lack of inhibitions and feeling sociable – leading to ‘out of character’ behaviours, feeling sick, feeling drowsy, vomiting, headache, diarrhoea, dizziness and lack of coordination, loss of personal possessions, making poor decisions such as overspending, etc., being at greater risk in certain situations, accidents and injuries due to falling over, memory loss, a ‘hangover’ the following day, and alcohol poisoning.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It is against the law to buy alcohol under 18 years old. 16 or 17-year-olds accompanied by an adult can drink - but not buy - beer, wine or cider with a meal. Under 18s can be stopped, fined or arrested by police if caught drinking alcohol in public.</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200" i="1" dirty="0">
                <a:solidFill>
                  <a:srgbClr val="3B3838"/>
                </a:solidFill>
                <a:effectLst/>
                <a:latin typeface="Outfit"/>
                <a:ea typeface="Calibri" panose="020F0502020204030204" pitchFamily="34" charset="0"/>
                <a:cs typeface="Times New Roman" panose="02020603050405020304" pitchFamily="18" charset="0"/>
              </a:rPr>
              <a:t>Long-term risks of alcohol use (which can take many years to develop) include health issues such as high blood pressure, stroke, cirrhosis/liver disease, effects on mood such as anxiety and depression, fertility issues, cancers including liver, bowel, breast and mouth; alcohol dependency; fallout from unwise actions while drunk including relationship changes and feelings of regret, and serious injuries. There are also sugar-related concerns including obesity, dental health issues and acne.</a:t>
            </a:r>
          </a:p>
          <a:p>
            <a:pPr marL="342900" lvl="0" indent="-342900">
              <a:lnSpc>
                <a:spcPts val="1550"/>
              </a:lnSpc>
              <a:spcAft>
                <a:spcPts val="700"/>
              </a:spcAft>
              <a:buFont typeface="Symbol" panose="05050102010706020507" pitchFamily="18" charset="2"/>
              <a:buChar char=""/>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Use </a:t>
            </a:r>
            <a:r>
              <a:rPr lang="en-GB" sz="1200" b="1" dirty="0">
                <a:solidFill>
                  <a:srgbClr val="3B3838"/>
                </a:solidFill>
                <a:effectLst/>
                <a:latin typeface="Outfit"/>
                <a:ea typeface="Calibri" panose="020F0502020204030204" pitchFamily="34" charset="0"/>
                <a:cs typeface="Times New Roman" panose="02020603050405020304" pitchFamily="18" charset="0"/>
              </a:rPr>
              <a:t>Resource 1a: Card sort of short and long-term risks of alcohol</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make labels that students can use to add to </a:t>
            </a:r>
            <a:r>
              <a:rPr lang="en-GB" sz="1200" b="1" dirty="0">
                <a:solidFill>
                  <a:srgbClr val="3B3838"/>
                </a:solidFill>
                <a:effectLst/>
                <a:latin typeface="Outfit"/>
                <a:ea typeface="Calibri" panose="020F0502020204030204" pitchFamily="34" charset="0"/>
                <a:cs typeface="Times New Roman" panose="02020603050405020304" pitchFamily="18" charset="0"/>
              </a:rPr>
              <a:t>Resource 1</a:t>
            </a:r>
            <a:r>
              <a:rPr lang="en-GB" sz="1200" dirty="0">
                <a:solidFill>
                  <a:srgbClr val="3B3838"/>
                </a:solidFill>
                <a:effectLst/>
                <a:latin typeface="Outfit"/>
                <a:ea typeface="Calibri" panose="020F0502020204030204" pitchFamily="34" charset="0"/>
                <a:cs typeface="Times New Roman" panose="02020603050405020304" pitchFamily="18" charset="0"/>
              </a:rPr>
              <a:t>.</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a:t>
            </a:r>
            <a:r>
              <a:rPr lang="en-GB" sz="1200" b="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examples of how short-term effects of alcohol use can have long-term consequences.</a:t>
            </a:r>
            <a:r>
              <a:rPr lang="en-GB" sz="1200" i="1" dirty="0">
                <a:solidFill>
                  <a:srgbClr val="3B3838"/>
                </a:solidFill>
                <a:effectLst/>
                <a:latin typeface="Outfit"/>
                <a:ea typeface="Calibri" panose="020F0502020204030204" pitchFamily="34" charset="0"/>
                <a:cs typeface="Times New Roman" panose="02020603050405020304" pitchFamily="18" charset="0"/>
              </a:rPr>
              <a:t> Students may identify: impaired decision-making, leading to an accident resulting in long-term injuries, or lack of inhibitions and impaired decision-making leading to unsafe sex, which in turn could lead to unplanned pregnancy or STIs.</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550"/>
              </a:lnSpc>
              <a:spcBef>
                <a:spcPts val="0"/>
              </a:spcBef>
              <a:spcAft>
                <a:spcPts val="700"/>
              </a:spcAft>
              <a:buClrTx/>
              <a:buSzTx/>
              <a:buFontTx/>
              <a:buNone/>
              <a:tabLst/>
              <a:defRPr/>
            </a:pPr>
            <a:endParaRPr lang="en-US" sz="1200" b="1" i="0" dirty="0">
              <a:solidFill>
                <a:srgbClr val="1D1C1D"/>
              </a:solidFill>
              <a:effectLst/>
              <a:latin typeface="Slack-Lato"/>
            </a:endParaRP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3816276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1B65-35F2-188E-B337-209F028041DD}"/>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4596F-4D96-5676-B909-3CBCF5D271D5}"/>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DDEF71-EE34-22F7-4634-46D503759D60}"/>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5" name="Footer Placeholder 4">
            <a:extLst>
              <a:ext uri="{FF2B5EF4-FFF2-40B4-BE49-F238E27FC236}">
                <a16:creationId xmlns:a16="http://schemas.microsoft.com/office/drawing/2014/main" id="{C2E0B834-F4AF-B11B-602F-40D906C36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7677D-2866-0E93-58CB-08B9910453E8}"/>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3447185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FC0A-3E67-1321-A7C9-3150437AF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22ACF-3A38-1752-D165-846520C1E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C0284-9054-47CC-E355-93C87624129D}"/>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5" name="Footer Placeholder 4">
            <a:extLst>
              <a:ext uri="{FF2B5EF4-FFF2-40B4-BE49-F238E27FC236}">
                <a16:creationId xmlns:a16="http://schemas.microsoft.com/office/drawing/2014/main" id="{C5338149-838E-D7E2-9741-470C93321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7D234-A184-8E29-2C6D-DAB7289ECBAE}"/>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3831707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DE91A-8574-28DE-B0DB-891AEE468719}"/>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ACEBED-44A6-18C5-3607-FA52D12E503D}"/>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37832E-CDE1-1E20-42B7-E62F253556BA}"/>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5" name="Footer Placeholder 4">
            <a:extLst>
              <a:ext uri="{FF2B5EF4-FFF2-40B4-BE49-F238E27FC236}">
                <a16:creationId xmlns:a16="http://schemas.microsoft.com/office/drawing/2014/main" id="{61DB1139-E8DF-BD09-AA72-6259EFB86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24CFF-4794-4F60-BBCB-417705E5D7DC}"/>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1838746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8019-0565-F5BD-DDDD-5C37DEC4BF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B314A-AD2A-5B87-C447-D15EFD663E1C}"/>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3E77BC-68D1-3AA7-42F5-28F206422828}"/>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23F2BC-0E82-E036-AF9E-AB8966B71F07}"/>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6" name="Footer Placeholder 5">
            <a:extLst>
              <a:ext uri="{FF2B5EF4-FFF2-40B4-BE49-F238E27FC236}">
                <a16:creationId xmlns:a16="http://schemas.microsoft.com/office/drawing/2014/main" id="{724FCFBC-103A-F349-7038-6738ECFB8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5D761-0365-EBD6-3181-4050BDBA5D1E}"/>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2058260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FA2D-79A9-19B8-2ABB-A5120F9BD016}"/>
              </a:ext>
            </a:extLst>
          </p:cNvPr>
          <p:cNvSpPr>
            <a:spLocks noGrp="1"/>
          </p:cNvSpPr>
          <p:nvPr>
            <p:ph type="title"/>
          </p:nvPr>
        </p:nvSpPr>
        <p:spPr>
          <a:xfrm>
            <a:off x="682625" y="365125"/>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D91D7-5927-708C-2555-E8C89FF8D8EE}"/>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5AC27D-79FE-9DAC-F772-334EADE7AE76}"/>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3FA9D-BDE4-E9A2-90EB-A3954AA4B943}"/>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A16DD-3E32-2B78-4CD8-F5FD6C51E0FE}"/>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059347-2F2C-17DB-AB2F-B6F4B77575E4}"/>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8" name="Footer Placeholder 7">
            <a:extLst>
              <a:ext uri="{FF2B5EF4-FFF2-40B4-BE49-F238E27FC236}">
                <a16:creationId xmlns:a16="http://schemas.microsoft.com/office/drawing/2014/main" id="{5789F453-82AD-9357-7056-30762A754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2AFB3-564E-11C1-3324-51575D91826D}"/>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1837610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7B0E-D1A4-1A7E-A4E1-B23C70002A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C6168F-0DA3-61FD-8315-BCF87473E350}"/>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4" name="Footer Placeholder 3">
            <a:extLst>
              <a:ext uri="{FF2B5EF4-FFF2-40B4-BE49-F238E27FC236}">
                <a16:creationId xmlns:a16="http://schemas.microsoft.com/office/drawing/2014/main" id="{24A00901-BC7A-31C5-A75B-7F64ABD3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A00D7-6672-949A-3A86-42BFBC369EF8}"/>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1061722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887E5D-EDBE-47E3-50A1-6F3F88A9F0A2}"/>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3" name="Footer Placeholder 2">
            <a:extLst>
              <a:ext uri="{FF2B5EF4-FFF2-40B4-BE49-F238E27FC236}">
                <a16:creationId xmlns:a16="http://schemas.microsoft.com/office/drawing/2014/main" id="{D67CC170-4FDE-0353-720C-1D5E6861E6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99D6CC-0647-44C7-22E6-348AA3995917}"/>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406422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7F72-9BAC-98BE-4B56-0AAB314BD704}"/>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2CAE91-EB91-B2CD-73D5-D16BA0F003A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E7A29B-850C-81E9-0A50-9740B2CABD7A}"/>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AAAD3-EC09-E080-ACF0-3B4A7F8EB7C0}"/>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6" name="Footer Placeholder 5">
            <a:extLst>
              <a:ext uri="{FF2B5EF4-FFF2-40B4-BE49-F238E27FC236}">
                <a16:creationId xmlns:a16="http://schemas.microsoft.com/office/drawing/2014/main" id="{64D846B5-8644-1281-DC08-EBAC8C1BC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FA514-49F9-8555-5002-2631D0D84D67}"/>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1561706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FF0B-7234-68FD-1F40-C1CF76CB106F}"/>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98E1E1-8667-D02E-4885-6B6E3786F9ED}"/>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BD0591-C532-E00B-171D-3CE16947298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C4A99-5F5D-BFD5-F5B2-1065A3D63D9F}"/>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6" name="Footer Placeholder 5">
            <a:extLst>
              <a:ext uri="{FF2B5EF4-FFF2-40B4-BE49-F238E27FC236}">
                <a16:creationId xmlns:a16="http://schemas.microsoft.com/office/drawing/2014/main" id="{4F51E594-CB92-25C5-AA2B-5E5497745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1D734-5076-E6AF-B796-A7B01C5C9E35}"/>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1271846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9C40-B67F-5BCD-AED1-2BAF9F1827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7DE9D-481F-80A2-19D8-DBCA5CCCB7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0D104-1B5C-4C30-FA26-4FF1BA9562F4}"/>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5" name="Footer Placeholder 4">
            <a:extLst>
              <a:ext uri="{FF2B5EF4-FFF2-40B4-BE49-F238E27FC236}">
                <a16:creationId xmlns:a16="http://schemas.microsoft.com/office/drawing/2014/main" id="{F8B0646F-ED10-A5CE-0295-AAC599BA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0D60-C709-FD38-D27C-C9646350011E}"/>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1047697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F6A1D-3606-DF9A-62CF-2297C87D403D}"/>
              </a:ext>
            </a:extLst>
          </p:cNvPr>
          <p:cNvSpPr>
            <a:spLocks noGrp="1"/>
          </p:cNvSpPr>
          <p:nvPr>
            <p:ph type="title" orient="vert"/>
          </p:nvPr>
        </p:nvSpPr>
        <p:spPr>
          <a:xfrm>
            <a:off x="7089775" y="365125"/>
            <a:ext cx="213518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55243-DAE6-337E-6847-61ECAD09682F}"/>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E9364-95D1-8B3D-C04B-B7EA8817D913}"/>
              </a:ext>
            </a:extLst>
          </p:cNvPr>
          <p:cNvSpPr>
            <a:spLocks noGrp="1"/>
          </p:cNvSpPr>
          <p:nvPr>
            <p:ph type="dt" sz="half" idx="10"/>
          </p:nvPr>
        </p:nvSpPr>
        <p:spPr/>
        <p:txBody>
          <a:bodyPr/>
          <a:lstStyle/>
          <a:p>
            <a:fld id="{5094D2FE-D023-BA4B-B8C6-0E8197658AD5}" type="datetimeFigureOut">
              <a:rPr lang="en-US" smtClean="0"/>
              <a:t>10/25/24</a:t>
            </a:fld>
            <a:endParaRPr lang="en-US"/>
          </a:p>
        </p:txBody>
      </p:sp>
      <p:sp>
        <p:nvSpPr>
          <p:cNvPr id="5" name="Footer Placeholder 4">
            <a:extLst>
              <a:ext uri="{FF2B5EF4-FFF2-40B4-BE49-F238E27FC236}">
                <a16:creationId xmlns:a16="http://schemas.microsoft.com/office/drawing/2014/main" id="{81203178-DE8D-814B-E59C-8EFCA82AE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44C90-ABF0-0C68-59DA-B794ACAF1834}"/>
              </a:ext>
            </a:extLst>
          </p:cNvPr>
          <p:cNvSpPr>
            <a:spLocks noGrp="1"/>
          </p:cNvSpPr>
          <p:nvPr>
            <p:ph type="sldNum" sz="quarter" idx="12"/>
          </p:nvPr>
        </p:nvSpPr>
        <p:spPr/>
        <p:txBody>
          <a:bodyPr/>
          <a:lstStyle/>
          <a:p>
            <a:fld id="{7CA840AD-D9D7-9046-B389-22B9AA4E1E32}" type="slidenum">
              <a:rPr lang="en-US" smtClean="0"/>
              <a:t>‹#›</a:t>
            </a:fld>
            <a:endParaRPr lang="en-US"/>
          </a:p>
        </p:txBody>
      </p:sp>
    </p:spTree>
    <p:extLst>
      <p:ext uri="{BB962C8B-B14F-4D97-AF65-F5344CB8AC3E}">
        <p14:creationId xmlns:p14="http://schemas.microsoft.com/office/powerpoint/2010/main" val="14567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92AEB-45C6-AD63-328B-2C8FA88BC061}"/>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B5554-292E-EB8E-EE45-6DF64077E9F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709E25-A0C1-A2D6-A7B4-D43915734BBA}"/>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b="0" i="0">
                <a:solidFill>
                  <a:schemeClr val="tx1">
                    <a:tint val="82000"/>
                  </a:schemeClr>
                </a:solidFill>
                <a:latin typeface="Century Gothic" panose="020B0502020202020204" pitchFamily="34" charset="0"/>
              </a:defRPr>
            </a:lvl1pPr>
          </a:lstStyle>
          <a:p>
            <a:fld id="{5094D2FE-D023-BA4B-B8C6-0E8197658AD5}" type="datetimeFigureOut">
              <a:rPr lang="en-US" smtClean="0"/>
              <a:pPr/>
              <a:t>10/25/24</a:t>
            </a:fld>
            <a:endParaRPr lang="en-US" dirty="0"/>
          </a:p>
        </p:txBody>
      </p:sp>
      <p:sp>
        <p:nvSpPr>
          <p:cNvPr id="5" name="Footer Placeholder 4">
            <a:extLst>
              <a:ext uri="{FF2B5EF4-FFF2-40B4-BE49-F238E27FC236}">
                <a16:creationId xmlns:a16="http://schemas.microsoft.com/office/drawing/2014/main" id="{437FD405-7013-0469-4F81-C1BBA9CC4F8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b="0" i="0">
                <a:solidFill>
                  <a:schemeClr val="tx1">
                    <a:tint val="82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A0C3E68-2D9F-C17E-59C2-CAA1868FA3FE}"/>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b="0" i="0">
                <a:solidFill>
                  <a:schemeClr val="tx1">
                    <a:tint val="82000"/>
                  </a:schemeClr>
                </a:solidFill>
                <a:latin typeface="Century Gothic" panose="020B0502020202020204" pitchFamily="34" charset="0"/>
              </a:defRPr>
            </a:lvl1pPr>
          </a:lstStyle>
          <a:p>
            <a:fld id="{7CA840AD-D9D7-9046-B389-22B9AA4E1E32}" type="slidenum">
              <a:rPr lang="en-US" smtClean="0"/>
              <a:pPr/>
              <a:t>‹#›</a:t>
            </a:fld>
            <a:endParaRPr lang="en-US" dirty="0"/>
          </a:p>
        </p:txBody>
      </p:sp>
    </p:spTree>
    <p:extLst>
      <p:ext uri="{BB962C8B-B14F-4D97-AF65-F5344CB8AC3E}">
        <p14:creationId xmlns:p14="http://schemas.microsoft.com/office/powerpoint/2010/main" val="34909984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childline.org.uk/" TargetMode="External"/><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hyperlink" Target="http://www.nacoa.org.uk/support-advice/for-children" TargetMode="External"/><Relationship Id="rId5" Type="http://schemas.openxmlformats.org/officeDocument/2006/relationships/hyperlink" Target="http://www.talktofrank.com/" TargetMode="External"/><Relationship Id="rId4" Type="http://schemas.openxmlformats.org/officeDocument/2006/relationships/hyperlink" Target="http://www.nhs.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1">
            <a:extLst>
              <a:ext uri="{FF2B5EF4-FFF2-40B4-BE49-F238E27FC236}">
                <a16:creationId xmlns:a16="http://schemas.microsoft.com/office/drawing/2014/main" id="{8F214361-F3CD-B985-8D3A-98966DC5596E}"/>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194143" y="975273"/>
            <a:ext cx="5151120" cy="1325563"/>
          </a:xfrm>
        </p:spPr>
        <p:txBody>
          <a:bodyPr>
            <a:normAutofit fontScale="90000"/>
          </a:bodyPr>
          <a:lstStyle/>
          <a:p>
            <a:pPr>
              <a:lnSpc>
                <a:spcPts val="5200"/>
              </a:lnSpc>
            </a:pPr>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5034" y="3469866"/>
            <a:ext cx="5071113" cy="895913"/>
          </a:xfrm>
        </p:spPr>
        <p:txBody>
          <a:bodyPr/>
          <a:lstStyle/>
          <a:p>
            <a:pPr>
              <a:lnSpc>
                <a:spcPts val="3200"/>
              </a:lnSpc>
              <a:spcBef>
                <a:spcPts val="0"/>
              </a:spcBef>
            </a:pPr>
            <a:r>
              <a:rPr lang="en-US" sz="2400" dirty="0"/>
              <a:t>Alcohol and risk</a:t>
            </a:r>
          </a:p>
          <a:p>
            <a:pPr>
              <a:lnSpc>
                <a:spcPts val="3200"/>
              </a:lnSpc>
              <a:spcBef>
                <a:spcPts val="0"/>
              </a:spcBef>
            </a:pPr>
            <a:r>
              <a:rPr lang="en-US" dirty="0"/>
              <a:t>Year 7-8: Lesson 3</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p:txBody>
          <a:bodyPr/>
          <a:lstStyle/>
          <a:p>
            <a:r>
              <a:rPr lang="en-US" dirty="0"/>
              <a:t>To learn about the risks and consequences of alcohol use.</a:t>
            </a:r>
          </a:p>
          <a:p>
            <a:endParaRPr lang="en-US" dirty="0"/>
          </a:p>
        </p:txBody>
      </p:sp>
      <p:sp>
        <p:nvSpPr>
          <p:cNvPr id="2" name="Content Placeholder 5">
            <a:extLst>
              <a:ext uri="{FF2B5EF4-FFF2-40B4-BE49-F238E27FC236}">
                <a16:creationId xmlns:a16="http://schemas.microsoft.com/office/drawing/2014/main" id="{ACB10172-F6A6-0CD3-7B71-D2E2D1615B4F}"/>
              </a:ext>
            </a:extLst>
          </p:cNvPr>
          <p:cNvSpPr txBox="1">
            <a:spLocks/>
          </p:cNvSpPr>
          <p:nvPr/>
        </p:nvSpPr>
        <p:spPr>
          <a:xfrm>
            <a:off x="4077088" y="1287743"/>
            <a:ext cx="4847172"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Aft>
                <a:spcPts val="0"/>
              </a:spcAft>
            </a:pPr>
            <a:r>
              <a:rPr lang="en-US" dirty="0"/>
              <a:t>We will be able to:</a:t>
            </a:r>
          </a:p>
          <a:p>
            <a:pPr marL="198000" indent="-198000">
              <a:lnSpc>
                <a:spcPts val="2800"/>
              </a:lnSpc>
              <a:spcBef>
                <a:spcPts val="1100"/>
              </a:spcBef>
              <a:spcAft>
                <a:spcPts val="0"/>
              </a:spcAft>
              <a:buFont typeface="Arial" panose="020B0604020202020204" pitchFamily="34" charset="0"/>
              <a:buChar char="•"/>
            </a:pPr>
            <a:r>
              <a:rPr lang="en-US" dirty="0"/>
              <a:t>explain that most young people their age do not use alcohol and </a:t>
            </a:r>
            <a:r>
              <a:rPr lang="en-US" dirty="0" err="1"/>
              <a:t>analyse</a:t>
            </a:r>
            <a:r>
              <a:rPr lang="en-US" dirty="0"/>
              <a:t> the reasons why young people’s alcohol use is declining</a:t>
            </a:r>
          </a:p>
          <a:p>
            <a:pPr marL="198000" indent="-198000">
              <a:lnSpc>
                <a:spcPts val="2800"/>
              </a:lnSpc>
              <a:spcBef>
                <a:spcPts val="1100"/>
              </a:spcBef>
              <a:spcAft>
                <a:spcPts val="0"/>
              </a:spcAft>
              <a:buFont typeface="Arial" panose="020B0604020202020204" pitchFamily="34" charset="0"/>
              <a:buChar char="•"/>
            </a:pPr>
            <a:r>
              <a:rPr lang="en-US" dirty="0"/>
              <a:t>describe the risks of alcohol use</a:t>
            </a:r>
          </a:p>
          <a:p>
            <a:pPr marL="198000" indent="-198000">
              <a:lnSpc>
                <a:spcPts val="2800"/>
              </a:lnSpc>
              <a:spcBef>
                <a:spcPts val="1100"/>
              </a:spcBef>
              <a:spcAft>
                <a:spcPts val="0"/>
              </a:spcAft>
              <a:buFont typeface="Arial" panose="020B0604020202020204" pitchFamily="34" charset="0"/>
              <a:buChar char="•"/>
            </a:pPr>
            <a:r>
              <a:rPr lang="en-US" dirty="0"/>
              <a:t>describe strategies to manage influences on alcohol use</a:t>
            </a:r>
          </a:p>
          <a:p>
            <a:pPr marL="198000" indent="-198000">
              <a:lnSpc>
                <a:spcPts val="2800"/>
              </a:lnSpc>
              <a:spcBef>
                <a:spcPts val="1100"/>
              </a:spcBef>
              <a:spcAft>
                <a:spcPts val="0"/>
              </a:spcAft>
              <a:buFont typeface="Arial" panose="020B0604020202020204" pitchFamily="34" charset="0"/>
              <a:buChar char="•"/>
            </a:pPr>
            <a:r>
              <a:rPr lang="en-US" dirty="0"/>
              <a:t>identify sources of support for alcohol misuse</a:t>
            </a:r>
          </a:p>
        </p:txBody>
      </p:sp>
    </p:spTree>
    <p:extLst>
      <p:ext uri="{BB962C8B-B14F-4D97-AF65-F5344CB8AC3E}">
        <p14:creationId xmlns:p14="http://schemas.microsoft.com/office/powerpoint/2010/main" val="375756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EC2B2-5A60-F545-8724-597F55A13B7D}"/>
              </a:ext>
            </a:extLst>
          </p:cNvPr>
          <p:cNvSpPr>
            <a:spLocks noGrp="1"/>
          </p:cNvSpPr>
          <p:nvPr>
            <p:ph type="sldNum" sz="quarter" idx="4"/>
          </p:nvPr>
        </p:nvSpPr>
        <p:spPr/>
        <p:txBody>
          <a:bodyPr/>
          <a:lstStyle/>
          <a:p>
            <a:r>
              <a:rPr lang="en-GB" dirty="0"/>
              <a:t>© PSHE Association 2025</a:t>
            </a:r>
          </a:p>
        </p:txBody>
      </p:sp>
      <p:sp>
        <p:nvSpPr>
          <p:cNvPr id="13" name="Rounded Rectangle 12">
            <a:extLst>
              <a:ext uri="{FF2B5EF4-FFF2-40B4-BE49-F238E27FC236}">
                <a16:creationId xmlns:a16="http://schemas.microsoft.com/office/drawing/2014/main" id="{A2DB5C74-0F0A-5E37-F326-7396CFD5CA37}"/>
              </a:ext>
            </a:extLst>
          </p:cNvPr>
          <p:cNvSpPr/>
          <p:nvPr/>
        </p:nvSpPr>
        <p:spPr>
          <a:xfrm>
            <a:off x="323850" y="1420757"/>
            <a:ext cx="4465638" cy="1800000"/>
          </a:xfrm>
          <a:prstGeom prst="roundRect">
            <a:avLst>
              <a:gd name="adj" fmla="val 45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04000" rtlCol="0" anchor="t"/>
          <a:lstStyle/>
          <a:p>
            <a:pPr marL="234000" indent="-234000">
              <a:lnSpc>
                <a:spcPts val="2400"/>
              </a:lnSpc>
              <a:spcBef>
                <a:spcPts val="900"/>
              </a:spcBef>
              <a:buFont typeface="+mj-lt"/>
              <a:buAutoNum type="arabicPeriod"/>
            </a:pPr>
            <a:r>
              <a:rPr lang="en-GB"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What percentage of young people aged 11–13 said they have never tried alcohol?</a:t>
            </a:r>
            <a:endParaRPr lang="en-US" dirty="0">
              <a:solidFill>
                <a:schemeClr val="tx1"/>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3AC97638-1667-D4DC-4F75-3EBEA20916F4}"/>
              </a:ext>
            </a:extLst>
          </p:cNvPr>
          <p:cNvSpPr/>
          <p:nvPr/>
        </p:nvSpPr>
        <p:spPr>
          <a:xfrm>
            <a:off x="3657600" y="1629699"/>
            <a:ext cx="982312" cy="1010563"/>
          </a:xfrm>
          <a:prstGeom prst="roundRect">
            <a:avLst>
              <a:gd name="adj" fmla="val 4524"/>
            </a:avLst>
          </a:prstGeom>
          <a:solidFill>
            <a:srgbClr val="ED6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anose="020B0502020202020204" pitchFamily="34" charset="0"/>
              </a:rPr>
              <a:t>77%</a:t>
            </a:r>
          </a:p>
        </p:txBody>
      </p:sp>
      <p:sp>
        <p:nvSpPr>
          <p:cNvPr id="22" name="TextBox 21">
            <a:extLst>
              <a:ext uri="{FF2B5EF4-FFF2-40B4-BE49-F238E27FC236}">
                <a16:creationId xmlns:a16="http://schemas.microsoft.com/office/drawing/2014/main" id="{384456D2-AEAB-A245-4119-0BF8FB59A176}"/>
              </a:ext>
            </a:extLst>
          </p:cNvPr>
          <p:cNvSpPr txBox="1"/>
          <p:nvPr/>
        </p:nvSpPr>
        <p:spPr>
          <a:xfrm>
            <a:off x="-1147977" y="-2128262"/>
            <a:ext cx="797169" cy="400110"/>
          </a:xfrm>
          <a:prstGeom prst="rect">
            <a:avLst/>
          </a:prstGeom>
          <a:noFill/>
        </p:spPr>
        <p:txBody>
          <a:bodyPr wrap="square" rtlCol="0">
            <a:spAutoFit/>
          </a:bodyPr>
          <a:lstStyle/>
          <a:p>
            <a:r>
              <a:rPr lang="en-US" sz="2000" b="1" dirty="0">
                <a:solidFill>
                  <a:schemeClr val="bg2"/>
                </a:solidFill>
                <a:latin typeface="Century Gothic" panose="020B0502020202020204" pitchFamily="34" charset="0"/>
              </a:rPr>
              <a:t>75%</a:t>
            </a:r>
            <a:endParaRPr lang="en-GB" sz="2000" b="1" dirty="0">
              <a:solidFill>
                <a:schemeClr val="bg2"/>
              </a:solidFill>
              <a:latin typeface="Century Gothic" panose="020B0502020202020204" pitchFamily="34" charset="0"/>
            </a:endParaRPr>
          </a:p>
        </p:txBody>
      </p:sp>
      <p:sp>
        <p:nvSpPr>
          <p:cNvPr id="26" name="TextBox 25">
            <a:extLst>
              <a:ext uri="{FF2B5EF4-FFF2-40B4-BE49-F238E27FC236}">
                <a16:creationId xmlns:a16="http://schemas.microsoft.com/office/drawing/2014/main" id="{C45C6BC3-778C-515F-ACDA-4EC3FF6C2FAF}"/>
              </a:ext>
            </a:extLst>
          </p:cNvPr>
          <p:cNvSpPr txBox="1"/>
          <p:nvPr/>
        </p:nvSpPr>
        <p:spPr>
          <a:xfrm>
            <a:off x="233592" y="5465172"/>
            <a:ext cx="8241416" cy="848950"/>
          </a:xfrm>
          <a:prstGeom prst="rect">
            <a:avLst/>
          </a:prstGeom>
          <a:noFill/>
        </p:spPr>
        <p:txBody>
          <a:bodyPr wrap="square" rtlCol="0">
            <a:spAutoFit/>
          </a:bodyPr>
          <a:lstStyle/>
          <a:p>
            <a:pPr marL="198000" indent="-198000">
              <a:lnSpc>
                <a:spcPts val="2400"/>
              </a:lnSpc>
              <a:spcBef>
                <a:spcPts val="1100"/>
              </a:spcBef>
              <a:buFont typeface="Arial" panose="020B0604020202020204" pitchFamily="34" charset="0"/>
              <a:buChar char="•"/>
            </a:pPr>
            <a:r>
              <a:rPr lang="en-US" sz="2000" b="1" dirty="0">
                <a:latin typeface="Century Gothic" panose="020B0502020202020204" pitchFamily="34" charset="0"/>
              </a:rPr>
              <a:t>Were the actual answers different from your guesses? How?</a:t>
            </a:r>
          </a:p>
          <a:p>
            <a:pPr marL="198000" indent="-198000">
              <a:lnSpc>
                <a:spcPts val="2400"/>
              </a:lnSpc>
              <a:spcBef>
                <a:spcPts val="1100"/>
              </a:spcBef>
              <a:buFont typeface="Arial" panose="020B0604020202020204" pitchFamily="34" charset="0"/>
              <a:buChar char="•"/>
            </a:pPr>
            <a:r>
              <a:rPr lang="en-US" sz="2000" b="1" dirty="0">
                <a:latin typeface="Century Gothic" panose="020B0502020202020204" pitchFamily="34" charset="0"/>
              </a:rPr>
              <a:t>Were there any answers that surprised you?</a:t>
            </a:r>
            <a:endParaRPr lang="en-GB" sz="2000" b="1" dirty="0">
              <a:latin typeface="Century Gothic" panose="020B0502020202020204" pitchFamily="34" charset="0"/>
            </a:endParaRPr>
          </a:p>
        </p:txBody>
      </p:sp>
      <p:sp>
        <p:nvSpPr>
          <p:cNvPr id="2" name="Title 4">
            <a:extLst>
              <a:ext uri="{FF2B5EF4-FFF2-40B4-BE49-F238E27FC236}">
                <a16:creationId xmlns:a16="http://schemas.microsoft.com/office/drawing/2014/main" id="{C0650412-9C91-07F3-13E6-5A41F40FD913}"/>
              </a:ext>
            </a:extLst>
          </p:cNvPr>
          <p:cNvSpPr txBox="1">
            <a:spLocks/>
          </p:cNvSpPr>
          <p:nvPr/>
        </p:nvSpPr>
        <p:spPr>
          <a:xfrm>
            <a:off x="233592" y="543878"/>
            <a:ext cx="5926575"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What’s our starting point?</a:t>
            </a:r>
          </a:p>
        </p:txBody>
      </p:sp>
      <p:sp>
        <p:nvSpPr>
          <p:cNvPr id="6" name="Rounded Rectangle 5">
            <a:extLst>
              <a:ext uri="{FF2B5EF4-FFF2-40B4-BE49-F238E27FC236}">
                <a16:creationId xmlns:a16="http://schemas.microsoft.com/office/drawing/2014/main" id="{C8CAEC59-6AE9-77F6-DB53-71A83D60D94A}"/>
              </a:ext>
            </a:extLst>
          </p:cNvPr>
          <p:cNvSpPr/>
          <p:nvPr/>
        </p:nvSpPr>
        <p:spPr>
          <a:xfrm>
            <a:off x="5114925" y="1420757"/>
            <a:ext cx="4465638" cy="1800000"/>
          </a:xfrm>
          <a:prstGeom prst="roundRect">
            <a:avLst>
              <a:gd name="adj" fmla="val 45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1554480" rtlCol="0" anchor="t"/>
          <a:lstStyle/>
          <a:p>
            <a:pPr marL="234000" indent="-234000">
              <a:lnSpc>
                <a:spcPts val="2400"/>
              </a:lnSpc>
              <a:spcBef>
                <a:spcPts val="900"/>
              </a:spcBef>
              <a:buFont typeface="+mj-lt"/>
              <a:buAutoNum type="arabicPeriod" startAt="2"/>
            </a:pPr>
            <a:r>
              <a:rPr lang="en-GB" dirty="0">
                <a:solidFill>
                  <a:schemeClr val="tx1"/>
                </a:solidFill>
                <a:latin typeface="Century Gothic" panose="020B0502020202020204" pitchFamily="34" charset="0"/>
                <a:cs typeface="Times New Roman" panose="02020603050405020304" pitchFamily="18" charset="0"/>
              </a:rPr>
              <a:t>What percentage of young people aged 11–13 said they have drunk alcohol in the last week?</a:t>
            </a:r>
          </a:p>
        </p:txBody>
      </p:sp>
      <p:sp>
        <p:nvSpPr>
          <p:cNvPr id="7" name="Rounded Rectangle 6">
            <a:extLst>
              <a:ext uri="{FF2B5EF4-FFF2-40B4-BE49-F238E27FC236}">
                <a16:creationId xmlns:a16="http://schemas.microsoft.com/office/drawing/2014/main" id="{BC620824-7DD8-D181-F8B1-A8E59E491483}"/>
              </a:ext>
            </a:extLst>
          </p:cNvPr>
          <p:cNvSpPr/>
          <p:nvPr/>
        </p:nvSpPr>
        <p:spPr>
          <a:xfrm>
            <a:off x="8449519" y="1629699"/>
            <a:ext cx="981468" cy="1010563"/>
          </a:xfrm>
          <a:prstGeom prst="roundRect">
            <a:avLst>
              <a:gd name="adj" fmla="val 4524"/>
            </a:avLst>
          </a:prstGeom>
          <a:solidFill>
            <a:srgbClr val="ED6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anose="020B0502020202020204" pitchFamily="34" charset="0"/>
              </a:rPr>
              <a:t>3%</a:t>
            </a:r>
          </a:p>
        </p:txBody>
      </p:sp>
      <p:sp>
        <p:nvSpPr>
          <p:cNvPr id="8" name="Rounded Rectangle 7">
            <a:extLst>
              <a:ext uri="{FF2B5EF4-FFF2-40B4-BE49-F238E27FC236}">
                <a16:creationId xmlns:a16="http://schemas.microsoft.com/office/drawing/2014/main" id="{E298325D-1E6C-3C4E-BFF4-5404B1A53A0B}"/>
              </a:ext>
            </a:extLst>
          </p:cNvPr>
          <p:cNvSpPr/>
          <p:nvPr/>
        </p:nvSpPr>
        <p:spPr>
          <a:xfrm>
            <a:off x="323850" y="3528485"/>
            <a:ext cx="4465638" cy="1800000"/>
          </a:xfrm>
          <a:prstGeom prst="roundRect">
            <a:avLst>
              <a:gd name="adj" fmla="val 45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1260000" rtlCol="0" anchor="t"/>
          <a:lstStyle/>
          <a:p>
            <a:pPr marL="234000" indent="-234000">
              <a:lnSpc>
                <a:spcPts val="2400"/>
              </a:lnSpc>
              <a:spcBef>
                <a:spcPts val="900"/>
              </a:spcBef>
              <a:buFont typeface="+mj-lt"/>
              <a:buAutoNum type="arabicPeriod" startAt="3"/>
            </a:pPr>
            <a:r>
              <a:rPr lang="en-GB" dirty="0">
                <a:solidFill>
                  <a:schemeClr val="tx1"/>
                </a:solidFill>
                <a:latin typeface="Century Gothic" panose="020B0502020202020204" pitchFamily="34" charset="0"/>
                <a:cs typeface="Times New Roman" panose="02020603050405020304" pitchFamily="18" charset="0"/>
              </a:rPr>
              <a:t>What percentage of young people aged </a:t>
            </a:r>
            <a:br>
              <a:rPr lang="en-GB" dirty="0">
                <a:solidFill>
                  <a:schemeClr val="tx1"/>
                </a:solidFill>
                <a:latin typeface="Century Gothic" panose="020B0502020202020204" pitchFamily="34" charset="0"/>
                <a:cs typeface="Times New Roman" panose="02020603050405020304" pitchFamily="18" charset="0"/>
              </a:rPr>
            </a:br>
            <a:r>
              <a:rPr lang="en-GB" dirty="0">
                <a:solidFill>
                  <a:schemeClr val="tx1"/>
                </a:solidFill>
                <a:latin typeface="Century Gothic" panose="020B0502020202020204" pitchFamily="34" charset="0"/>
                <a:cs typeface="Times New Roman" panose="02020603050405020304" pitchFamily="18" charset="0"/>
              </a:rPr>
              <a:t>11–13 said they usually drank alcohol at least once a month?</a:t>
            </a:r>
            <a:endParaRPr lang="en-US" dirty="0">
              <a:solidFill>
                <a:schemeClr val="tx1"/>
              </a:solidFill>
              <a:latin typeface="Century Gothic" panose="020B050202020202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A95C72AD-EBD0-A3AD-8377-CDDBDD0BAA8F}"/>
              </a:ext>
            </a:extLst>
          </p:cNvPr>
          <p:cNvSpPr/>
          <p:nvPr/>
        </p:nvSpPr>
        <p:spPr>
          <a:xfrm>
            <a:off x="3657600" y="3737427"/>
            <a:ext cx="982312" cy="1010563"/>
          </a:xfrm>
          <a:prstGeom prst="roundRect">
            <a:avLst>
              <a:gd name="adj" fmla="val 4524"/>
            </a:avLst>
          </a:prstGeom>
          <a:solidFill>
            <a:srgbClr val="ED6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anose="020B0502020202020204" pitchFamily="34" charset="0"/>
              </a:rPr>
              <a:t>3%</a:t>
            </a:r>
          </a:p>
        </p:txBody>
      </p:sp>
      <p:sp>
        <p:nvSpPr>
          <p:cNvPr id="11" name="Rounded Rectangle 10">
            <a:extLst>
              <a:ext uri="{FF2B5EF4-FFF2-40B4-BE49-F238E27FC236}">
                <a16:creationId xmlns:a16="http://schemas.microsoft.com/office/drawing/2014/main" id="{B4A91786-8336-9FE5-B322-314F8367069A}"/>
              </a:ext>
            </a:extLst>
          </p:cNvPr>
          <p:cNvSpPr/>
          <p:nvPr/>
        </p:nvSpPr>
        <p:spPr>
          <a:xfrm>
            <a:off x="5114925" y="3528485"/>
            <a:ext cx="4465638" cy="1800000"/>
          </a:xfrm>
          <a:prstGeom prst="roundRect">
            <a:avLst>
              <a:gd name="adj" fmla="val 45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1368000" rtlCol="0" anchor="t"/>
          <a:lstStyle/>
          <a:p>
            <a:pPr marL="234000" indent="-234000">
              <a:lnSpc>
                <a:spcPts val="2400"/>
              </a:lnSpc>
              <a:spcBef>
                <a:spcPts val="900"/>
              </a:spcBef>
              <a:buFont typeface="+mj-lt"/>
              <a:buAutoNum type="arabicPeriod" startAt="4"/>
            </a:pPr>
            <a:r>
              <a:rPr lang="en-GB" dirty="0">
                <a:solidFill>
                  <a:schemeClr val="tx1"/>
                </a:solidFill>
                <a:latin typeface="Century Gothic" panose="020B0502020202020204" pitchFamily="34" charset="0"/>
                <a:cs typeface="Times New Roman" panose="02020603050405020304" pitchFamily="18" charset="0"/>
              </a:rPr>
              <a:t>What percentage of young people aged 11–13 said they thought it was OK to drink alcohol once a week?</a:t>
            </a:r>
            <a:endParaRPr lang="en-US" dirty="0">
              <a:solidFill>
                <a:schemeClr val="tx1"/>
              </a:solidFill>
              <a:latin typeface="Century Gothic" panose="020B0502020202020204" pitchFamily="34" charset="0"/>
              <a:cs typeface="Times New Roman" panose="02020603050405020304" pitchFamily="18" charset="0"/>
            </a:endParaRPr>
          </a:p>
        </p:txBody>
      </p:sp>
      <p:sp>
        <p:nvSpPr>
          <p:cNvPr id="27" name="Rounded Rectangle 26">
            <a:extLst>
              <a:ext uri="{FF2B5EF4-FFF2-40B4-BE49-F238E27FC236}">
                <a16:creationId xmlns:a16="http://schemas.microsoft.com/office/drawing/2014/main" id="{B3C823A2-3DF6-8B66-1F79-C6E8B07F4A8A}"/>
              </a:ext>
            </a:extLst>
          </p:cNvPr>
          <p:cNvSpPr/>
          <p:nvPr/>
        </p:nvSpPr>
        <p:spPr>
          <a:xfrm>
            <a:off x="8449519" y="3737427"/>
            <a:ext cx="981468" cy="1010563"/>
          </a:xfrm>
          <a:prstGeom prst="roundRect">
            <a:avLst>
              <a:gd name="adj" fmla="val 4524"/>
            </a:avLst>
          </a:prstGeom>
          <a:solidFill>
            <a:srgbClr val="ED6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anose="020B0502020202020204" pitchFamily="34" charset="0"/>
              </a:rPr>
              <a:t>8%</a:t>
            </a:r>
          </a:p>
        </p:txBody>
      </p:sp>
    </p:spTree>
    <p:extLst>
      <p:ext uri="{BB962C8B-B14F-4D97-AF65-F5344CB8AC3E}">
        <p14:creationId xmlns:p14="http://schemas.microsoft.com/office/powerpoint/2010/main" val="17220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fade">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fade">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9"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70C2FFA-E7A1-B467-91AA-7D65A954F751}"/>
              </a:ext>
            </a:extLst>
          </p:cNvPr>
          <p:cNvSpPr/>
          <p:nvPr/>
        </p:nvSpPr>
        <p:spPr>
          <a:xfrm>
            <a:off x="-1" y="5768975"/>
            <a:ext cx="9906001" cy="1089026"/>
          </a:xfrm>
          <a:prstGeom prst="rect">
            <a:avLst/>
          </a:prstGeom>
          <a:solidFill>
            <a:srgbClr val="7A1617"/>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AC268A-8498-E24B-81C6-AF3CF428E150}"/>
              </a:ext>
            </a:extLst>
          </p:cNvPr>
          <p:cNvSpPr>
            <a:spLocks noGrp="1"/>
          </p:cNvSpPr>
          <p:nvPr>
            <p:ph type="sldNum" sz="quarter" idx="4"/>
          </p:nvPr>
        </p:nvSpPr>
        <p:spPr/>
        <p:txBody>
          <a:bodyPr/>
          <a:lstStyle/>
          <a:p>
            <a:r>
              <a:rPr lang="en-GB"/>
              <a:t>© PSHE Association 2025</a:t>
            </a:r>
            <a:endParaRPr lang="en-GB" dirty="0"/>
          </a:p>
        </p:txBody>
      </p:sp>
      <p:sp>
        <p:nvSpPr>
          <p:cNvPr id="5" name="Title 4">
            <a:extLst>
              <a:ext uri="{FF2B5EF4-FFF2-40B4-BE49-F238E27FC236}">
                <a16:creationId xmlns:a16="http://schemas.microsoft.com/office/drawing/2014/main" id="{91B8A41D-5CEB-9FBB-50C1-36A58B578808}"/>
              </a:ext>
            </a:extLst>
          </p:cNvPr>
          <p:cNvSpPr txBox="1">
            <a:spLocks/>
          </p:cNvSpPr>
          <p:nvPr/>
        </p:nvSpPr>
        <p:spPr>
          <a:xfrm>
            <a:off x="233593" y="459370"/>
            <a:ext cx="4881332" cy="923975"/>
          </a:xfrm>
          <a:prstGeom prst="rect">
            <a:avLst/>
          </a:prstGeom>
        </p:spPr>
        <p:txBody>
          <a:bodyPr vert="horz" lIns="91440" tIns="45720" rIns="91440" bIns="45720" rtlCol="0" anchor="ctr">
            <a:normAutofit/>
          </a:bodyPr>
          <a:lstStyle>
            <a:lvl1pPr algn="l" defTabSz="990570" rtl="0" eaLnBrk="1" latinLnBrk="0" hangingPunct="1">
              <a:lnSpc>
                <a:spcPts val="5900"/>
              </a:lnSpc>
              <a:spcBef>
                <a:spcPts val="4200"/>
              </a:spcBef>
              <a:buNone/>
              <a:defRPr sz="5200" b="1" kern="1200">
                <a:solidFill>
                  <a:schemeClr val="bg1"/>
                </a:solidFill>
                <a:latin typeface="Century Gothic" panose="020B0502020202020204" pitchFamily="34" charset="0"/>
                <a:ea typeface="+mj-ea"/>
                <a:cs typeface="+mj-cs"/>
              </a:defRPr>
            </a:lvl1pPr>
          </a:lstStyle>
          <a:p>
            <a:pPr>
              <a:lnSpc>
                <a:spcPts val="4300"/>
              </a:lnSpc>
            </a:pPr>
            <a:r>
              <a:rPr lang="en-US" sz="3600" dirty="0">
                <a:solidFill>
                  <a:schemeClr val="tx1"/>
                </a:solidFill>
              </a:rPr>
              <a:t>Alcohol in decline</a:t>
            </a:r>
            <a:endParaRPr lang="en-GB" sz="3600" dirty="0">
              <a:solidFill>
                <a:schemeClr val="tx1"/>
              </a:solidFill>
            </a:endParaRPr>
          </a:p>
        </p:txBody>
      </p:sp>
      <p:pic>
        <p:nvPicPr>
          <p:cNvPr id="19" name="Picture 18" descr="A row of wine bottles&#10;&#10;Description automatically generated">
            <a:extLst>
              <a:ext uri="{FF2B5EF4-FFF2-40B4-BE49-F238E27FC236}">
                <a16:creationId xmlns:a16="http://schemas.microsoft.com/office/drawing/2014/main" id="{A305CF63-32D2-B4C4-750D-117346BD6643}"/>
              </a:ext>
            </a:extLst>
          </p:cNvPr>
          <p:cNvPicPr>
            <a:picLocks noChangeAspect="1"/>
          </p:cNvPicPr>
          <p:nvPr/>
        </p:nvPicPr>
        <p:blipFill>
          <a:blip r:embed="rId3"/>
          <a:stretch>
            <a:fillRect/>
          </a:stretch>
        </p:blipFill>
        <p:spPr>
          <a:xfrm>
            <a:off x="4953000" y="2810203"/>
            <a:ext cx="5746667" cy="4103742"/>
          </a:xfrm>
          <a:prstGeom prst="rect">
            <a:avLst/>
          </a:prstGeom>
        </p:spPr>
      </p:pic>
      <p:sp>
        <p:nvSpPr>
          <p:cNvPr id="8" name="Content Placeholder 3">
            <a:extLst>
              <a:ext uri="{FF2B5EF4-FFF2-40B4-BE49-F238E27FC236}">
                <a16:creationId xmlns:a16="http://schemas.microsoft.com/office/drawing/2014/main" id="{4C6A7BD3-B896-3BD0-9093-63AB37AB78F4}"/>
              </a:ext>
            </a:extLst>
          </p:cNvPr>
          <p:cNvSpPr txBox="1">
            <a:spLocks/>
          </p:cNvSpPr>
          <p:nvPr/>
        </p:nvSpPr>
        <p:spPr>
          <a:xfrm>
            <a:off x="233593" y="1316639"/>
            <a:ext cx="5400106" cy="2987129"/>
          </a:xfrm>
          <a:prstGeom prst="rect">
            <a:avLst/>
          </a:prstGeom>
        </p:spPr>
        <p:txBody>
          <a:bodyPr>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180000" indent="-180000">
              <a:lnSpc>
                <a:spcPts val="3200"/>
              </a:lnSpc>
              <a:spcBef>
                <a:spcPts val="1500"/>
              </a:spcBef>
            </a:pPr>
            <a:r>
              <a:rPr lang="en-US" sz="2400" dirty="0"/>
              <a:t>In recent years there has been a steady decline in young people’s alcohol use generally.  </a:t>
            </a:r>
          </a:p>
          <a:p>
            <a:pPr marL="180000" indent="-180000">
              <a:lnSpc>
                <a:spcPts val="3200"/>
              </a:lnSpc>
              <a:spcBef>
                <a:spcPts val="1500"/>
              </a:spcBef>
            </a:pPr>
            <a:r>
              <a:rPr lang="en-US" sz="2400" dirty="0"/>
              <a:t>Why do you think this is the case?</a:t>
            </a:r>
          </a:p>
        </p:txBody>
      </p:sp>
    </p:spTree>
    <p:extLst>
      <p:ext uri="{BB962C8B-B14F-4D97-AF65-F5344CB8AC3E}">
        <p14:creationId xmlns:p14="http://schemas.microsoft.com/office/powerpoint/2010/main" val="215155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9AE8C7-81B4-3D3A-04EE-BD0542654C68}"/>
              </a:ext>
            </a:extLst>
          </p:cNvPr>
          <p:cNvPicPr>
            <a:picLocks noChangeAspect="1"/>
          </p:cNvPicPr>
          <p:nvPr/>
        </p:nvPicPr>
        <p:blipFill>
          <a:blip r:embed="rId3"/>
          <a:srcRect l="-2032" t="-15758" r="26028" b="13518"/>
          <a:stretch/>
        </p:blipFill>
        <p:spPr>
          <a:xfrm>
            <a:off x="4551505" y="1460489"/>
            <a:ext cx="5354495" cy="5397511"/>
          </a:xfrm>
          <a:prstGeom prst="rect">
            <a:avLst/>
          </a:prstGeom>
        </p:spPr>
      </p:pic>
      <p:sp>
        <p:nvSpPr>
          <p:cNvPr id="4" name="Slide Number Placeholder 3">
            <a:extLst>
              <a:ext uri="{FF2B5EF4-FFF2-40B4-BE49-F238E27FC236}">
                <a16:creationId xmlns:a16="http://schemas.microsoft.com/office/drawing/2014/main" id="{CC8BCC31-76CF-1BEC-7DF0-BC7C1BB6B173}"/>
              </a:ext>
            </a:extLst>
          </p:cNvPr>
          <p:cNvSpPr>
            <a:spLocks noGrp="1"/>
          </p:cNvSpPr>
          <p:nvPr>
            <p:ph type="sldNum" sz="quarter" idx="4"/>
          </p:nvPr>
        </p:nvSpPr>
        <p:spPr/>
        <p:txBody>
          <a:bodyPr/>
          <a:lstStyle/>
          <a:p>
            <a:r>
              <a:rPr lang="en-GB" dirty="0">
                <a:solidFill>
                  <a:schemeClr val="tx1">
                    <a:lumMod val="50000"/>
                    <a:lumOff val="50000"/>
                  </a:schemeClr>
                </a:solidFill>
              </a:rPr>
              <a:t>© PSHE Association 2025</a:t>
            </a:r>
          </a:p>
        </p:txBody>
      </p:sp>
      <p:sp>
        <p:nvSpPr>
          <p:cNvPr id="5" name="Title 4">
            <a:extLst>
              <a:ext uri="{FF2B5EF4-FFF2-40B4-BE49-F238E27FC236}">
                <a16:creationId xmlns:a16="http://schemas.microsoft.com/office/drawing/2014/main" id="{03EEB358-FA9B-5AC5-47F9-C99C0B1FF8E6}"/>
              </a:ext>
            </a:extLst>
          </p:cNvPr>
          <p:cNvSpPr txBox="1">
            <a:spLocks/>
          </p:cNvSpPr>
          <p:nvPr/>
        </p:nvSpPr>
        <p:spPr>
          <a:xfrm>
            <a:off x="222452" y="541413"/>
            <a:ext cx="7146537"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Short-term and long-term risks</a:t>
            </a:r>
          </a:p>
        </p:txBody>
      </p:sp>
      <p:sp>
        <p:nvSpPr>
          <p:cNvPr id="6" name="Content Placeholder 5">
            <a:extLst>
              <a:ext uri="{FF2B5EF4-FFF2-40B4-BE49-F238E27FC236}">
                <a16:creationId xmlns:a16="http://schemas.microsoft.com/office/drawing/2014/main" id="{C020E3E0-9423-51F1-AE4A-460845791C00}"/>
              </a:ext>
            </a:extLst>
          </p:cNvPr>
          <p:cNvSpPr>
            <a:spLocks noGrp="1"/>
          </p:cNvSpPr>
          <p:nvPr>
            <p:ph sz="half" idx="10"/>
          </p:nvPr>
        </p:nvSpPr>
        <p:spPr>
          <a:xfrm>
            <a:off x="222452" y="1305050"/>
            <a:ext cx="5093260" cy="3244873"/>
          </a:xfrm>
        </p:spPr>
        <p:txBody>
          <a:bodyPr>
            <a:normAutofit/>
          </a:bodyPr>
          <a:lstStyle/>
          <a:p>
            <a:pPr>
              <a:lnSpc>
                <a:spcPts val="3200"/>
              </a:lnSpc>
            </a:pPr>
            <a:r>
              <a:rPr lang="en-US" sz="2400" dirty="0"/>
              <a:t>What are possible short-term and long-term risks of alcohol use?</a:t>
            </a:r>
          </a:p>
        </p:txBody>
      </p:sp>
      <p:pic>
        <p:nvPicPr>
          <p:cNvPr id="2" name="Google Shape;398;p16">
            <a:extLst>
              <a:ext uri="{FF2B5EF4-FFF2-40B4-BE49-F238E27FC236}">
                <a16:creationId xmlns:a16="http://schemas.microsoft.com/office/drawing/2014/main" id="{9402231E-B912-7D07-0A8E-FA9257679E52}"/>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3" name="Google Shape;399;p16">
            <a:extLst>
              <a:ext uri="{FF2B5EF4-FFF2-40B4-BE49-F238E27FC236}">
                <a16:creationId xmlns:a16="http://schemas.microsoft.com/office/drawing/2014/main" id="{0A4DD2C3-64C7-4306-78F4-4DF66C765B04}"/>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pic>
        <p:nvPicPr>
          <p:cNvPr id="14" name="Picture 13" descr="A bottle and glass with a sign&#10;&#10;Description automatically generated">
            <a:extLst>
              <a:ext uri="{FF2B5EF4-FFF2-40B4-BE49-F238E27FC236}">
                <a16:creationId xmlns:a16="http://schemas.microsoft.com/office/drawing/2014/main" id="{B97BB245-B217-782F-9EB9-D74BA1192A45}"/>
              </a:ext>
            </a:extLst>
          </p:cNvPr>
          <p:cNvPicPr>
            <a:picLocks noChangeAspect="1"/>
          </p:cNvPicPr>
          <p:nvPr/>
        </p:nvPicPr>
        <p:blipFill>
          <a:blip r:embed="rId8"/>
          <a:stretch>
            <a:fillRect/>
          </a:stretch>
        </p:blipFill>
        <p:spPr>
          <a:xfrm>
            <a:off x="1497000" y="2360125"/>
            <a:ext cx="2658491" cy="4379595"/>
          </a:xfrm>
          <a:prstGeom prst="rect">
            <a:avLst/>
          </a:prstGeom>
        </p:spPr>
      </p:pic>
      <p:pic>
        <p:nvPicPr>
          <p:cNvPr id="20" name="Picture 19" descr="A blue and black striped object&#10;&#10;Description automatically generated">
            <a:extLst>
              <a:ext uri="{FF2B5EF4-FFF2-40B4-BE49-F238E27FC236}">
                <a16:creationId xmlns:a16="http://schemas.microsoft.com/office/drawing/2014/main" id="{D32DB07D-8DD6-AD1E-9038-3A876953F186}"/>
              </a:ext>
            </a:extLst>
          </p:cNvPr>
          <p:cNvPicPr>
            <a:picLocks noChangeAspect="1"/>
          </p:cNvPicPr>
          <p:nvPr/>
        </p:nvPicPr>
        <p:blipFill>
          <a:blip r:embed="rId9"/>
          <a:stretch>
            <a:fillRect/>
          </a:stretch>
        </p:blipFill>
        <p:spPr>
          <a:xfrm rot="3193408">
            <a:off x="7738015" y="3007170"/>
            <a:ext cx="292100" cy="2235200"/>
          </a:xfrm>
          <a:prstGeom prst="rect">
            <a:avLst/>
          </a:prstGeom>
        </p:spPr>
      </p:pic>
    </p:spTree>
    <p:extLst>
      <p:ext uri="{BB962C8B-B14F-4D97-AF65-F5344CB8AC3E}">
        <p14:creationId xmlns:p14="http://schemas.microsoft.com/office/powerpoint/2010/main" val="328178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F56699BE-4A95-5BBC-55DB-734D6643FB39}"/>
              </a:ext>
            </a:extLst>
          </p:cNvPr>
          <p:cNvSpPr/>
          <p:nvPr/>
        </p:nvSpPr>
        <p:spPr>
          <a:xfrm>
            <a:off x="0" y="5443538"/>
            <a:ext cx="2759001" cy="1414462"/>
          </a:xfrm>
          <a:prstGeom prst="rect">
            <a:avLst/>
          </a:prstGeom>
          <a:solidFill>
            <a:srgbClr val="C663A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204509D-D397-7DA5-DEFB-ACBCCF3DB69F}"/>
              </a:ext>
            </a:extLst>
          </p:cNvPr>
          <p:cNvSpPr>
            <a:spLocks noGrp="1"/>
          </p:cNvSpPr>
          <p:nvPr>
            <p:ph type="sldNum" sz="quarter" idx="4"/>
          </p:nvPr>
        </p:nvSpPr>
        <p:spPr/>
        <p:txBody>
          <a:bodyPr/>
          <a:lstStyle/>
          <a:p>
            <a:r>
              <a:rPr lang="en-GB"/>
              <a:t>© PSHE Association 2025</a:t>
            </a:r>
            <a:endParaRPr lang="en-GB" dirty="0"/>
          </a:p>
        </p:txBody>
      </p:sp>
      <p:sp>
        <p:nvSpPr>
          <p:cNvPr id="21" name="Content Placeholder 7">
            <a:extLst>
              <a:ext uri="{FF2B5EF4-FFF2-40B4-BE49-F238E27FC236}">
                <a16:creationId xmlns:a16="http://schemas.microsoft.com/office/drawing/2014/main" id="{E5CB08FE-6F75-9D6C-2D8C-441DCA949AF1}"/>
              </a:ext>
            </a:extLst>
          </p:cNvPr>
          <p:cNvSpPr>
            <a:spLocks noGrp="1"/>
          </p:cNvSpPr>
          <p:nvPr>
            <p:ph sz="half" idx="10"/>
          </p:nvPr>
        </p:nvSpPr>
        <p:spPr>
          <a:xfrm>
            <a:off x="232915" y="1303094"/>
            <a:ext cx="4882010" cy="3722434"/>
          </a:xfrm>
        </p:spPr>
        <p:txBody>
          <a:bodyPr>
            <a:normAutofit/>
          </a:bodyPr>
          <a:lstStyle/>
          <a:p>
            <a:pPr>
              <a:lnSpc>
                <a:spcPts val="3200"/>
              </a:lnSpc>
            </a:pPr>
            <a:r>
              <a:rPr lang="en-US" sz="2400" dirty="0">
                <a:ea typeface="Lato" panose="020B0604020202020204" charset="0"/>
                <a:cs typeface="Lato" panose="020B0604020202020204" charset="0"/>
              </a:rPr>
              <a:t>Complete the diamond 9 to </a:t>
            </a:r>
            <a:r>
              <a:rPr lang="en-GB" sz="2400" dirty="0">
                <a:ea typeface="Lato" panose="020B0604020202020204" charset="0"/>
                <a:cs typeface="Lato" panose="020B0604020202020204" charset="0"/>
              </a:rPr>
              <a:t>rank the different influences on young people’s alcohol use.</a:t>
            </a:r>
            <a:endParaRPr lang="en-US" sz="2400" dirty="0">
              <a:ea typeface="Lato" panose="020B0604020202020204" charset="0"/>
              <a:cs typeface="Lato" panose="020B0604020202020204" charset="0"/>
            </a:endParaRPr>
          </a:p>
        </p:txBody>
      </p:sp>
      <p:grpSp>
        <p:nvGrpSpPr>
          <p:cNvPr id="37" name="Group 36">
            <a:extLst>
              <a:ext uri="{FF2B5EF4-FFF2-40B4-BE49-F238E27FC236}">
                <a16:creationId xmlns:a16="http://schemas.microsoft.com/office/drawing/2014/main" id="{C95F0923-0FB9-DEBB-5244-2515A44CA7CF}"/>
              </a:ext>
            </a:extLst>
          </p:cNvPr>
          <p:cNvGrpSpPr/>
          <p:nvPr/>
        </p:nvGrpSpPr>
        <p:grpSpPr>
          <a:xfrm>
            <a:off x="6253595" y="1803665"/>
            <a:ext cx="3264632" cy="3946853"/>
            <a:chOff x="5719074" y="937968"/>
            <a:chExt cx="3958390" cy="4982064"/>
          </a:xfrm>
          <a:solidFill>
            <a:schemeClr val="bg1"/>
          </a:solidFill>
          <a:effectLst>
            <a:outerShdw blurRad="50800" dist="38100" dir="2700000" algn="tl" rotWithShape="0">
              <a:prstClr val="black">
                <a:alpha val="40000"/>
              </a:prstClr>
            </a:outerShdw>
          </a:effectLst>
        </p:grpSpPr>
        <p:sp>
          <p:nvSpPr>
            <p:cNvPr id="38" name="Rectangle: Rounded Corners 8">
              <a:extLst>
                <a:ext uri="{FF2B5EF4-FFF2-40B4-BE49-F238E27FC236}">
                  <a16:creationId xmlns:a16="http://schemas.microsoft.com/office/drawing/2014/main" id="{F051BA09-7BA5-2D3C-395C-9F0AAA77E61E}"/>
                </a:ext>
              </a:extLst>
            </p:cNvPr>
            <p:cNvSpPr/>
            <p:nvPr/>
          </p:nvSpPr>
          <p:spPr>
            <a:xfrm>
              <a:off x="70906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9">
              <a:extLst>
                <a:ext uri="{FF2B5EF4-FFF2-40B4-BE49-F238E27FC236}">
                  <a16:creationId xmlns:a16="http://schemas.microsoft.com/office/drawing/2014/main" id="{F60C46FB-69AF-B64C-141D-D123C3944C29}"/>
                </a:ext>
              </a:extLst>
            </p:cNvPr>
            <p:cNvSpPr/>
            <p:nvPr/>
          </p:nvSpPr>
          <p:spPr>
            <a:xfrm>
              <a:off x="5719074" y="298432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10">
              <a:extLst>
                <a:ext uri="{FF2B5EF4-FFF2-40B4-BE49-F238E27FC236}">
                  <a16:creationId xmlns:a16="http://schemas.microsoft.com/office/drawing/2014/main" id="{7A59E3BF-3947-2D87-75F3-E2793FD03163}"/>
                </a:ext>
              </a:extLst>
            </p:cNvPr>
            <p:cNvSpPr/>
            <p:nvPr/>
          </p:nvSpPr>
          <p:spPr>
            <a:xfrm>
              <a:off x="84622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11">
              <a:extLst>
                <a:ext uri="{FF2B5EF4-FFF2-40B4-BE49-F238E27FC236}">
                  <a16:creationId xmlns:a16="http://schemas.microsoft.com/office/drawing/2014/main" id="{B79F428F-A469-9C7B-B490-EE46C46D3225}"/>
                </a:ext>
              </a:extLst>
            </p:cNvPr>
            <p:cNvSpPr/>
            <p:nvPr/>
          </p:nvSpPr>
          <p:spPr>
            <a:xfrm>
              <a:off x="7816643" y="401838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12">
              <a:extLst>
                <a:ext uri="{FF2B5EF4-FFF2-40B4-BE49-F238E27FC236}">
                  <a16:creationId xmlns:a16="http://schemas.microsoft.com/office/drawing/2014/main" id="{CF267BD9-99DB-8026-0150-C0F9B83964EE}"/>
                </a:ext>
              </a:extLst>
            </p:cNvPr>
            <p:cNvSpPr/>
            <p:nvPr/>
          </p:nvSpPr>
          <p:spPr>
            <a:xfrm>
              <a:off x="6326669" y="401772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13">
              <a:extLst>
                <a:ext uri="{FF2B5EF4-FFF2-40B4-BE49-F238E27FC236}">
                  <a16:creationId xmlns:a16="http://schemas.microsoft.com/office/drawing/2014/main" id="{37BE9A4A-993A-F4EF-EB19-16B581F4E51E}"/>
                </a:ext>
              </a:extLst>
            </p:cNvPr>
            <p:cNvSpPr/>
            <p:nvPr/>
          </p:nvSpPr>
          <p:spPr>
            <a:xfrm>
              <a:off x="7090674" y="505243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14">
              <a:extLst>
                <a:ext uri="{FF2B5EF4-FFF2-40B4-BE49-F238E27FC236}">
                  <a16:creationId xmlns:a16="http://schemas.microsoft.com/office/drawing/2014/main" id="{8AF1E995-3B10-99D8-4E9E-5CFF5C7D5885}"/>
                </a:ext>
              </a:extLst>
            </p:cNvPr>
            <p:cNvSpPr/>
            <p:nvPr/>
          </p:nvSpPr>
          <p:spPr>
            <a:xfrm>
              <a:off x="7816643" y="194928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15">
              <a:extLst>
                <a:ext uri="{FF2B5EF4-FFF2-40B4-BE49-F238E27FC236}">
                  <a16:creationId xmlns:a16="http://schemas.microsoft.com/office/drawing/2014/main" id="{CAFDB6D4-0816-87D0-1785-BD54AD32644A}"/>
                </a:ext>
              </a:extLst>
            </p:cNvPr>
            <p:cNvSpPr/>
            <p:nvPr/>
          </p:nvSpPr>
          <p:spPr>
            <a:xfrm>
              <a:off x="6326669" y="194862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16">
              <a:extLst>
                <a:ext uri="{FF2B5EF4-FFF2-40B4-BE49-F238E27FC236}">
                  <a16:creationId xmlns:a16="http://schemas.microsoft.com/office/drawing/2014/main" id="{9582F939-4837-D221-92AA-C5075F68A0F9}"/>
                </a:ext>
              </a:extLst>
            </p:cNvPr>
            <p:cNvSpPr/>
            <p:nvPr/>
          </p:nvSpPr>
          <p:spPr>
            <a:xfrm>
              <a:off x="7090674" y="93796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AB8A4D42-47BE-C0CD-E529-FEB785AD9558}"/>
              </a:ext>
            </a:extLst>
          </p:cNvPr>
          <p:cNvSpPr txBox="1"/>
          <p:nvPr/>
        </p:nvSpPr>
        <p:spPr>
          <a:xfrm>
            <a:off x="6784214" y="1298651"/>
            <a:ext cx="2153653"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Most significant</a:t>
            </a:r>
            <a:endParaRPr lang="en-GB" sz="2000" dirty="0">
              <a:solidFill>
                <a:schemeClr val="bg1"/>
              </a:solidFill>
              <a:latin typeface="Century Gothic" panose="020B0502020202020204" pitchFamily="34" charset="0"/>
            </a:endParaRPr>
          </a:p>
        </p:txBody>
      </p:sp>
      <p:sp>
        <p:nvSpPr>
          <p:cNvPr id="48" name="TextBox 47">
            <a:extLst>
              <a:ext uri="{FF2B5EF4-FFF2-40B4-BE49-F238E27FC236}">
                <a16:creationId xmlns:a16="http://schemas.microsoft.com/office/drawing/2014/main" id="{179246BE-2462-AAFD-7E11-FD03E4644149}"/>
              </a:ext>
            </a:extLst>
          </p:cNvPr>
          <p:cNvSpPr txBox="1"/>
          <p:nvPr/>
        </p:nvSpPr>
        <p:spPr>
          <a:xfrm>
            <a:off x="6906711" y="5898239"/>
            <a:ext cx="2153653"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Least significant</a:t>
            </a:r>
            <a:endParaRPr lang="en-GB" sz="2000" dirty="0">
              <a:solidFill>
                <a:schemeClr val="bg1"/>
              </a:solidFill>
              <a:latin typeface="Century Gothic" panose="020B0502020202020204" pitchFamily="34" charset="0"/>
            </a:endParaRPr>
          </a:p>
        </p:txBody>
      </p:sp>
      <p:pic>
        <p:nvPicPr>
          <p:cNvPr id="54" name="Picture 53" descr="A group of purple glasses and a bottle&#10;&#10;Description automatically generated">
            <a:extLst>
              <a:ext uri="{FF2B5EF4-FFF2-40B4-BE49-F238E27FC236}">
                <a16:creationId xmlns:a16="http://schemas.microsoft.com/office/drawing/2014/main" id="{33DDD3D9-A265-71A5-54E3-58F060436208}"/>
              </a:ext>
            </a:extLst>
          </p:cNvPr>
          <p:cNvPicPr>
            <a:picLocks noChangeAspect="1"/>
          </p:cNvPicPr>
          <p:nvPr/>
        </p:nvPicPr>
        <p:blipFill>
          <a:blip r:embed="rId3"/>
          <a:srcRect l="18854"/>
          <a:stretch/>
        </p:blipFill>
        <p:spPr>
          <a:xfrm>
            <a:off x="0" y="3228681"/>
            <a:ext cx="2718846" cy="2801476"/>
          </a:xfrm>
          <a:prstGeom prst="rect">
            <a:avLst/>
          </a:prstGeom>
          <a:ln>
            <a:noFill/>
          </a:ln>
        </p:spPr>
      </p:pic>
      <p:sp>
        <p:nvSpPr>
          <p:cNvPr id="57" name="Title 4">
            <a:extLst>
              <a:ext uri="{FF2B5EF4-FFF2-40B4-BE49-F238E27FC236}">
                <a16:creationId xmlns:a16="http://schemas.microsoft.com/office/drawing/2014/main" id="{AC394F72-4DA1-93C0-18AF-8E85ADBF1D86}"/>
              </a:ext>
            </a:extLst>
          </p:cNvPr>
          <p:cNvSpPr txBox="1">
            <a:spLocks/>
          </p:cNvSpPr>
          <p:nvPr/>
        </p:nvSpPr>
        <p:spPr>
          <a:xfrm>
            <a:off x="202280" y="541413"/>
            <a:ext cx="7146537"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Ranking influences</a:t>
            </a:r>
          </a:p>
        </p:txBody>
      </p:sp>
      <p:pic>
        <p:nvPicPr>
          <p:cNvPr id="2" name="Google Shape;398;p16">
            <a:extLst>
              <a:ext uri="{FF2B5EF4-FFF2-40B4-BE49-F238E27FC236}">
                <a16:creationId xmlns:a16="http://schemas.microsoft.com/office/drawing/2014/main" id="{DE32EA4B-8A14-6DA3-1B3D-6344D8E849FF}"/>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3" name="Google Shape;399;p16">
            <a:extLst>
              <a:ext uri="{FF2B5EF4-FFF2-40B4-BE49-F238E27FC236}">
                <a16:creationId xmlns:a16="http://schemas.microsoft.com/office/drawing/2014/main" id="{D6FAB7B5-9A86-92B8-4274-37B8ED37FF20}"/>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spTree>
    <p:extLst>
      <p:ext uri="{BB962C8B-B14F-4D97-AF65-F5344CB8AC3E}">
        <p14:creationId xmlns:p14="http://schemas.microsoft.com/office/powerpoint/2010/main" val="193238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802D8-FFD1-8A37-CFBB-F4F43C21E8E4}"/>
              </a:ext>
            </a:extLst>
          </p:cNvPr>
          <p:cNvSpPr>
            <a:spLocks noGrp="1"/>
          </p:cNvSpPr>
          <p:nvPr>
            <p:ph type="sldNum" sz="quarter" idx="4"/>
          </p:nvPr>
        </p:nvSpPr>
        <p:spPr/>
        <p:txBody>
          <a:bodyPr/>
          <a:lstStyle/>
          <a:p>
            <a:r>
              <a:rPr lang="en-GB"/>
              <a:t>© PSHE Association 2025</a:t>
            </a:r>
            <a:endParaRPr lang="en-GB" dirty="0"/>
          </a:p>
        </p:txBody>
      </p:sp>
      <p:sp>
        <p:nvSpPr>
          <p:cNvPr id="5" name="Content Placeholder 5">
            <a:extLst>
              <a:ext uri="{FF2B5EF4-FFF2-40B4-BE49-F238E27FC236}">
                <a16:creationId xmlns:a16="http://schemas.microsoft.com/office/drawing/2014/main" id="{F09039C1-3FEF-86D9-8DC2-8B689E507550}"/>
              </a:ext>
            </a:extLst>
          </p:cNvPr>
          <p:cNvSpPr txBox="1">
            <a:spLocks/>
          </p:cNvSpPr>
          <p:nvPr/>
        </p:nvSpPr>
        <p:spPr>
          <a:xfrm>
            <a:off x="222442" y="1299287"/>
            <a:ext cx="4555895" cy="2728803"/>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pPr>
            <a:r>
              <a:rPr lang="en-US" sz="2400" dirty="0"/>
              <a:t>Imagine someone is being influenced in the way you have on your card. They would like some advice. </a:t>
            </a:r>
          </a:p>
          <a:p>
            <a:pPr>
              <a:lnSpc>
                <a:spcPts val="3200"/>
              </a:lnSpc>
            </a:pPr>
            <a:r>
              <a:rPr lang="en-US" sz="2400" dirty="0"/>
              <a:t>What advice can you </a:t>
            </a:r>
            <a:br>
              <a:rPr lang="en-US" sz="2400" dirty="0"/>
            </a:br>
            <a:r>
              <a:rPr lang="en-US" sz="2400" dirty="0"/>
              <a:t>give them?</a:t>
            </a:r>
          </a:p>
        </p:txBody>
      </p:sp>
      <p:sp>
        <p:nvSpPr>
          <p:cNvPr id="16" name="Title 4">
            <a:extLst>
              <a:ext uri="{FF2B5EF4-FFF2-40B4-BE49-F238E27FC236}">
                <a16:creationId xmlns:a16="http://schemas.microsoft.com/office/drawing/2014/main" id="{78686695-6982-0D82-9B4C-28CC9B1DA3F1}"/>
              </a:ext>
            </a:extLst>
          </p:cNvPr>
          <p:cNvSpPr txBox="1">
            <a:spLocks/>
          </p:cNvSpPr>
          <p:nvPr/>
        </p:nvSpPr>
        <p:spPr>
          <a:xfrm>
            <a:off x="235900" y="541413"/>
            <a:ext cx="7146537"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Managing influences</a:t>
            </a:r>
            <a:endParaRPr lang="en-GB" dirty="0">
              <a:solidFill>
                <a:schemeClr val="bg1"/>
              </a:solidFill>
            </a:endParaRPr>
          </a:p>
        </p:txBody>
      </p:sp>
      <p:sp>
        <p:nvSpPr>
          <p:cNvPr id="6" name="Rounded Rectangle 5">
            <a:extLst>
              <a:ext uri="{FF2B5EF4-FFF2-40B4-BE49-F238E27FC236}">
                <a16:creationId xmlns:a16="http://schemas.microsoft.com/office/drawing/2014/main" id="{987DCCA3-D90F-AFDE-667E-331EE50943A8}"/>
              </a:ext>
            </a:extLst>
          </p:cNvPr>
          <p:cNvSpPr/>
          <p:nvPr/>
        </p:nvSpPr>
        <p:spPr>
          <a:xfrm>
            <a:off x="323850" y="4645648"/>
            <a:ext cx="4465638" cy="1687776"/>
          </a:xfrm>
          <a:prstGeom prst="roundRect">
            <a:avLst>
              <a:gd name="adj" fmla="val 10749"/>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144000" rtlCol="0" anchor="ctr"/>
          <a:lstStyle/>
          <a:p>
            <a:pPr>
              <a:lnSpc>
                <a:spcPts val="3200"/>
              </a:lnSpc>
            </a:pPr>
            <a:r>
              <a:rPr lang="en-US" sz="2400" dirty="0">
                <a:solidFill>
                  <a:schemeClr val="tx1"/>
                </a:solidFill>
                <a:latin typeface="Century Gothic" panose="020B0502020202020204" pitchFamily="34" charset="0"/>
              </a:rPr>
              <a:t>Can you add any advice or sources of support to the other groups’ sheets?</a:t>
            </a:r>
            <a:endParaRPr lang="en-GB" sz="2400" dirty="0">
              <a:solidFill>
                <a:schemeClr val="tx1"/>
              </a:solidFill>
              <a:latin typeface="Century Gothic" panose="020B0502020202020204" pitchFamily="34" charset="0"/>
            </a:endParaRPr>
          </a:p>
        </p:txBody>
      </p:sp>
      <p:pic>
        <p:nvPicPr>
          <p:cNvPr id="10" name="Picture 9" descr="A pink pencil and a person figure&#10;&#10;Description automatically generated">
            <a:extLst>
              <a:ext uri="{FF2B5EF4-FFF2-40B4-BE49-F238E27FC236}">
                <a16:creationId xmlns:a16="http://schemas.microsoft.com/office/drawing/2014/main" id="{136A7655-E41E-F8F9-0798-BF7901BFAF5D}"/>
              </a:ext>
            </a:extLst>
          </p:cNvPr>
          <p:cNvPicPr>
            <a:picLocks noChangeAspect="1"/>
          </p:cNvPicPr>
          <p:nvPr/>
        </p:nvPicPr>
        <p:blipFill>
          <a:blip r:embed="rId3"/>
          <a:srcRect r="17920"/>
          <a:stretch/>
        </p:blipFill>
        <p:spPr>
          <a:xfrm>
            <a:off x="5751576" y="1412875"/>
            <a:ext cx="4154424" cy="4827004"/>
          </a:xfrm>
          <a:prstGeom prst="rect">
            <a:avLst/>
          </a:prstGeom>
          <a:effectLst>
            <a:outerShdw blurRad="50800" dist="38100" dir="5400000" algn="t" rotWithShape="0">
              <a:prstClr val="black">
                <a:alpha val="40000"/>
              </a:prstClr>
            </a:outerShdw>
          </a:effectLst>
        </p:spPr>
      </p:pic>
      <p:pic>
        <p:nvPicPr>
          <p:cNvPr id="13" name="Picture 12" descr="A white background with black text&#10;&#10;Description automatically generated">
            <a:extLst>
              <a:ext uri="{FF2B5EF4-FFF2-40B4-BE49-F238E27FC236}">
                <a16:creationId xmlns:a16="http://schemas.microsoft.com/office/drawing/2014/main" id="{60A395AC-D0B8-5C51-7AF1-5F6518F592D6}"/>
              </a:ext>
            </a:extLst>
          </p:cNvPr>
          <p:cNvPicPr>
            <a:picLocks noChangeAspect="1"/>
          </p:cNvPicPr>
          <p:nvPr/>
        </p:nvPicPr>
        <p:blipFill>
          <a:blip r:embed="rId4"/>
          <a:stretch>
            <a:fillRect/>
          </a:stretch>
        </p:blipFill>
        <p:spPr>
          <a:xfrm>
            <a:off x="7915915" y="4634143"/>
            <a:ext cx="1437934" cy="934132"/>
          </a:xfrm>
          <a:prstGeom prst="rect">
            <a:avLst/>
          </a:prstGeom>
          <a:effectLst>
            <a:outerShdw blurRad="50800" dist="38100" dir="5400000" algn="t" rotWithShape="0">
              <a:prstClr val="black">
                <a:alpha val="40000"/>
              </a:prstClr>
            </a:outerShdw>
          </a:effectLst>
        </p:spPr>
      </p:pic>
      <p:pic>
        <p:nvPicPr>
          <p:cNvPr id="15" name="Picture 14" descr="A white background with black text&#10;&#10;Description automatically generated">
            <a:extLst>
              <a:ext uri="{FF2B5EF4-FFF2-40B4-BE49-F238E27FC236}">
                <a16:creationId xmlns:a16="http://schemas.microsoft.com/office/drawing/2014/main" id="{381E6B9D-51E6-EEC4-472A-9DE0DADCA519}"/>
              </a:ext>
            </a:extLst>
          </p:cNvPr>
          <p:cNvPicPr>
            <a:picLocks noChangeAspect="1"/>
          </p:cNvPicPr>
          <p:nvPr/>
        </p:nvPicPr>
        <p:blipFill>
          <a:blip r:embed="rId5"/>
          <a:stretch>
            <a:fillRect/>
          </a:stretch>
        </p:blipFill>
        <p:spPr>
          <a:xfrm>
            <a:off x="6964165" y="4827372"/>
            <a:ext cx="1437934" cy="934132"/>
          </a:xfrm>
          <a:prstGeom prst="rect">
            <a:avLst/>
          </a:prstGeom>
          <a:effectLst>
            <a:outerShdw blurRad="50800" dist="38100" dir="5400000" algn="t" rotWithShape="0">
              <a:prstClr val="black">
                <a:alpha val="40000"/>
              </a:prstClr>
            </a:outerShdw>
          </a:effectLst>
        </p:spPr>
      </p:pic>
      <p:pic>
        <p:nvPicPr>
          <p:cNvPr id="18" name="Picture 17" descr="A white background with black text&#10;&#10;Description automatically generated">
            <a:extLst>
              <a:ext uri="{FF2B5EF4-FFF2-40B4-BE49-F238E27FC236}">
                <a16:creationId xmlns:a16="http://schemas.microsoft.com/office/drawing/2014/main" id="{8C3D9096-5683-F67D-47DB-9BE97376DFBA}"/>
              </a:ext>
            </a:extLst>
          </p:cNvPr>
          <p:cNvPicPr>
            <a:picLocks noChangeAspect="1"/>
          </p:cNvPicPr>
          <p:nvPr/>
        </p:nvPicPr>
        <p:blipFill>
          <a:blip r:embed="rId6"/>
          <a:stretch>
            <a:fillRect/>
          </a:stretch>
        </p:blipFill>
        <p:spPr>
          <a:xfrm rot="20421467">
            <a:off x="6000268" y="4860148"/>
            <a:ext cx="1437934" cy="934132"/>
          </a:xfrm>
          <a:prstGeom prst="rect">
            <a:avLst/>
          </a:prstGeom>
          <a:effectLst>
            <a:outerShdw blurRad="50800" dist="38100" dir="5400000" algn="t" rotWithShape="0">
              <a:prstClr val="black">
                <a:alpha val="40000"/>
              </a:prstClr>
            </a:outerShdw>
          </a:effectLst>
        </p:spPr>
      </p:pic>
      <p:pic>
        <p:nvPicPr>
          <p:cNvPr id="20" name="Picture 19" descr="A white background with black text&#10;&#10;Description automatically generated">
            <a:extLst>
              <a:ext uri="{FF2B5EF4-FFF2-40B4-BE49-F238E27FC236}">
                <a16:creationId xmlns:a16="http://schemas.microsoft.com/office/drawing/2014/main" id="{9A910825-6EE6-D229-F70D-BE0C9555536E}"/>
              </a:ext>
            </a:extLst>
          </p:cNvPr>
          <p:cNvPicPr>
            <a:picLocks noChangeAspect="1"/>
          </p:cNvPicPr>
          <p:nvPr/>
        </p:nvPicPr>
        <p:blipFill>
          <a:blip r:embed="rId7"/>
          <a:stretch>
            <a:fillRect/>
          </a:stretch>
        </p:blipFill>
        <p:spPr>
          <a:xfrm rot="584853">
            <a:off x="8160305" y="5384810"/>
            <a:ext cx="1437934" cy="934132"/>
          </a:xfrm>
          <a:prstGeom prst="rect">
            <a:avLst/>
          </a:prstGeom>
          <a:effectLst>
            <a:outerShdw blurRad="50800" dist="38100" dir="5400000" algn="t" rotWithShape="0">
              <a:prstClr val="black">
                <a:alpha val="40000"/>
              </a:prstClr>
            </a:outerShdw>
          </a:effectLst>
        </p:spPr>
      </p:pic>
      <p:pic>
        <p:nvPicPr>
          <p:cNvPr id="22" name="Picture 21" descr="A white background with black text&#10;&#10;Description automatically generated">
            <a:extLst>
              <a:ext uri="{FF2B5EF4-FFF2-40B4-BE49-F238E27FC236}">
                <a16:creationId xmlns:a16="http://schemas.microsoft.com/office/drawing/2014/main" id="{47D78904-14CA-8C37-5305-082FC4B551F9}"/>
              </a:ext>
            </a:extLst>
          </p:cNvPr>
          <p:cNvPicPr>
            <a:picLocks noChangeAspect="1"/>
          </p:cNvPicPr>
          <p:nvPr/>
        </p:nvPicPr>
        <p:blipFill>
          <a:blip r:embed="rId8"/>
          <a:stretch>
            <a:fillRect/>
          </a:stretch>
        </p:blipFill>
        <p:spPr>
          <a:xfrm rot="20644384">
            <a:off x="7111507" y="5482196"/>
            <a:ext cx="1437934" cy="934132"/>
          </a:xfrm>
          <a:prstGeom prst="rect">
            <a:avLst/>
          </a:prstGeom>
          <a:effectLst>
            <a:outerShdw blurRad="50800" dist="38100" dir="5400000" algn="t" rotWithShape="0">
              <a:prstClr val="black">
                <a:alpha val="40000"/>
              </a:prstClr>
            </a:outerShdw>
          </a:effectLst>
        </p:spPr>
      </p:pic>
      <p:pic>
        <p:nvPicPr>
          <p:cNvPr id="24" name="Picture 23" descr="A white background with black text&#10;&#10;Description automatically generated">
            <a:extLst>
              <a:ext uri="{FF2B5EF4-FFF2-40B4-BE49-F238E27FC236}">
                <a16:creationId xmlns:a16="http://schemas.microsoft.com/office/drawing/2014/main" id="{7F640188-400B-FDCC-D9D6-31834459B9CD}"/>
              </a:ext>
            </a:extLst>
          </p:cNvPr>
          <p:cNvPicPr>
            <a:picLocks noChangeAspect="1"/>
          </p:cNvPicPr>
          <p:nvPr/>
        </p:nvPicPr>
        <p:blipFill>
          <a:blip r:embed="rId9"/>
          <a:stretch>
            <a:fillRect/>
          </a:stretch>
        </p:blipFill>
        <p:spPr>
          <a:xfrm>
            <a:off x="5935527" y="5623030"/>
            <a:ext cx="1437934" cy="93413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9795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925BB2-4487-190E-9DDA-4193B2AC53F5}"/>
              </a:ext>
            </a:extLst>
          </p:cNvPr>
          <p:cNvSpPr>
            <a:spLocks noGrp="1"/>
          </p:cNvSpPr>
          <p:nvPr>
            <p:ph type="sldNum" sz="quarter" idx="4"/>
          </p:nvPr>
        </p:nvSpPr>
        <p:spPr/>
        <p:txBody>
          <a:bodyPr/>
          <a:lstStyle/>
          <a:p>
            <a:r>
              <a:rPr lang="en-GB"/>
              <a:t>© PSHE Association 2025</a:t>
            </a:r>
            <a:endParaRPr lang="en-GB" dirty="0"/>
          </a:p>
        </p:txBody>
      </p:sp>
      <p:sp>
        <p:nvSpPr>
          <p:cNvPr id="5" name="Title 4">
            <a:extLst>
              <a:ext uri="{FF2B5EF4-FFF2-40B4-BE49-F238E27FC236}">
                <a16:creationId xmlns:a16="http://schemas.microsoft.com/office/drawing/2014/main" id="{43CDBA8B-1EE2-DB02-D26A-BB2B4A954DB0}"/>
              </a:ext>
            </a:extLst>
          </p:cNvPr>
          <p:cNvSpPr txBox="1">
            <a:spLocks/>
          </p:cNvSpPr>
          <p:nvPr/>
        </p:nvSpPr>
        <p:spPr>
          <a:xfrm>
            <a:off x="235900" y="545840"/>
            <a:ext cx="7146537"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 have we learnt?</a:t>
            </a:r>
            <a:endParaRPr lang="en-GB" dirty="0">
              <a:solidFill>
                <a:schemeClr val="bg1"/>
              </a:solidFill>
            </a:endParaRPr>
          </a:p>
        </p:txBody>
      </p:sp>
      <p:sp>
        <p:nvSpPr>
          <p:cNvPr id="6" name="Content Placeholder 7">
            <a:extLst>
              <a:ext uri="{FF2B5EF4-FFF2-40B4-BE49-F238E27FC236}">
                <a16:creationId xmlns:a16="http://schemas.microsoft.com/office/drawing/2014/main" id="{B674E9DA-1590-C703-3EE5-9F6F80A33FAD}"/>
              </a:ext>
            </a:extLst>
          </p:cNvPr>
          <p:cNvSpPr>
            <a:spLocks noGrp="1"/>
          </p:cNvSpPr>
          <p:nvPr>
            <p:ph sz="half" idx="10"/>
          </p:nvPr>
        </p:nvSpPr>
        <p:spPr>
          <a:xfrm>
            <a:off x="233530" y="1299330"/>
            <a:ext cx="5390030" cy="3529148"/>
          </a:xfrm>
        </p:spPr>
        <p:txBody>
          <a:bodyPr>
            <a:normAutofit/>
          </a:bodyPr>
          <a:lstStyle/>
          <a:p>
            <a:pPr>
              <a:lnSpc>
                <a:spcPts val="3200"/>
              </a:lnSpc>
            </a:pPr>
            <a:r>
              <a:rPr lang="en-GB" sz="2400" dirty="0">
                <a:ea typeface="Lato" panose="020B0604020202020204" charset="0"/>
                <a:cs typeface="Lato" panose="020B0604020202020204" charset="0"/>
              </a:rPr>
              <a:t>Think back over the last three lessons: what have you learnt? </a:t>
            </a:r>
          </a:p>
          <a:p>
            <a:pPr>
              <a:lnSpc>
                <a:spcPts val="3200"/>
              </a:lnSpc>
            </a:pPr>
            <a:r>
              <a:rPr lang="en-GB" sz="2400" dirty="0">
                <a:ea typeface="Lato" panose="020B0604020202020204" charset="0"/>
                <a:cs typeface="Lato" panose="020B0604020202020204" charset="0"/>
              </a:rPr>
              <a:t>In a different colour pen, edit your initial ideas on your draw and write, and add any new learning.</a:t>
            </a:r>
            <a:endParaRPr lang="en-US" sz="2400" dirty="0">
              <a:ea typeface="Lato" panose="020B0604020202020204" charset="0"/>
              <a:cs typeface="Lato" panose="020B0604020202020204" charset="0"/>
            </a:endParaRPr>
          </a:p>
        </p:txBody>
      </p:sp>
      <p:pic>
        <p:nvPicPr>
          <p:cNvPr id="3" name="Picture 2" descr="A green paper with a pencil&#10;&#10;Description automatically generated">
            <a:extLst>
              <a:ext uri="{FF2B5EF4-FFF2-40B4-BE49-F238E27FC236}">
                <a16:creationId xmlns:a16="http://schemas.microsoft.com/office/drawing/2014/main" id="{8F3C28F8-93A4-8981-380C-F8561BDED000}"/>
              </a:ext>
            </a:extLst>
          </p:cNvPr>
          <p:cNvPicPr>
            <a:picLocks noChangeAspect="1"/>
          </p:cNvPicPr>
          <p:nvPr/>
        </p:nvPicPr>
        <p:blipFill>
          <a:blip r:embed="rId3"/>
          <a:srcRect r="14530"/>
          <a:stretch/>
        </p:blipFill>
        <p:spPr>
          <a:xfrm>
            <a:off x="6057709" y="1108012"/>
            <a:ext cx="3848291" cy="5424551"/>
          </a:xfrm>
          <a:prstGeom prst="rect">
            <a:avLst/>
          </a:prstGeom>
        </p:spPr>
      </p:pic>
    </p:spTree>
    <p:extLst>
      <p:ext uri="{BB962C8B-B14F-4D97-AF65-F5344CB8AC3E}">
        <p14:creationId xmlns:p14="http://schemas.microsoft.com/office/powerpoint/2010/main" val="340993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7052" y="1323712"/>
            <a:ext cx="4556573" cy="5108006"/>
          </a:xfrm>
        </p:spPr>
        <p:txBody>
          <a:bodyPr>
            <a:normAutofit/>
          </a:bodyPr>
          <a:lstStyle/>
          <a:p>
            <a:pPr>
              <a:lnSpc>
                <a:spcPts val="2400"/>
              </a:lnSpc>
              <a:spcBef>
                <a:spcPts val="1100"/>
              </a:spcBef>
              <a:spcAft>
                <a:spcPts val="0"/>
              </a:spcAft>
            </a:pPr>
            <a:r>
              <a:rPr lang="en-US" sz="1800" dirty="0"/>
              <a:t>To access further advice, guidance and support related to substance use, including alcohol, you can:</a:t>
            </a:r>
          </a:p>
          <a:p>
            <a:pPr marL="198000" indent="-198000">
              <a:lnSpc>
                <a:spcPts val="2400"/>
              </a:lnSpc>
              <a:spcBef>
                <a:spcPts val="1100"/>
              </a:spcBef>
              <a:spcAft>
                <a:spcPts val="0"/>
              </a:spcAft>
              <a:buFont typeface="Arial" panose="020B0604020202020204" pitchFamily="34" charset="0"/>
              <a:buChar char="•"/>
            </a:pPr>
            <a:r>
              <a:rPr lang="en-US" sz="1800" dirty="0"/>
              <a:t>speak to a parent/carer, tutor, pastoral lead, or other trusted adult</a:t>
            </a:r>
          </a:p>
          <a:p>
            <a:pPr marL="198000" indent="-198000">
              <a:lnSpc>
                <a:spcPts val="2400"/>
              </a:lnSpc>
              <a:spcBef>
                <a:spcPts val="1100"/>
              </a:spcBef>
              <a:spcAft>
                <a:spcPts val="0"/>
              </a:spcAft>
              <a:buFont typeface="Arial" panose="020B0604020202020204" pitchFamily="34" charset="0"/>
              <a:buChar char="•"/>
            </a:pPr>
            <a:r>
              <a:rPr lang="en-US" sz="1800" dirty="0"/>
              <a:t>contact Childline: </a:t>
            </a:r>
            <a:r>
              <a:rPr lang="en-US" sz="1800" dirty="0">
                <a:hlinkClick r:id="rId3"/>
              </a:rPr>
              <a:t>www.childline.org.uk</a:t>
            </a:r>
            <a:r>
              <a:rPr lang="en-US" sz="1800" dirty="0"/>
              <a:t>, 0800 1111</a:t>
            </a:r>
          </a:p>
          <a:p>
            <a:pPr marL="198000" indent="-198000">
              <a:lnSpc>
                <a:spcPts val="2400"/>
              </a:lnSpc>
              <a:spcBef>
                <a:spcPts val="1100"/>
              </a:spcBef>
              <a:spcAft>
                <a:spcPts val="0"/>
              </a:spcAft>
              <a:buFont typeface="Arial" panose="020B0604020202020204" pitchFamily="34" charset="0"/>
              <a:buChar char="•"/>
            </a:pPr>
            <a:r>
              <a:rPr lang="en-US" sz="1800" dirty="0"/>
              <a:t>visit </a:t>
            </a:r>
            <a:r>
              <a:rPr lang="en-US" sz="1800" dirty="0">
                <a:hlinkClick r:id="rId4"/>
              </a:rPr>
              <a:t>www.nhs.uk</a:t>
            </a:r>
            <a:r>
              <a:rPr lang="en-US" sz="1800" dirty="0"/>
              <a:t> </a:t>
            </a:r>
          </a:p>
          <a:p>
            <a:pPr marL="198000" indent="-198000">
              <a:lnSpc>
                <a:spcPts val="2400"/>
              </a:lnSpc>
              <a:spcBef>
                <a:spcPts val="1100"/>
              </a:spcBef>
              <a:spcAft>
                <a:spcPts val="0"/>
              </a:spcAft>
              <a:buFont typeface="Arial" panose="020B0604020202020204" pitchFamily="34" charset="0"/>
              <a:buChar char="•"/>
            </a:pPr>
            <a:r>
              <a:rPr lang="en-US" sz="1800" dirty="0"/>
              <a:t>visit </a:t>
            </a:r>
            <a:r>
              <a:rPr lang="en-US" sz="1800" dirty="0">
                <a:hlinkClick r:id="rId5"/>
              </a:rPr>
              <a:t>www.talktofrank.com</a:t>
            </a:r>
            <a:endParaRPr lang="en-US" sz="1800" dirty="0"/>
          </a:p>
          <a:p>
            <a:pPr marL="198000" indent="-198000">
              <a:lnSpc>
                <a:spcPts val="2400"/>
              </a:lnSpc>
              <a:spcBef>
                <a:spcPts val="1100"/>
              </a:spcBef>
              <a:spcAft>
                <a:spcPts val="0"/>
              </a:spcAft>
              <a:buFont typeface="Arial" panose="020B0604020202020204" pitchFamily="34" charset="0"/>
              <a:buChar char="•"/>
            </a:pPr>
            <a:r>
              <a:rPr lang="en-US" sz="1800" dirty="0"/>
              <a:t>Visit </a:t>
            </a:r>
            <a:r>
              <a:rPr lang="en-US" sz="1800" dirty="0">
                <a:hlinkClick r:id="rId6"/>
              </a:rPr>
              <a:t>www.nacoa.org.uk/support-advice/for-children</a:t>
            </a:r>
            <a:r>
              <a:rPr lang="en-US" sz="1800" dirty="0"/>
              <a:t> </a:t>
            </a:r>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a:xfrm>
            <a:off x="226869" y="536886"/>
            <a:ext cx="4555940" cy="694054"/>
          </a:xfrm>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7"/>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8"/>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8"/>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3F38D-CD70-51E3-C100-3558335C1995}"/>
              </a:ext>
            </a:extLst>
          </p:cNvPr>
          <p:cNvSpPr txBox="1">
            <a:spLocks/>
          </p:cNvSpPr>
          <p:nvPr/>
        </p:nvSpPr>
        <p:spPr>
          <a:xfrm>
            <a:off x="209004" y="541413"/>
            <a:ext cx="7146537"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Public information campaign</a:t>
            </a:r>
            <a:endParaRPr lang="en-GB" dirty="0">
              <a:solidFill>
                <a:schemeClr val="bg1"/>
              </a:solidFill>
            </a:endParaRPr>
          </a:p>
        </p:txBody>
      </p:sp>
      <p:sp>
        <p:nvSpPr>
          <p:cNvPr id="10" name="Content Placeholder 7">
            <a:extLst>
              <a:ext uri="{FF2B5EF4-FFF2-40B4-BE49-F238E27FC236}">
                <a16:creationId xmlns:a16="http://schemas.microsoft.com/office/drawing/2014/main" id="{AA613D2E-7BCE-07BB-0DC8-A6D2F308E4DD}"/>
              </a:ext>
            </a:extLst>
          </p:cNvPr>
          <p:cNvSpPr txBox="1">
            <a:spLocks/>
          </p:cNvSpPr>
          <p:nvPr/>
        </p:nvSpPr>
        <p:spPr>
          <a:xfrm>
            <a:off x="219311" y="1312020"/>
            <a:ext cx="5134069" cy="4792943"/>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spcBef>
                <a:spcPts val="1500"/>
              </a:spcBef>
            </a:pPr>
            <a:r>
              <a:rPr lang="en-US" sz="2400" dirty="0"/>
              <a:t>Design a public information campaign to raise awareness about the statistics relating to young people’s alcohol use.</a:t>
            </a:r>
          </a:p>
          <a:p>
            <a:pPr>
              <a:lnSpc>
                <a:spcPts val="3200"/>
              </a:lnSpc>
              <a:spcBef>
                <a:spcPts val="1500"/>
              </a:spcBef>
            </a:pPr>
            <a:r>
              <a:rPr lang="en-US" sz="2400" dirty="0"/>
              <a:t>Share the message that most </a:t>
            </a:r>
            <a:r>
              <a:rPr lang="en-GB" sz="2400" dirty="0">
                <a:ea typeface="Lato" panose="020B0604020202020204" charset="0"/>
                <a:cs typeface="Lato" panose="020B0604020202020204" charset="0"/>
              </a:rPr>
              <a:t>young people do not misuse or currently use alcohol, so young people should not feel pressurised to drink alcohol to be cool or fit in!</a:t>
            </a:r>
            <a:endParaRPr lang="en-US" sz="2400" dirty="0">
              <a:solidFill>
                <a:schemeClr val="bg1">
                  <a:lumMod val="50000"/>
                </a:schemeClr>
              </a:solidFill>
              <a:ea typeface="Lato" panose="020B0604020202020204" charset="0"/>
              <a:cs typeface="Lato" panose="020B0604020202020204" charset="0"/>
            </a:endParaRPr>
          </a:p>
        </p:txBody>
      </p:sp>
      <p:sp>
        <p:nvSpPr>
          <p:cNvPr id="4" name="Slide Number Placeholder 3">
            <a:extLst>
              <a:ext uri="{FF2B5EF4-FFF2-40B4-BE49-F238E27FC236}">
                <a16:creationId xmlns:a16="http://schemas.microsoft.com/office/drawing/2014/main" id="{E698C6B1-1263-3FDB-F2CE-A93114BFFA39}"/>
              </a:ext>
            </a:extLst>
          </p:cNvPr>
          <p:cNvSpPr>
            <a:spLocks noGrp="1"/>
          </p:cNvSpPr>
          <p:nvPr>
            <p:ph type="sldNum" sz="quarter" idx="4"/>
          </p:nvPr>
        </p:nvSpPr>
        <p:spPr/>
        <p:txBody>
          <a:bodyPr/>
          <a:lstStyle/>
          <a:p>
            <a:r>
              <a:rPr lang="en-GB" dirty="0"/>
              <a:t>© PSHE Association 2025</a:t>
            </a:r>
          </a:p>
        </p:txBody>
      </p:sp>
      <p:pic>
        <p:nvPicPr>
          <p:cNvPr id="3" name="Picture 2" descr="A purple megaphone and a white box&#10;&#10;Description automatically generated with medium confidence">
            <a:extLst>
              <a:ext uri="{FF2B5EF4-FFF2-40B4-BE49-F238E27FC236}">
                <a16:creationId xmlns:a16="http://schemas.microsoft.com/office/drawing/2014/main" id="{280E952A-8D09-EE8F-E527-D1C32E96ED2A}"/>
              </a:ext>
            </a:extLst>
          </p:cNvPr>
          <p:cNvPicPr>
            <a:picLocks noChangeAspect="1"/>
          </p:cNvPicPr>
          <p:nvPr/>
        </p:nvPicPr>
        <p:blipFill>
          <a:blip r:embed="rId3"/>
          <a:srcRect r="13538"/>
          <a:stretch/>
        </p:blipFill>
        <p:spPr>
          <a:xfrm>
            <a:off x="5880165" y="1522921"/>
            <a:ext cx="4025836" cy="5009642"/>
          </a:xfrm>
          <a:prstGeom prst="rect">
            <a:avLst/>
          </a:prstGeom>
        </p:spPr>
      </p:pic>
    </p:spTree>
    <p:extLst>
      <p:ext uri="{BB962C8B-B14F-4D97-AF65-F5344CB8AC3E}">
        <p14:creationId xmlns:p14="http://schemas.microsoft.com/office/powerpoint/2010/main" val="137691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1415" y="568929"/>
            <a:ext cx="7498822" cy="694054"/>
          </a:xfrm>
        </p:spPr>
        <p:txBody>
          <a:bodyPr/>
          <a:lstStyle/>
          <a:p>
            <a:pPr>
              <a:lnSpc>
                <a:spcPts val="4300"/>
              </a:lnSpc>
            </a:pPr>
            <a:r>
              <a:rPr lang="en-US" dirty="0"/>
              <a:t>Using this PowerPoint</a:t>
            </a:r>
          </a:p>
        </p:txBody>
      </p:sp>
      <p:sp>
        <p:nvSpPr>
          <p:cNvPr id="2" name="Content Placeholder 9">
            <a:extLst>
              <a:ext uri="{FF2B5EF4-FFF2-40B4-BE49-F238E27FC236}">
                <a16:creationId xmlns:a16="http://schemas.microsoft.com/office/drawing/2014/main" id="{F1BE56F9-CB6F-9F10-DF19-DCBAC5AFE7CA}"/>
              </a:ext>
            </a:extLst>
          </p:cNvPr>
          <p:cNvSpPr txBox="1">
            <a:spLocks/>
          </p:cNvSpPr>
          <p:nvPr/>
        </p:nvSpPr>
        <p:spPr>
          <a:xfrm>
            <a:off x="238887" y="1284568"/>
            <a:ext cx="7359648"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Tree>
    <p:extLst>
      <p:ext uri="{BB962C8B-B14F-4D97-AF65-F5344CB8AC3E}">
        <p14:creationId xmlns:p14="http://schemas.microsoft.com/office/powerpoint/2010/main" val="286864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a:xfrm>
            <a:off x="224154" y="573501"/>
            <a:ext cx="7764145" cy="694054"/>
          </a:xfrm>
        </p:spPr>
        <p:txBody>
          <a:bodyPr/>
          <a:lstStyle/>
          <a:p>
            <a:pPr>
              <a:lnSpc>
                <a:spcPts val="4300"/>
              </a:lnSpc>
            </a:pPr>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81043" y="1287742"/>
            <a:ext cx="4076148"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1015" y="1284478"/>
            <a:ext cx="3748405" cy="4937321"/>
          </a:xfrm>
        </p:spPr>
        <p:txBody>
          <a:bodyPr/>
          <a:lstStyle/>
          <a:p>
            <a:pPr>
              <a:lnSpc>
                <a:spcPts val="2800"/>
              </a:lnSpc>
              <a:spcBef>
                <a:spcPts val="1100"/>
              </a:spcBef>
              <a:spcAft>
                <a:spcPts val="0"/>
              </a:spcAft>
            </a:pPr>
            <a:r>
              <a:rPr lang="en-US" dirty="0"/>
              <a:t>The lesson includes suggestions for challenge and support activities, to help you differentiate appropriately for your class.  </a:t>
            </a:r>
          </a:p>
          <a:p>
            <a:pPr>
              <a:lnSpc>
                <a:spcPts val="2800"/>
              </a:lnSpc>
              <a:spcBef>
                <a:spcPts val="1100"/>
              </a:spcBef>
              <a:spcAft>
                <a:spcPts val="0"/>
              </a:spcAft>
            </a:pPr>
            <a:r>
              <a:rPr lang="en-US" b="1" i="1" dirty="0"/>
              <a:t>Support activities </a:t>
            </a:r>
            <a:r>
              <a:rPr lang="en-US" dirty="0"/>
              <a:t>are adapted to be more accessible for those who need it.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38887" y="1284568"/>
            <a:ext cx="7498822" cy="4566366"/>
          </a:xfrm>
        </p:spPr>
        <p:txBody>
          <a:bodyPr/>
          <a:lstStyle/>
          <a:p>
            <a:pPr>
              <a:lnSpc>
                <a:spcPts val="2800"/>
              </a:lnSpc>
              <a:spcAft>
                <a:spcPts val="700"/>
              </a:spcAft>
            </a:pPr>
            <a:r>
              <a:rPr lang="en-US" dirty="0">
                <a:effectLst/>
                <a:ea typeface="Calibri" panose="020F0502020204030204" pitchFamily="34" charset="0"/>
                <a:cs typeface="Times New Roman" panose="02020603050405020304" pitchFamily="18" charset="0"/>
              </a:rPr>
              <a:t>This is the third of three drug education lessons, for year 7-8. This lesson focuses on specific risks relating to alcohol use, and challenges some of the perceived social norms about drinking alcohol.</a:t>
            </a: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19583" y="573501"/>
            <a:ext cx="7498822" cy="694054"/>
          </a:xfrm>
        </p:spPr>
        <p:txBody>
          <a:bodyPr/>
          <a:lstStyle/>
          <a:p>
            <a:pPr>
              <a:lnSpc>
                <a:spcPts val="4300"/>
              </a:lnSpc>
            </a:pPr>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20598" y="1287743"/>
            <a:ext cx="7767701" cy="4566366"/>
          </a:xfrm>
        </p:spPr>
        <p:txBody>
          <a:bodyPr/>
          <a:lstStyle/>
          <a:p>
            <a:pPr>
              <a:lnSpc>
                <a:spcPts val="2800"/>
              </a:lnSpc>
              <a:spcAft>
                <a:spcPts val="0"/>
              </a:spcAft>
            </a:pPr>
            <a:r>
              <a:rPr lang="en-US" dirty="0"/>
              <a:t>Key information on content related to these lessons can be found in the Year 7-8 Knowledge </a:t>
            </a:r>
            <a:r>
              <a:rPr lang="en-US" dirty="0" err="1"/>
              <a:t>Organiser</a:t>
            </a:r>
            <a:r>
              <a:rPr lang="en-US" dirty="0"/>
              <a:t>.</a:t>
            </a:r>
          </a:p>
          <a:p>
            <a:pPr>
              <a:lnSpc>
                <a:spcPts val="2800"/>
              </a:lnSpc>
              <a:spcAft>
                <a:spcPts val="0"/>
              </a:spcAft>
            </a:pPr>
            <a:r>
              <a:rPr lang="en-US" dirty="0"/>
              <a:t>Advice on safe practice, dispelling common misconceptions, visitors to the classroom and other important information can be found in </a:t>
            </a:r>
            <a:r>
              <a:rPr lang="en-US" i="1" dirty="0"/>
              <a:t>Teacher Guidance: Drug and alcohol education.</a:t>
            </a:r>
          </a:p>
          <a:p>
            <a:pPr>
              <a:lnSpc>
                <a:spcPts val="2800"/>
              </a:lnSpc>
              <a:spcAft>
                <a:spcPts val="0"/>
              </a:spcAft>
            </a:pPr>
            <a:r>
              <a:rPr lang="en-US" dirty="0"/>
              <a:t>Data sources to inform your planning can be found within our document that outlines the approach of these lessons </a:t>
            </a:r>
            <a:r>
              <a:rPr lang="en-US" i="1" dirty="0"/>
              <a:t>Evidence Review: Effective drug and alcohol education</a:t>
            </a:r>
            <a:r>
              <a:rPr lang="en-US" dirty="0"/>
              <a:t>, along with advice regarding the effective use of positive social norms and how to talk to young people about alcohol.</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01295" y="573501"/>
            <a:ext cx="7498822" cy="694054"/>
          </a:xfrm>
        </p:spPr>
        <p:txBody>
          <a:bodyPr/>
          <a:lstStyle/>
          <a:p>
            <a:pPr>
              <a:lnSpc>
                <a:spcPts val="4300"/>
              </a:lnSpc>
            </a:pPr>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3459" y="1284568"/>
            <a:ext cx="3495309" cy="4650224"/>
          </a:xfrm>
        </p:spPr>
        <p:txBody>
          <a:bodyPr/>
          <a:lstStyle/>
          <a:p>
            <a:pPr>
              <a:lnSpc>
                <a:spcPts val="2800"/>
              </a:lnSpc>
            </a:pPr>
            <a:r>
              <a:rPr lang="en-US" dirty="0"/>
              <a:t>To learn about the risks and consequences of alcohol use.</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77088" y="1287743"/>
            <a:ext cx="4847172" cy="4650224"/>
          </a:xfrm>
        </p:spPr>
        <p:txBody>
          <a:bodyPr/>
          <a:lstStyle/>
          <a:p>
            <a:pPr>
              <a:lnSpc>
                <a:spcPts val="2800"/>
              </a:lnSpc>
              <a:spcAft>
                <a:spcPts val="0"/>
              </a:spcAft>
            </a:pPr>
            <a:r>
              <a:rPr lang="en-US" dirty="0"/>
              <a:t>Students will be able to:</a:t>
            </a:r>
          </a:p>
          <a:p>
            <a:pPr marL="198000" indent="-198000">
              <a:lnSpc>
                <a:spcPts val="2800"/>
              </a:lnSpc>
              <a:spcBef>
                <a:spcPts val="1100"/>
              </a:spcBef>
              <a:spcAft>
                <a:spcPts val="0"/>
              </a:spcAft>
              <a:buFont typeface="Arial" panose="020B0604020202020204" pitchFamily="34" charset="0"/>
              <a:buChar char="•"/>
            </a:pPr>
            <a:r>
              <a:rPr lang="en-US" dirty="0"/>
              <a:t>explain that most young people their age do not use alcohol and </a:t>
            </a:r>
            <a:r>
              <a:rPr lang="en-US" dirty="0" err="1"/>
              <a:t>analyse</a:t>
            </a:r>
            <a:r>
              <a:rPr lang="en-US" dirty="0"/>
              <a:t> the reasons why young people’s alcohol use is declining</a:t>
            </a:r>
          </a:p>
          <a:p>
            <a:pPr marL="198000" indent="-198000">
              <a:lnSpc>
                <a:spcPts val="2800"/>
              </a:lnSpc>
              <a:spcBef>
                <a:spcPts val="1100"/>
              </a:spcBef>
              <a:spcAft>
                <a:spcPts val="0"/>
              </a:spcAft>
              <a:buFont typeface="Arial" panose="020B0604020202020204" pitchFamily="34" charset="0"/>
              <a:buChar char="•"/>
            </a:pPr>
            <a:r>
              <a:rPr lang="en-US" dirty="0"/>
              <a:t>describe the risks of alcohol use</a:t>
            </a:r>
          </a:p>
          <a:p>
            <a:pPr marL="198000" indent="-198000">
              <a:lnSpc>
                <a:spcPts val="2800"/>
              </a:lnSpc>
              <a:spcBef>
                <a:spcPts val="1100"/>
              </a:spcBef>
              <a:spcAft>
                <a:spcPts val="0"/>
              </a:spcAft>
              <a:buFont typeface="Arial" panose="020B0604020202020204" pitchFamily="34" charset="0"/>
              <a:buChar char="•"/>
            </a:pPr>
            <a:r>
              <a:rPr lang="en-US" dirty="0"/>
              <a:t>describe strategies to manage influences on alcohol use</a:t>
            </a:r>
          </a:p>
          <a:p>
            <a:pPr marL="198000" indent="-198000">
              <a:lnSpc>
                <a:spcPts val="2800"/>
              </a:lnSpc>
              <a:spcBef>
                <a:spcPts val="1100"/>
              </a:spcBef>
              <a:spcAft>
                <a:spcPts val="0"/>
              </a:spcAft>
              <a:buFont typeface="Arial" panose="020B0604020202020204" pitchFamily="34" charset="0"/>
              <a:buChar char="•"/>
            </a:pPr>
            <a:r>
              <a:rPr lang="en-US" dirty="0"/>
              <a:t>identify sources of support for alcohol misuse</a:t>
            </a:r>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38229"/>
            <a:ext cx="4562158" cy="4573593"/>
          </a:xfrm>
        </p:spPr>
        <p:txBody>
          <a:bodyPr>
            <a:normAutofit/>
          </a:bodyPr>
          <a:lstStyle/>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Box or envelope for questions</a:t>
            </a:r>
            <a:endParaRPr lang="en-GB" dirty="0">
              <a:ea typeface="Calibri" panose="020F0502020204030204" pitchFamily="34" charset="0"/>
              <a:cs typeface="Times New Roman" panose="02020603050405020304" pitchFamily="18" charset="0"/>
            </a:endParaRPr>
          </a:p>
          <a:p>
            <a:pPr marL="162000" indent="-162000">
              <a:buFont typeface="Arial" panose="020B0604020202020204" pitchFamily="34" charset="0"/>
              <a:buChar char="•"/>
            </a:pPr>
            <a:r>
              <a:rPr lang="en-US" dirty="0"/>
              <a:t>Large sheets of paper and marker pens</a:t>
            </a:r>
          </a:p>
          <a:p>
            <a:pPr marL="162000" indent="-162000">
              <a:buFont typeface="Arial" panose="020B0604020202020204" pitchFamily="34" charset="0"/>
              <a:buChar char="•"/>
            </a:pPr>
            <a:r>
              <a:rPr lang="en-US" dirty="0"/>
              <a:t>Students’ ‘</a:t>
            </a:r>
            <a:r>
              <a:rPr lang="en-US" i="1" dirty="0"/>
              <a:t>substance use draw and write</a:t>
            </a:r>
            <a:r>
              <a:rPr lang="en-US" dirty="0"/>
              <a:t>’ baseline activity sheets from lesson 1</a:t>
            </a:r>
          </a:p>
          <a:p>
            <a:pPr marL="162000" indent="-162000">
              <a:buFont typeface="Arial" panose="020B0604020202020204" pitchFamily="34" charset="0"/>
              <a:buChar char="•"/>
            </a:pPr>
            <a:r>
              <a:rPr lang="en-US" dirty="0"/>
              <a:t>Resource 1: </a:t>
            </a:r>
            <a:r>
              <a:rPr lang="en-US" i="1" dirty="0"/>
              <a:t>Short and long-term risks of alcohol</a:t>
            </a:r>
            <a:r>
              <a:rPr lang="en-US" dirty="0"/>
              <a:t> [one per pair]</a:t>
            </a:r>
          </a:p>
          <a:p>
            <a:pPr marL="162000" indent="-162000">
              <a:buFont typeface="Arial" panose="020B0604020202020204" pitchFamily="34" charset="0"/>
              <a:buChar char="•"/>
            </a:pPr>
            <a:r>
              <a:rPr lang="en-US" dirty="0"/>
              <a:t>Resource 1a: </a:t>
            </a:r>
            <a:r>
              <a:rPr lang="en-US" i="1" dirty="0"/>
              <a:t>Card sort of short and </a:t>
            </a:r>
            <a:br>
              <a:rPr lang="en-US" i="1" dirty="0"/>
            </a:br>
            <a:r>
              <a:rPr lang="en-US" i="1" dirty="0"/>
              <a:t>long-term risks of alcohol</a:t>
            </a:r>
            <a:r>
              <a:rPr lang="en-US" dirty="0"/>
              <a:t> </a:t>
            </a:r>
            <a:br>
              <a:rPr lang="en-US" dirty="0"/>
            </a:br>
            <a:r>
              <a:rPr lang="en-US" dirty="0"/>
              <a:t>[support option, as required]</a:t>
            </a:r>
          </a:p>
          <a:p>
            <a:pPr marL="162000" indent="-162000">
              <a:buFont typeface="Arial" panose="020B0604020202020204" pitchFamily="34" charset="0"/>
              <a:buChar char="•"/>
            </a:pPr>
            <a:r>
              <a:rPr lang="en-US" dirty="0"/>
              <a:t>Resource 2: </a:t>
            </a:r>
            <a:r>
              <a:rPr lang="en-US" i="1" dirty="0"/>
              <a:t>Diamond 9 card sort </a:t>
            </a:r>
            <a:br>
              <a:rPr lang="en-US" i="1" dirty="0"/>
            </a:br>
            <a:r>
              <a:rPr lang="en-US" dirty="0"/>
              <a:t>[one cut up set per pair/small group]</a:t>
            </a:r>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14696" y="584268"/>
            <a:ext cx="7498822" cy="694054"/>
          </a:xfrm>
        </p:spPr>
        <p:txBody>
          <a:bodyPr/>
          <a:lstStyle/>
          <a:p>
            <a:pPr>
              <a:lnSpc>
                <a:spcPts val="4300"/>
              </a:lnSpc>
            </a:pPr>
            <a:r>
              <a:rPr lang="en-GB" dirty="0"/>
              <a:t>Lesson summary</a:t>
            </a:r>
            <a:endParaRPr lang="en-US" dirty="0"/>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3056722058"/>
              </p:ext>
            </p:extLst>
          </p:nvPr>
        </p:nvGraphicFramePr>
        <p:xfrm>
          <a:off x="330200" y="1426368"/>
          <a:ext cx="9245601" cy="4808134"/>
        </p:xfrm>
        <a:graphic>
          <a:graphicData uri="http://schemas.openxmlformats.org/drawingml/2006/table">
            <a:tbl>
              <a:tblPr firstRow="1" bandRow="1">
                <a:tableStyleId>{F5AB1C69-6EDB-4FF4-983F-18BD219EF322}</a:tableStyleId>
              </a:tblPr>
              <a:tblGrid>
                <a:gridCol w="1930991">
                  <a:extLst>
                    <a:ext uri="{9D8B030D-6E8A-4147-A177-3AD203B41FA5}">
                      <a16:colId xmlns:a16="http://schemas.microsoft.com/office/drawing/2014/main" val="2495411842"/>
                    </a:ext>
                  </a:extLst>
                </a:gridCol>
                <a:gridCol w="6598436">
                  <a:extLst>
                    <a:ext uri="{9D8B030D-6E8A-4147-A177-3AD203B41FA5}">
                      <a16:colId xmlns:a16="http://schemas.microsoft.com/office/drawing/2014/main" val="3888252853"/>
                    </a:ext>
                  </a:extLst>
                </a:gridCol>
                <a:gridCol w="716174">
                  <a:extLst>
                    <a:ext uri="{9D8B030D-6E8A-4147-A177-3AD203B41FA5}">
                      <a16:colId xmlns:a16="http://schemas.microsoft.com/office/drawing/2014/main" val="1961446416"/>
                    </a:ext>
                  </a:extLst>
                </a:gridCol>
              </a:tblGrid>
              <a:tr h="535751">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389237">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US" sz="1200" dirty="0">
                          <a:solidFill>
                            <a:schemeClr val="tx1"/>
                          </a:solidFill>
                          <a:latin typeface="Century Gothic" panose="020B0502020202020204" pitchFamily="34" charset="0"/>
                        </a:rPr>
                        <a:t>Introduce learning objective and outcomes, and revisit ground rules.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589552">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700"/>
                        </a:spcBef>
                        <a:spcAft>
                          <a:spcPts val="0"/>
                        </a:spcAft>
                        <a:buClrTx/>
                        <a:buSzTx/>
                        <a:buFontTx/>
                        <a:buNone/>
                        <a:tabLst/>
                        <a:defRPr/>
                      </a:pPr>
                      <a:r>
                        <a:rPr lang="en-US" sz="1200" dirty="0">
                          <a:solidFill>
                            <a:schemeClr val="tx1"/>
                          </a:solidFill>
                          <a:latin typeface="Century Gothic" panose="020B0502020202020204" pitchFamily="34" charset="0"/>
                        </a:rPr>
                        <a:t>Students estimate statistics relating to young people’s alcohol use.</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389237">
                <a:tc>
                  <a:txBody>
                    <a:bodyPr/>
                    <a:lstStyle/>
                    <a:p>
                      <a:pPr marL="0" indent="0">
                        <a:lnSpc>
                          <a:spcPts val="1600"/>
                        </a:lnSpc>
                        <a:spcBef>
                          <a:spcPts val="700"/>
                        </a:spcBef>
                        <a:buFont typeface="Arial" panose="020B0604020202020204" pitchFamily="34" charset="0"/>
                        <a:buNone/>
                      </a:pPr>
                      <a:r>
                        <a:rPr lang="en-US" sz="1200" b="0" baseline="0" dirty="0">
                          <a:solidFill>
                            <a:schemeClr val="tx1"/>
                          </a:solidFill>
                          <a:latin typeface="Century Gothic" panose="020B0502020202020204" pitchFamily="34" charset="0"/>
                        </a:rPr>
                        <a:t>Alcohol in decline</a:t>
                      </a:r>
                      <a:endParaRPr lang="en-GB" sz="1200" b="0" baseline="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Students suggest reasons for a steady decline in young people’s alcohol use.</a:t>
                      </a: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628780">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Short-term and </a:t>
                      </a:r>
                      <a:br>
                        <a:rPr lang="en-US" sz="1200" b="0" dirty="0">
                          <a:solidFill>
                            <a:schemeClr val="tx1"/>
                          </a:solidFill>
                          <a:latin typeface="Century Gothic" panose="020B0502020202020204" pitchFamily="34" charset="0"/>
                        </a:rPr>
                      </a:br>
                      <a:r>
                        <a:rPr lang="en-US" sz="1200" b="0" dirty="0">
                          <a:solidFill>
                            <a:schemeClr val="tx1"/>
                          </a:solidFill>
                          <a:latin typeface="Century Gothic" panose="020B0502020202020204" pitchFamily="34" charset="0"/>
                        </a:rPr>
                        <a:t>long-term risks</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In pairs, students identify a range of short-term and long-term risks of drinking alcohol.</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628780">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Diamond 9 of influences</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Students rank nine potential influences that may lead young people to drink alcohol.</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389237">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Managing influences</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Students suggest strategies for managing influences on drinking alcohol.</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651223"/>
                  </a:ext>
                </a:extLst>
              </a:tr>
              <a:tr h="628780">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Reflection and endpoint assessment</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Students re-visit the draw and write baseline activity from lesson 1.</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700"/>
                        </a:spcBef>
                        <a:buNone/>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28780">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Signposting support</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GB" sz="1200" dirty="0">
                          <a:solidFill>
                            <a:schemeClr val="tx1"/>
                          </a:solidFill>
                          <a:effectLst/>
                          <a:latin typeface="Century Gothic" panose="020B0502020202020204" pitchFamily="34" charset="0"/>
                        </a:rPr>
                        <a:t>Remind students how to access further advice, guidance and support related to substance use, including alcohol.</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3</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2" y="1087438"/>
            <a:ext cx="5151120" cy="1572642"/>
          </a:xfrm>
        </p:spPr>
        <p:txBody>
          <a:bodyPr>
            <a:normAutofit fontScale="90000"/>
          </a:bodyPr>
          <a:lstStyle/>
          <a:p>
            <a:r>
              <a:rPr lang="en-US" dirty="0"/>
              <a:t>Alcohol and risk</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group of bottles and glasses&#10;&#10;Description automatically generated">
            <a:extLst>
              <a:ext uri="{FF2B5EF4-FFF2-40B4-BE49-F238E27FC236}">
                <a16:creationId xmlns:a16="http://schemas.microsoft.com/office/drawing/2014/main" id="{9F556E4F-B6FD-5CD6-E00C-C36090205A0A}"/>
              </a:ext>
            </a:extLst>
          </p:cNvPr>
          <p:cNvPicPr>
            <a:picLocks noChangeAspect="1"/>
          </p:cNvPicPr>
          <p:nvPr/>
        </p:nvPicPr>
        <p:blipFill>
          <a:blip r:embed="rId3"/>
          <a:stretch>
            <a:fillRect/>
          </a:stretch>
        </p:blipFill>
        <p:spPr>
          <a:xfrm>
            <a:off x="4271909" y="2403313"/>
            <a:ext cx="5308654" cy="4007997"/>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C0E2A9-F3BF-405C-BD8F-B8D7E62A97F4}">
  <ds:schemaRefs>
    <ds:schemaRef ds:uri="http://purl.org/dc/terms/"/>
    <ds:schemaRef ds:uri="http://purl.org/dc/dcmitype/"/>
    <ds:schemaRef ds:uri="http://schemas.microsoft.com/office/infopath/2007/PartnerControls"/>
    <ds:schemaRef ds:uri="http://schemas.microsoft.com/office/2006/metadata/properties"/>
    <ds:schemaRef ds:uri="6ded5182-507a-430e-922d-50a9575e5a4a"/>
    <ds:schemaRef ds:uri="http://purl.org/dc/elements/1.1/"/>
    <ds:schemaRef ds:uri="88f9c89a-407a-49b7-9ca1-7578c3d06dfc"/>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2DD3E0-FF10-4F7A-B115-FBEC4D62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22</TotalTime>
  <Words>3271</Words>
  <Application>Microsoft Macintosh PowerPoint</Application>
  <PresentationFormat>A4 Paper (210x297 mm)</PresentationFormat>
  <Paragraphs>236</Paragraphs>
  <Slides>19</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Aptos Display</vt:lpstr>
      <vt:lpstr>Arial</vt:lpstr>
      <vt:lpstr>Calibri</vt:lpstr>
      <vt:lpstr>Century Gothic</vt:lpstr>
      <vt:lpstr>Helvetica</vt:lpstr>
      <vt:lpstr>Lato</vt:lpstr>
      <vt:lpstr>Outfit</vt:lpstr>
      <vt:lpstr>Slack-Lato</vt:lpstr>
      <vt:lpstr>Symbol</vt:lpstr>
      <vt:lpstr>Teacher slides</vt:lpstr>
      <vt:lpstr>Pupil slides </vt:lpstr>
      <vt:lpstr>Custom Design</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Alcohol and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43</cp:revision>
  <dcterms:created xsi:type="dcterms:W3CDTF">2023-05-19T09:34:20Z</dcterms:created>
  <dcterms:modified xsi:type="dcterms:W3CDTF">2024-10-25T14:20:37Z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