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1" r:id="rId5"/>
  </p:sldMasterIdLst>
  <p:notesMasterIdLst>
    <p:notesMasterId r:id="rId25"/>
  </p:notesMasterIdLst>
  <p:handoutMasterIdLst>
    <p:handoutMasterId r:id="rId26"/>
  </p:handoutMasterIdLst>
  <p:sldIdLst>
    <p:sldId id="257" r:id="rId6"/>
    <p:sldId id="269" r:id="rId7"/>
    <p:sldId id="270" r:id="rId8"/>
    <p:sldId id="260" r:id="rId9"/>
    <p:sldId id="272" r:id="rId10"/>
    <p:sldId id="261" r:id="rId11"/>
    <p:sldId id="256" r:id="rId12"/>
    <p:sldId id="262" r:id="rId13"/>
    <p:sldId id="263" r:id="rId14"/>
    <p:sldId id="264" r:id="rId15"/>
    <p:sldId id="265" r:id="rId16"/>
    <p:sldId id="267" r:id="rId17"/>
    <p:sldId id="273" r:id="rId18"/>
    <p:sldId id="274" r:id="rId19"/>
    <p:sldId id="279" r:id="rId20"/>
    <p:sldId id="280" r:id="rId21"/>
    <p:sldId id="277" r:id="rId22"/>
    <p:sldId id="268" r:id="rId23"/>
    <p:sldId id="281" r:id="rId24"/>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acher slides" id="{054E604B-5DE3-6240-A5CB-269D62CB8131}">
          <p14:sldIdLst>
            <p14:sldId id="257"/>
            <p14:sldId id="269"/>
            <p14:sldId id="270"/>
            <p14:sldId id="260"/>
            <p14:sldId id="272"/>
            <p14:sldId id="261"/>
            <p14:sldId id="256"/>
            <p14:sldId id="262"/>
          </p14:sldIdLst>
        </p14:section>
        <p14:section name="Pupil Slides" id="{938DD7AC-2297-1F48-B25E-0B0BFFE37CBE}">
          <p14:sldIdLst>
            <p14:sldId id="263"/>
            <p14:sldId id="264"/>
            <p14:sldId id="265"/>
            <p14:sldId id="267"/>
            <p14:sldId id="273"/>
            <p14:sldId id="274"/>
            <p14:sldId id="279"/>
            <p14:sldId id="280"/>
            <p14:sldId id="277"/>
            <p14:sldId id="268"/>
            <p14:sldId id="281"/>
          </p14:sldIdLst>
        </p14:section>
      </p14:sectionLst>
    </p:ext>
    <p:ext uri="{EFAFB233-063F-42B5-8137-9DF3F51BA10A}">
      <p15:sldGuideLst xmlns:p15="http://schemas.microsoft.com/office/powerpoint/2012/main">
        <p15:guide id="2" pos="3120"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C12B08-0C65-70E1-06A9-EC6ECC22BC65}" name="Sarah Gabbett" initials="SG" userId="S::sarah.gabbett@pshe-association.org.uk::12008655-cbfd-44ed-a381-1f290a29d2b3" providerId="AD"/>
  <p188:author id="{3C53221D-BA6F-6B76-58E9-32C234ECFA7A}" name="Ferg Ashby" initials="" userId="S::ferg.ashby@revealingreality.co.uk::3b6fd15c-2e30-4dd8-8006-46678ab8eb10" providerId="AD"/>
  <p188:author id="{A585043F-A66D-640D-13ED-CBB00BA6FCE7}" name="Florence Ackland" initials="FA" userId="S::florence@pshe-association.org.uk::4fb6b414-8ee9-4dd4-af5a-4d2d97910631" providerId="AD"/>
  <p188:author id="{2953C961-0D3A-A54A-1903-0F6ADC9B3A04}" name="Samantha Payne" initials="SP" userId="S::samantha.payne@pshe-association.org.uk::81039844-1462-41c4-a80c-2902591b5025" providerId="AD"/>
  <p188:author id="{ECE9A068-C919-A02A-25B8-2F5A9A3AA73E}" name="Jenny Barksfield" initials="JB" userId="S::jenny@pshe-association.org.uk::e146badb-6d45-41de-81bb-9480fcad5801" providerId="AD"/>
  <p188:author id="{9DA7D97E-0E7E-1C61-E981-34651E1E73A9}" name="Monica Perry" initials="MP" userId="S::Monica@pshe-association.org.uk::2b9395e8-95cb-4167-9b45-755ad557802d" providerId="AD"/>
  <p188:author id="{A615D0C0-0528-1829-B6EF-3E91335F7BD5}" name="Elizabeth Laming" initials="EL" userId="S::Elizabeth@pshe-association.org.uk::9efb028c-33ba-4adf-b3e0-6fd4460b302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m Harvey" initials="SH" lastIdx="1" clrIdx="0">
    <p:extLst>
      <p:ext uri="{19B8F6BF-5375-455C-9EA6-DF929625EA0E}">
        <p15:presenceInfo xmlns:p15="http://schemas.microsoft.com/office/powerpoint/2012/main" userId="S-1-12-1-320596639-1112559647-2345866923-5509528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694B"/>
    <a:srgbClr val="954230"/>
    <a:srgbClr val="6D3C6C"/>
    <a:srgbClr val="1EA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73469" autoAdjust="0"/>
  </p:normalViewPr>
  <p:slideViewPr>
    <p:cSldViewPr snapToGrid="0">
      <p:cViewPr varScale="1">
        <p:scale>
          <a:sx n="92" d="100"/>
          <a:sy n="92" d="100"/>
        </p:scale>
        <p:origin x="2296" y="184"/>
      </p:cViewPr>
      <p:guideLst>
        <p:guide pos="3120"/>
        <p:guide orient="horz" pos="2160"/>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8B9088-BAF2-4383-A178-E575732CF6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9CB5D46-D5A2-46C7-8A1B-72ADDB29D2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A91F5-2AB9-47F7-A3B9-5DD75AEB376D}" type="datetimeFigureOut">
              <a:rPr lang="en-GB" smtClean="0"/>
              <a:t>25/10/2024</a:t>
            </a:fld>
            <a:endParaRPr lang="en-GB"/>
          </a:p>
        </p:txBody>
      </p:sp>
      <p:sp>
        <p:nvSpPr>
          <p:cNvPr id="4" name="Footer Placeholder 3">
            <a:extLst>
              <a:ext uri="{FF2B5EF4-FFF2-40B4-BE49-F238E27FC236}">
                <a16:creationId xmlns:a16="http://schemas.microsoft.com/office/drawing/2014/main" id="{E99CB244-1F0C-4A1A-961E-4D50507FBC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AE8DF69-99F8-479C-84B9-BA1991B72E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3773F4-4BFC-43A3-ABBC-3E050505F238}" type="slidenum">
              <a:rPr lang="en-GB" smtClean="0"/>
              <a:t>‹#›</a:t>
            </a:fld>
            <a:endParaRPr lang="en-GB"/>
          </a:p>
        </p:txBody>
      </p:sp>
    </p:spTree>
    <p:extLst>
      <p:ext uri="{BB962C8B-B14F-4D97-AF65-F5344CB8AC3E}">
        <p14:creationId xmlns:p14="http://schemas.microsoft.com/office/powerpoint/2010/main" val="2943030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2EAD3-7812-2E4F-B4D3-7C238458E569}" type="datetimeFigureOut">
              <a:rPr lang="en-US" smtClean="0"/>
              <a:t>10/25/24</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8E58B-C9BC-F047-AC61-EC49AB3E98B5}" type="slidenum">
              <a:rPr lang="en-US" smtClean="0"/>
              <a:t>‹#›</a:t>
            </a:fld>
            <a:endParaRPr lang="en-US"/>
          </a:p>
        </p:txBody>
      </p:sp>
    </p:spTree>
    <p:extLst>
      <p:ext uri="{BB962C8B-B14F-4D97-AF65-F5344CB8AC3E}">
        <p14:creationId xmlns:p14="http://schemas.microsoft.com/office/powerpoint/2010/main" val="4286727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hildline.org.uk/"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www.talktofrank.com/get-help"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AB8E58B-C9BC-F047-AC61-EC49AB3E98B5}" type="slidenum">
              <a:rPr lang="en-US" smtClean="0"/>
              <a:t>3</a:t>
            </a:fld>
            <a:endParaRPr lang="en-US"/>
          </a:p>
        </p:txBody>
      </p:sp>
    </p:spTree>
    <p:extLst>
      <p:ext uri="{BB962C8B-B14F-4D97-AF65-F5344CB8AC3E}">
        <p14:creationId xmlns:p14="http://schemas.microsoft.com/office/powerpoint/2010/main" val="1895887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Signposting support (5 mins)</a:t>
            </a:r>
          </a:p>
          <a:p>
            <a:pPr>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Remind students that they can access support at home, and both in school (through their form tutor, pastoral lead, or school nurse) and out of school, through local and national organisations. Share the following websites and phone numbers with students: </a:t>
            </a:r>
          </a:p>
          <a:p>
            <a:pPr marL="342900" lvl="0" indent="-342900">
              <a:lnSpc>
                <a:spcPts val="1550"/>
              </a:lnSpc>
              <a:buFont typeface="Symbol" panose="05050102010706020507" pitchFamily="18" charset="2"/>
              <a:buChar char=""/>
            </a:pPr>
            <a:r>
              <a:rPr lang="en-GB" sz="1800" dirty="0">
                <a:solidFill>
                  <a:srgbClr val="3B3838"/>
                </a:solidFill>
                <a:effectLst/>
                <a:latin typeface="Outfit"/>
                <a:ea typeface="Calibri" panose="020F0502020204030204" pitchFamily="34" charset="0"/>
                <a:cs typeface="Times New Roman" panose="02020603050405020304" pitchFamily="18" charset="0"/>
              </a:rPr>
              <a:t>Childline - </a:t>
            </a:r>
            <a:r>
              <a:rPr lang="en-GB" sz="1800" u="sng" dirty="0">
                <a:solidFill>
                  <a:srgbClr val="3B3838"/>
                </a:solidFill>
                <a:effectLst/>
                <a:latin typeface="Outfit"/>
                <a:ea typeface="Calibri" panose="020F0502020204030204" pitchFamily="34" charset="0"/>
                <a:cs typeface="Times New Roman" panose="02020603050405020304" pitchFamily="18" charset="0"/>
                <a:hlinkClick r:id="rId3"/>
              </a:rPr>
              <a:t>www.childline.org.uk</a:t>
            </a:r>
            <a:r>
              <a:rPr lang="en-GB" sz="1800" dirty="0">
                <a:solidFill>
                  <a:srgbClr val="3B3838"/>
                </a:solidFill>
                <a:effectLst/>
                <a:latin typeface="Outfit"/>
                <a:ea typeface="Calibri" panose="020F0502020204030204" pitchFamily="34" charset="0"/>
                <a:cs typeface="Times New Roman" panose="02020603050405020304" pitchFamily="18" charset="0"/>
              </a:rPr>
              <a:t> 0800 1111</a:t>
            </a:r>
          </a:p>
          <a:p>
            <a:pPr marL="342900" lvl="0" indent="-342900">
              <a:lnSpc>
                <a:spcPts val="1550"/>
              </a:lnSpc>
              <a:spcAft>
                <a:spcPts val="700"/>
              </a:spcAft>
              <a:buFont typeface="Symbol" panose="05050102010706020507" pitchFamily="18" charset="2"/>
              <a:buChar char=""/>
            </a:pPr>
            <a:r>
              <a:rPr lang="en-GB" sz="1800" dirty="0">
                <a:solidFill>
                  <a:srgbClr val="3B3838"/>
                </a:solidFill>
                <a:effectLst/>
                <a:latin typeface="Outfit"/>
                <a:ea typeface="Calibri" panose="020F0502020204030204" pitchFamily="34" charset="0"/>
                <a:cs typeface="Times New Roman" panose="02020603050405020304" pitchFamily="18" charset="0"/>
              </a:rPr>
              <a:t>Talk to Frank - </a:t>
            </a:r>
            <a:r>
              <a:rPr lang="en-GB" sz="1800" u="sng" dirty="0">
                <a:solidFill>
                  <a:srgbClr val="3B3838"/>
                </a:solidFill>
                <a:effectLst/>
                <a:latin typeface="Outfit"/>
                <a:ea typeface="Calibri" panose="020F0502020204030204" pitchFamily="34" charset="0"/>
                <a:cs typeface="Times New Roman" panose="02020603050405020304" pitchFamily="18" charset="0"/>
                <a:hlinkClick r:id="rId4"/>
              </a:rPr>
              <a:t>www.talktofrank.com/get-help</a:t>
            </a:r>
            <a:r>
              <a:rPr lang="en-GB" sz="1800" dirty="0">
                <a:solidFill>
                  <a:srgbClr val="3B3838"/>
                </a:solidFill>
                <a:effectLst/>
                <a:latin typeface="Outfit"/>
                <a:ea typeface="Calibri" panose="020F0502020204030204" pitchFamily="34" charset="0"/>
                <a:cs typeface="Times New Roman" panose="02020603050405020304" pitchFamily="18" charset="0"/>
              </a:rPr>
              <a:t> </a:t>
            </a:r>
          </a:p>
          <a:p>
            <a:endParaRPr lang="en-US" b="1" i="0" dirty="0">
              <a:solidFill>
                <a:srgbClr val="1D1C1D"/>
              </a:solidFill>
              <a:effectLst/>
              <a:latin typeface="Slack-Lato"/>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18</a:t>
            </a:fld>
            <a:endParaRPr lang="en-US"/>
          </a:p>
        </p:txBody>
      </p:sp>
    </p:spTree>
    <p:extLst>
      <p:ext uri="{BB962C8B-B14F-4D97-AF65-F5344CB8AC3E}">
        <p14:creationId xmlns:p14="http://schemas.microsoft.com/office/powerpoint/2010/main" val="1527645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77CD1-915E-2DB2-E0FB-5DD7A6845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A3802B-72DF-C0B1-A707-C2263D2FCF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25991B-CB4E-DAAA-ADC5-59B8F056A8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Extension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B3838"/>
                </a:solidFill>
                <a:effectLst/>
                <a:latin typeface="Outfit"/>
                <a:ea typeface="Calibri" panose="020F0502020204030204" pitchFamily="34" charset="0"/>
                <a:cs typeface="Times New Roman" panose="02020603050405020304" pitchFamily="18" charset="0"/>
              </a:rPr>
              <a:t>Ask students to create a short script, role play or storyboard. They should assume that in this instance Natasha does not want to take the drugs and demonstrate what she could do to manage the situation and how the night might continue going forward.</a:t>
            </a:r>
          </a:p>
          <a:p>
            <a:endParaRPr lang="en-GB" dirty="0"/>
          </a:p>
        </p:txBody>
      </p:sp>
      <p:sp>
        <p:nvSpPr>
          <p:cNvPr id="4" name="Slide Number Placeholder 3">
            <a:extLst>
              <a:ext uri="{FF2B5EF4-FFF2-40B4-BE49-F238E27FC236}">
                <a16:creationId xmlns:a16="http://schemas.microsoft.com/office/drawing/2014/main" id="{3570D97E-88F0-F0B8-A4BF-2623A2BD748D}"/>
              </a:ext>
            </a:extLst>
          </p:cNvPr>
          <p:cNvSpPr>
            <a:spLocks noGrp="1"/>
          </p:cNvSpPr>
          <p:nvPr>
            <p:ph type="sldNum" sz="quarter" idx="5"/>
          </p:nvPr>
        </p:nvSpPr>
        <p:spPr/>
        <p:txBody>
          <a:bodyPr/>
          <a:lstStyle/>
          <a:p>
            <a:fld id="{4AB8E58B-C9BC-F047-AC61-EC49AB3E98B5}" type="slidenum">
              <a:rPr lang="en-US" smtClean="0"/>
              <a:t>19</a:t>
            </a:fld>
            <a:endParaRPr lang="en-US"/>
          </a:p>
        </p:txBody>
      </p:sp>
    </p:spTree>
    <p:extLst>
      <p:ext uri="{BB962C8B-B14F-4D97-AF65-F5344CB8AC3E}">
        <p14:creationId xmlns:p14="http://schemas.microsoft.com/office/powerpoint/2010/main" val="848741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Introduction (2 mins, slides 10-11)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B3838"/>
                </a:solidFill>
                <a:effectLst/>
                <a:latin typeface="Outfit"/>
                <a:ea typeface="Calibri" panose="020F0502020204030204" pitchFamily="34" charset="0"/>
                <a:cs typeface="Times New Roman" panose="02020603050405020304" pitchFamily="18" charset="0"/>
              </a:rPr>
              <a:t>Ensure ground rules are established with the group before teaching this lesson and make students aware of the question box, which will be available throughout the lesson. Remind students that if they have worries or questions during or after the lesson, that they do not want to raise in front of the class, they can write their question on a piece of paper, anonymously or with their name, and put it in the question box.</a:t>
            </a: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10</a:t>
            </a:fld>
            <a:endParaRPr lang="en-US"/>
          </a:p>
        </p:txBody>
      </p:sp>
    </p:spTree>
    <p:extLst>
      <p:ext uri="{BB962C8B-B14F-4D97-AF65-F5344CB8AC3E}">
        <p14:creationId xmlns:p14="http://schemas.microsoft.com/office/powerpoint/2010/main" val="1738531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Introduction (2 mins, slides 10-11)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B3838"/>
                </a:solidFill>
                <a:effectLst/>
                <a:latin typeface="Outfit"/>
                <a:ea typeface="Calibri" panose="020F0502020204030204" pitchFamily="34" charset="0"/>
                <a:cs typeface="Times New Roman" panose="02020603050405020304" pitchFamily="18" charset="0"/>
              </a:rPr>
              <a:t>Introduce the learning objective and outcomes and explain that today’s lesson will focus on developing skills and strategies to manage influences relating to substance use.  </a:t>
            </a:r>
          </a:p>
          <a:p>
            <a:br>
              <a:rPr lang="en-US" dirty="0"/>
            </a:br>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11</a:t>
            </a:fld>
            <a:endParaRPr lang="en-US"/>
          </a:p>
        </p:txBody>
      </p:sp>
    </p:spTree>
    <p:extLst>
      <p:ext uri="{BB962C8B-B14F-4D97-AF65-F5344CB8AC3E}">
        <p14:creationId xmlns:p14="http://schemas.microsoft.com/office/powerpoint/2010/main" val="3830850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Baseline assessment activity (8 mins)</a:t>
            </a:r>
          </a:p>
          <a:p>
            <a:pPr>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In pairs, ask students to choose a topic from the previous three lessons and create a 60-second news bulletin to summarise what they have learnt about drugs. Encourage them to think about:</a:t>
            </a:r>
          </a:p>
          <a:p>
            <a:pPr marL="342900" lvl="0" indent="-342900">
              <a:lnSpc>
                <a:spcPts val="1550"/>
              </a:lnSpc>
              <a:buFont typeface="Symbol" panose="05050102010706020507" pitchFamily="18" charset="2"/>
              <a:buChar char=""/>
              <a:tabLst>
                <a:tab pos="228600" algn="l"/>
                <a:tab pos="457200" algn="l"/>
              </a:tabLst>
            </a:pPr>
            <a:r>
              <a:rPr lang="en-GB" sz="1800" dirty="0">
                <a:solidFill>
                  <a:srgbClr val="3B3838"/>
                </a:solidFill>
                <a:effectLst/>
                <a:latin typeface="Outfit"/>
                <a:ea typeface="Calibri" panose="020F0502020204030204" pitchFamily="34" charset="0"/>
                <a:cs typeface="Times New Roman" panose="02020603050405020304" pitchFamily="18" charset="0"/>
              </a:rPr>
              <a:t>Statistics about young people’s drug use</a:t>
            </a:r>
          </a:p>
          <a:p>
            <a:pPr marL="342900" lvl="0" indent="-342900">
              <a:lnSpc>
                <a:spcPts val="1550"/>
              </a:lnSpc>
              <a:buFont typeface="Symbol" panose="05050102010706020507" pitchFamily="18" charset="2"/>
              <a:buChar char=""/>
              <a:tabLst>
                <a:tab pos="228600" algn="l"/>
                <a:tab pos="457200" algn="l"/>
              </a:tabLst>
            </a:pPr>
            <a:r>
              <a:rPr lang="en-GB" sz="1800" dirty="0">
                <a:solidFill>
                  <a:srgbClr val="3B3838"/>
                </a:solidFill>
                <a:effectLst/>
                <a:latin typeface="Outfit"/>
                <a:ea typeface="Calibri" panose="020F0502020204030204" pitchFamily="34" charset="0"/>
                <a:cs typeface="Times New Roman" panose="02020603050405020304" pitchFamily="18" charset="0"/>
              </a:rPr>
              <a:t>Reasons why people may take illegal drugs (and why these reasons may be flawed)</a:t>
            </a:r>
          </a:p>
          <a:p>
            <a:pPr marL="342900" lvl="0" indent="-342900">
              <a:lnSpc>
                <a:spcPts val="1550"/>
              </a:lnSpc>
              <a:buFont typeface="Symbol" panose="05050102010706020507" pitchFamily="18" charset="2"/>
              <a:buChar char=""/>
              <a:tabLst>
                <a:tab pos="228600" algn="l"/>
                <a:tab pos="457200" algn="l"/>
              </a:tabLst>
            </a:pPr>
            <a:r>
              <a:rPr lang="en-GB" sz="1800" dirty="0">
                <a:solidFill>
                  <a:srgbClr val="3B3838"/>
                </a:solidFill>
                <a:effectLst/>
                <a:latin typeface="Outfit"/>
                <a:ea typeface="Calibri" panose="020F0502020204030204" pitchFamily="34" charset="0"/>
                <a:cs typeface="Times New Roman" panose="02020603050405020304" pitchFamily="18" charset="0"/>
              </a:rPr>
              <a:t>The names, appearance and effects of common drugs</a:t>
            </a:r>
          </a:p>
          <a:p>
            <a:pPr marL="342900" lvl="0" indent="-342900">
              <a:lnSpc>
                <a:spcPts val="1550"/>
              </a:lnSpc>
              <a:buFont typeface="Symbol" panose="05050102010706020507" pitchFamily="18" charset="2"/>
              <a:buChar char=""/>
              <a:tabLst>
                <a:tab pos="228600" algn="l"/>
                <a:tab pos="457200" algn="l"/>
              </a:tabLst>
            </a:pPr>
            <a:r>
              <a:rPr lang="en-GB" sz="1800" dirty="0">
                <a:solidFill>
                  <a:srgbClr val="3B3838"/>
                </a:solidFill>
                <a:effectLst/>
                <a:latin typeface="Outfit"/>
                <a:ea typeface="Calibri" panose="020F0502020204030204" pitchFamily="34" charset="0"/>
                <a:cs typeface="Times New Roman" panose="02020603050405020304" pitchFamily="18" charset="0"/>
              </a:rPr>
              <a:t>The law in relation to drugs</a:t>
            </a:r>
          </a:p>
          <a:p>
            <a:pPr marL="342900" lvl="0" indent="-342900">
              <a:lnSpc>
                <a:spcPts val="1550"/>
              </a:lnSpc>
              <a:buFont typeface="Symbol" panose="05050102010706020507" pitchFamily="18" charset="2"/>
              <a:buChar char=""/>
              <a:tabLst>
                <a:tab pos="228600" algn="l"/>
                <a:tab pos="457200" algn="l"/>
              </a:tabLst>
            </a:pPr>
            <a:r>
              <a:rPr lang="en-GB" sz="1800" dirty="0">
                <a:solidFill>
                  <a:srgbClr val="3B3838"/>
                </a:solidFill>
                <a:effectLst/>
                <a:latin typeface="Outfit"/>
                <a:ea typeface="Calibri" panose="020F0502020204030204" pitchFamily="34" charset="0"/>
                <a:cs typeface="Times New Roman" panose="02020603050405020304" pitchFamily="18" charset="0"/>
              </a:rPr>
              <a:t>The consequences of a criminal conviction for drug use</a:t>
            </a:r>
          </a:p>
          <a:p>
            <a:pPr marL="342900" lvl="0" indent="-342900">
              <a:lnSpc>
                <a:spcPts val="1550"/>
              </a:lnSpc>
              <a:spcAft>
                <a:spcPts val="700"/>
              </a:spcAft>
              <a:buFont typeface="Symbol" panose="05050102010706020507" pitchFamily="18" charset="2"/>
              <a:buChar char=""/>
              <a:tabLst>
                <a:tab pos="228600" algn="l"/>
                <a:tab pos="457200" algn="l"/>
              </a:tabLst>
            </a:pPr>
            <a:r>
              <a:rPr lang="en-GB" sz="1800" dirty="0">
                <a:solidFill>
                  <a:srgbClr val="3B3838"/>
                </a:solidFill>
                <a:effectLst/>
                <a:latin typeface="Outfit"/>
                <a:ea typeface="Calibri" panose="020F0502020204030204" pitchFamily="34" charset="0"/>
                <a:cs typeface="Times New Roman" panose="02020603050405020304" pitchFamily="18" charset="0"/>
              </a:rPr>
              <a:t>How the police respond to drug-related incidents</a:t>
            </a:r>
          </a:p>
          <a:p>
            <a:pPr>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Ask a selection of pairs to feedback their 60-second bulletins. Use this activity to gauge students’ starting point for the lesson, address any misconceptions or forgotten learning and adapt teaching as necessary.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latin typeface="Slack-Lato"/>
            </a:endParaRPr>
          </a:p>
        </p:txBody>
      </p:sp>
      <p:sp>
        <p:nvSpPr>
          <p:cNvPr id="4" name="Slide Number Placeholder 3"/>
          <p:cNvSpPr>
            <a:spLocks noGrp="1"/>
          </p:cNvSpPr>
          <p:nvPr>
            <p:ph type="sldNum" sz="quarter" idx="5"/>
          </p:nvPr>
        </p:nvSpPr>
        <p:spPr/>
        <p:txBody>
          <a:bodyPr/>
          <a:lstStyle/>
          <a:p>
            <a:fld id="{4AB8E58B-C9BC-F047-AC61-EC49AB3E98B5}" type="slidenum">
              <a:rPr lang="en-US" smtClean="0"/>
              <a:t>12</a:t>
            </a:fld>
            <a:endParaRPr lang="en-US"/>
          </a:p>
        </p:txBody>
      </p:sp>
    </p:spTree>
    <p:extLst>
      <p:ext uri="{BB962C8B-B14F-4D97-AF65-F5344CB8AC3E}">
        <p14:creationId xmlns:p14="http://schemas.microsoft.com/office/powerpoint/2010/main" val="3103946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Understanding influence (5 mins)</a:t>
            </a:r>
          </a:p>
          <a:p>
            <a:pPr>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Explain that there are many different types of influence and pressure on young people from many different places and in different forms. Give students </a:t>
            </a:r>
            <a:r>
              <a:rPr lang="en-GB" sz="1800" b="1" dirty="0">
                <a:solidFill>
                  <a:srgbClr val="3B3838"/>
                </a:solidFill>
                <a:effectLst/>
                <a:latin typeface="Outfit"/>
                <a:ea typeface="Calibri" panose="020F0502020204030204" pitchFamily="34" charset="0"/>
                <a:cs typeface="Times New Roman" panose="02020603050405020304" pitchFamily="18" charset="0"/>
              </a:rPr>
              <a:t>Resource 1: Types of influence</a:t>
            </a:r>
            <a:r>
              <a:rPr lang="en-GB" sz="1800" dirty="0">
                <a:solidFill>
                  <a:srgbClr val="3B3838"/>
                </a:solidFill>
                <a:effectLst/>
                <a:latin typeface="Outfit"/>
                <a:ea typeface="Calibri" panose="020F0502020204030204" pitchFamily="34" charset="0"/>
                <a:cs typeface="Times New Roman" panose="02020603050405020304" pitchFamily="18" charset="0"/>
              </a:rPr>
              <a:t> and ask them to match up the name with the description – they could do this through drawing lines to connect the answers, colour coding or numbering.</a:t>
            </a:r>
          </a:p>
          <a:p>
            <a:pPr>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Take feedback and go through answers with the class, using </a:t>
            </a:r>
            <a:r>
              <a:rPr lang="en-GB" sz="1800" b="1" dirty="0">
                <a:solidFill>
                  <a:srgbClr val="3B3838"/>
                </a:solidFill>
                <a:effectLst/>
                <a:latin typeface="Outfit"/>
                <a:ea typeface="Calibri" panose="020F0502020204030204" pitchFamily="34" charset="0"/>
                <a:cs typeface="Times New Roman" panose="02020603050405020304" pitchFamily="18" charset="0"/>
              </a:rPr>
              <a:t>Resource 1b: Teacher answers</a:t>
            </a:r>
            <a:r>
              <a:rPr lang="en-GB" sz="1800" dirty="0">
                <a:solidFill>
                  <a:srgbClr val="3B3838"/>
                </a:solidFill>
                <a:effectLst/>
                <a:latin typeface="Outfit"/>
                <a:ea typeface="Calibri" panose="020F0502020204030204" pitchFamily="34" charset="0"/>
                <a:cs typeface="Times New Roman" panose="02020603050405020304" pitchFamily="18" charset="0"/>
              </a:rPr>
              <a:t>. When considering the influence of social media, you may wish to explore people trying to promote or sell goods, including illegal drugs, and how they may present a ‘successful’ image of themselves and those around them to help them to make sales. However, stress that this does not always reflect their real lives.</a:t>
            </a:r>
          </a:p>
          <a:p>
            <a:pPr>
              <a:lnSpc>
                <a:spcPts val="1550"/>
              </a:lnSpc>
              <a:spcAft>
                <a:spcPts val="700"/>
              </a:spcAft>
            </a:pPr>
            <a:endParaRPr lang="en-GB" sz="1800" b="1" dirty="0">
              <a:solidFill>
                <a:srgbClr val="A73679"/>
              </a:solidFill>
              <a:effectLst/>
              <a:latin typeface="Outfit"/>
              <a:ea typeface="Calibri" panose="020F0502020204030204" pitchFamily="34" charset="0"/>
              <a:cs typeface="Times New Roman" panose="02020603050405020304" pitchFamily="18" charset="0"/>
            </a:endParaRPr>
          </a:p>
          <a:p>
            <a:pPr>
              <a:lnSpc>
                <a:spcPts val="1550"/>
              </a:lnSpc>
              <a:spcAft>
                <a:spcPts val="700"/>
              </a:spcAft>
            </a:pPr>
            <a:r>
              <a:rPr lang="en-GB" sz="1800" b="1" dirty="0">
                <a:solidFill>
                  <a:srgbClr val="A73679"/>
                </a:solidFill>
                <a:effectLst/>
                <a:latin typeface="Outfit"/>
                <a:ea typeface="Calibri" panose="020F0502020204030204" pitchFamily="34" charset="0"/>
                <a:cs typeface="Times New Roman" panose="02020603050405020304" pitchFamily="18" charset="0"/>
              </a:rPr>
              <a:t>Support:</a:t>
            </a:r>
            <a:r>
              <a:rPr lang="en-GB" sz="1800" dirty="0">
                <a:solidFill>
                  <a:srgbClr val="A73679"/>
                </a:solidFill>
                <a:effectLst/>
                <a:latin typeface="Outfit"/>
                <a:ea typeface="Calibri" panose="020F0502020204030204" pitchFamily="34" charset="0"/>
                <a:cs typeface="Times New Roman" panose="02020603050405020304" pitchFamily="18" charset="0"/>
              </a:rPr>
              <a:t> </a:t>
            </a:r>
            <a:r>
              <a:rPr lang="en-GB" sz="1800" dirty="0">
                <a:solidFill>
                  <a:srgbClr val="3B3838"/>
                </a:solidFill>
                <a:effectLst/>
                <a:latin typeface="Outfit"/>
                <a:ea typeface="Calibri" panose="020F0502020204030204" pitchFamily="34" charset="0"/>
                <a:cs typeface="Times New Roman" panose="02020603050405020304" pitchFamily="18" charset="0"/>
              </a:rPr>
              <a:t>Ask students to complete the activity using </a:t>
            </a:r>
            <a:r>
              <a:rPr lang="en-GB" sz="1800" b="1" dirty="0">
                <a:solidFill>
                  <a:srgbClr val="3B3838"/>
                </a:solidFill>
                <a:effectLst/>
                <a:latin typeface="Outfit"/>
                <a:ea typeface="Calibri" panose="020F0502020204030204" pitchFamily="34" charset="0"/>
                <a:cs typeface="Times New Roman" panose="02020603050405020304" pitchFamily="18" charset="0"/>
              </a:rPr>
              <a:t>Resource 1a: Match the influences</a:t>
            </a:r>
            <a:r>
              <a:rPr lang="en-GB" sz="1800" i="1" dirty="0">
                <a:solidFill>
                  <a:srgbClr val="3B3838"/>
                </a:solidFill>
                <a:effectLst/>
                <a:latin typeface="Outfit"/>
                <a:ea typeface="Calibri" panose="020F0502020204030204" pitchFamily="34" charset="0"/>
                <a:cs typeface="Times New Roman" panose="02020603050405020304" pitchFamily="18" charset="0"/>
              </a:rPr>
              <a:t>.</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a:lnSpc>
                <a:spcPts val="1550"/>
              </a:lnSpc>
              <a:spcAft>
                <a:spcPts val="700"/>
              </a:spcAft>
            </a:pPr>
            <a:r>
              <a:rPr lang="en-GB" sz="1800" dirty="0">
                <a:solidFill>
                  <a:srgbClr val="3B3838"/>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a:lnSpc>
                <a:spcPts val="1550"/>
              </a:lnSpc>
              <a:spcAft>
                <a:spcPts val="700"/>
              </a:spcAft>
            </a:pPr>
            <a:r>
              <a:rPr lang="en-GB" sz="1800" b="1" dirty="0">
                <a:solidFill>
                  <a:srgbClr val="A73679"/>
                </a:solidFill>
                <a:effectLst/>
                <a:latin typeface="Outfit"/>
                <a:ea typeface="Calibri" panose="020F0502020204030204" pitchFamily="34" charset="0"/>
                <a:cs typeface="Times New Roman" panose="02020603050405020304" pitchFamily="18" charset="0"/>
              </a:rPr>
              <a:t>Challenge:</a:t>
            </a:r>
            <a:r>
              <a:rPr lang="en-GB" sz="1800" dirty="0">
                <a:solidFill>
                  <a:srgbClr val="3B3838"/>
                </a:solidFill>
                <a:effectLst/>
                <a:latin typeface="Outfit"/>
                <a:ea typeface="Calibri" panose="020F0502020204030204" pitchFamily="34" charset="0"/>
                <a:cs typeface="Times New Roman" panose="02020603050405020304" pitchFamily="18" charset="0"/>
              </a:rPr>
              <a:t> Ask students to draw, write about, or script an example of each type of influence.</a:t>
            </a: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13</a:t>
            </a:fld>
            <a:endParaRPr lang="en-US"/>
          </a:p>
        </p:txBody>
      </p:sp>
    </p:spTree>
    <p:extLst>
      <p:ext uri="{BB962C8B-B14F-4D97-AF65-F5344CB8AC3E}">
        <p14:creationId xmlns:p14="http://schemas.microsoft.com/office/powerpoint/2010/main" val="332757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Talking heads (10 mins)</a:t>
            </a:r>
          </a:p>
          <a:p>
            <a:pPr>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Working in pairs, give students </a:t>
            </a:r>
            <a:r>
              <a:rPr lang="en-GB" sz="1800" b="1" dirty="0">
                <a:solidFill>
                  <a:srgbClr val="3B3838"/>
                </a:solidFill>
                <a:effectLst/>
                <a:latin typeface="Outfit"/>
                <a:ea typeface="Calibri" panose="020F0502020204030204" pitchFamily="34" charset="0"/>
                <a:cs typeface="Times New Roman" panose="02020603050405020304" pitchFamily="18" charset="0"/>
              </a:rPr>
              <a:t>Resource 2: Talking heads</a:t>
            </a:r>
            <a:r>
              <a:rPr lang="en-GB" sz="1800" dirty="0">
                <a:solidFill>
                  <a:srgbClr val="3B3838"/>
                </a:solidFill>
                <a:effectLst/>
                <a:latin typeface="Outfit"/>
                <a:ea typeface="Calibri" panose="020F0502020204030204" pitchFamily="34" charset="0"/>
                <a:cs typeface="Times New Roman" panose="02020603050405020304" pitchFamily="18" charset="0"/>
              </a:rPr>
              <a:t> and ask them to discuss the following questions:</a:t>
            </a:r>
          </a:p>
          <a:p>
            <a:pPr marL="342900" lvl="0" indent="-342900">
              <a:lnSpc>
                <a:spcPts val="1550"/>
              </a:lnSpc>
              <a:buFont typeface="Symbol" panose="05050102010706020507" pitchFamily="18" charset="2"/>
              <a:buChar char=""/>
              <a:tabLst>
                <a:tab pos="228600" algn="l"/>
                <a:tab pos="457200" algn="l"/>
              </a:tabLst>
            </a:pPr>
            <a:r>
              <a:rPr lang="en-GB" sz="1800" dirty="0">
                <a:solidFill>
                  <a:srgbClr val="3B3838"/>
                </a:solidFill>
                <a:effectLst/>
                <a:latin typeface="Outfit"/>
                <a:ea typeface="Calibri" panose="020F0502020204030204" pitchFamily="34" charset="0"/>
                <a:cs typeface="Times New Roman" panose="02020603050405020304" pitchFamily="18" charset="0"/>
              </a:rPr>
              <a:t>What is influencing each character? </a:t>
            </a:r>
            <a:r>
              <a:rPr lang="en-GB" sz="1800" i="1" dirty="0">
                <a:solidFill>
                  <a:srgbClr val="3B3838"/>
                </a:solidFill>
                <a:effectLst/>
                <a:latin typeface="Outfit"/>
                <a:ea typeface="Calibri" panose="020F0502020204030204" pitchFamily="34" charset="0"/>
                <a:cs typeface="Times New Roman" panose="02020603050405020304" pitchFamily="18" charset="0"/>
              </a:rPr>
              <a:t>Influences include: celebrities, parents, religion, siblings, sport/interests, social media, ambitions for the future.</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550"/>
              </a:lnSpc>
              <a:buFont typeface="Symbol" panose="05050102010706020507" pitchFamily="18" charset="2"/>
              <a:buChar char=""/>
              <a:tabLst>
                <a:tab pos="228600" algn="l"/>
                <a:tab pos="457200" algn="l"/>
              </a:tabLst>
            </a:pPr>
            <a:r>
              <a:rPr lang="en-GB" sz="1800" dirty="0">
                <a:solidFill>
                  <a:srgbClr val="3B3838"/>
                </a:solidFill>
                <a:effectLst/>
                <a:latin typeface="Outfit"/>
                <a:ea typeface="Calibri" panose="020F0502020204030204" pitchFamily="34" charset="0"/>
                <a:cs typeface="Times New Roman" panose="02020603050405020304" pitchFamily="18" charset="0"/>
              </a:rPr>
              <a:t>Will these influences change over time as the character gets older? How so? </a:t>
            </a:r>
            <a:r>
              <a:rPr lang="en-GB" sz="1800" i="1" dirty="0">
                <a:solidFill>
                  <a:srgbClr val="3B3838"/>
                </a:solidFill>
                <a:effectLst/>
                <a:latin typeface="Outfit"/>
                <a:ea typeface="Calibri" panose="020F0502020204030204" pitchFamily="34" charset="0"/>
                <a:cs typeface="Times New Roman" panose="02020603050405020304" pitchFamily="18" charset="0"/>
              </a:rPr>
              <a:t>The strength of each influence may change with age, for example: certain celebrities may become more or less important to the character over time or they may change their habits; their relationship with their parents may change, they may find that their opinion matters more or less to them; they may feel that they can or cannot expect support from their parents in relation to substances if they do use them.</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550"/>
              </a:lnSpc>
              <a:spcAft>
                <a:spcPts val="700"/>
              </a:spcAft>
              <a:buFont typeface="Symbol" panose="05050102010706020507" pitchFamily="18" charset="2"/>
              <a:buChar char=""/>
              <a:tabLst>
                <a:tab pos="228600" algn="l"/>
                <a:tab pos="457200" algn="l"/>
              </a:tabLst>
            </a:pPr>
            <a:r>
              <a:rPr lang="en-GB" sz="1800" dirty="0">
                <a:solidFill>
                  <a:srgbClr val="3B3838"/>
                </a:solidFill>
                <a:effectLst/>
                <a:latin typeface="Outfit"/>
                <a:ea typeface="Calibri" panose="020F0502020204030204" pitchFamily="34" charset="0"/>
                <a:cs typeface="Times New Roman" panose="02020603050405020304" pitchFamily="18" charset="0"/>
              </a:rPr>
              <a:t>Is there any support the character could put in place from friends, family or other sources, to help them if they feel pressure to use substances? </a:t>
            </a:r>
            <a:r>
              <a:rPr lang="en-GB" sz="1800" i="1" dirty="0">
                <a:solidFill>
                  <a:srgbClr val="3B3838"/>
                </a:solidFill>
                <a:effectLst/>
                <a:latin typeface="Outfit"/>
                <a:ea typeface="Calibri" panose="020F0502020204030204" pitchFamily="34" charset="0"/>
                <a:cs typeface="Times New Roman" panose="02020603050405020304" pitchFamily="18" charset="0"/>
              </a:rPr>
              <a:t>Depending on the type of influence there may be a variety of ways that a young person could support themselves. For example: putting plans in place before they find themselves in a pressurised situation; talking to a trusted friend to let them know about their intention to not use substances; talking to their family to ask them if someone is able to pick them up if they decided that they wanted to come home.</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Then, ask students to reflect for themselves and rank the influences these people describe, based on which they think are most likely to influence their own choices about drug use. As this is a personal reflection, students should not share their answers with the rest of the class.</a:t>
            </a:r>
          </a:p>
          <a:p>
            <a:pPr>
              <a:lnSpc>
                <a:spcPts val="1550"/>
              </a:lnSpc>
              <a:spcAft>
                <a:spcPts val="700"/>
              </a:spcAft>
            </a:pPr>
            <a:endParaRPr lang="en-GB" sz="1800" b="1" dirty="0">
              <a:solidFill>
                <a:srgbClr val="A73679"/>
              </a:solidFill>
              <a:effectLst/>
              <a:latin typeface="Outfit"/>
              <a:ea typeface="Calibri" panose="020F0502020204030204" pitchFamily="34" charset="0"/>
              <a:cs typeface="Times New Roman" panose="02020603050405020304" pitchFamily="18" charset="0"/>
            </a:endParaRPr>
          </a:p>
          <a:p>
            <a:pPr>
              <a:lnSpc>
                <a:spcPts val="1550"/>
              </a:lnSpc>
              <a:spcAft>
                <a:spcPts val="700"/>
              </a:spcAft>
            </a:pPr>
            <a:r>
              <a:rPr lang="en-GB" sz="1800" b="1" dirty="0">
                <a:solidFill>
                  <a:srgbClr val="A73679"/>
                </a:solidFill>
                <a:effectLst/>
                <a:latin typeface="Outfit"/>
                <a:ea typeface="Calibri" panose="020F0502020204030204" pitchFamily="34" charset="0"/>
                <a:cs typeface="Times New Roman" panose="02020603050405020304" pitchFamily="18" charset="0"/>
              </a:rPr>
              <a:t>Support:</a:t>
            </a:r>
            <a:r>
              <a:rPr lang="en-GB" sz="1800" dirty="0">
                <a:solidFill>
                  <a:srgbClr val="A73679"/>
                </a:solidFill>
                <a:effectLst/>
                <a:latin typeface="Outfit"/>
                <a:ea typeface="Calibri" panose="020F0502020204030204" pitchFamily="34" charset="0"/>
                <a:cs typeface="Times New Roman" panose="02020603050405020304" pitchFamily="18" charset="0"/>
              </a:rPr>
              <a:t> </a:t>
            </a:r>
            <a:r>
              <a:rPr lang="en-GB" sz="1800" dirty="0">
                <a:solidFill>
                  <a:srgbClr val="3B3838"/>
                </a:solidFill>
                <a:effectLst/>
                <a:latin typeface="Outfit"/>
                <a:ea typeface="Calibri" panose="020F0502020204030204" pitchFamily="34" charset="0"/>
                <a:cs typeface="Times New Roman" panose="02020603050405020304" pitchFamily="18" charset="0"/>
              </a:rPr>
              <a:t>Ask students to focus on question 1 and identify the source of the influence.</a:t>
            </a:r>
          </a:p>
          <a:p>
            <a:pPr>
              <a:lnSpc>
                <a:spcPts val="1550"/>
              </a:lnSpc>
              <a:spcAft>
                <a:spcPts val="700"/>
              </a:spcAft>
            </a:pPr>
            <a:r>
              <a:rPr lang="en-GB" sz="1800" b="1" dirty="0">
                <a:solidFill>
                  <a:srgbClr val="A73679"/>
                </a:solidFill>
                <a:effectLst/>
                <a:latin typeface="Outfit"/>
                <a:ea typeface="Calibri" panose="020F0502020204030204" pitchFamily="34" charset="0"/>
                <a:cs typeface="Times New Roman" panose="02020603050405020304" pitchFamily="18" charset="0"/>
              </a:rPr>
              <a:t>Challenge:</a:t>
            </a:r>
            <a:r>
              <a:rPr lang="en-GB" sz="1800" dirty="0">
                <a:solidFill>
                  <a:srgbClr val="3B3838"/>
                </a:solidFill>
                <a:effectLst/>
                <a:latin typeface="Outfit"/>
                <a:ea typeface="Calibri" panose="020F0502020204030204" pitchFamily="34" charset="0"/>
                <a:cs typeface="Times New Roman" panose="02020603050405020304" pitchFamily="18" charset="0"/>
              </a:rPr>
              <a:t> Ask students to choose a character to respond to and write a short response that a young person could give to support the character in continuing to resist pressure from the media, celebrities or friends.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latin typeface="Slack-Lato"/>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14</a:t>
            </a:fld>
            <a:endParaRPr lang="en-US"/>
          </a:p>
        </p:txBody>
      </p:sp>
    </p:spTree>
    <p:extLst>
      <p:ext uri="{BB962C8B-B14F-4D97-AF65-F5344CB8AC3E}">
        <p14:creationId xmlns:p14="http://schemas.microsoft.com/office/powerpoint/2010/main" val="3048460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5B174-3AC2-785B-837F-92BE73CC32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D0A95F-E0F6-479C-2DBD-F4A699E55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9AFEA7-32F0-DCE4-4A76-E7990A978D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Natasha’s story (10 mins)</a:t>
            </a:r>
          </a:p>
          <a:p>
            <a:pPr>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As a class, read </a:t>
            </a:r>
            <a:r>
              <a:rPr lang="en-GB" sz="1800" b="1" dirty="0">
                <a:solidFill>
                  <a:srgbClr val="3B3838"/>
                </a:solidFill>
                <a:effectLst/>
                <a:latin typeface="Outfit"/>
                <a:ea typeface="Calibri" panose="020F0502020204030204" pitchFamily="34" charset="0"/>
                <a:cs typeface="Times New Roman" panose="02020603050405020304" pitchFamily="18" charset="0"/>
              </a:rPr>
              <a:t>Resource 3: Natasha’s story</a:t>
            </a:r>
            <a:r>
              <a:rPr lang="en-GB" sz="1800" dirty="0">
                <a:solidFill>
                  <a:srgbClr val="3B3838"/>
                </a:solidFill>
                <a:effectLst/>
                <a:latin typeface="Outfit"/>
                <a:ea typeface="Calibri" panose="020F0502020204030204" pitchFamily="34" charset="0"/>
                <a:cs typeface="Times New Roman" panose="02020603050405020304" pitchFamily="18" charset="0"/>
              </a:rPr>
              <a:t> and then ask students to work in small groups to discuss the following questions:</a:t>
            </a:r>
          </a:p>
          <a:p>
            <a:pPr marL="342900" lvl="0" indent="-342900">
              <a:lnSpc>
                <a:spcPts val="1550"/>
              </a:lnSpc>
              <a:buFont typeface="+mj-lt"/>
              <a:buAutoNum type="arabicPeriod"/>
            </a:pPr>
            <a:r>
              <a:rPr lang="en-GB" sz="1800" dirty="0">
                <a:solidFill>
                  <a:srgbClr val="3B3838"/>
                </a:solidFill>
                <a:effectLst/>
                <a:latin typeface="Outfit"/>
                <a:ea typeface="Calibri" panose="020F0502020204030204" pitchFamily="34" charset="0"/>
                <a:cs typeface="Times New Roman" panose="02020603050405020304" pitchFamily="18" charset="0"/>
              </a:rPr>
              <a:t>What might Natasha be thinking and feeling in this situation?</a:t>
            </a:r>
          </a:p>
          <a:p>
            <a:pPr marL="342900" lvl="0" indent="-342900">
              <a:lnSpc>
                <a:spcPts val="1550"/>
              </a:lnSpc>
              <a:buFont typeface="+mj-lt"/>
              <a:buAutoNum type="arabicPeriod"/>
            </a:pPr>
            <a:r>
              <a:rPr lang="en-GB" sz="1800" dirty="0">
                <a:solidFill>
                  <a:srgbClr val="3B3838"/>
                </a:solidFill>
                <a:effectLst/>
                <a:latin typeface="Outfit"/>
                <a:ea typeface="Calibri" panose="020F0502020204030204" pitchFamily="34" charset="0"/>
                <a:cs typeface="Times New Roman" panose="02020603050405020304" pitchFamily="18" charset="0"/>
              </a:rPr>
              <a:t>Are there any risks for Natasha in this situation? What are they? </a:t>
            </a:r>
          </a:p>
          <a:p>
            <a:pPr marL="342900" lvl="0" indent="-342900">
              <a:lnSpc>
                <a:spcPts val="1550"/>
              </a:lnSpc>
              <a:buFont typeface="+mj-lt"/>
              <a:buAutoNum type="arabicPeriod"/>
            </a:pPr>
            <a:r>
              <a:rPr lang="en-GB" sz="1800" dirty="0">
                <a:solidFill>
                  <a:srgbClr val="3B3838"/>
                </a:solidFill>
                <a:effectLst/>
                <a:latin typeface="Outfit"/>
                <a:ea typeface="Calibri" panose="020F0502020204030204" pitchFamily="34" charset="0"/>
                <a:cs typeface="Times New Roman" panose="02020603050405020304" pitchFamily="18" charset="0"/>
              </a:rPr>
              <a:t>What kind of influences might Natasha be experiencing in this situation?</a:t>
            </a:r>
          </a:p>
          <a:p>
            <a:pPr marL="342900" lvl="0" indent="-342900">
              <a:lnSpc>
                <a:spcPts val="1550"/>
              </a:lnSpc>
              <a:spcAft>
                <a:spcPts val="700"/>
              </a:spcAft>
              <a:buFont typeface="+mj-lt"/>
              <a:buAutoNum type="arabicPeriod"/>
            </a:pPr>
            <a:r>
              <a:rPr lang="en-GB" sz="1800" dirty="0">
                <a:solidFill>
                  <a:srgbClr val="3B3838"/>
                </a:solidFill>
                <a:effectLst/>
                <a:latin typeface="Outfit"/>
                <a:ea typeface="Calibri" panose="020F0502020204030204" pitchFamily="34" charset="0"/>
                <a:cs typeface="Times New Roman" panose="02020603050405020304" pitchFamily="18" charset="0"/>
              </a:rPr>
              <a:t>What could Natasha say or do in this situation?</a:t>
            </a:r>
          </a:p>
          <a:p>
            <a:pPr>
              <a:lnSpc>
                <a:spcPts val="1550"/>
              </a:lnSpc>
              <a:spcAft>
                <a:spcPts val="700"/>
              </a:spcAft>
            </a:pPr>
            <a:endParaRPr lang="en-GB" sz="1800" i="1" dirty="0">
              <a:solidFill>
                <a:srgbClr val="3B3838"/>
              </a:solidFill>
              <a:effectLst/>
              <a:latin typeface="Outfit"/>
              <a:ea typeface="Calibri" panose="020F0502020204030204" pitchFamily="34" charset="0"/>
              <a:cs typeface="Times New Roman" panose="02020603050405020304" pitchFamily="18" charset="0"/>
            </a:endParaRPr>
          </a:p>
          <a:p>
            <a:pPr>
              <a:lnSpc>
                <a:spcPts val="1550"/>
              </a:lnSpc>
              <a:spcAft>
                <a:spcPts val="700"/>
              </a:spcAft>
            </a:pPr>
            <a:r>
              <a:rPr lang="en-GB" sz="1800" i="1" dirty="0">
                <a:solidFill>
                  <a:srgbClr val="3B3838"/>
                </a:solidFill>
                <a:effectLst/>
                <a:latin typeface="Outfit"/>
                <a:ea typeface="Calibri" panose="020F0502020204030204" pitchFamily="34" charset="0"/>
                <a:cs typeface="Times New Roman" panose="02020603050405020304" pitchFamily="18" charset="0"/>
              </a:rPr>
              <a:t>Take feedback from different groups, drawing out key learning:</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550"/>
              </a:lnSpc>
              <a:buFont typeface="+mj-lt"/>
              <a:buAutoNum type="arabicPeriod"/>
            </a:pPr>
            <a:r>
              <a:rPr lang="en-GB" sz="1800" i="1" dirty="0">
                <a:solidFill>
                  <a:srgbClr val="3B3838"/>
                </a:solidFill>
                <a:effectLst/>
                <a:latin typeface="Outfit"/>
                <a:ea typeface="Calibri" panose="020F0502020204030204" pitchFamily="34" charset="0"/>
                <a:cs typeface="Times New Roman" panose="02020603050405020304" pitchFamily="18" charset="0"/>
              </a:rPr>
              <a:t>Natasha might be feeling nervous, excited, curious, she might be keen to impress these new people and eager to fit in with them. She might be worried about what they will think of her based on how she reacts. </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550"/>
              </a:lnSpc>
              <a:buFont typeface="+mj-lt"/>
              <a:buAutoNum type="arabicPeriod"/>
            </a:pPr>
            <a:r>
              <a:rPr lang="en-GB" sz="1800" i="1" dirty="0">
                <a:solidFill>
                  <a:srgbClr val="3B3838"/>
                </a:solidFill>
                <a:effectLst/>
                <a:latin typeface="Outfit"/>
                <a:ea typeface="Calibri" panose="020F0502020204030204" pitchFamily="34" charset="0"/>
                <a:cs typeface="Times New Roman" panose="02020603050405020304" pitchFamily="18" charset="0"/>
              </a:rPr>
              <a:t>If she chooses not to take the drug, Natasha might be worried she’s risking her reputation with these new people, possibly people thinking she is boring or not wanting to invite her to parties in the future. If she tries the drug, there is a wide range of risks which might be hard to predict. This includes not knowing how her body will react to the drug, the risks to her personal safety from being under the influence of a drug at a party where she doesn’t know many people (including getting home safely), and risks relating to ‘getting caught’ taking the drug, either from her parents or other people in authority (e.g. the police).</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550"/>
              </a:lnSpc>
              <a:buFont typeface="+mj-lt"/>
              <a:buAutoNum type="arabicPeriod"/>
            </a:pPr>
            <a:r>
              <a:rPr lang="en-GB" sz="1800" i="1" dirty="0">
                <a:solidFill>
                  <a:srgbClr val="3B3838"/>
                </a:solidFill>
                <a:effectLst/>
                <a:latin typeface="Outfit"/>
                <a:ea typeface="Calibri" panose="020F0502020204030204" pitchFamily="34" charset="0"/>
                <a:cs typeface="Times New Roman" panose="02020603050405020304" pitchFamily="18" charset="0"/>
              </a:rPr>
              <a:t>The types of influence most appropriate in this context are ‘internal’ and ‘friendly’. If Natasha says ‘no’ this might escalate to teasing or even ‘heavy’ pressure. This is predominantly influence from peers, although there may be other influences on Natasha’s decision making (such as thinking about her family, her ambitions, her interests, her moral values etc.).</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550"/>
              </a:lnSpc>
              <a:buFont typeface="+mj-lt"/>
              <a:buAutoNum type="arabicPeriod"/>
            </a:pPr>
            <a:r>
              <a:rPr lang="en-GB" sz="1800" i="1" dirty="0">
                <a:solidFill>
                  <a:srgbClr val="3B3838"/>
                </a:solidFill>
                <a:effectLst/>
                <a:latin typeface="Outfit"/>
                <a:ea typeface="Calibri" panose="020F0502020204030204" pitchFamily="34" charset="0"/>
                <a:cs typeface="Times New Roman" panose="02020603050405020304" pitchFamily="18" charset="0"/>
              </a:rPr>
              <a:t>Students might suggest various ideas. It is helpful to focus on statements that use effective exit strategies, for example: saying an assertive but friendly and polite ‘No thanks’; making an ‘excuse’ as to why she can’t take it; using humour to avoid the situation; clearly articulating the reasons why she wouldn’t take the drug; questions that aim to find out what it is and why others are taking it; a way to get out of the immediate situation (e.g. going to the kitchen for another drink, going to the toilet, saying she is going to find Josh, etc.). Natasha might choose to take the drug, which could have a range of physical, social, emotional and legal consequences.</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a:lnSpc>
                <a:spcPts val="1550"/>
              </a:lnSpc>
              <a:spcAft>
                <a:spcPts val="700"/>
              </a:spcAft>
            </a:pPr>
            <a:endParaRPr lang="en-GB" sz="1800" b="1" dirty="0">
              <a:solidFill>
                <a:srgbClr val="A73679"/>
              </a:solidFill>
              <a:effectLst/>
              <a:latin typeface="Outfit"/>
              <a:ea typeface="Calibri" panose="020F0502020204030204" pitchFamily="34" charset="0"/>
              <a:cs typeface="Times New Roman" panose="02020603050405020304" pitchFamily="18" charset="0"/>
            </a:endParaRPr>
          </a:p>
          <a:p>
            <a:pPr>
              <a:lnSpc>
                <a:spcPts val="1550"/>
              </a:lnSpc>
              <a:spcAft>
                <a:spcPts val="700"/>
              </a:spcAft>
            </a:pPr>
            <a:r>
              <a:rPr lang="en-GB" sz="1800" b="1" dirty="0">
                <a:solidFill>
                  <a:srgbClr val="A73679"/>
                </a:solidFill>
                <a:effectLst/>
                <a:latin typeface="Outfit"/>
                <a:ea typeface="Calibri" panose="020F0502020204030204" pitchFamily="34" charset="0"/>
                <a:cs typeface="Times New Roman" panose="02020603050405020304" pitchFamily="18" charset="0"/>
              </a:rPr>
              <a:t>Challenge:</a:t>
            </a:r>
            <a:r>
              <a:rPr lang="en-GB" sz="1800" dirty="0">
                <a:solidFill>
                  <a:srgbClr val="3B3838"/>
                </a:solidFill>
                <a:effectLst/>
                <a:latin typeface="Outfit"/>
                <a:ea typeface="Calibri" panose="020F0502020204030204" pitchFamily="34" charset="0"/>
                <a:cs typeface="Times New Roman" panose="02020603050405020304" pitchFamily="18" charset="0"/>
              </a:rPr>
              <a:t> Ask students to write three or four example responses of things that Natasha could say to resist the pressure to use the substance. They should try to use a variety of the approaches listed in the key learning from question three.</a:t>
            </a:r>
          </a:p>
          <a:p>
            <a:pPr>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 </a:t>
            </a:r>
          </a:p>
          <a:p>
            <a:endParaRPr lang="en-GB" dirty="0"/>
          </a:p>
        </p:txBody>
      </p:sp>
      <p:sp>
        <p:nvSpPr>
          <p:cNvPr id="4" name="Slide Number Placeholder 3">
            <a:extLst>
              <a:ext uri="{FF2B5EF4-FFF2-40B4-BE49-F238E27FC236}">
                <a16:creationId xmlns:a16="http://schemas.microsoft.com/office/drawing/2014/main" id="{E3EF595F-2478-D88B-F911-8E6E09587AA0}"/>
              </a:ext>
            </a:extLst>
          </p:cNvPr>
          <p:cNvSpPr>
            <a:spLocks noGrp="1"/>
          </p:cNvSpPr>
          <p:nvPr>
            <p:ph type="sldNum" sz="quarter" idx="5"/>
          </p:nvPr>
        </p:nvSpPr>
        <p:spPr/>
        <p:txBody>
          <a:bodyPr/>
          <a:lstStyle/>
          <a:p>
            <a:fld id="{4AB8E58B-C9BC-F047-AC61-EC49AB3E98B5}" type="slidenum">
              <a:rPr lang="en-US" smtClean="0"/>
              <a:t>15</a:t>
            </a:fld>
            <a:endParaRPr lang="en-US"/>
          </a:p>
        </p:txBody>
      </p:sp>
    </p:spTree>
    <p:extLst>
      <p:ext uri="{BB962C8B-B14F-4D97-AF65-F5344CB8AC3E}">
        <p14:creationId xmlns:p14="http://schemas.microsoft.com/office/powerpoint/2010/main" val="40876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93ADC-1E2B-1107-D2DF-B4F88F5D5C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CE23F3-1135-1A5A-EC6B-BA47FF918F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995BFB-AA09-E84A-592F-DD3659D47E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Responding to peer influence (10 mins)</a:t>
            </a:r>
          </a:p>
          <a:p>
            <a:pPr>
              <a:lnSpc>
                <a:spcPts val="1550"/>
              </a:lnSpc>
              <a:spcAft>
                <a:spcPts val="700"/>
              </a:spcAft>
            </a:pPr>
            <a:r>
              <a:rPr lang="en-GB" sz="1200" dirty="0">
                <a:solidFill>
                  <a:srgbClr val="3B3838"/>
                </a:solidFill>
                <a:effectLst/>
                <a:latin typeface="Outfit"/>
                <a:ea typeface="Calibri" panose="020F0502020204030204" pitchFamily="34" charset="0"/>
                <a:cs typeface="Times New Roman" panose="02020603050405020304" pitchFamily="18" charset="0"/>
              </a:rPr>
              <a:t>Ask students to imagine there is another young person at the party who wants to help Natasha respond to the pressure she is under. Working in pairs or small groups, students should add speech to the bubbles in </a:t>
            </a:r>
            <a:r>
              <a:rPr lang="en-GB" sz="1200" b="1" dirty="0">
                <a:solidFill>
                  <a:srgbClr val="3B3838"/>
                </a:solidFill>
                <a:effectLst/>
                <a:latin typeface="Outfit"/>
                <a:ea typeface="Calibri" panose="020F0502020204030204" pitchFamily="34" charset="0"/>
                <a:cs typeface="Times New Roman" panose="02020603050405020304" pitchFamily="18" charset="0"/>
              </a:rPr>
              <a:t>Resource 4: Responding to influence</a:t>
            </a:r>
            <a:r>
              <a:rPr lang="en-GB" sz="1200" dirty="0">
                <a:solidFill>
                  <a:srgbClr val="3B3838"/>
                </a:solidFill>
                <a:effectLst/>
                <a:latin typeface="Outfit"/>
                <a:ea typeface="Calibri" panose="020F0502020204030204" pitchFamily="34" charset="0"/>
                <a:cs typeface="Times New Roman" panose="02020603050405020304" pitchFamily="18" charset="0"/>
              </a:rPr>
              <a:t>, to illustrate what a young person might say to Natasha to support her, to the others who are putting pressure on Natasha, and to a trusted adult either now or in the future, to seek help in managing these kinds of situations.</a:t>
            </a:r>
          </a:p>
          <a:p>
            <a:pPr>
              <a:lnSpc>
                <a:spcPts val="1550"/>
              </a:lnSpc>
              <a:spcAft>
                <a:spcPts val="700"/>
              </a:spcAft>
            </a:pPr>
            <a:r>
              <a:rPr lang="en-GB" sz="1200" dirty="0">
                <a:solidFill>
                  <a:srgbClr val="3B3838"/>
                </a:solidFill>
                <a:effectLst/>
                <a:latin typeface="Outfit"/>
                <a:ea typeface="Calibri" panose="020F0502020204030204" pitchFamily="34" charset="0"/>
                <a:cs typeface="Times New Roman" panose="02020603050405020304" pitchFamily="18" charset="0"/>
              </a:rPr>
              <a:t>With these considerations, ask students to feedback the option they think would be most effective to support Natasha, and why they believe this would be the most useful option.</a:t>
            </a:r>
          </a:p>
          <a:p>
            <a:pPr>
              <a:lnSpc>
                <a:spcPts val="1550"/>
              </a:lnSpc>
              <a:spcAft>
                <a:spcPts val="700"/>
              </a:spcAft>
            </a:pPr>
            <a:r>
              <a:rPr lang="en-GB" sz="1200" i="1" dirty="0">
                <a:solidFill>
                  <a:srgbClr val="3B3838"/>
                </a:solidFill>
                <a:effectLst/>
                <a:latin typeface="Outfit"/>
                <a:ea typeface="Calibri" panose="020F0502020204030204" pitchFamily="34" charset="0"/>
                <a:cs typeface="Times New Roman" panose="02020603050405020304" pitchFamily="18" charset="0"/>
              </a:rPr>
              <a:t>Key learning:</a:t>
            </a:r>
            <a:endParaRPr lang="en-GB" sz="12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550"/>
              </a:lnSpc>
              <a:buFont typeface="Symbol" panose="05050102010706020507" pitchFamily="18" charset="2"/>
              <a:buChar char=""/>
            </a:pPr>
            <a:r>
              <a:rPr lang="en-GB" sz="1200" i="1" dirty="0">
                <a:solidFill>
                  <a:srgbClr val="3B3838"/>
                </a:solidFill>
                <a:effectLst/>
                <a:latin typeface="Outfit"/>
                <a:ea typeface="Calibri" panose="020F0502020204030204" pitchFamily="34" charset="0"/>
                <a:cs typeface="Times New Roman" panose="02020603050405020304" pitchFamily="18" charset="0"/>
              </a:rPr>
              <a:t>Showing support for Natasha might help her to feel more able to resist pressure from others.</a:t>
            </a:r>
            <a:endParaRPr lang="en-GB" sz="12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550"/>
              </a:lnSpc>
              <a:buFont typeface="Symbol" panose="05050102010706020507" pitchFamily="18" charset="2"/>
              <a:buChar char=""/>
            </a:pPr>
            <a:r>
              <a:rPr lang="en-GB" sz="1200" i="1" dirty="0">
                <a:solidFill>
                  <a:srgbClr val="3B3838"/>
                </a:solidFill>
                <a:effectLst/>
                <a:latin typeface="Outfit"/>
                <a:ea typeface="Calibri" panose="020F0502020204030204" pitchFamily="34" charset="0"/>
                <a:cs typeface="Times New Roman" panose="02020603050405020304" pitchFamily="18" charset="0"/>
              </a:rPr>
              <a:t>The young person might want to consider removing themselves from the situation as well, for example by contacting an adult to be taken home.</a:t>
            </a:r>
            <a:endParaRPr lang="en-GB" sz="12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nSpc>
                <a:spcPts val="1550"/>
              </a:lnSpc>
              <a:spcAft>
                <a:spcPts val="700"/>
              </a:spcAft>
              <a:buFont typeface="Symbol" panose="05050102010706020507" pitchFamily="18" charset="2"/>
              <a:buChar char=""/>
            </a:pPr>
            <a:r>
              <a:rPr lang="en-GB" sz="1200" i="1" dirty="0">
                <a:solidFill>
                  <a:srgbClr val="3B3838"/>
                </a:solidFill>
                <a:effectLst/>
                <a:latin typeface="Outfit"/>
                <a:ea typeface="Calibri" panose="020F0502020204030204" pitchFamily="34" charset="0"/>
                <a:cs typeface="Times New Roman" panose="02020603050405020304" pitchFamily="18" charset="0"/>
              </a:rPr>
              <a:t>The young person may want to seek help after the party from a trusted adult, for example if they are concerned that parties are featuring drugs and alcohol more frequently, they may wish to discuss this with a teacher or parent/carer, or to contact an outside agency such as Childline or Talk to Frank.</a:t>
            </a:r>
            <a:endParaRPr lang="en-GB" sz="1200" dirty="0">
              <a:solidFill>
                <a:srgbClr val="3B3838"/>
              </a:solidFill>
              <a:effectLst/>
              <a:latin typeface="Outfit"/>
              <a:ea typeface="Calibri" panose="020F0502020204030204" pitchFamily="34" charset="0"/>
              <a:cs typeface="Times New Roman" panose="02020603050405020304" pitchFamily="18" charset="0"/>
            </a:endParaRPr>
          </a:p>
          <a:p>
            <a:pPr>
              <a:lnSpc>
                <a:spcPts val="1550"/>
              </a:lnSpc>
              <a:spcAft>
                <a:spcPts val="700"/>
              </a:spcAft>
            </a:pPr>
            <a:endParaRPr lang="en-GB" sz="1200" dirty="0">
              <a:solidFill>
                <a:srgbClr val="3B3838"/>
              </a:solidFill>
              <a:effectLst/>
              <a:latin typeface="Outfit"/>
              <a:ea typeface="Calibri" panose="020F0502020204030204" pitchFamily="34" charset="0"/>
              <a:cs typeface="Times New Roman" panose="02020603050405020304" pitchFamily="18" charset="0"/>
            </a:endParaRPr>
          </a:p>
          <a:p>
            <a:pPr>
              <a:lnSpc>
                <a:spcPts val="1550"/>
              </a:lnSpc>
              <a:spcAft>
                <a:spcPts val="700"/>
              </a:spcAft>
            </a:pPr>
            <a:r>
              <a:rPr lang="en-GB" sz="1200" dirty="0">
                <a:solidFill>
                  <a:srgbClr val="3B3838"/>
                </a:solidFill>
                <a:effectLst/>
                <a:latin typeface="Outfit"/>
                <a:ea typeface="Calibri" panose="020F0502020204030204" pitchFamily="34" charset="0"/>
                <a:cs typeface="Times New Roman" panose="02020603050405020304" pitchFamily="18" charset="0"/>
              </a:rPr>
              <a:t>If time allows, students could rehearse these conversations in pairs or small groups. In debriefing them afterwards, you might wish to ask the following questions: </a:t>
            </a:r>
          </a:p>
          <a:p>
            <a:pPr marL="342900" lvl="0" indent="-342900">
              <a:lnSpc>
                <a:spcPts val="1550"/>
              </a:lnSpc>
              <a:buFont typeface="Symbol" panose="05050102010706020507" pitchFamily="18" charset="2"/>
              <a:buChar char=""/>
            </a:pPr>
            <a:r>
              <a:rPr lang="en-GB" sz="1200" dirty="0">
                <a:solidFill>
                  <a:srgbClr val="3B3838"/>
                </a:solidFill>
                <a:effectLst/>
                <a:latin typeface="Outfit"/>
                <a:ea typeface="Calibri" panose="020F0502020204030204" pitchFamily="34" charset="0"/>
                <a:cs typeface="Times New Roman" panose="02020603050405020304" pitchFamily="18" charset="0"/>
              </a:rPr>
              <a:t>How might this change the situation? For example, does it persuade someone to act differently, or does it defuse tension?</a:t>
            </a:r>
          </a:p>
          <a:p>
            <a:pPr marL="342900" lvl="0" indent="-342900">
              <a:lnSpc>
                <a:spcPts val="1550"/>
              </a:lnSpc>
              <a:spcAft>
                <a:spcPts val="700"/>
              </a:spcAft>
              <a:buFont typeface="Symbol" panose="05050102010706020507" pitchFamily="18" charset="2"/>
              <a:buChar char=""/>
            </a:pPr>
            <a:r>
              <a:rPr lang="en-GB" sz="1200" dirty="0">
                <a:solidFill>
                  <a:srgbClr val="3B3838"/>
                </a:solidFill>
                <a:effectLst/>
                <a:latin typeface="Outfit"/>
                <a:ea typeface="Calibri" panose="020F0502020204030204" pitchFamily="34" charset="0"/>
                <a:cs typeface="Times New Roman" panose="02020603050405020304" pitchFamily="18" charset="0"/>
              </a:rPr>
              <a:t>What might a trusted adult say in response?</a:t>
            </a:r>
          </a:p>
          <a:p>
            <a:endParaRPr lang="en-GB" dirty="0"/>
          </a:p>
        </p:txBody>
      </p:sp>
      <p:sp>
        <p:nvSpPr>
          <p:cNvPr id="4" name="Slide Number Placeholder 3">
            <a:extLst>
              <a:ext uri="{FF2B5EF4-FFF2-40B4-BE49-F238E27FC236}">
                <a16:creationId xmlns:a16="http://schemas.microsoft.com/office/drawing/2014/main" id="{54B0C55F-0215-E760-581D-1D1FE52B71EE}"/>
              </a:ext>
            </a:extLst>
          </p:cNvPr>
          <p:cNvSpPr>
            <a:spLocks noGrp="1"/>
          </p:cNvSpPr>
          <p:nvPr>
            <p:ph type="sldNum" sz="quarter" idx="5"/>
          </p:nvPr>
        </p:nvSpPr>
        <p:spPr/>
        <p:txBody>
          <a:bodyPr/>
          <a:lstStyle/>
          <a:p>
            <a:fld id="{4AB8E58B-C9BC-F047-AC61-EC49AB3E98B5}" type="slidenum">
              <a:rPr lang="en-US" smtClean="0"/>
              <a:t>16</a:t>
            </a:fld>
            <a:endParaRPr lang="en-US"/>
          </a:p>
        </p:txBody>
      </p:sp>
    </p:spTree>
    <p:extLst>
      <p:ext uri="{BB962C8B-B14F-4D97-AF65-F5344CB8AC3E}">
        <p14:creationId xmlns:p14="http://schemas.microsoft.com/office/powerpoint/2010/main" val="508814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Reflection and endpoint assessment (10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B3838"/>
                </a:solidFill>
                <a:effectLst/>
                <a:latin typeface="Outfit"/>
                <a:ea typeface="Calibri" panose="020F0502020204030204" pitchFamily="34" charset="0"/>
                <a:cs typeface="Times New Roman" panose="02020603050405020304" pitchFamily="18" charset="0"/>
              </a:rPr>
              <a:t>Return students’ baseline mind-map activity from lesson 1. Ask them to now revisit their ideas, change anything they want to and add anything new they can, based on what they have learnt. Students should use a different coloured pen to do this, to demonstrate their progress over the series of lessons. These can be used to demonstrate progress and inform future teaching.</a:t>
            </a: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17</a:t>
            </a:fld>
            <a:endParaRPr lang="en-US"/>
          </a:p>
        </p:txBody>
      </p:sp>
    </p:spTree>
    <p:extLst>
      <p:ext uri="{BB962C8B-B14F-4D97-AF65-F5344CB8AC3E}">
        <p14:creationId xmlns:p14="http://schemas.microsoft.com/office/powerpoint/2010/main" val="113379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she-association.org.uk/"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pshe-association.org.u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she-association.org.uk/"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F - 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0719" y="1059578"/>
            <a:ext cx="5151120" cy="1325563"/>
          </a:xfrm>
        </p:spPr>
        <p:txBody>
          <a:bodyPr>
            <a:normAutofit/>
          </a:bodyPr>
          <a:lstStyle>
            <a:lvl1pPr>
              <a:defRPr sz="5200"/>
            </a:lvl1pPr>
          </a:lstStyle>
          <a:p>
            <a:r>
              <a:rPr lang="en-GB" dirty="0"/>
              <a:t>Slide Title </a:t>
            </a:r>
            <a:endParaRPr lang="en-US" dirty="0"/>
          </a:p>
        </p:txBody>
      </p:sp>
      <p:sp>
        <p:nvSpPr>
          <p:cNvPr id="6" name="Subtitle 2">
            <a:extLst>
              <a:ext uri="{FF2B5EF4-FFF2-40B4-BE49-F238E27FC236}">
                <a16:creationId xmlns:a16="http://schemas.microsoft.com/office/drawing/2014/main" id="{66181232-5898-06A3-F90E-AB82BC063773}"/>
              </a:ext>
            </a:extLst>
          </p:cNvPr>
          <p:cNvSpPr>
            <a:spLocks noGrp="1"/>
          </p:cNvSpPr>
          <p:nvPr>
            <p:ph type="subTitle" idx="1" hasCustomPrompt="1"/>
          </p:nvPr>
        </p:nvSpPr>
        <p:spPr>
          <a:xfrm>
            <a:off x="228318" y="3497342"/>
            <a:ext cx="5071113" cy="582035"/>
          </a:xfrm>
        </p:spPr>
        <p:txBody>
          <a:bodyPr>
            <a:noAutofit/>
          </a:bodyPr>
          <a:lstStyle>
            <a:lvl1pPr marL="0" indent="0" algn="l">
              <a:lnSpc>
                <a:spcPts val="3200"/>
              </a:lnSpc>
              <a:spcBef>
                <a:spcPts val="0"/>
              </a:spcBef>
              <a:buNone/>
              <a:defRPr sz="2400">
                <a:solidFill>
                  <a:schemeClr val="accent2"/>
                </a:solidFill>
                <a:latin typeface="Century Gothic" panose="020B0502020202020204" pitchFamily="34" charset="0"/>
              </a:defRPr>
            </a:lvl1pPr>
            <a:lvl2pPr marL="495285" indent="0" algn="ctr">
              <a:buNone/>
              <a:defRPr sz="2167"/>
            </a:lvl2pPr>
            <a:lvl3pPr marL="990570" indent="0" algn="ctr">
              <a:buNone/>
              <a:defRPr sz="1950"/>
            </a:lvl3pPr>
            <a:lvl4pPr marL="1485854" indent="0" algn="ctr">
              <a:buNone/>
              <a:defRPr sz="1733"/>
            </a:lvl4pPr>
            <a:lvl5pPr marL="1981139" indent="0" algn="ctr">
              <a:buNone/>
              <a:defRPr sz="1733"/>
            </a:lvl5pPr>
            <a:lvl6pPr marL="2476424" indent="0" algn="ctr">
              <a:buNone/>
              <a:defRPr sz="1733"/>
            </a:lvl6pPr>
            <a:lvl7pPr marL="2971709" indent="0" algn="ctr">
              <a:buNone/>
              <a:defRPr sz="1733"/>
            </a:lvl7pPr>
            <a:lvl8pPr marL="3466993" indent="0" algn="ctr">
              <a:buNone/>
              <a:defRPr sz="1733"/>
            </a:lvl8pPr>
            <a:lvl9pPr marL="3962278" indent="0" algn="ctr">
              <a:buNone/>
              <a:defRPr sz="1733"/>
            </a:lvl9pPr>
          </a:lstStyle>
          <a:p>
            <a:r>
              <a:rPr lang="en-US" dirty="0"/>
              <a:t>Lower line subtitle – same line length as above</a:t>
            </a:r>
            <a:endParaRPr lang="en-GB" dirty="0"/>
          </a:p>
        </p:txBody>
      </p:sp>
      <p:cxnSp>
        <p:nvCxnSpPr>
          <p:cNvPr id="7" name="Straight Connector 6">
            <a:extLst>
              <a:ext uri="{FF2B5EF4-FFF2-40B4-BE49-F238E27FC236}">
                <a16:creationId xmlns:a16="http://schemas.microsoft.com/office/drawing/2014/main" id="{EB5E4C66-939E-CEF4-6653-710ED4836EDF}"/>
              </a:ext>
            </a:extLst>
          </p:cNvPr>
          <p:cNvCxnSpPr>
            <a:cxnSpLocks/>
          </p:cNvCxnSpPr>
          <p:nvPr userDrawn="1"/>
        </p:nvCxnSpPr>
        <p:spPr>
          <a:xfrm>
            <a:off x="337349" y="3429000"/>
            <a:ext cx="81478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C55472E-498F-C7CE-F296-3CBEC8267D06}"/>
              </a:ext>
            </a:extLst>
          </p:cNvPr>
          <p:cNvPicPr>
            <a:picLocks noChangeAspect="1"/>
          </p:cNvPicPr>
          <p:nvPr userDrawn="1"/>
        </p:nvPicPr>
        <p:blipFill>
          <a:blip r:embed="rId2">
            <a:biLevel thresh="25000"/>
            <a:alphaModFix amt="20000"/>
          </a:blip>
          <a:srcRect/>
          <a:stretch/>
        </p:blipFill>
        <p:spPr>
          <a:xfrm>
            <a:off x="6441065" y="358385"/>
            <a:ext cx="3116442" cy="5803030"/>
          </a:xfrm>
          <a:prstGeom prst="rect">
            <a:avLst/>
          </a:prstGeom>
        </p:spPr>
      </p:pic>
      <p:sp>
        <p:nvSpPr>
          <p:cNvPr id="12" name="Picture Placeholder 12">
            <a:extLst>
              <a:ext uri="{FF2B5EF4-FFF2-40B4-BE49-F238E27FC236}">
                <a16:creationId xmlns:a16="http://schemas.microsoft.com/office/drawing/2014/main" id="{705C4EAE-994C-521D-5273-D5152B07171D}"/>
              </a:ext>
            </a:extLst>
          </p:cNvPr>
          <p:cNvSpPr>
            <a:spLocks noGrp="1"/>
          </p:cNvSpPr>
          <p:nvPr>
            <p:ph type="pic" sz="quarter" idx="10" hasCustomPrompt="1"/>
          </p:nvPr>
        </p:nvSpPr>
        <p:spPr>
          <a:xfrm>
            <a:off x="6748780" y="1412875"/>
            <a:ext cx="2452375" cy="3382670"/>
          </a:xfrm>
        </p:spPr>
        <p:txBody>
          <a:bodyPr/>
          <a:lstStyle>
            <a:lvl1pPr marL="0" indent="0">
              <a:buNone/>
              <a:defRPr>
                <a:solidFill>
                  <a:schemeClr val="bg1"/>
                </a:solidFill>
              </a:defRPr>
            </a:lvl1pPr>
          </a:lstStyle>
          <a:p>
            <a:r>
              <a:rPr lang="en-US"/>
              <a:t>Teaching resource</a:t>
            </a:r>
          </a:p>
        </p:txBody>
      </p:sp>
      <p:sp>
        <p:nvSpPr>
          <p:cNvPr id="5" name="Slide Number Placeholder 5">
            <a:extLst>
              <a:ext uri="{FF2B5EF4-FFF2-40B4-BE49-F238E27FC236}">
                <a16:creationId xmlns:a16="http://schemas.microsoft.com/office/drawing/2014/main" id="{9C20B273-416A-06DD-4C65-3914F8FA6F1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9" name="Picture 8">
            <a:extLst>
              <a:ext uri="{FF2B5EF4-FFF2-40B4-BE49-F238E27FC236}">
                <a16:creationId xmlns:a16="http://schemas.microsoft.com/office/drawing/2014/main" id="{29043529-49E4-697C-49EF-83C1C5283615}"/>
              </a:ext>
            </a:extLst>
          </p:cNvPr>
          <p:cNvPicPr>
            <a:picLocks noChangeAspect="1"/>
          </p:cNvPicPr>
          <p:nvPr userDrawn="1"/>
        </p:nvPicPr>
        <p:blipFill>
          <a:blip r:embed="rId3"/>
          <a:stretch>
            <a:fillRect/>
          </a:stretch>
        </p:blipFill>
        <p:spPr>
          <a:xfrm>
            <a:off x="310726" y="333603"/>
            <a:ext cx="1948181" cy="397493"/>
          </a:xfrm>
          <a:prstGeom prst="rect">
            <a:avLst/>
          </a:prstGeom>
        </p:spPr>
      </p:pic>
      <p:sp>
        <p:nvSpPr>
          <p:cNvPr id="10" name="TextBox 9">
            <a:extLst>
              <a:ext uri="{FF2B5EF4-FFF2-40B4-BE49-F238E27FC236}">
                <a16:creationId xmlns:a16="http://schemas.microsoft.com/office/drawing/2014/main" id="{E537EE96-68DC-7DCB-BE97-F42076F8849B}"/>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 *Ensure you have read the teacher guidance before teaching the lesson </a:t>
            </a:r>
          </a:p>
        </p:txBody>
      </p:sp>
    </p:spTree>
    <p:extLst>
      <p:ext uri="{BB962C8B-B14F-4D97-AF65-F5344CB8AC3E}">
        <p14:creationId xmlns:p14="http://schemas.microsoft.com/office/powerpoint/2010/main" val="384249829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SF - Lesson title_2">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8" name="Title 1">
            <a:extLst>
              <a:ext uri="{FF2B5EF4-FFF2-40B4-BE49-F238E27FC236}">
                <a16:creationId xmlns:a16="http://schemas.microsoft.com/office/drawing/2014/main" id="{217A6F38-A5F3-27CD-4D23-50A3880CDB1B}"/>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bg1"/>
                </a:solidFill>
              </a:defRPr>
            </a:lvl1pPr>
          </a:lstStyle>
          <a:p>
            <a:r>
              <a:rPr lang="en-GB" dirty="0"/>
              <a:t>Slide Title </a:t>
            </a:r>
            <a:endParaRPr lang="en-US" dirty="0"/>
          </a:p>
        </p:txBody>
      </p:sp>
      <p:sp>
        <p:nvSpPr>
          <p:cNvPr id="2" name="Slide Number Placeholder 5">
            <a:extLst>
              <a:ext uri="{FF2B5EF4-FFF2-40B4-BE49-F238E27FC236}">
                <a16:creationId xmlns:a16="http://schemas.microsoft.com/office/drawing/2014/main" id="{BEF3B30C-E22F-4063-F7BF-073F75C3A3AC}"/>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3BB20A47-2D05-9E94-3F2C-C7C018E6CF1D}"/>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9B7BF923-9AAE-F089-67B0-51A0A0D10AC6}"/>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Tree>
    <p:extLst>
      <p:ext uri="{BB962C8B-B14F-4D97-AF65-F5344CB8AC3E}">
        <p14:creationId xmlns:p14="http://schemas.microsoft.com/office/powerpoint/2010/main" val="258976334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SF - Lesson title_3">
    <p:bg>
      <p:bgPr>
        <a:solidFill>
          <a:schemeClr val="accent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10" name="Title 1">
            <a:extLst>
              <a:ext uri="{FF2B5EF4-FFF2-40B4-BE49-F238E27FC236}">
                <a16:creationId xmlns:a16="http://schemas.microsoft.com/office/drawing/2014/main" id="{1B46D4F5-3B18-8123-47EA-6CA344E6A765}"/>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tx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10063F2E-1376-1F9C-49B7-D6C52C65DC3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B0BEE3D7-DA76-9A93-D552-8DE27E9CFD0D}"/>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ACFF54B5-12DF-D7EE-3C73-F4CCE641505E}"/>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Tree>
    <p:extLst>
      <p:ext uri="{BB962C8B-B14F-4D97-AF65-F5344CB8AC3E}">
        <p14:creationId xmlns:p14="http://schemas.microsoft.com/office/powerpoint/2010/main" val="2117504487"/>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SF - Lesson title_4">
    <p:bg>
      <p:bgPr>
        <a:solidFill>
          <a:schemeClr val="accent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7" name="Title 1">
            <a:extLst>
              <a:ext uri="{FF2B5EF4-FFF2-40B4-BE49-F238E27FC236}">
                <a16:creationId xmlns:a16="http://schemas.microsoft.com/office/drawing/2014/main" id="{BC5F16BD-A0A4-11D0-762C-96F997BA2698}"/>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tx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194053E0-8A8C-E37C-E690-BFB97F3A70FF}"/>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F0140D33-7B6E-F04C-D902-220737508632}"/>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EC79DEB7-EAC6-3A7A-F835-B91CA84147FE}"/>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Tree>
    <p:extLst>
      <p:ext uri="{BB962C8B-B14F-4D97-AF65-F5344CB8AC3E}">
        <p14:creationId xmlns:p14="http://schemas.microsoft.com/office/powerpoint/2010/main" val="365393509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SF - Ground rules ">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EF5027-69B8-3CE7-BF04-1328760B92BB}"/>
              </a:ext>
            </a:extLst>
          </p:cNvPr>
          <p:cNvSpPr txBox="1"/>
          <p:nvPr userDrawn="1"/>
        </p:nvSpPr>
        <p:spPr>
          <a:xfrm>
            <a:off x="323850" y="1031895"/>
            <a:ext cx="9256713" cy="4414263"/>
          </a:xfrm>
          <a:prstGeom prst="roundRect">
            <a:avLst>
              <a:gd name="adj" fmla="val 3270"/>
            </a:avLst>
          </a:prstGeom>
          <a:noFill/>
          <a:ln w="28575">
            <a:solidFill>
              <a:srgbClr val="0BC6F0"/>
            </a:solidFill>
          </a:ln>
        </p:spPr>
        <p:txBody>
          <a:bodyPr wrap="square" rtlCol="0">
            <a:spAutoFit/>
          </a:bodyPr>
          <a:lstStyle/>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GB" sz="1463"/>
          </a:p>
          <a:p>
            <a:r>
              <a:rPr lang="en-GB" sz="1463"/>
              <a:t> </a:t>
            </a:r>
          </a:p>
        </p:txBody>
      </p:sp>
      <p:sp>
        <p:nvSpPr>
          <p:cNvPr id="3" name="Title 2">
            <a:extLst>
              <a:ext uri="{FF2B5EF4-FFF2-40B4-BE49-F238E27FC236}">
                <a16:creationId xmlns:a16="http://schemas.microsoft.com/office/drawing/2014/main" id="{3CFC9EAF-664B-F433-22EF-6FC41729B9E5}"/>
              </a:ext>
            </a:extLst>
          </p:cNvPr>
          <p:cNvSpPr txBox="1">
            <a:spLocks/>
          </p:cNvSpPr>
          <p:nvPr userDrawn="1"/>
        </p:nvSpPr>
        <p:spPr>
          <a:xfrm>
            <a:off x="247684" y="579959"/>
            <a:ext cx="2581203" cy="564394"/>
          </a:xfrm>
          <a:prstGeom prst="rect">
            <a:avLst/>
          </a:prstGeom>
          <a:solidFill>
            <a:schemeClr val="bg1"/>
          </a:solidFill>
        </p:spPr>
        <p:txBody>
          <a:bodyPr vert="horz" lIns="74295" tIns="37148" rIns="74295" bIns="37148" rtlCol="0" anchor="b" anchorCtr="0">
            <a:noAutofit/>
          </a:bodyPr>
          <a:lstStyle>
            <a:lvl1pPr algn="l" defTabSz="914400" rtl="0" eaLnBrk="1" latinLnBrk="0" hangingPunct="1">
              <a:lnSpc>
                <a:spcPct val="90000"/>
              </a:lnSpc>
              <a:spcBef>
                <a:spcPct val="0"/>
              </a:spcBef>
              <a:buNone/>
              <a:defRPr sz="4400" kern="1200">
                <a:solidFill>
                  <a:schemeClr val="tx1"/>
                </a:solidFill>
                <a:latin typeface="Nunito" panose="00000500000000000000" pitchFamily="2" charset="0"/>
                <a:ea typeface="+mj-ea"/>
                <a:cs typeface="+mj-cs"/>
              </a:defRPr>
            </a:lvl1pPr>
          </a:lstStyle>
          <a:p>
            <a:r>
              <a:rPr lang="en-GB" sz="2400" b="1" dirty="0">
                <a:solidFill>
                  <a:srgbClr val="95519E"/>
                </a:solidFill>
                <a:latin typeface="Century Gothic" panose="020B0502020202020204" pitchFamily="34" charset="0"/>
              </a:rPr>
              <a:t>Ground rules    </a:t>
            </a:r>
          </a:p>
        </p:txBody>
      </p:sp>
      <p:pic>
        <p:nvPicPr>
          <p:cNvPr id="12" name="Picture 11">
            <a:extLst>
              <a:ext uri="{FF2B5EF4-FFF2-40B4-BE49-F238E27FC236}">
                <a16:creationId xmlns:a16="http://schemas.microsoft.com/office/drawing/2014/main" id="{BFCEE68F-D421-CB69-BAD6-D495071701EB}"/>
              </a:ext>
            </a:extLst>
          </p:cNvPr>
          <p:cNvPicPr>
            <a:picLocks noChangeAspect="1"/>
          </p:cNvPicPr>
          <p:nvPr userDrawn="1"/>
        </p:nvPicPr>
        <p:blipFill>
          <a:blip r:embed="rId2"/>
          <a:stretch>
            <a:fillRect/>
          </a:stretch>
        </p:blipFill>
        <p:spPr>
          <a:xfrm>
            <a:off x="2418120" y="519507"/>
            <a:ext cx="410767" cy="523038"/>
          </a:xfrm>
          <a:prstGeom prst="rect">
            <a:avLst/>
          </a:prstGeom>
        </p:spPr>
      </p:pic>
      <p:sp>
        <p:nvSpPr>
          <p:cNvPr id="13" name="Content Placeholder 2">
            <a:extLst>
              <a:ext uri="{FF2B5EF4-FFF2-40B4-BE49-F238E27FC236}">
                <a16:creationId xmlns:a16="http://schemas.microsoft.com/office/drawing/2014/main" id="{1282AA1E-25B3-703D-CB9A-A04C0F91FF60}"/>
              </a:ext>
            </a:extLst>
          </p:cNvPr>
          <p:cNvSpPr>
            <a:spLocks noGrp="1"/>
          </p:cNvSpPr>
          <p:nvPr>
            <p:ph idx="1" hasCustomPrompt="1"/>
          </p:nvPr>
        </p:nvSpPr>
        <p:spPr>
          <a:xfrm>
            <a:off x="575290" y="1286953"/>
            <a:ext cx="8706362" cy="3904480"/>
          </a:xfrm>
        </p:spPr>
        <p:txBody>
          <a:bodyPr>
            <a:noAutofit/>
          </a:bodyPr>
          <a:lstStyle>
            <a:lvl1pPr marL="0" indent="0">
              <a:lnSpc>
                <a:spcPts val="2600"/>
              </a:lnSpc>
              <a:spcBef>
                <a:spcPts val="900"/>
              </a:spcBef>
              <a:spcAft>
                <a:spcPts val="0"/>
              </a:spcAft>
              <a:buFont typeface="Arial" panose="020B0604020202020204" pitchFamily="34" charset="0"/>
              <a:buChar char="•"/>
              <a:defRPr sz="1800">
                <a:solidFill>
                  <a:srgbClr val="551C59"/>
                </a:solidFill>
                <a:latin typeface="Century Gothic" panose="020B0502020202020204" pitchFamily="34" charset="0"/>
              </a:defRPr>
            </a:lvl1pPr>
            <a:lvl2pPr marL="292500" indent="-184448">
              <a:lnSpc>
                <a:spcPts val="2113"/>
              </a:lnSpc>
              <a:spcBef>
                <a:spcPts val="325"/>
              </a:spcBef>
              <a:spcAft>
                <a:spcPts val="163"/>
              </a:spcAft>
              <a:tabLst/>
              <a:defRPr sz="1625">
                <a:solidFill>
                  <a:srgbClr val="551C59"/>
                </a:solidFill>
                <a:latin typeface="Century Gothic" panose="020B0502020202020204" pitchFamily="34" charset="0"/>
              </a:defRPr>
            </a:lvl2pPr>
            <a:lvl3pPr>
              <a:defRPr>
                <a:solidFill>
                  <a:schemeClr val="bg1"/>
                </a:solidFill>
                <a:latin typeface="Century Gothic" panose="020B0502020202020204" pitchFamily="34" charset="0"/>
              </a:defRPr>
            </a:lvl3pPr>
            <a:lvl4pPr>
              <a:defRPr>
                <a:solidFill>
                  <a:schemeClr val="bg1"/>
                </a:solidFill>
                <a:latin typeface="Century Gothic" panose="020B0502020202020204" pitchFamily="34" charset="0"/>
              </a:defRPr>
            </a:lvl4pPr>
            <a:lvl5pPr>
              <a:defRPr>
                <a:solidFill>
                  <a:schemeClr val="bg1"/>
                </a:solidFill>
                <a:latin typeface="Century Gothic" panose="020B0502020202020204" pitchFamily="34" charset="0"/>
              </a:defRPr>
            </a:lvl5pPr>
          </a:lstStyle>
          <a:p>
            <a:pPr marL="285750" indent="-285750">
              <a:buFont typeface="Arial" panose="020B0604020202020204" pitchFamily="34" charset="0"/>
              <a:buChar char="•"/>
            </a:pPr>
            <a:r>
              <a:rPr lang="en-GB"/>
              <a:t>[Add your class rules here]</a:t>
            </a:r>
          </a:p>
        </p:txBody>
      </p:sp>
      <p:sp>
        <p:nvSpPr>
          <p:cNvPr id="5" name="Slide Number Placeholder 5">
            <a:extLst>
              <a:ext uri="{FF2B5EF4-FFF2-40B4-BE49-F238E27FC236}">
                <a16:creationId xmlns:a16="http://schemas.microsoft.com/office/drawing/2014/main" id="{B6BB1D26-D3AF-7491-8D13-B9AD64745A12}"/>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lumMod val="50000"/>
                    <a:lumOff val="50000"/>
                  </a:schemeClr>
                </a:solidFill>
                <a:latin typeface="Century Gothic" panose="020B0502020202020204" pitchFamily="34" charset="0"/>
              </a:defRPr>
            </a:lvl1pPr>
          </a:lstStyle>
          <a:p>
            <a:r>
              <a:rPr lang="en-GB" dirty="0"/>
              <a:t>© PSHE Association 2025</a:t>
            </a:r>
          </a:p>
        </p:txBody>
      </p:sp>
      <p:pic>
        <p:nvPicPr>
          <p:cNvPr id="6" name="Google Shape;109;p36">
            <a:extLst>
              <a:ext uri="{FF2B5EF4-FFF2-40B4-BE49-F238E27FC236}">
                <a16:creationId xmlns:a16="http://schemas.microsoft.com/office/drawing/2014/main" id="{D76B4B07-66EB-7308-1331-A8B06BC2B327}"/>
              </a:ext>
            </a:extLst>
          </p:cNvPr>
          <p:cNvPicPr preferRelativeResize="0"/>
          <p:nvPr userDrawn="1"/>
        </p:nvPicPr>
        <p:blipFill rotWithShape="1">
          <a:blip r:embed="rId3">
            <a:alphaModFix/>
          </a:blip>
          <a:srcRect/>
          <a:stretch/>
        </p:blipFill>
        <p:spPr>
          <a:xfrm>
            <a:off x="8091329" y="336172"/>
            <a:ext cx="1479391" cy="301845"/>
          </a:xfrm>
          <a:prstGeom prst="rect">
            <a:avLst/>
          </a:prstGeom>
          <a:noFill/>
          <a:ln>
            <a:noFill/>
          </a:ln>
        </p:spPr>
      </p:pic>
    </p:spTree>
    <p:extLst>
      <p:ext uri="{BB962C8B-B14F-4D97-AF65-F5344CB8AC3E}">
        <p14:creationId xmlns:p14="http://schemas.microsoft.com/office/powerpoint/2010/main" val="102708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SF - Objectives and outcomes ">
    <p:bg>
      <p:bgRef idx="1001">
        <a:schemeClr val="bg2"/>
      </p:bgRef>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41373D1-67E0-7E09-6110-518E660E22D5}"/>
              </a:ext>
            </a:extLst>
          </p:cNvPr>
          <p:cNvPicPr>
            <a:picLocks noChangeAspect="1"/>
          </p:cNvPicPr>
          <p:nvPr userDrawn="1"/>
        </p:nvPicPr>
        <p:blipFill rotWithShape="1">
          <a:blip r:embed="rId2"/>
          <a:srcRect l="17442" t="13602" r="6854"/>
          <a:stretch/>
        </p:blipFill>
        <p:spPr>
          <a:xfrm rot="10800000">
            <a:off x="3878580" y="0"/>
            <a:ext cx="6027420" cy="6858000"/>
          </a:xfrm>
          <a:prstGeom prst="rect">
            <a:avLst/>
          </a:prstGeom>
        </p:spPr>
      </p:pic>
      <p:sp>
        <p:nvSpPr>
          <p:cNvPr id="14" name="Slide Number Placeholder 5">
            <a:extLst>
              <a:ext uri="{FF2B5EF4-FFF2-40B4-BE49-F238E27FC236}">
                <a16:creationId xmlns:a16="http://schemas.microsoft.com/office/drawing/2014/main" id="{978A8162-CAE9-6B16-425D-89B6E47EF32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15" name="Picture 14" descr="A close-up of a logo&#10;&#10;Description automatically generated">
            <a:extLst>
              <a:ext uri="{FF2B5EF4-FFF2-40B4-BE49-F238E27FC236}">
                <a16:creationId xmlns:a16="http://schemas.microsoft.com/office/drawing/2014/main" id="{2CAEF1E6-2A7E-14DC-6CC9-F651A3B8AB0A}"/>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2" name="Title 1">
            <a:extLst>
              <a:ext uri="{FF2B5EF4-FFF2-40B4-BE49-F238E27FC236}">
                <a16:creationId xmlns:a16="http://schemas.microsoft.com/office/drawing/2014/main" id="{F472AB25-35D9-5A8A-2B0E-717E942F186E}"/>
              </a:ext>
            </a:extLst>
          </p:cNvPr>
          <p:cNvSpPr txBox="1">
            <a:spLocks/>
          </p:cNvSpPr>
          <p:nvPr userDrawn="1"/>
        </p:nvSpPr>
        <p:spPr>
          <a:xfrm>
            <a:off x="405955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tx1"/>
                </a:solidFill>
              </a:rPr>
              <a:t>Learning outcomes  </a:t>
            </a:r>
            <a:endParaRPr lang="en-US" sz="2400" dirty="0">
              <a:solidFill>
                <a:schemeClr val="tx1"/>
              </a:solidFill>
            </a:endParaRPr>
          </a:p>
        </p:txBody>
      </p:sp>
      <p:sp>
        <p:nvSpPr>
          <p:cNvPr id="5" name="Title 1">
            <a:extLst>
              <a:ext uri="{FF2B5EF4-FFF2-40B4-BE49-F238E27FC236}">
                <a16:creationId xmlns:a16="http://schemas.microsoft.com/office/drawing/2014/main" id="{B9BA6DD5-D4D4-914D-A34D-9484E49EE4E7}"/>
              </a:ext>
            </a:extLst>
          </p:cNvPr>
          <p:cNvSpPr txBox="1">
            <a:spLocks/>
          </p:cNvSpPr>
          <p:nvPr userDrawn="1"/>
        </p:nvSpPr>
        <p:spPr>
          <a:xfrm>
            <a:off x="22669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tx1"/>
                </a:solidFill>
              </a:rPr>
              <a:t>Learning objective  </a:t>
            </a:r>
            <a:endParaRPr lang="en-US" sz="2400" dirty="0">
              <a:solidFill>
                <a:schemeClr val="tx1"/>
              </a:solidFill>
            </a:endParaRPr>
          </a:p>
        </p:txBody>
      </p:sp>
      <p:sp>
        <p:nvSpPr>
          <p:cNvPr id="12" name="Content Placeholder 2">
            <a:extLst>
              <a:ext uri="{FF2B5EF4-FFF2-40B4-BE49-F238E27FC236}">
                <a16:creationId xmlns:a16="http://schemas.microsoft.com/office/drawing/2014/main" id="{E0ECD032-0172-1D9C-F7F4-5CAF061252B3}"/>
              </a:ext>
            </a:extLst>
          </p:cNvPr>
          <p:cNvSpPr>
            <a:spLocks noGrp="1"/>
          </p:cNvSpPr>
          <p:nvPr>
            <p:ph sz="half" idx="12"/>
          </p:nvPr>
        </p:nvSpPr>
        <p:spPr>
          <a:xfrm>
            <a:off x="234315" y="1333463"/>
            <a:ext cx="3495309"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13" name="Content Placeholder 2">
            <a:extLst>
              <a:ext uri="{FF2B5EF4-FFF2-40B4-BE49-F238E27FC236}">
                <a16:creationId xmlns:a16="http://schemas.microsoft.com/office/drawing/2014/main" id="{280098A2-7D2D-EBD2-5734-A3C3E72C09F8}"/>
              </a:ext>
            </a:extLst>
          </p:cNvPr>
          <p:cNvSpPr>
            <a:spLocks noGrp="1"/>
          </p:cNvSpPr>
          <p:nvPr>
            <p:ph sz="half" idx="13"/>
          </p:nvPr>
        </p:nvSpPr>
        <p:spPr>
          <a:xfrm>
            <a:off x="4067944" y="1333463"/>
            <a:ext cx="3603625"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Tree>
    <p:extLst>
      <p:ext uri="{BB962C8B-B14F-4D97-AF65-F5344CB8AC3E}">
        <p14:creationId xmlns:p14="http://schemas.microsoft.com/office/powerpoint/2010/main" val="144175147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SF - large imag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603E9132-87C2-F358-AE39-5813EA738D1C}"/>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dirty="0"/>
          </a:p>
        </p:txBody>
      </p:sp>
      <p:sp>
        <p:nvSpPr>
          <p:cNvPr id="11" name="Title 1">
            <a:extLst>
              <a:ext uri="{FF2B5EF4-FFF2-40B4-BE49-F238E27FC236}">
                <a16:creationId xmlns:a16="http://schemas.microsoft.com/office/drawing/2014/main" id="{C02627F3-4E2A-05E0-BA32-326D042612F7}"/>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dirty="0"/>
              <a:t>Slide Title </a:t>
            </a:r>
            <a:endParaRPr lang="en-US" dirty="0"/>
          </a:p>
        </p:txBody>
      </p:sp>
      <p:sp>
        <p:nvSpPr>
          <p:cNvPr id="2" name="Slide Number Placeholder 5">
            <a:extLst>
              <a:ext uri="{FF2B5EF4-FFF2-40B4-BE49-F238E27FC236}">
                <a16:creationId xmlns:a16="http://schemas.microsoft.com/office/drawing/2014/main" id="{DE9F3651-BC40-E162-5BD5-97E387A358B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7E469B3B-4E93-775F-08D9-E46DFE2186A2}"/>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028027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SF - large imag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19E38187-F988-B257-0790-60AD2F251879}"/>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D0354F72-16C4-DCB2-BB18-9AF5DDB9FEC5}"/>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12" name="Slide Number Placeholder 5">
            <a:extLst>
              <a:ext uri="{FF2B5EF4-FFF2-40B4-BE49-F238E27FC236}">
                <a16:creationId xmlns:a16="http://schemas.microsoft.com/office/drawing/2014/main" id="{FA9CC9BC-3705-2843-A066-3187D7FEBEB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13" name="Picture 12" descr="A close-up of a logo&#10;&#10;Description automatically generated">
            <a:extLst>
              <a:ext uri="{FF2B5EF4-FFF2-40B4-BE49-F238E27FC236}">
                <a16:creationId xmlns:a16="http://schemas.microsoft.com/office/drawing/2014/main" id="{632A2CD2-468F-B415-3A42-1BE0D5CE0B9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40673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SF - large image_3">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700BF2E-963B-F3EE-9204-3C8873186F64}"/>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11" name="Slide Number Placeholder 5">
            <a:extLst>
              <a:ext uri="{FF2B5EF4-FFF2-40B4-BE49-F238E27FC236}">
                <a16:creationId xmlns:a16="http://schemas.microsoft.com/office/drawing/2014/main" id="{D2492A16-FC63-E25F-885F-06D4DFA19B48}"/>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12" name="Picture 11" descr="A close-up of a logo&#10;&#10;Description automatically generated">
            <a:extLst>
              <a:ext uri="{FF2B5EF4-FFF2-40B4-BE49-F238E27FC236}">
                <a16:creationId xmlns:a16="http://schemas.microsoft.com/office/drawing/2014/main" id="{4E79E2A7-4A1D-851D-B035-7FEC0A3209CF}"/>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023289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SF - large imag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27556696-F17A-D6D9-C557-41C5D10153D8}"/>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3" name="Title 1">
            <a:extLst>
              <a:ext uri="{FF2B5EF4-FFF2-40B4-BE49-F238E27FC236}">
                <a16:creationId xmlns:a16="http://schemas.microsoft.com/office/drawing/2014/main" id="{804383EF-9BD4-9548-677E-0957F43E774A}"/>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B0893429-94AF-8377-A7F1-64FB8B8C1B5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F2CD5144-78F2-0A4E-3197-5AAE9B75BF5E}"/>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751164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SF - Small imag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DE58AFF2-8EF3-2315-275C-9C8A5EE39BD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2" name="Title 1">
            <a:extLst>
              <a:ext uri="{FF2B5EF4-FFF2-40B4-BE49-F238E27FC236}">
                <a16:creationId xmlns:a16="http://schemas.microsoft.com/office/drawing/2014/main" id="{337E3D66-CECE-C8A9-A053-2BDF639253C5}"/>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9112B95F-5377-873D-6033-4DC8E5E05E3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4" name="Picture 3" descr="A close-up of a logo&#10;&#10;Description automatically generated">
            <a:extLst>
              <a:ext uri="{FF2B5EF4-FFF2-40B4-BE49-F238E27FC236}">
                <a16:creationId xmlns:a16="http://schemas.microsoft.com/office/drawing/2014/main" id="{4B6F21CC-B7BC-D951-7D70-9BD198057AF4}"/>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659948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F - One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24155" y="587217"/>
            <a:ext cx="7498822" cy="694054"/>
          </a:xfrm>
        </p:spPr>
        <p:txBody>
          <a:bodyPr>
            <a:noAutofit/>
          </a:bodyPr>
          <a:lstStyle>
            <a:lvl1pPr>
              <a:defRPr sz="3600">
                <a:solidFill>
                  <a:schemeClr val="accent2"/>
                </a:solidFill>
              </a:defRPr>
            </a:lvl1pPr>
          </a:lstStyle>
          <a:p>
            <a:r>
              <a:rPr lang="en-GB" dirty="0"/>
              <a:t>Slide Title </a:t>
            </a:r>
            <a:endParaRPr lang="en-US" dirty="0"/>
          </a:p>
        </p:txBody>
      </p:sp>
      <p:sp>
        <p:nvSpPr>
          <p:cNvPr id="10" name="Content Placeholder 2">
            <a:extLst>
              <a:ext uri="{FF2B5EF4-FFF2-40B4-BE49-F238E27FC236}">
                <a16:creationId xmlns:a16="http://schemas.microsoft.com/office/drawing/2014/main" id="{7700BF2E-963B-F3EE-9204-3C8873186F64}"/>
              </a:ext>
            </a:extLst>
          </p:cNvPr>
          <p:cNvSpPr>
            <a:spLocks noGrp="1"/>
          </p:cNvSpPr>
          <p:nvPr>
            <p:ph sz="half" idx="10"/>
          </p:nvPr>
        </p:nvSpPr>
        <p:spPr>
          <a:xfrm>
            <a:off x="234315" y="1333463"/>
            <a:ext cx="7498822" cy="4566366"/>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4" name="Slide Number Placeholder 5">
            <a:extLst>
              <a:ext uri="{FF2B5EF4-FFF2-40B4-BE49-F238E27FC236}">
                <a16:creationId xmlns:a16="http://schemas.microsoft.com/office/drawing/2014/main" id="{99A55454-B8C9-7D9C-48B5-DA62B1D29280}"/>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2EB9AC0A-5AE9-EEAF-AD9D-A39200D460D7}"/>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7" name="TextBox 6">
            <a:extLst>
              <a:ext uri="{FF2B5EF4-FFF2-40B4-BE49-F238E27FC236}">
                <a16:creationId xmlns:a16="http://schemas.microsoft.com/office/drawing/2014/main" id="{608E3D86-F1AB-6460-29AD-2C5308F31193}"/>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145439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SF - Small imag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61C3CA8D-D1D6-830C-D217-1BA8153E797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484E4F93-0363-D3C1-9553-957BAC524411}"/>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6CDAF316-358C-E609-D4AF-1CF2DC76D8E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F81FFC03-C698-02B0-DB90-322D38C09218}"/>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88681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SF - Small image_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A5F36CA1-5DB8-5192-E833-842D777B2B41}"/>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391F98AD-3FB4-FDB7-1191-47D8D3CE3AFA}"/>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A312133B-76F0-F95D-37C6-DB08CFE2ED58}"/>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38FF35D3-2910-63F3-1C7F-2E0934561B99}"/>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92511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SF - Small imag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40DFD04-0846-6310-4677-2B47BA63E7D4}"/>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CB84146D-AE50-94EE-3961-9BE701B15893}"/>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44A80987-8B8F-26FA-4EF0-3AD4D47B953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ABCE6084-F1AD-8B7A-B19F-E721B818B24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64322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SF - full colour_1">
    <p:bg>
      <p:bgPr>
        <a:solidFill>
          <a:schemeClr val="accent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3228F97-7E30-304E-B8DE-DCC8945502FF}"/>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11" name="Content Placeholder 2">
            <a:extLst>
              <a:ext uri="{FF2B5EF4-FFF2-40B4-BE49-F238E27FC236}">
                <a16:creationId xmlns:a16="http://schemas.microsoft.com/office/drawing/2014/main" id="{9D93470B-D612-FC0F-ED66-E111F28D9AC9}"/>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tx1"/>
                </a:solidFill>
              </a:defRPr>
            </a:lvl1pPr>
          </a:lstStyle>
          <a:p>
            <a:pPr lvl="0"/>
            <a:endParaRPr lang="en-US" dirty="0"/>
          </a:p>
        </p:txBody>
      </p:sp>
      <p:sp>
        <p:nvSpPr>
          <p:cNvPr id="2" name="Slide Number Placeholder 5">
            <a:extLst>
              <a:ext uri="{FF2B5EF4-FFF2-40B4-BE49-F238E27FC236}">
                <a16:creationId xmlns:a16="http://schemas.microsoft.com/office/drawing/2014/main" id="{74E02EE9-ED3B-F43A-BDBA-734B1C223BC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80756DD1-9CFB-9D15-EF16-670CF001579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540093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SF - full colour_2">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1EB195-DBFD-2F97-04E9-860404B9BAEB}"/>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tx1"/>
                </a:solidFill>
              </a:defRPr>
            </a:lvl1pPr>
          </a:lstStyle>
          <a:p>
            <a:pPr lvl="0"/>
            <a:endParaRPr lang="en-US" dirty="0"/>
          </a:p>
        </p:txBody>
      </p:sp>
      <p:sp>
        <p:nvSpPr>
          <p:cNvPr id="10" name="Title 1">
            <a:extLst>
              <a:ext uri="{FF2B5EF4-FFF2-40B4-BE49-F238E27FC236}">
                <a16:creationId xmlns:a16="http://schemas.microsoft.com/office/drawing/2014/main" id="{D1384F7F-1A1B-613B-9E69-FBE28ADF19F4}"/>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2" name="Slide Number Placeholder 5">
            <a:extLst>
              <a:ext uri="{FF2B5EF4-FFF2-40B4-BE49-F238E27FC236}">
                <a16:creationId xmlns:a16="http://schemas.microsoft.com/office/drawing/2014/main" id="{A1528D44-40B4-9833-4D76-920741A078C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4" name="Picture 3" descr="A close-up of a logo&#10;&#10;Description automatically generated">
            <a:extLst>
              <a:ext uri="{FF2B5EF4-FFF2-40B4-BE49-F238E27FC236}">
                <a16:creationId xmlns:a16="http://schemas.microsoft.com/office/drawing/2014/main" id="{E591D9C2-75E5-3352-5241-FD528E6B3679}"/>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696032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SF - full colour_3">
    <p:bg>
      <p:bgPr>
        <a:solidFill>
          <a:schemeClr val="accent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51B39B-DE01-9F78-CC71-E41807E8D49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bg1"/>
                </a:solidFill>
              </a:defRPr>
            </a:lvl1pPr>
          </a:lstStyle>
          <a:p>
            <a:pPr lvl="0"/>
            <a:endParaRPr lang="en-US"/>
          </a:p>
        </p:txBody>
      </p:sp>
      <p:sp>
        <p:nvSpPr>
          <p:cNvPr id="10" name="Title 1">
            <a:extLst>
              <a:ext uri="{FF2B5EF4-FFF2-40B4-BE49-F238E27FC236}">
                <a16:creationId xmlns:a16="http://schemas.microsoft.com/office/drawing/2014/main" id="{E8717BBB-D13C-90F0-4C98-31953F3A980D}"/>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D195353F-CADC-CF40-73D4-BD796694069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4" name="Picture 3" descr="A close-up of a logo&#10;&#10;Description automatically generated">
            <a:extLst>
              <a:ext uri="{FF2B5EF4-FFF2-40B4-BE49-F238E27FC236}">
                <a16:creationId xmlns:a16="http://schemas.microsoft.com/office/drawing/2014/main" id="{BCD8EF13-9D5E-8139-122F-BBFF1C875922}"/>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777496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SF - full colour_4">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EA7040-942A-80AB-88E8-55F2BA5DAA95}"/>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bg1"/>
                </a:solidFill>
              </a:defRPr>
            </a:lvl1pPr>
          </a:lstStyle>
          <a:p>
            <a:pPr lvl="0"/>
            <a:endParaRPr lang="en-US"/>
          </a:p>
        </p:txBody>
      </p:sp>
      <p:sp>
        <p:nvSpPr>
          <p:cNvPr id="10" name="Title 1">
            <a:extLst>
              <a:ext uri="{FF2B5EF4-FFF2-40B4-BE49-F238E27FC236}">
                <a16:creationId xmlns:a16="http://schemas.microsoft.com/office/drawing/2014/main" id="{B5450C8C-1608-E58A-A1BC-4FC4D6E7EA2C}"/>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077F33D3-5CA6-818E-0A86-33AB9753A62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4" name="Picture 3" descr="A close-up of a logo&#10;&#10;Description automatically generated">
            <a:extLst>
              <a:ext uri="{FF2B5EF4-FFF2-40B4-BE49-F238E27FC236}">
                <a16:creationId xmlns:a16="http://schemas.microsoft.com/office/drawing/2014/main" id="{0E0E0E95-35E5-12F9-827A-2C4421996880}"/>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07030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SF - Split colour_1">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tx1"/>
                </a:solidFill>
              </a:defRPr>
            </a:lvl1pPr>
          </a:lstStyle>
          <a:p>
            <a:pPr lvl="0"/>
            <a:endParaRPr lang="en-US" dirty="0"/>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4" name="Slide Number Placeholder 5">
            <a:extLst>
              <a:ext uri="{FF2B5EF4-FFF2-40B4-BE49-F238E27FC236}">
                <a16:creationId xmlns:a16="http://schemas.microsoft.com/office/drawing/2014/main" id="{204D9B99-16A1-1439-229D-65551CC0B7E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7ACA3B22-4942-ACF7-0619-C7AEE199A7EB}"/>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522867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SF - Split colour_2">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tx1"/>
                </a:solidFill>
              </a:defRPr>
            </a:lvl1pPr>
          </a:lstStyle>
          <a:p>
            <a:pPr lvl="0"/>
            <a:endParaRPr lang="en-US" dirty="0"/>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4" name="Slide Number Placeholder 5">
            <a:extLst>
              <a:ext uri="{FF2B5EF4-FFF2-40B4-BE49-F238E27FC236}">
                <a16:creationId xmlns:a16="http://schemas.microsoft.com/office/drawing/2014/main" id="{5812DDA2-600D-39EF-8908-5F862280EB9A}"/>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175C2B04-A6F0-20FB-6395-8F3F5F392CD7}"/>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162535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SF - Split colour_3">
    <p:bg>
      <p:bgPr>
        <a:solidFill>
          <a:schemeClr val="accent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dirty="0"/>
              <a:t>Slide Title </a:t>
            </a:r>
            <a:endParaRPr lang="en-US" dirty="0"/>
          </a:p>
        </p:txBody>
      </p:sp>
      <p:sp>
        <p:nvSpPr>
          <p:cNvPr id="4" name="Slide Number Placeholder 5">
            <a:extLst>
              <a:ext uri="{FF2B5EF4-FFF2-40B4-BE49-F238E27FC236}">
                <a16:creationId xmlns:a16="http://schemas.microsoft.com/office/drawing/2014/main" id="{5DB4AB5C-EF20-8850-EB82-8781670242C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B17B6D2A-E18E-5FBE-7417-6D406670400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222654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F - Two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4A921C7-92B9-0BC1-711C-79266BA87B97}"/>
              </a:ext>
            </a:extLst>
          </p:cNvPr>
          <p:cNvSpPr>
            <a:spLocks noGrp="1"/>
          </p:cNvSpPr>
          <p:nvPr>
            <p:ph type="title" hasCustomPrompt="1"/>
          </p:nvPr>
        </p:nvSpPr>
        <p:spPr>
          <a:xfrm>
            <a:off x="224154" y="587217"/>
            <a:ext cx="7764145" cy="694054"/>
          </a:xfrm>
        </p:spPr>
        <p:txBody>
          <a:bodyPr>
            <a:noAutofit/>
          </a:bodyPr>
          <a:lstStyle>
            <a:lvl1pPr>
              <a:defRPr sz="3600">
                <a:solidFill>
                  <a:schemeClr val="accent2"/>
                </a:solidFill>
              </a:defRPr>
            </a:lvl1pPr>
          </a:lstStyle>
          <a:p>
            <a:r>
              <a:rPr lang="en-GB" dirty="0"/>
              <a:t>Slide Title </a:t>
            </a:r>
            <a:endParaRPr lang="en-US" dirty="0"/>
          </a:p>
        </p:txBody>
      </p:sp>
      <p:sp>
        <p:nvSpPr>
          <p:cNvPr id="5" name="Slide Number Placeholder 5">
            <a:extLst>
              <a:ext uri="{FF2B5EF4-FFF2-40B4-BE49-F238E27FC236}">
                <a16:creationId xmlns:a16="http://schemas.microsoft.com/office/drawing/2014/main" id="{11E814DC-1E0D-B3C4-E921-FD6C48AD1CA4}"/>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B3417A30-B4D9-92DB-F5A3-C9925D8271AA}"/>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8" name="TextBox 7">
            <a:extLst>
              <a:ext uri="{FF2B5EF4-FFF2-40B4-BE49-F238E27FC236}">
                <a16:creationId xmlns:a16="http://schemas.microsoft.com/office/drawing/2014/main" id="{CA21E51A-7D15-AE01-90B6-B6735F141750}"/>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
        <p:nvSpPr>
          <p:cNvPr id="7" name="Content Placeholder 2">
            <a:extLst>
              <a:ext uri="{FF2B5EF4-FFF2-40B4-BE49-F238E27FC236}">
                <a16:creationId xmlns:a16="http://schemas.microsoft.com/office/drawing/2014/main" id="{7661C6D7-480C-736D-C569-E580895EDC0A}"/>
              </a:ext>
            </a:extLst>
          </p:cNvPr>
          <p:cNvSpPr>
            <a:spLocks noGrp="1"/>
          </p:cNvSpPr>
          <p:nvPr>
            <p:ph sz="half" idx="12"/>
          </p:nvPr>
        </p:nvSpPr>
        <p:spPr>
          <a:xfrm>
            <a:off x="234315" y="1333462"/>
            <a:ext cx="3748405" cy="4937321"/>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11" name="Content Placeholder 2">
            <a:extLst>
              <a:ext uri="{FF2B5EF4-FFF2-40B4-BE49-F238E27FC236}">
                <a16:creationId xmlns:a16="http://schemas.microsoft.com/office/drawing/2014/main" id="{E2B39478-AF5F-125E-D828-29CBB65F0DEB}"/>
              </a:ext>
            </a:extLst>
          </p:cNvPr>
          <p:cNvSpPr>
            <a:spLocks noGrp="1"/>
          </p:cNvSpPr>
          <p:nvPr>
            <p:ph sz="half" idx="13"/>
          </p:nvPr>
        </p:nvSpPr>
        <p:spPr>
          <a:xfrm>
            <a:off x="4239895" y="1333462"/>
            <a:ext cx="3748405" cy="4937321"/>
          </a:xfrm>
        </p:spPr>
        <p:txBody>
          <a:bodyPr>
            <a:noAutofit/>
          </a:bodyPr>
          <a:lstStyle>
            <a:lvl1pPr marL="0" indent="0">
              <a:lnSpc>
                <a:spcPts val="2500"/>
              </a:lnSpc>
              <a:spcBef>
                <a:spcPts val="1000"/>
              </a:spcBef>
              <a:spcAft>
                <a:spcPts val="1600"/>
              </a:spcAft>
              <a:buNone/>
              <a:defRPr sz="2000"/>
            </a:lvl1pPr>
          </a:lstStyle>
          <a:p>
            <a:pPr lvl="0"/>
            <a:endParaRPr lang="en-US" dirty="0"/>
          </a:p>
        </p:txBody>
      </p:sp>
    </p:spTree>
    <p:extLst>
      <p:ext uri="{BB962C8B-B14F-4D97-AF65-F5344CB8AC3E}">
        <p14:creationId xmlns:p14="http://schemas.microsoft.com/office/powerpoint/2010/main" val="1004867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SF - Split colour_4">
    <p:bg>
      <p:bgPr>
        <a:solidFill>
          <a:schemeClr val="accent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4" name="Slide Number Placeholder 5">
            <a:extLst>
              <a:ext uri="{FF2B5EF4-FFF2-40B4-BE49-F238E27FC236}">
                <a16:creationId xmlns:a16="http://schemas.microsoft.com/office/drawing/2014/main" id="{9AAF77CA-0003-CF44-BA5C-74BD95180D4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F5EB55A8-4926-E157-7375-23FDF913A4C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044062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SF - Signposting-support">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4" name="Slide Number Placeholder 5">
            <a:extLst>
              <a:ext uri="{FF2B5EF4-FFF2-40B4-BE49-F238E27FC236}">
                <a16:creationId xmlns:a16="http://schemas.microsoft.com/office/drawing/2014/main" id="{DBC81B4D-ABA1-715B-52EE-40D32F09B96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4A65BD89-9C36-683A-1339-04B2639CB30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513639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SF - plain whit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C8D52-B310-B426-CA75-DA7EB0182F1B}"/>
              </a:ext>
            </a:extLst>
          </p:cNvPr>
          <p:cNvSpPr>
            <a:spLocks noGrp="1"/>
          </p:cNvSpPr>
          <p:nvPr>
            <p:ph type="title" hasCustomPrompt="1"/>
          </p:nvPr>
        </p:nvSpPr>
        <p:spPr>
          <a:xfrm>
            <a:off x="233592" y="543878"/>
            <a:ext cx="7749945" cy="694054"/>
          </a:xfrm>
        </p:spPr>
        <p:txBody>
          <a:bodyPr anchor="b">
            <a:noAutofit/>
          </a:bodyPr>
          <a:lstStyle>
            <a:lvl1pPr>
              <a:lnSpc>
                <a:spcPts val="4300"/>
              </a:lnSpc>
              <a:spcBef>
                <a:spcPts val="2600"/>
              </a:spcBef>
              <a:defRPr sz="3600">
                <a:solidFill>
                  <a:schemeClr val="tx2"/>
                </a:solidFill>
              </a:defRPr>
            </a:lvl1pPr>
          </a:lstStyle>
          <a:p>
            <a:r>
              <a:rPr lang="en-GB" dirty="0"/>
              <a:t>Slide Title </a:t>
            </a:r>
            <a:endParaRPr lang="en-US" dirty="0"/>
          </a:p>
        </p:txBody>
      </p:sp>
      <p:sp>
        <p:nvSpPr>
          <p:cNvPr id="5" name="Slide Number Placeholder 5">
            <a:extLst>
              <a:ext uri="{FF2B5EF4-FFF2-40B4-BE49-F238E27FC236}">
                <a16:creationId xmlns:a16="http://schemas.microsoft.com/office/drawing/2014/main" id="{958A4896-A8F8-0D7A-AE31-BEA33E1F14B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lumMod val="50000"/>
                    <a:lumOff val="50000"/>
                  </a:schemeClr>
                </a:solidFill>
                <a:latin typeface="Century Gothic" panose="020B0502020202020204" pitchFamily="34" charset="0"/>
              </a:defRPr>
            </a:lvl1pPr>
          </a:lstStyle>
          <a:p>
            <a:r>
              <a:rPr lang="en-GB" dirty="0"/>
              <a:t>© PSHE Association 2025</a:t>
            </a:r>
          </a:p>
        </p:txBody>
      </p:sp>
      <p:pic>
        <p:nvPicPr>
          <p:cNvPr id="6" name="Google Shape;109;p36">
            <a:extLst>
              <a:ext uri="{FF2B5EF4-FFF2-40B4-BE49-F238E27FC236}">
                <a16:creationId xmlns:a16="http://schemas.microsoft.com/office/drawing/2014/main" id="{E401EC68-85B4-3C77-2F17-799936FA93CA}"/>
              </a:ext>
            </a:extLst>
          </p:cNvPr>
          <p:cNvPicPr preferRelativeResize="0"/>
          <p:nvPr userDrawn="1"/>
        </p:nvPicPr>
        <p:blipFill rotWithShape="1">
          <a:blip r:embed="rId2">
            <a:alphaModFix/>
          </a:blip>
          <a:srcRect/>
          <a:stretch/>
        </p:blipFill>
        <p:spPr>
          <a:xfrm>
            <a:off x="8091329" y="336172"/>
            <a:ext cx="1479391" cy="301845"/>
          </a:xfrm>
          <a:prstGeom prst="rect">
            <a:avLst/>
          </a:prstGeom>
          <a:noFill/>
          <a:ln>
            <a:noFill/>
          </a:ln>
        </p:spPr>
      </p:pic>
    </p:spTree>
    <p:extLst>
      <p:ext uri="{BB962C8B-B14F-4D97-AF65-F5344CB8AC3E}">
        <p14:creationId xmlns:p14="http://schemas.microsoft.com/office/powerpoint/2010/main" val="1185547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F - Objectives and outcomes ">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820D2D3-8DD0-D76F-BFCE-2417C10F4D87}"/>
              </a:ext>
            </a:extLst>
          </p:cNvPr>
          <p:cNvSpPr txBox="1">
            <a:spLocks/>
          </p:cNvSpPr>
          <p:nvPr userDrawn="1"/>
        </p:nvSpPr>
        <p:spPr>
          <a:xfrm>
            <a:off x="405955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accent2"/>
                </a:solidFill>
              </a:rPr>
              <a:t>Learning outcomes  </a:t>
            </a:r>
            <a:endParaRPr lang="en-US" sz="2400" dirty="0">
              <a:solidFill>
                <a:schemeClr val="accent2"/>
              </a:solidFill>
            </a:endParaRPr>
          </a:p>
        </p:txBody>
      </p:sp>
      <p:sp>
        <p:nvSpPr>
          <p:cNvPr id="4" name="Title 1">
            <a:extLst>
              <a:ext uri="{FF2B5EF4-FFF2-40B4-BE49-F238E27FC236}">
                <a16:creationId xmlns:a16="http://schemas.microsoft.com/office/drawing/2014/main" id="{A51FCE47-53E5-07EF-4FA1-81F7FF144F70}"/>
              </a:ext>
            </a:extLst>
          </p:cNvPr>
          <p:cNvSpPr txBox="1">
            <a:spLocks/>
          </p:cNvSpPr>
          <p:nvPr userDrawn="1"/>
        </p:nvSpPr>
        <p:spPr>
          <a:xfrm>
            <a:off x="22669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accent2"/>
                </a:solidFill>
              </a:rPr>
              <a:t>Learning objective  </a:t>
            </a:r>
            <a:endParaRPr lang="en-US" sz="2400" dirty="0">
              <a:solidFill>
                <a:schemeClr val="accent2"/>
              </a:solidFill>
            </a:endParaRPr>
          </a:p>
        </p:txBody>
      </p:sp>
      <p:cxnSp>
        <p:nvCxnSpPr>
          <p:cNvPr id="12" name="Straight Connector 11">
            <a:extLst>
              <a:ext uri="{FF2B5EF4-FFF2-40B4-BE49-F238E27FC236}">
                <a16:creationId xmlns:a16="http://schemas.microsoft.com/office/drawing/2014/main" id="{56F37032-E1C3-E0DE-071E-9FCF250FC0E6}"/>
              </a:ext>
            </a:extLst>
          </p:cNvPr>
          <p:cNvCxnSpPr>
            <a:cxnSpLocks/>
          </p:cNvCxnSpPr>
          <p:nvPr userDrawn="1"/>
        </p:nvCxnSpPr>
        <p:spPr>
          <a:xfrm>
            <a:off x="3878580" y="833120"/>
            <a:ext cx="15240" cy="51505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4E170FC3-5D8D-2B8A-AF24-4AE2FCA38D8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E89A8514-0B3D-0DC7-CDC1-808BBA75285B}"/>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7" name="TextBox 6">
            <a:extLst>
              <a:ext uri="{FF2B5EF4-FFF2-40B4-BE49-F238E27FC236}">
                <a16:creationId xmlns:a16="http://schemas.microsoft.com/office/drawing/2014/main" id="{5B05C901-90D1-FED7-EA87-46C6A27A6E9A}"/>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
        <p:nvSpPr>
          <p:cNvPr id="11" name="Content Placeholder 2">
            <a:extLst>
              <a:ext uri="{FF2B5EF4-FFF2-40B4-BE49-F238E27FC236}">
                <a16:creationId xmlns:a16="http://schemas.microsoft.com/office/drawing/2014/main" id="{80F89E4D-8605-8B87-FBD0-B8AC80F2EE36}"/>
              </a:ext>
            </a:extLst>
          </p:cNvPr>
          <p:cNvSpPr>
            <a:spLocks noGrp="1"/>
          </p:cNvSpPr>
          <p:nvPr>
            <p:ph sz="half" idx="12"/>
          </p:nvPr>
        </p:nvSpPr>
        <p:spPr>
          <a:xfrm>
            <a:off x="234315" y="1333463"/>
            <a:ext cx="3495309"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13" name="Content Placeholder 2">
            <a:extLst>
              <a:ext uri="{FF2B5EF4-FFF2-40B4-BE49-F238E27FC236}">
                <a16:creationId xmlns:a16="http://schemas.microsoft.com/office/drawing/2014/main" id="{53C17DA9-0604-BD71-1867-C143F529086C}"/>
              </a:ext>
            </a:extLst>
          </p:cNvPr>
          <p:cNvSpPr>
            <a:spLocks noGrp="1"/>
          </p:cNvSpPr>
          <p:nvPr>
            <p:ph sz="half" idx="13"/>
          </p:nvPr>
        </p:nvSpPr>
        <p:spPr>
          <a:xfrm>
            <a:off x="4067944" y="1333463"/>
            <a:ext cx="3603625"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Tree>
    <p:extLst>
      <p:ext uri="{BB962C8B-B14F-4D97-AF65-F5344CB8AC3E}">
        <p14:creationId xmlns:p14="http://schemas.microsoft.com/office/powerpoint/2010/main" val="2286736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F - Climate for learning + see notes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F432C-A1AE-937D-DD11-EE61E68DAD63}"/>
              </a:ext>
            </a:extLst>
          </p:cNvPr>
          <p:cNvSpPr txBox="1"/>
          <p:nvPr userDrawn="1"/>
        </p:nvSpPr>
        <p:spPr>
          <a:xfrm>
            <a:off x="222307" y="742917"/>
            <a:ext cx="4518025" cy="5639172"/>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kern="1200" dirty="0">
                <a:solidFill>
                  <a:schemeClr val="tx1"/>
                </a:solidFill>
                <a:latin typeface="Century Gothic" panose="020B0502020202020204" pitchFamily="34" charset="0"/>
                <a:ea typeface="+mn-ea"/>
                <a:cs typeface="+mn-cs"/>
              </a:rPr>
              <a:t>Make sure you have read the accompanying teacher guidance notes before teaching this lesson. These include relevant subject knowledge for this topic, guidance on creating a safe learning environment, and curriculum links</a:t>
            </a:r>
            <a:br>
              <a:rPr lang="en-US" sz="160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(See notes below)</a:t>
            </a: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2"/>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11" name="Content Placeholder 2">
            <a:extLst>
              <a:ext uri="{FF2B5EF4-FFF2-40B4-BE49-F238E27FC236}">
                <a16:creationId xmlns:a16="http://schemas.microsoft.com/office/drawing/2014/main" id="{AFBFE3F0-AF15-64D4-9972-B459CF0CF8B0}"/>
              </a:ext>
            </a:extLst>
          </p:cNvPr>
          <p:cNvSpPr>
            <a:spLocks noGrp="1"/>
          </p:cNvSpPr>
          <p:nvPr>
            <p:ph sz="half" idx="12"/>
          </p:nvPr>
        </p:nvSpPr>
        <p:spPr>
          <a:xfrm>
            <a:off x="5018405" y="1215083"/>
            <a:ext cx="4562158" cy="4573593"/>
          </a:xfrm>
        </p:spPr>
        <p:txBody>
          <a:bodyPr>
            <a:normAutofit/>
          </a:bodyPr>
          <a:lstStyle>
            <a:lvl1pPr marL="0" indent="0">
              <a:lnSpc>
                <a:spcPts val="2400"/>
              </a:lnSpc>
              <a:spcBef>
                <a:spcPts val="700"/>
              </a:spcBef>
              <a:spcAft>
                <a:spcPts val="0"/>
              </a:spcAft>
              <a:buNone/>
              <a:defRPr sz="1600"/>
            </a:lvl1pPr>
          </a:lstStyle>
          <a:p>
            <a:pPr lvl="0"/>
            <a:endParaRPr lang="en-US"/>
          </a:p>
        </p:txBody>
      </p:sp>
      <p:sp>
        <p:nvSpPr>
          <p:cNvPr id="4" name="TextBox 3">
            <a:extLst>
              <a:ext uri="{FF2B5EF4-FFF2-40B4-BE49-F238E27FC236}">
                <a16:creationId xmlns:a16="http://schemas.microsoft.com/office/drawing/2014/main" id="{3CD0CA89-1742-42B4-825B-1D7BCA80F06C}"/>
              </a:ext>
            </a:extLst>
          </p:cNvPr>
          <p:cNvSpPr txBox="1"/>
          <p:nvPr userDrawn="1"/>
        </p:nvSpPr>
        <p:spPr>
          <a:xfrm>
            <a:off x="5003800" y="742917"/>
            <a:ext cx="4953000" cy="461665"/>
          </a:xfrm>
          <a:prstGeom prst="rect">
            <a:avLst/>
          </a:prstGeom>
          <a:noFill/>
        </p:spPr>
        <p:txBody>
          <a:bodyPr wrap="square">
            <a:spAutoFit/>
          </a:bodyPr>
          <a:lstStyle/>
          <a:p>
            <a:pPr>
              <a:spcAft>
                <a:spcPts val="800"/>
              </a:spcAft>
            </a:pPr>
            <a:r>
              <a:rPr lang="en-US" sz="2400" b="1" dirty="0">
                <a:solidFill>
                  <a:schemeClr val="accent2"/>
                </a:solidFill>
                <a:latin typeface="Century Gothic" panose="020B0502020202020204" pitchFamily="34" charset="0"/>
              </a:rPr>
              <a:t>Resources required  </a:t>
            </a:r>
          </a:p>
        </p:txBody>
      </p:sp>
      <p:sp>
        <p:nvSpPr>
          <p:cNvPr id="2" name="Slide Number Placeholder 5">
            <a:extLst>
              <a:ext uri="{FF2B5EF4-FFF2-40B4-BE49-F238E27FC236}">
                <a16:creationId xmlns:a16="http://schemas.microsoft.com/office/drawing/2014/main" id="{ABD669F8-39F9-206C-9BFE-CC90DDBCD80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24C3B23D-8584-0BE9-6A03-02F9C5C12404}"/>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5" name="TextBox 4">
            <a:extLst>
              <a:ext uri="{FF2B5EF4-FFF2-40B4-BE49-F238E27FC236}">
                <a16:creationId xmlns:a16="http://schemas.microsoft.com/office/drawing/2014/main" id="{D0C19F99-03CC-F20A-7E2F-B98AAC20156B}"/>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2406793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F - Climate for learning NO see notes ">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C296A01-0566-BA45-97D1-F56C64466DC7}"/>
              </a:ext>
            </a:extLst>
          </p:cNvPr>
          <p:cNvSpPr>
            <a:spLocks noGrp="1"/>
          </p:cNvSpPr>
          <p:nvPr>
            <p:ph sz="half" idx="12"/>
          </p:nvPr>
        </p:nvSpPr>
        <p:spPr>
          <a:xfrm>
            <a:off x="5025821" y="2496123"/>
            <a:ext cx="4554742" cy="3904677"/>
          </a:xfrm>
        </p:spPr>
        <p:txBody>
          <a:bodyPr>
            <a:normAutofit/>
          </a:bodyPr>
          <a:lstStyle>
            <a:lvl1pPr marL="0" indent="0">
              <a:lnSpc>
                <a:spcPts val="2400"/>
              </a:lnSpc>
              <a:spcBef>
                <a:spcPts val="700"/>
              </a:spcBef>
              <a:spcAft>
                <a:spcPts val="0"/>
              </a:spcAft>
              <a:buNone/>
              <a:defRPr sz="1600"/>
            </a:lvl1pPr>
          </a:lstStyle>
          <a:p>
            <a:pPr lvl="0"/>
            <a:endParaRPr lang="en-US" dirty="0"/>
          </a:p>
        </p:txBody>
      </p:sp>
      <p:sp>
        <p:nvSpPr>
          <p:cNvPr id="8" name="TextBox 7">
            <a:extLst>
              <a:ext uri="{FF2B5EF4-FFF2-40B4-BE49-F238E27FC236}">
                <a16:creationId xmlns:a16="http://schemas.microsoft.com/office/drawing/2014/main" id="{CC531C46-C32B-8326-245D-74305762D335}"/>
              </a:ext>
            </a:extLst>
          </p:cNvPr>
          <p:cNvSpPr txBox="1"/>
          <p:nvPr userDrawn="1"/>
        </p:nvSpPr>
        <p:spPr>
          <a:xfrm>
            <a:off x="5008889" y="1993407"/>
            <a:ext cx="4959626" cy="461665"/>
          </a:xfrm>
          <a:prstGeom prst="rect">
            <a:avLst/>
          </a:prstGeom>
          <a:noFill/>
        </p:spPr>
        <p:txBody>
          <a:bodyPr wrap="square">
            <a:spAutoFit/>
          </a:bodyPr>
          <a:lstStyle/>
          <a:p>
            <a:pPr>
              <a:spcAft>
                <a:spcPts val="800"/>
              </a:spcAft>
            </a:pPr>
            <a:r>
              <a:rPr lang="en-US" sz="2400" b="1" dirty="0">
                <a:solidFill>
                  <a:srgbClr val="EC694A"/>
                </a:solidFill>
                <a:latin typeface="Century Gothic" panose="020B0502020202020204" pitchFamily="34" charset="0"/>
              </a:rPr>
              <a:t>Resources required </a:t>
            </a:r>
          </a:p>
        </p:txBody>
      </p:sp>
      <p:sp>
        <p:nvSpPr>
          <p:cNvPr id="10" name="TextBox 9">
            <a:extLst>
              <a:ext uri="{FF2B5EF4-FFF2-40B4-BE49-F238E27FC236}">
                <a16:creationId xmlns:a16="http://schemas.microsoft.com/office/drawing/2014/main" id="{B60255D6-F7D5-BE51-319F-3AF82F0820EF}"/>
              </a:ext>
            </a:extLst>
          </p:cNvPr>
          <p:cNvSpPr txBox="1"/>
          <p:nvPr userDrawn="1"/>
        </p:nvSpPr>
        <p:spPr>
          <a:xfrm>
            <a:off x="5008889" y="744975"/>
            <a:ext cx="4518025" cy="1176476"/>
          </a:xfrm>
          <a:prstGeom prst="rect">
            <a:avLst/>
          </a:prstGeom>
          <a:noFill/>
        </p:spPr>
        <p:txBody>
          <a:bodyPr wrap="square" rtlCol="0">
            <a:spAutoFit/>
          </a:bodyPr>
          <a:lstStyle/>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rgbClr val="EC694A"/>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2" name="Slide Number Placeholder 5">
            <a:extLst>
              <a:ext uri="{FF2B5EF4-FFF2-40B4-BE49-F238E27FC236}">
                <a16:creationId xmlns:a16="http://schemas.microsoft.com/office/drawing/2014/main" id="{4DB59F04-F5AA-0801-0B13-214D0E13054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4" name="Picture 3" descr="A close-up of a logo&#10;&#10;Description automatically generated">
            <a:extLst>
              <a:ext uri="{FF2B5EF4-FFF2-40B4-BE49-F238E27FC236}">
                <a16:creationId xmlns:a16="http://schemas.microsoft.com/office/drawing/2014/main" id="{976FB27C-E708-05AF-A072-0521FC5BEB55}"/>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6" name="TextBox 5">
            <a:extLst>
              <a:ext uri="{FF2B5EF4-FFF2-40B4-BE49-F238E27FC236}">
                <a16:creationId xmlns:a16="http://schemas.microsoft.com/office/drawing/2014/main" id="{CA738623-8B52-321A-67FF-8DF5CB2FE394}"/>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
        <p:nvSpPr>
          <p:cNvPr id="9" name="TextBox 8">
            <a:extLst>
              <a:ext uri="{FF2B5EF4-FFF2-40B4-BE49-F238E27FC236}">
                <a16:creationId xmlns:a16="http://schemas.microsoft.com/office/drawing/2014/main" id="{D7E42CF0-927F-365D-7773-76DA83AB4CFC}"/>
              </a:ext>
            </a:extLst>
          </p:cNvPr>
          <p:cNvSpPr txBox="1"/>
          <p:nvPr userDrawn="1"/>
        </p:nvSpPr>
        <p:spPr>
          <a:xfrm>
            <a:off x="222307" y="742917"/>
            <a:ext cx="4518025" cy="5241756"/>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dirty="0">
                <a:solidFill>
                  <a:schemeClr val="tx1"/>
                </a:solidFill>
                <a:latin typeface="Century Gothic" panose="020B0502020202020204" pitchFamily="34" charset="0"/>
              </a:rPr>
              <a:t>Make sure you have read the accompanying teacher guidance notes before teaching this lesson. These include relevant subject knowledge and guidance on establishing a safe classroom environment, including sharing ground rules, the limits of confidentiality, approaching the topic sensitively and handling questions effectively. </a:t>
            </a:r>
          </a:p>
          <a:p>
            <a:pPr marL="0" marR="0" lvl="0" indent="0" algn="l" defTabSz="457200" rtl="0" eaLnBrk="1" fontAlgn="auto" latinLnBrk="0" hangingPunct="1">
              <a:lnSpc>
                <a:spcPts val="2400"/>
              </a:lnSpc>
              <a:spcBef>
                <a:spcPts val="1500"/>
              </a:spcBef>
              <a:spcAft>
                <a:spcPts val="0"/>
              </a:spcAft>
              <a:buClrTx/>
              <a:buSzTx/>
              <a:buFontTx/>
              <a:buNone/>
              <a:tabLst/>
              <a:defRPr/>
            </a:pPr>
            <a:r>
              <a:rPr lang="en-US" sz="2400" b="1" dirty="0">
                <a:solidFill>
                  <a:srgbClr val="EC694A"/>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3"/>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2400"/>
              </a:lnSpc>
              <a:spcBef>
                <a:spcPts val="700"/>
              </a:spcBef>
              <a:spcAft>
                <a:spcPts val="0"/>
              </a:spcAft>
              <a:buClrTx/>
              <a:buSzTx/>
              <a:buFontTx/>
              <a:buNone/>
              <a:tabLst/>
              <a:defRPr/>
            </a:pPr>
            <a:endParaRPr lang="en-US" sz="1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160387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F - Climate for learning NO see notes-V2">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F432C-A1AE-937D-DD11-EE61E68DAD63}"/>
              </a:ext>
            </a:extLst>
          </p:cNvPr>
          <p:cNvSpPr txBox="1"/>
          <p:nvPr userDrawn="1"/>
        </p:nvSpPr>
        <p:spPr>
          <a:xfrm>
            <a:off x="222307" y="742917"/>
            <a:ext cx="4518025" cy="5164747"/>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a:lnSpc>
                <a:spcPts val="2300"/>
              </a:lnSpc>
            </a:pPr>
            <a:r>
              <a:rPr lang="en-GB" sz="1600" b="0" kern="1200" dirty="0">
                <a:solidFill>
                  <a:schemeClr val="tx1"/>
                </a:solidFill>
                <a:latin typeface="Century Gothic" panose="020B0502020202020204" pitchFamily="34" charset="0"/>
                <a:ea typeface="+mn-ea"/>
                <a:cs typeface="+mn-cs"/>
              </a:rPr>
              <a:t>Make sure you have read the accompanying teacher guidance notes before teaching this lesson. These include relevant subject knowledge for this topic, guidance on creating a safe learning environment, and curriculum links.</a:t>
            </a: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2"/>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11" name="Content Placeholder 2">
            <a:extLst>
              <a:ext uri="{FF2B5EF4-FFF2-40B4-BE49-F238E27FC236}">
                <a16:creationId xmlns:a16="http://schemas.microsoft.com/office/drawing/2014/main" id="{AFBFE3F0-AF15-64D4-9972-B459CF0CF8B0}"/>
              </a:ext>
            </a:extLst>
          </p:cNvPr>
          <p:cNvSpPr>
            <a:spLocks noGrp="1"/>
          </p:cNvSpPr>
          <p:nvPr>
            <p:ph sz="half" idx="12"/>
          </p:nvPr>
        </p:nvSpPr>
        <p:spPr>
          <a:xfrm>
            <a:off x="5018405" y="1215083"/>
            <a:ext cx="4562158" cy="4573593"/>
          </a:xfrm>
        </p:spPr>
        <p:txBody>
          <a:bodyPr>
            <a:normAutofit/>
          </a:bodyPr>
          <a:lstStyle>
            <a:lvl1pPr marL="0" indent="0">
              <a:lnSpc>
                <a:spcPts val="2400"/>
              </a:lnSpc>
              <a:spcBef>
                <a:spcPts val="700"/>
              </a:spcBef>
              <a:spcAft>
                <a:spcPts val="0"/>
              </a:spcAft>
              <a:buNone/>
              <a:defRPr sz="1600"/>
            </a:lvl1pPr>
          </a:lstStyle>
          <a:p>
            <a:pPr lvl="0"/>
            <a:endParaRPr lang="en-US"/>
          </a:p>
        </p:txBody>
      </p:sp>
      <p:sp>
        <p:nvSpPr>
          <p:cNvPr id="4" name="TextBox 3">
            <a:extLst>
              <a:ext uri="{FF2B5EF4-FFF2-40B4-BE49-F238E27FC236}">
                <a16:creationId xmlns:a16="http://schemas.microsoft.com/office/drawing/2014/main" id="{3CD0CA89-1742-42B4-825B-1D7BCA80F06C}"/>
              </a:ext>
            </a:extLst>
          </p:cNvPr>
          <p:cNvSpPr txBox="1"/>
          <p:nvPr userDrawn="1"/>
        </p:nvSpPr>
        <p:spPr>
          <a:xfrm>
            <a:off x="5003800" y="742917"/>
            <a:ext cx="4953000" cy="461665"/>
          </a:xfrm>
          <a:prstGeom prst="rect">
            <a:avLst/>
          </a:prstGeom>
          <a:noFill/>
        </p:spPr>
        <p:txBody>
          <a:bodyPr wrap="square">
            <a:spAutoFit/>
          </a:bodyPr>
          <a:lstStyle/>
          <a:p>
            <a:pPr>
              <a:spcAft>
                <a:spcPts val="800"/>
              </a:spcAft>
            </a:pPr>
            <a:r>
              <a:rPr lang="en-US" sz="2400" b="1" dirty="0">
                <a:solidFill>
                  <a:schemeClr val="accent2"/>
                </a:solidFill>
                <a:latin typeface="Century Gothic" panose="020B0502020202020204" pitchFamily="34" charset="0"/>
              </a:rPr>
              <a:t>Resources required  </a:t>
            </a:r>
          </a:p>
        </p:txBody>
      </p:sp>
      <p:sp>
        <p:nvSpPr>
          <p:cNvPr id="2" name="Slide Number Placeholder 5">
            <a:extLst>
              <a:ext uri="{FF2B5EF4-FFF2-40B4-BE49-F238E27FC236}">
                <a16:creationId xmlns:a16="http://schemas.microsoft.com/office/drawing/2014/main" id="{5EA43B49-578E-7273-9BED-0859E681380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890094DA-0C3A-95C9-412D-7EF35C99FA16}"/>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5" name="TextBox 4">
            <a:extLst>
              <a:ext uri="{FF2B5EF4-FFF2-40B4-BE49-F238E27FC236}">
                <a16:creationId xmlns:a16="http://schemas.microsoft.com/office/drawing/2014/main" id="{54846773-2F9B-03A7-B8D3-0C81B4CCFDD5}"/>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2249031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F - blank ">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24155" y="582276"/>
            <a:ext cx="7498822" cy="694054"/>
          </a:xfrm>
        </p:spPr>
        <p:txBody>
          <a:bodyPr>
            <a:noAutofit/>
          </a:bodyPr>
          <a:lstStyle>
            <a:lvl1pPr>
              <a:defRPr sz="3600">
                <a:solidFill>
                  <a:schemeClr val="accent2"/>
                </a:solidFill>
              </a:defRPr>
            </a:lvl1pPr>
          </a:lstStyle>
          <a:p>
            <a:r>
              <a:rPr lang="en-GB" dirty="0"/>
              <a:t>Slide Title </a:t>
            </a:r>
            <a:endParaRPr lang="en-US" dirty="0"/>
          </a:p>
        </p:txBody>
      </p:sp>
      <p:sp>
        <p:nvSpPr>
          <p:cNvPr id="6" name="Slide Number Placeholder 5">
            <a:extLst>
              <a:ext uri="{FF2B5EF4-FFF2-40B4-BE49-F238E27FC236}">
                <a16:creationId xmlns:a16="http://schemas.microsoft.com/office/drawing/2014/main" id="{094BB503-8807-82A5-14DF-4F12CC984B5E}"/>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7" name="Picture 6" descr="A close-up of a logo&#10;&#10;Description automatically generated">
            <a:extLst>
              <a:ext uri="{FF2B5EF4-FFF2-40B4-BE49-F238E27FC236}">
                <a16:creationId xmlns:a16="http://schemas.microsoft.com/office/drawing/2014/main" id="{8B3FB9FE-20B6-D2A7-0CA0-B53FFE1AD36F}"/>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8" name="TextBox 7">
            <a:extLst>
              <a:ext uri="{FF2B5EF4-FFF2-40B4-BE49-F238E27FC236}">
                <a16:creationId xmlns:a16="http://schemas.microsoft.com/office/drawing/2014/main" id="{F98F271E-351A-C0DA-5ED1-7A9B87676B6A}"/>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1027259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SF - Lesson title_1">
    <p:bg>
      <p:bgPr>
        <a:solidFill>
          <a:schemeClr val="accent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15" name="Text Placeholder 5">
            <a:extLst>
              <a:ext uri="{FF2B5EF4-FFF2-40B4-BE49-F238E27FC236}">
                <a16:creationId xmlns:a16="http://schemas.microsoft.com/office/drawing/2014/main" id="{84F77F2C-B8A7-2180-E207-341DA2C9E1FC}"/>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
        <p:nvSpPr>
          <p:cNvPr id="3" name="Title 1">
            <a:extLst>
              <a:ext uri="{FF2B5EF4-FFF2-40B4-BE49-F238E27FC236}">
                <a16:creationId xmlns:a16="http://schemas.microsoft.com/office/drawing/2014/main" id="{A9C42C64-A2AE-AE48-5B4D-DDEC501BADCC}"/>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bg1"/>
                </a:solidFill>
              </a:defRPr>
            </a:lvl1pPr>
          </a:lstStyle>
          <a:p>
            <a:r>
              <a:rPr lang="en-GB" dirty="0"/>
              <a:t>Slide Title </a:t>
            </a:r>
            <a:endParaRPr lang="en-US" dirty="0"/>
          </a:p>
        </p:txBody>
      </p:sp>
      <p:sp>
        <p:nvSpPr>
          <p:cNvPr id="6" name="Slide Number Placeholder 5">
            <a:extLst>
              <a:ext uri="{FF2B5EF4-FFF2-40B4-BE49-F238E27FC236}">
                <a16:creationId xmlns:a16="http://schemas.microsoft.com/office/drawing/2014/main" id="{1751FA22-7FFF-D15C-9949-B592D645673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9" name="Picture 8" descr="A close-up of a logo&#10;&#10;Description automatically generated">
            <a:extLst>
              <a:ext uri="{FF2B5EF4-FFF2-40B4-BE49-F238E27FC236}">
                <a16:creationId xmlns:a16="http://schemas.microsoft.com/office/drawing/2014/main" id="{1A57D409-EC48-0997-B0C8-838FC922D3B8}"/>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1020736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1207" y="365127"/>
            <a:ext cx="9135533"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1207" y="1825625"/>
            <a:ext cx="9135533"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341207" y="6356352"/>
            <a:ext cx="2228850" cy="365125"/>
          </a:xfrm>
          <a:prstGeom prst="rect">
            <a:avLst/>
          </a:prstGeom>
        </p:spPr>
        <p:txBody>
          <a:bodyPr vert="horz" lIns="91440" tIns="45720" rIns="91440" bIns="45720" rtlCol="0" anchor="ctr"/>
          <a:lstStyle>
            <a:lvl1pPr algn="l">
              <a:defRPr sz="1083">
                <a:solidFill>
                  <a:schemeClr val="tx1"/>
                </a:solidFill>
                <a:latin typeface="Century Gothic" panose="020B0502020202020204" pitchFamily="34" charset="0"/>
              </a:defRPr>
            </a:lvl1pPr>
          </a:lstStyle>
          <a:p>
            <a:r>
              <a:rPr lang="en-GB" b="1"/>
              <a:t>‹#›</a:t>
            </a:r>
            <a:endParaRPr lang="en-US"/>
          </a:p>
        </p:txBody>
      </p:sp>
      <p:sp>
        <p:nvSpPr>
          <p:cNvPr id="5" name="Slide Number Placeholder 5">
            <a:extLst>
              <a:ext uri="{FF2B5EF4-FFF2-40B4-BE49-F238E27FC236}">
                <a16:creationId xmlns:a16="http://schemas.microsoft.com/office/drawing/2014/main" id="{D734BCF7-9077-EC02-0FF2-D789ECF9339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Tree>
    <p:extLst>
      <p:ext uri="{BB962C8B-B14F-4D97-AF65-F5344CB8AC3E}">
        <p14:creationId xmlns:p14="http://schemas.microsoft.com/office/powerpoint/2010/main" val="100273752"/>
      </p:ext>
    </p:extLst>
  </p:cSld>
  <p:clrMap bg1="dk1" tx1="lt1" bg2="dk2" tx2="lt2" accent1="accent1" accent2="accent2" accent3="accent3" accent4="accent4" accent5="accent5" accent6="accent6" hlink="hlink" folHlink="folHlink"/>
  <p:sldLayoutIdLst>
    <p:sldLayoutId id="2147483666" r:id="rId1"/>
    <p:sldLayoutId id="2147483664" r:id="rId2"/>
    <p:sldLayoutId id="2147483667" r:id="rId3"/>
    <p:sldLayoutId id="2147483668" r:id="rId4"/>
    <p:sldLayoutId id="2147483669" r:id="rId5"/>
    <p:sldLayoutId id="2147483703" r:id="rId6"/>
    <p:sldLayoutId id="2147483702" r:id="rId7"/>
    <p:sldLayoutId id="2147483670" r:id="rId8"/>
  </p:sldLayoutIdLst>
  <p:hf hdr="0" ftr="0" dt="0"/>
  <p:txStyles>
    <p:titleStyle>
      <a:lvl1pPr algn="l" defTabSz="990570" rtl="0" eaLnBrk="1" latinLnBrk="0" hangingPunct="1">
        <a:lnSpc>
          <a:spcPct val="90000"/>
        </a:lnSpc>
        <a:spcBef>
          <a:spcPct val="0"/>
        </a:spcBef>
        <a:buNone/>
        <a:defRPr sz="3900" b="1" kern="1200">
          <a:solidFill>
            <a:schemeClr val="tx1"/>
          </a:solidFill>
          <a:latin typeface="Century Gothic" panose="020B0502020202020204" pitchFamily="34" charset="0"/>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en-US"/>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6240" userDrawn="1">
          <p15:clr>
            <a:srgbClr val="F26B43"/>
          </p15:clr>
        </p15:guide>
        <p15:guide id="3" pos="208" userDrawn="1">
          <p15:clr>
            <a:srgbClr val="F26B43"/>
          </p15:clr>
        </p15:guide>
        <p15:guide id="4" pos="1008" userDrawn="1">
          <p15:clr>
            <a:srgbClr val="F26B43"/>
          </p15:clr>
        </p15:guide>
        <p15:guide id="5" pos="1208" userDrawn="1">
          <p15:clr>
            <a:srgbClr val="F26B43"/>
          </p15:clr>
        </p15:guide>
        <p15:guide id="6" pos="2008" userDrawn="1">
          <p15:clr>
            <a:srgbClr val="F26B43"/>
          </p15:clr>
        </p15:guide>
        <p15:guide id="7" pos="2216" userDrawn="1">
          <p15:clr>
            <a:srgbClr val="F26B43"/>
          </p15:clr>
        </p15:guide>
        <p15:guide id="8" pos="3016" userDrawn="1">
          <p15:clr>
            <a:srgbClr val="F26B43"/>
          </p15:clr>
        </p15:guide>
        <p15:guide id="9" pos="3224" userDrawn="1">
          <p15:clr>
            <a:srgbClr val="F26B43"/>
          </p15:clr>
        </p15:guide>
        <p15:guide id="10" pos="4024" userDrawn="1">
          <p15:clr>
            <a:srgbClr val="F26B43"/>
          </p15:clr>
        </p15:guide>
        <p15:guide id="11" pos="4232" userDrawn="1">
          <p15:clr>
            <a:srgbClr val="F26B43"/>
          </p15:clr>
        </p15:guide>
        <p15:guide id="12" pos="5032" userDrawn="1">
          <p15:clr>
            <a:srgbClr val="F26B43"/>
          </p15:clr>
        </p15:guide>
        <p15:guide id="13" pos="5232" userDrawn="1">
          <p15:clr>
            <a:srgbClr val="F26B43"/>
          </p15:clr>
        </p15:guide>
        <p15:guide id="14" pos="6032" userDrawn="1">
          <p15:clr>
            <a:srgbClr val="F26B43"/>
          </p15:clr>
        </p15:guide>
        <p15:guide id="15" orient="horz" userDrawn="1">
          <p15:clr>
            <a:srgbClr val="F26B43"/>
          </p15:clr>
        </p15:guide>
        <p15:guide id="16" orient="horz" pos="4320" userDrawn="1">
          <p15:clr>
            <a:srgbClr val="F26B43"/>
          </p15:clr>
        </p15:guide>
        <p15:guide id="17" orient="horz" pos="208" userDrawn="1">
          <p15:clr>
            <a:srgbClr val="F26B43"/>
          </p15:clr>
        </p15:guide>
        <p15:guide id="18" orient="horz" pos="688" userDrawn="1">
          <p15:clr>
            <a:srgbClr val="F26B43"/>
          </p15:clr>
        </p15:guide>
        <p15:guide id="19" orient="horz" pos="888" userDrawn="1">
          <p15:clr>
            <a:srgbClr val="F26B43"/>
          </p15:clr>
        </p15:guide>
        <p15:guide id="20" orient="horz" pos="1368" userDrawn="1">
          <p15:clr>
            <a:srgbClr val="F26B43"/>
          </p15:clr>
        </p15:guide>
        <p15:guide id="21" orient="horz" pos="1576" userDrawn="1">
          <p15:clr>
            <a:srgbClr val="F26B43"/>
          </p15:clr>
        </p15:guide>
        <p15:guide id="22" orient="horz" pos="2056" userDrawn="1">
          <p15:clr>
            <a:srgbClr val="F26B43"/>
          </p15:clr>
        </p15:guide>
        <p15:guide id="23" orient="horz" pos="2264" userDrawn="1">
          <p15:clr>
            <a:srgbClr val="F26B43"/>
          </p15:clr>
        </p15:guide>
        <p15:guide id="24" orient="horz" pos="2744" userDrawn="1">
          <p15:clr>
            <a:srgbClr val="F26B43"/>
          </p15:clr>
        </p15:guide>
        <p15:guide id="25" orient="horz" pos="2952" userDrawn="1">
          <p15:clr>
            <a:srgbClr val="F26B43"/>
          </p15:clr>
        </p15:guide>
        <p15:guide id="26" orient="horz" pos="3432" userDrawn="1">
          <p15:clr>
            <a:srgbClr val="F26B43"/>
          </p15:clr>
        </p15:guide>
        <p15:guide id="27" orient="horz" pos="3632" userDrawn="1">
          <p15:clr>
            <a:srgbClr val="F26B43"/>
          </p15:clr>
        </p15:guide>
        <p15:guide id="28" orient="horz" pos="41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1207" y="365127"/>
            <a:ext cx="9135533"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1207" y="1825625"/>
            <a:ext cx="9135533"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341207" y="6356352"/>
            <a:ext cx="2228850" cy="365125"/>
          </a:xfrm>
          <a:prstGeom prst="rect">
            <a:avLst/>
          </a:prstGeom>
        </p:spPr>
        <p:txBody>
          <a:bodyPr vert="horz" lIns="91440" tIns="45720" rIns="91440" bIns="45720" rtlCol="0" anchor="ctr"/>
          <a:lstStyle>
            <a:lvl1pPr algn="l">
              <a:defRPr sz="1083">
                <a:solidFill>
                  <a:schemeClr val="tx1"/>
                </a:solidFill>
                <a:latin typeface="Century Gothic" panose="020B0502020202020204" pitchFamily="34" charset="0"/>
              </a:defRPr>
            </a:lvl1pPr>
          </a:lstStyle>
          <a:p>
            <a:r>
              <a:rPr lang="en-GB" b="1"/>
              <a:t>‹#›</a:t>
            </a:r>
            <a:endParaRPr lang="en-US"/>
          </a:p>
        </p:txBody>
      </p:sp>
      <p:sp>
        <p:nvSpPr>
          <p:cNvPr id="6" name="Slide Number Placeholder 5"/>
          <p:cNvSpPr>
            <a:spLocks noGrp="1"/>
          </p:cNvSpPr>
          <p:nvPr>
            <p:ph type="sldNum" sz="quarter" idx="4"/>
          </p:nvPr>
        </p:nvSpPr>
        <p:spPr>
          <a:xfrm>
            <a:off x="7247890" y="6356352"/>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Tree>
    <p:extLst>
      <p:ext uri="{BB962C8B-B14F-4D97-AF65-F5344CB8AC3E}">
        <p14:creationId xmlns:p14="http://schemas.microsoft.com/office/powerpoint/2010/main" val="3162068689"/>
      </p:ext>
    </p:extLst>
  </p:cSld>
  <p:clrMap bg1="lt1" tx1="dk1" bg2="lt2" tx2="dk2" accent1="accent1" accent2="accent2" accent3="accent3" accent4="accent4" accent5="accent5" accent6="accent6" hlink="hlink" folHlink="folHlink"/>
  <p:sldLayoutIdLst>
    <p:sldLayoutId id="2147483672" r:id="rId1"/>
    <p:sldLayoutId id="2147483700" r:id="rId2"/>
    <p:sldLayoutId id="2147483699" r:id="rId3"/>
    <p:sldLayoutId id="2147483698" r:id="rId4"/>
    <p:sldLayoutId id="2147483678" r:id="rId5"/>
    <p:sldLayoutId id="2147483685" r:id="rId6"/>
    <p:sldLayoutId id="2147483687" r:id="rId7"/>
    <p:sldLayoutId id="2147483688" r:id="rId8"/>
    <p:sldLayoutId id="2147483680" r:id="rId9"/>
    <p:sldLayoutId id="2147483686" r:id="rId10"/>
    <p:sldLayoutId id="2147483694" r:id="rId11"/>
    <p:sldLayoutId id="2147483696" r:id="rId12"/>
    <p:sldLayoutId id="2147483693" r:id="rId13"/>
    <p:sldLayoutId id="2147483695" r:id="rId14"/>
    <p:sldLayoutId id="2147483691" r:id="rId15"/>
    <p:sldLayoutId id="2147483682" r:id="rId16"/>
    <p:sldLayoutId id="2147483689" r:id="rId17"/>
    <p:sldLayoutId id="2147483690" r:id="rId18"/>
    <p:sldLayoutId id="2147483704" r:id="rId19"/>
    <p:sldLayoutId id="2147483706" r:id="rId20"/>
    <p:sldLayoutId id="2147483705" r:id="rId21"/>
    <p:sldLayoutId id="2147483708" r:id="rId22"/>
    <p:sldLayoutId id="2147483701" r:id="rId23"/>
    <p:sldLayoutId id="2147483677" r:id="rId24"/>
  </p:sldLayoutIdLst>
  <p:hf hdr="0" ftr="0" dt="0"/>
  <p:txStyles>
    <p:titleStyle>
      <a:lvl1pPr algn="l" defTabSz="990570" rtl="0" eaLnBrk="1" latinLnBrk="0" hangingPunct="1">
        <a:lnSpc>
          <a:spcPct val="90000"/>
        </a:lnSpc>
        <a:spcBef>
          <a:spcPct val="0"/>
        </a:spcBef>
        <a:buNone/>
        <a:defRPr sz="3900" b="1" kern="1200">
          <a:solidFill>
            <a:schemeClr val="tx1"/>
          </a:solidFill>
          <a:latin typeface="Century Gothic" panose="020B0502020202020204" pitchFamily="34" charset="0"/>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en-US"/>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6240" userDrawn="1">
          <p15:clr>
            <a:srgbClr val="F26B43"/>
          </p15:clr>
        </p15:guide>
        <p15:guide id="3" pos="204" userDrawn="1">
          <p15:clr>
            <a:srgbClr val="F26B43"/>
          </p15:clr>
        </p15:guide>
        <p15:guide id="4" pos="1005" userDrawn="1">
          <p15:clr>
            <a:srgbClr val="F26B43"/>
          </p15:clr>
        </p15:guide>
        <p15:guide id="5" pos="1210" userDrawn="1">
          <p15:clr>
            <a:srgbClr val="F26B43"/>
          </p15:clr>
        </p15:guide>
        <p15:guide id="6" pos="2011" userDrawn="1">
          <p15:clr>
            <a:srgbClr val="F26B43"/>
          </p15:clr>
        </p15:guide>
        <p15:guide id="7" pos="2216" userDrawn="1">
          <p15:clr>
            <a:srgbClr val="F26B43"/>
          </p15:clr>
        </p15:guide>
        <p15:guide id="8" pos="3017" userDrawn="1">
          <p15:clr>
            <a:srgbClr val="F26B43"/>
          </p15:clr>
        </p15:guide>
        <p15:guide id="9" pos="3222" userDrawn="1">
          <p15:clr>
            <a:srgbClr val="F26B43"/>
          </p15:clr>
        </p15:guide>
        <p15:guide id="10" pos="4023" userDrawn="1">
          <p15:clr>
            <a:srgbClr val="F26B43"/>
          </p15:clr>
        </p15:guide>
        <p15:guide id="11" pos="4228" userDrawn="1">
          <p15:clr>
            <a:srgbClr val="F26B43"/>
          </p15:clr>
        </p15:guide>
        <p15:guide id="12" pos="5029" userDrawn="1">
          <p15:clr>
            <a:srgbClr val="F26B43"/>
          </p15:clr>
        </p15:guide>
        <p15:guide id="13" pos="5234" userDrawn="1">
          <p15:clr>
            <a:srgbClr val="F26B43"/>
          </p15:clr>
        </p15:guide>
        <p15:guide id="14" pos="6035" userDrawn="1">
          <p15:clr>
            <a:srgbClr val="F26B43"/>
          </p15:clr>
        </p15:guide>
        <p15:guide id="15" orient="horz" userDrawn="1">
          <p15:clr>
            <a:srgbClr val="F26B43"/>
          </p15:clr>
        </p15:guide>
        <p15:guide id="16" orient="horz" pos="4320" userDrawn="1">
          <p15:clr>
            <a:srgbClr val="F26B43"/>
          </p15:clr>
        </p15:guide>
        <p15:guide id="17" orient="horz" pos="204" userDrawn="1">
          <p15:clr>
            <a:srgbClr val="F26B43"/>
          </p15:clr>
        </p15:guide>
        <p15:guide id="18" orient="horz" pos="685" userDrawn="1">
          <p15:clr>
            <a:srgbClr val="F26B43"/>
          </p15:clr>
        </p15:guide>
        <p15:guide id="19" orient="horz" pos="890" userDrawn="1">
          <p15:clr>
            <a:srgbClr val="F26B43"/>
          </p15:clr>
        </p15:guide>
        <p15:guide id="20" orient="horz" pos="1371" userDrawn="1">
          <p15:clr>
            <a:srgbClr val="F26B43"/>
          </p15:clr>
        </p15:guide>
        <p15:guide id="21" orient="horz" pos="1576" userDrawn="1">
          <p15:clr>
            <a:srgbClr val="F26B43"/>
          </p15:clr>
        </p15:guide>
        <p15:guide id="22" orient="horz" pos="2057" userDrawn="1">
          <p15:clr>
            <a:srgbClr val="F26B43"/>
          </p15:clr>
        </p15:guide>
        <p15:guide id="23" orient="horz" pos="2262" userDrawn="1">
          <p15:clr>
            <a:srgbClr val="F26B43"/>
          </p15:clr>
        </p15:guide>
        <p15:guide id="24" orient="horz" pos="2743" userDrawn="1">
          <p15:clr>
            <a:srgbClr val="F26B43"/>
          </p15:clr>
        </p15:guide>
        <p15:guide id="25" orient="horz" pos="2948" userDrawn="1">
          <p15:clr>
            <a:srgbClr val="F26B43"/>
          </p15:clr>
        </p15:guide>
        <p15:guide id="26" orient="horz" pos="3429" userDrawn="1">
          <p15:clr>
            <a:srgbClr val="F26B43"/>
          </p15:clr>
        </p15:guide>
        <p15:guide id="27" orient="horz" pos="3634" userDrawn="1">
          <p15:clr>
            <a:srgbClr val="F26B43"/>
          </p15:clr>
        </p15:guide>
        <p15:guide id="28" orient="horz" pos="411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19.png"/><Relationship Id="rId1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hyperlink" Target="http://www.childline.org.uk/" TargetMode="External"/><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www.talktofrank.com/get-help"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1">
            <a:extLst>
              <a:ext uri="{FF2B5EF4-FFF2-40B4-BE49-F238E27FC236}">
                <a16:creationId xmlns:a16="http://schemas.microsoft.com/office/drawing/2014/main" id="{845A6BC1-F426-A744-1D83-77F981798010}"/>
              </a:ext>
            </a:extLst>
          </p:cNvPr>
          <p:cNvPicPr>
            <a:picLocks noChangeAspect="1"/>
          </p:cNvPicPr>
          <p:nvPr/>
        </p:nvPicPr>
        <p:blipFill>
          <a:blip r:embed="rId2"/>
          <a:srcRect t="1207" b="1207"/>
          <a:stretch/>
        </p:blipFill>
        <p:spPr>
          <a:xfrm>
            <a:off x="6750838" y="1412875"/>
            <a:ext cx="2449299" cy="3382670"/>
          </a:xfrm>
          <a:prstGeom prst="rect">
            <a:avLst/>
          </a:prstGeom>
          <a:ln>
            <a:noFill/>
          </a:ln>
          <a:effectLst>
            <a:outerShdw blurRad="292100" dist="232131" dir="5400000" algn="tl" rotWithShape="0">
              <a:srgbClr val="333333">
                <a:alpha val="71669"/>
              </a:srgbClr>
            </a:outerShdw>
          </a:effectLst>
        </p:spPr>
      </p:pic>
      <p:sp>
        <p:nvSpPr>
          <p:cNvPr id="2" name="Title 1">
            <a:extLst>
              <a:ext uri="{FF2B5EF4-FFF2-40B4-BE49-F238E27FC236}">
                <a16:creationId xmlns:a16="http://schemas.microsoft.com/office/drawing/2014/main" id="{F808800C-B306-18E7-D605-B2295BCDC299}"/>
              </a:ext>
            </a:extLst>
          </p:cNvPr>
          <p:cNvSpPr>
            <a:spLocks noGrp="1"/>
          </p:cNvSpPr>
          <p:nvPr>
            <p:ph type="title"/>
          </p:nvPr>
        </p:nvSpPr>
        <p:spPr/>
        <p:txBody>
          <a:bodyPr>
            <a:normAutofit fontScale="90000"/>
          </a:bodyPr>
          <a:lstStyle/>
          <a:p>
            <a:r>
              <a:rPr lang="en-US" dirty="0"/>
              <a:t>Drug education</a:t>
            </a:r>
          </a:p>
        </p:txBody>
      </p:sp>
      <p:sp>
        <p:nvSpPr>
          <p:cNvPr id="3" name="Subtitle 2">
            <a:extLst>
              <a:ext uri="{FF2B5EF4-FFF2-40B4-BE49-F238E27FC236}">
                <a16:creationId xmlns:a16="http://schemas.microsoft.com/office/drawing/2014/main" id="{F1231D9D-8A18-B483-FE64-1B1B1B96683A}"/>
              </a:ext>
            </a:extLst>
          </p:cNvPr>
          <p:cNvSpPr>
            <a:spLocks noGrp="1"/>
          </p:cNvSpPr>
          <p:nvPr>
            <p:ph type="subTitle" idx="1"/>
          </p:nvPr>
        </p:nvSpPr>
        <p:spPr>
          <a:xfrm>
            <a:off x="239606" y="3483582"/>
            <a:ext cx="5071113" cy="582035"/>
          </a:xfrm>
        </p:spPr>
        <p:txBody>
          <a:bodyPr/>
          <a:lstStyle/>
          <a:p>
            <a:pPr>
              <a:lnSpc>
                <a:spcPts val="3200"/>
              </a:lnSpc>
              <a:spcBef>
                <a:spcPts val="0"/>
              </a:spcBef>
            </a:pPr>
            <a:r>
              <a:rPr lang="en-US" sz="2400" dirty="0"/>
              <a:t>Managing influence</a:t>
            </a:r>
          </a:p>
          <a:p>
            <a:pPr>
              <a:lnSpc>
                <a:spcPts val="3200"/>
              </a:lnSpc>
              <a:spcBef>
                <a:spcPts val="0"/>
              </a:spcBef>
            </a:pPr>
            <a:r>
              <a:rPr lang="en-US" dirty="0"/>
              <a:t>Year 9: Lesson 5</a:t>
            </a:r>
            <a:endParaRPr lang="en-US" sz="2400" dirty="0"/>
          </a:p>
        </p:txBody>
      </p:sp>
      <p:sp>
        <p:nvSpPr>
          <p:cNvPr id="5" name="Slide Number Placeholder 5">
            <a:extLst>
              <a:ext uri="{FF2B5EF4-FFF2-40B4-BE49-F238E27FC236}">
                <a16:creationId xmlns:a16="http://schemas.microsoft.com/office/drawing/2014/main" id="{B3DDE530-D9CF-7586-D2F5-BC12A61F377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Tree>
    <p:extLst>
      <p:ext uri="{BB962C8B-B14F-4D97-AF65-F5344CB8AC3E}">
        <p14:creationId xmlns:p14="http://schemas.microsoft.com/office/powerpoint/2010/main" val="2260120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B866AD-FBEF-AB0F-1F13-3998817CD676}"/>
              </a:ext>
            </a:extLst>
          </p:cNvPr>
          <p:cNvSpPr>
            <a:spLocks noGrp="1"/>
          </p:cNvSpPr>
          <p:nvPr>
            <p:ph idx="1"/>
          </p:nvPr>
        </p:nvSpPr>
        <p:spPr/>
        <p:txBody>
          <a:bodyPr/>
          <a:lstStyle/>
          <a:p>
            <a:endParaRPr lang="en-US"/>
          </a:p>
        </p:txBody>
      </p:sp>
      <p:sp>
        <p:nvSpPr>
          <p:cNvPr id="3" name="Slide Number Placeholder 5">
            <a:extLst>
              <a:ext uri="{FF2B5EF4-FFF2-40B4-BE49-F238E27FC236}">
                <a16:creationId xmlns:a16="http://schemas.microsoft.com/office/drawing/2014/main" id="{3D634B50-2908-D19A-31D1-14B55BBA010A}"/>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tx1">
                    <a:lumMod val="50000"/>
                    <a:lumOff val="50000"/>
                  </a:schemeClr>
                </a:solidFill>
              </a:rPr>
              <a:t>© PSHE Association 2025</a:t>
            </a:r>
          </a:p>
        </p:txBody>
      </p:sp>
    </p:spTree>
    <p:extLst>
      <p:ext uri="{BB962C8B-B14F-4D97-AF65-F5344CB8AC3E}">
        <p14:creationId xmlns:p14="http://schemas.microsoft.com/office/powerpoint/2010/main" val="2552904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0745C9D-E4FC-ED65-A944-0DB4FAEFB885}"/>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
        <p:nvSpPr>
          <p:cNvPr id="5" name="Content Placeholder 4">
            <a:extLst>
              <a:ext uri="{FF2B5EF4-FFF2-40B4-BE49-F238E27FC236}">
                <a16:creationId xmlns:a16="http://schemas.microsoft.com/office/drawing/2014/main" id="{D1B41380-CE5F-737D-911C-2826BEA3C027}"/>
              </a:ext>
            </a:extLst>
          </p:cNvPr>
          <p:cNvSpPr>
            <a:spLocks noGrp="1"/>
          </p:cNvSpPr>
          <p:nvPr>
            <p:ph sz="half" idx="12"/>
          </p:nvPr>
        </p:nvSpPr>
        <p:spPr>
          <a:xfrm>
            <a:off x="234316" y="1333463"/>
            <a:ext cx="3187758" cy="4650224"/>
          </a:xfrm>
        </p:spPr>
        <p:txBody>
          <a:bodyPr/>
          <a:lstStyle/>
          <a:p>
            <a:pPr>
              <a:lnSpc>
                <a:spcPts val="2400"/>
              </a:lnSpc>
              <a:spcBef>
                <a:spcPts val="900"/>
              </a:spcBef>
              <a:spcAft>
                <a:spcPts val="0"/>
              </a:spcAft>
            </a:pPr>
            <a:r>
              <a:rPr lang="en-GB" sz="1800" dirty="0">
                <a:ea typeface="Calibri" panose="020F0502020204030204" pitchFamily="34" charset="0"/>
                <a:cs typeface="Times New Roman" panose="02020603050405020304" pitchFamily="18" charset="0"/>
              </a:rPr>
              <a:t>We will </a:t>
            </a:r>
            <a:r>
              <a:rPr lang="en-GB" sz="1800" dirty="0">
                <a:effectLst/>
                <a:ea typeface="Calibri" panose="020F0502020204030204" pitchFamily="34" charset="0"/>
                <a:cs typeface="Times New Roman" panose="02020603050405020304" pitchFamily="18" charset="0"/>
              </a:rPr>
              <a:t>learn how to manage peer and other influence in relation to substance use.</a:t>
            </a:r>
          </a:p>
          <a:p>
            <a:endParaRPr lang="en-US" dirty="0"/>
          </a:p>
        </p:txBody>
      </p:sp>
      <p:sp>
        <p:nvSpPr>
          <p:cNvPr id="6" name="Content Placeholder 5">
            <a:extLst>
              <a:ext uri="{FF2B5EF4-FFF2-40B4-BE49-F238E27FC236}">
                <a16:creationId xmlns:a16="http://schemas.microsoft.com/office/drawing/2014/main" id="{E476D276-A037-8F3F-2293-303A10A6A3C8}"/>
              </a:ext>
            </a:extLst>
          </p:cNvPr>
          <p:cNvSpPr>
            <a:spLocks noGrp="1"/>
          </p:cNvSpPr>
          <p:nvPr>
            <p:ph sz="half" idx="13"/>
          </p:nvPr>
        </p:nvSpPr>
        <p:spPr>
          <a:xfrm>
            <a:off x="4067944" y="1333463"/>
            <a:ext cx="4710296" cy="4650224"/>
          </a:xfrm>
        </p:spPr>
        <p:txBody>
          <a:bodyPr/>
          <a:lstStyle/>
          <a:p>
            <a:pPr marL="198000" indent="-198000">
              <a:lnSpc>
                <a:spcPts val="2400"/>
              </a:lnSpc>
              <a:spcBef>
                <a:spcPts val="900"/>
              </a:spcBef>
              <a:spcAft>
                <a:spcPts val="0"/>
              </a:spcAft>
            </a:pPr>
            <a:r>
              <a:rPr lang="en-GB" sz="1800" dirty="0">
                <a:effectLst/>
                <a:ea typeface="Calibri" panose="020F0502020204030204" pitchFamily="34" charset="0"/>
                <a:cs typeface="Times New Roman" panose="02020603050405020304" pitchFamily="18" charset="0"/>
              </a:rPr>
              <a:t>We will be able to: </a:t>
            </a:r>
          </a:p>
          <a:p>
            <a:pPr marL="198000" lvl="0" indent="-198000">
              <a:lnSpc>
                <a:spcPts val="2400"/>
              </a:lnSpc>
              <a:spcBef>
                <a:spcPts val="900"/>
              </a:spcBef>
              <a:spcAft>
                <a:spcPts val="0"/>
              </a:spcAft>
              <a:buFont typeface="Arial" panose="020B0604020202020204" pitchFamily="34" charset="0"/>
              <a:buChar char="•"/>
              <a:tabLst>
                <a:tab pos="228600" algn="l"/>
                <a:tab pos="457200" algn="l"/>
              </a:tabLst>
            </a:pPr>
            <a:r>
              <a:rPr lang="en-GB" sz="1800" dirty="0">
                <a:effectLst/>
                <a:ea typeface="Calibri" panose="020F0502020204030204" pitchFamily="34" charset="0"/>
                <a:cs typeface="Times New Roman" panose="02020603050405020304" pitchFamily="18" charset="0"/>
              </a:rPr>
              <a:t>explain the physical, emotional and social consequences substance use might have on someone</a:t>
            </a:r>
          </a:p>
          <a:p>
            <a:pPr marL="198000" lvl="0" indent="-198000">
              <a:lnSpc>
                <a:spcPts val="2400"/>
              </a:lnSpc>
              <a:spcBef>
                <a:spcPts val="900"/>
              </a:spcBef>
              <a:spcAft>
                <a:spcPts val="0"/>
              </a:spcAft>
              <a:buFont typeface="Arial" panose="020B0604020202020204" pitchFamily="34" charset="0"/>
              <a:buChar char="•"/>
              <a:tabLst>
                <a:tab pos="228600" algn="l"/>
                <a:tab pos="457200" algn="l"/>
              </a:tabLst>
            </a:pPr>
            <a:r>
              <a:rPr lang="en-GB" sz="1800" dirty="0">
                <a:effectLst/>
                <a:ea typeface="Calibri" panose="020F0502020204030204" pitchFamily="34" charset="0"/>
                <a:cs typeface="Times New Roman" panose="02020603050405020304" pitchFamily="18" charset="0"/>
              </a:rPr>
              <a:t>demonstrate strategies they could use if someone offers them something that might be harmful or illegal</a:t>
            </a:r>
          </a:p>
          <a:p>
            <a:pPr marL="198000" lvl="0" indent="-198000">
              <a:lnSpc>
                <a:spcPts val="2400"/>
              </a:lnSpc>
              <a:spcBef>
                <a:spcPts val="900"/>
              </a:spcBef>
              <a:spcAft>
                <a:spcPts val="0"/>
              </a:spcAft>
              <a:buFont typeface="Arial" panose="020B0604020202020204" pitchFamily="34" charset="0"/>
              <a:buChar char="•"/>
              <a:tabLst>
                <a:tab pos="228600" algn="l"/>
                <a:tab pos="457200" algn="l"/>
              </a:tabLst>
            </a:pPr>
            <a:r>
              <a:rPr lang="en-GB" sz="1800" dirty="0">
                <a:effectLst/>
                <a:ea typeface="Calibri" panose="020F0502020204030204" pitchFamily="34" charset="0"/>
                <a:cs typeface="Times New Roman" panose="02020603050405020304" pitchFamily="18" charset="0"/>
              </a:rPr>
              <a:t>explain the potential impact of others’ views about drugs, alcohol and smoking on decision-making</a:t>
            </a:r>
          </a:p>
          <a:p>
            <a:pPr marL="198000" lvl="0" indent="-198000">
              <a:lnSpc>
                <a:spcPts val="2400"/>
              </a:lnSpc>
              <a:spcBef>
                <a:spcPts val="900"/>
              </a:spcBef>
              <a:spcAft>
                <a:spcPts val="0"/>
              </a:spcAft>
              <a:buFont typeface="Arial" panose="020B0604020202020204" pitchFamily="34" charset="0"/>
              <a:buChar char="•"/>
              <a:tabLst>
                <a:tab pos="228600" algn="l"/>
                <a:tab pos="457200" algn="l"/>
              </a:tabLst>
            </a:pPr>
            <a:r>
              <a:rPr lang="en-GB" sz="1800" dirty="0">
                <a:effectLst/>
                <a:ea typeface="Calibri" panose="020F0502020204030204" pitchFamily="34" charset="0"/>
                <a:cs typeface="Times New Roman" panose="02020603050405020304" pitchFamily="18" charset="0"/>
              </a:rPr>
              <a:t>explain what support is available to people who are concerned about substance use and how to access it for themselves or others</a:t>
            </a:r>
          </a:p>
          <a:p>
            <a:pPr marL="198000" indent="-198000">
              <a:lnSpc>
                <a:spcPts val="2400"/>
              </a:lnSpc>
              <a:spcBef>
                <a:spcPts val="900"/>
              </a:spcBef>
              <a:spcAft>
                <a:spcPts val="0"/>
              </a:spcAft>
            </a:pPr>
            <a:endParaRPr lang="en-US" sz="1800" dirty="0"/>
          </a:p>
        </p:txBody>
      </p:sp>
    </p:spTree>
    <p:extLst>
      <p:ext uri="{BB962C8B-B14F-4D97-AF65-F5344CB8AC3E}">
        <p14:creationId xmlns:p14="http://schemas.microsoft.com/office/powerpoint/2010/main" val="3757565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FC49A77-BB91-49D9-60F3-B11AB99A4D1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bg1"/>
                </a:solidFill>
              </a:rPr>
              <a:t>© PSHE Association 2025</a:t>
            </a:r>
          </a:p>
        </p:txBody>
      </p:sp>
      <p:sp>
        <p:nvSpPr>
          <p:cNvPr id="6" name="Title 1">
            <a:extLst>
              <a:ext uri="{FF2B5EF4-FFF2-40B4-BE49-F238E27FC236}">
                <a16:creationId xmlns:a16="http://schemas.microsoft.com/office/drawing/2014/main" id="{C61A08DF-1319-5251-BA5E-D241F6EE223D}"/>
              </a:ext>
            </a:extLst>
          </p:cNvPr>
          <p:cNvSpPr txBox="1">
            <a:spLocks/>
          </p:cNvSpPr>
          <p:nvPr/>
        </p:nvSpPr>
        <p:spPr>
          <a:xfrm>
            <a:off x="233592" y="543878"/>
            <a:ext cx="10159311" cy="694054"/>
          </a:xfrm>
          <a:prstGeom prst="rect">
            <a:avLst/>
          </a:prstGeom>
        </p:spPr>
        <p:txBody>
          <a:bodyPr vert="horz" lIns="91440" tIns="45720" rIns="91440" bIns="45720" rtlCol="0" anchor="b">
            <a:noAutofit/>
          </a:bodyPr>
          <a:lstStyle>
            <a:lvl1pPr algn="l" defTabSz="990570" rtl="0" eaLnBrk="1" latinLnBrk="0" hangingPunct="1">
              <a:lnSpc>
                <a:spcPts val="4300"/>
              </a:lnSpc>
              <a:spcBef>
                <a:spcPts val="2600"/>
              </a:spcBef>
              <a:buNone/>
              <a:defRPr sz="3600" b="1" kern="1200">
                <a:solidFill>
                  <a:schemeClr val="tx1"/>
                </a:solidFill>
                <a:latin typeface="Century Gothic" panose="020B0502020202020204" pitchFamily="34" charset="0"/>
                <a:ea typeface="+mj-ea"/>
                <a:cs typeface="+mj-cs"/>
              </a:defRPr>
            </a:lvl1pPr>
          </a:lstStyle>
          <a:p>
            <a:r>
              <a:rPr lang="en-US" dirty="0"/>
              <a:t>What’s our starting point?</a:t>
            </a:r>
            <a:endParaRPr lang="en-US" dirty="0">
              <a:solidFill>
                <a:schemeClr val="bg1"/>
              </a:solidFill>
            </a:endParaRPr>
          </a:p>
        </p:txBody>
      </p:sp>
      <p:sp>
        <p:nvSpPr>
          <p:cNvPr id="7" name="Content Placeholder 2">
            <a:extLst>
              <a:ext uri="{FF2B5EF4-FFF2-40B4-BE49-F238E27FC236}">
                <a16:creationId xmlns:a16="http://schemas.microsoft.com/office/drawing/2014/main" id="{278BA1E0-180C-08D0-E749-3065B129BE62}"/>
              </a:ext>
            </a:extLst>
          </p:cNvPr>
          <p:cNvSpPr txBox="1">
            <a:spLocks/>
          </p:cNvSpPr>
          <p:nvPr/>
        </p:nvSpPr>
        <p:spPr>
          <a:xfrm>
            <a:off x="232916" y="1303304"/>
            <a:ext cx="4357385" cy="4368246"/>
          </a:xfrm>
          <a:prstGeom prst="rect">
            <a:avLst/>
          </a:prstGeom>
        </p:spPr>
        <p:txBody>
          <a:bodyPr vert="horz" lIns="91440" tIns="45720" rIns="91440" bIns="45720" rtlCol="0">
            <a:norm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r>
              <a:rPr lang="en-GB" sz="2000" dirty="0">
                <a:solidFill>
                  <a:schemeClr val="tx1"/>
                </a:solidFill>
                <a:ea typeface="Lato" panose="020B0604020202020204" charset="0"/>
                <a:cs typeface="Lato" panose="020B0604020202020204" charset="0"/>
              </a:rPr>
              <a:t>In pairs, choose a topic from the past three lessons and create a 60-second news bulletin to summarise what you have learnt about drugs.</a:t>
            </a:r>
            <a:endParaRPr lang="en-GB" sz="2000" dirty="0"/>
          </a:p>
        </p:txBody>
      </p:sp>
      <p:pic>
        <p:nvPicPr>
          <p:cNvPr id="9" name="Picture 8" descr="A person sitting at a table&#10;&#10;Description automatically generated">
            <a:extLst>
              <a:ext uri="{FF2B5EF4-FFF2-40B4-BE49-F238E27FC236}">
                <a16:creationId xmlns:a16="http://schemas.microsoft.com/office/drawing/2014/main" id="{FE700C77-F74A-C902-8DD0-2A99A5221B60}"/>
              </a:ext>
            </a:extLst>
          </p:cNvPr>
          <p:cNvPicPr>
            <a:picLocks noChangeAspect="1"/>
          </p:cNvPicPr>
          <p:nvPr/>
        </p:nvPicPr>
        <p:blipFill>
          <a:blip r:embed="rId3"/>
          <a:stretch>
            <a:fillRect/>
          </a:stretch>
        </p:blipFill>
        <p:spPr>
          <a:xfrm rot="239430">
            <a:off x="4700508" y="2538782"/>
            <a:ext cx="4791075" cy="3334157"/>
          </a:xfrm>
          <a:prstGeom prst="rect">
            <a:avLst/>
          </a:prstGeom>
        </p:spPr>
      </p:pic>
      <p:sp>
        <p:nvSpPr>
          <p:cNvPr id="5" name="TextBox 4">
            <a:extLst>
              <a:ext uri="{FF2B5EF4-FFF2-40B4-BE49-F238E27FC236}">
                <a16:creationId xmlns:a16="http://schemas.microsoft.com/office/drawing/2014/main" id="{3C7B0C1F-CA2E-2AE0-1BC8-720E688E9760}"/>
              </a:ext>
            </a:extLst>
          </p:cNvPr>
          <p:cNvSpPr txBox="1"/>
          <p:nvPr/>
        </p:nvSpPr>
        <p:spPr>
          <a:xfrm rot="208873">
            <a:off x="5136957" y="4753381"/>
            <a:ext cx="1452283" cy="338554"/>
          </a:xfrm>
          <a:prstGeom prst="rect">
            <a:avLst/>
          </a:prstGeom>
          <a:noFill/>
        </p:spPr>
        <p:txBody>
          <a:bodyPr wrap="square" rtlCol="0">
            <a:spAutoFit/>
          </a:bodyPr>
          <a:lstStyle/>
          <a:p>
            <a:r>
              <a:rPr lang="en-US" sz="1600" dirty="0">
                <a:solidFill>
                  <a:schemeClr val="accent1">
                    <a:lumMod val="20000"/>
                    <a:lumOff val="80000"/>
                  </a:schemeClr>
                </a:solidFill>
                <a:latin typeface="Century Gothic" panose="020B0502020202020204" pitchFamily="34" charset="0"/>
              </a:rPr>
              <a:t>60 seconds</a:t>
            </a:r>
          </a:p>
        </p:txBody>
      </p:sp>
    </p:spTree>
    <p:extLst>
      <p:ext uri="{BB962C8B-B14F-4D97-AF65-F5344CB8AC3E}">
        <p14:creationId xmlns:p14="http://schemas.microsoft.com/office/powerpoint/2010/main" val="1713290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1100D23-0D7B-4ECB-7883-B684665005FF}"/>
              </a:ext>
            </a:extLst>
          </p:cNvPr>
          <p:cNvSpPr/>
          <p:nvPr/>
        </p:nvSpPr>
        <p:spPr>
          <a:xfrm>
            <a:off x="0" y="5736922"/>
            <a:ext cx="9906000" cy="112107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2C9D384-4866-1EB7-205D-CD9FE501F1E5}"/>
              </a:ext>
            </a:extLst>
          </p:cNvPr>
          <p:cNvSpPr>
            <a:spLocks noGrp="1"/>
          </p:cNvSpPr>
          <p:nvPr>
            <p:ph type="sldNum" sz="quarter" idx="4"/>
          </p:nvPr>
        </p:nvSpPr>
        <p:spPr/>
        <p:txBody>
          <a:bodyPr/>
          <a:lstStyle/>
          <a:p>
            <a:r>
              <a:rPr lang="en-GB"/>
              <a:t>© PSHE Association 2025</a:t>
            </a:r>
            <a:endParaRPr lang="en-GB" dirty="0"/>
          </a:p>
        </p:txBody>
      </p:sp>
      <p:sp>
        <p:nvSpPr>
          <p:cNvPr id="7" name="Title 1">
            <a:extLst>
              <a:ext uri="{FF2B5EF4-FFF2-40B4-BE49-F238E27FC236}">
                <a16:creationId xmlns:a16="http://schemas.microsoft.com/office/drawing/2014/main" id="{A251CACD-1290-4F1E-1842-8BBC34DA658D}"/>
              </a:ext>
            </a:extLst>
          </p:cNvPr>
          <p:cNvSpPr txBox="1">
            <a:spLocks/>
          </p:cNvSpPr>
          <p:nvPr/>
        </p:nvSpPr>
        <p:spPr>
          <a:xfrm>
            <a:off x="233592" y="543878"/>
            <a:ext cx="10159311" cy="694054"/>
          </a:xfrm>
          <a:prstGeom prst="rect">
            <a:avLst/>
          </a:prstGeom>
        </p:spPr>
        <p:txBody>
          <a:bodyPr vert="horz" lIns="91440" tIns="45720" rIns="91440" bIns="45720" rtlCol="0" anchor="b">
            <a:noAutofit/>
          </a:bodyPr>
          <a:lstStyle>
            <a:lvl1pPr algn="l" defTabSz="990570" rtl="0" eaLnBrk="1" latinLnBrk="0" hangingPunct="1">
              <a:lnSpc>
                <a:spcPts val="4300"/>
              </a:lnSpc>
              <a:spcBef>
                <a:spcPts val="2600"/>
              </a:spcBef>
              <a:buNone/>
              <a:defRPr sz="3600" b="1" kern="1200">
                <a:solidFill>
                  <a:schemeClr val="tx1"/>
                </a:solidFill>
                <a:latin typeface="Century Gothic" panose="020B0502020202020204" pitchFamily="34" charset="0"/>
                <a:ea typeface="+mj-ea"/>
                <a:cs typeface="+mj-cs"/>
              </a:defRPr>
            </a:lvl1pPr>
          </a:lstStyle>
          <a:p>
            <a:r>
              <a:rPr lang="en-US" dirty="0">
                <a:solidFill>
                  <a:schemeClr val="bg2"/>
                </a:solidFill>
              </a:rPr>
              <a:t>Understanding influence</a:t>
            </a:r>
          </a:p>
        </p:txBody>
      </p:sp>
      <p:sp>
        <p:nvSpPr>
          <p:cNvPr id="8" name="Content Placeholder 2">
            <a:extLst>
              <a:ext uri="{FF2B5EF4-FFF2-40B4-BE49-F238E27FC236}">
                <a16:creationId xmlns:a16="http://schemas.microsoft.com/office/drawing/2014/main" id="{4877809F-082E-7453-38B3-B4175DF9DB7D}"/>
              </a:ext>
            </a:extLst>
          </p:cNvPr>
          <p:cNvSpPr txBox="1">
            <a:spLocks/>
          </p:cNvSpPr>
          <p:nvPr/>
        </p:nvSpPr>
        <p:spPr>
          <a:xfrm>
            <a:off x="232916" y="1303304"/>
            <a:ext cx="5855912" cy="4368246"/>
          </a:xfrm>
          <a:prstGeom prst="rect">
            <a:avLst/>
          </a:prstGeom>
        </p:spPr>
        <p:txBody>
          <a:bodyPr vert="horz" lIns="91440" tIns="45720" rIns="91440" bIns="45720" rtlCol="0">
            <a:norm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r>
              <a:rPr lang="en-GB" sz="2000" dirty="0">
                <a:solidFill>
                  <a:schemeClr val="bg2"/>
                </a:solidFill>
                <a:ea typeface="Lato" panose="020B0604020202020204" charset="0"/>
                <a:cs typeface="Lato" panose="020B0604020202020204" charset="0"/>
              </a:rPr>
              <a:t>There are many types of influence and pressure young people may experience from different places and in different forms.</a:t>
            </a:r>
          </a:p>
          <a:p>
            <a:r>
              <a:rPr lang="en-GB" sz="2000" dirty="0">
                <a:solidFill>
                  <a:schemeClr val="bg2"/>
                </a:solidFill>
                <a:ea typeface="Lato" panose="020B0604020202020204" charset="0"/>
                <a:cs typeface="Lato" panose="020B0604020202020204" charset="0"/>
              </a:rPr>
              <a:t>On your sheet, match the type of </a:t>
            </a:r>
            <a:br>
              <a:rPr lang="en-GB" sz="2000" dirty="0">
                <a:solidFill>
                  <a:schemeClr val="bg2"/>
                </a:solidFill>
                <a:ea typeface="Lato" panose="020B0604020202020204" charset="0"/>
                <a:cs typeface="Lato" panose="020B0604020202020204" charset="0"/>
              </a:rPr>
            </a:br>
            <a:r>
              <a:rPr lang="en-GB" sz="2000" dirty="0">
                <a:solidFill>
                  <a:schemeClr val="bg2"/>
                </a:solidFill>
                <a:ea typeface="Lato" panose="020B0604020202020204" charset="0"/>
                <a:cs typeface="Lato" panose="020B0604020202020204" charset="0"/>
              </a:rPr>
              <a:t>influence to the description.</a:t>
            </a:r>
            <a:endParaRPr lang="en-GB" sz="2000" dirty="0">
              <a:solidFill>
                <a:schemeClr val="bg2"/>
              </a:solidFill>
            </a:endParaRPr>
          </a:p>
        </p:txBody>
      </p:sp>
      <p:pic>
        <p:nvPicPr>
          <p:cNvPr id="3" name="Picture 2">
            <a:extLst>
              <a:ext uri="{FF2B5EF4-FFF2-40B4-BE49-F238E27FC236}">
                <a16:creationId xmlns:a16="http://schemas.microsoft.com/office/drawing/2014/main" id="{E3055CB3-B633-6306-9902-FCE3AE0F3648}"/>
              </a:ext>
            </a:extLst>
          </p:cNvPr>
          <p:cNvPicPr>
            <a:picLocks noChangeAspect="1"/>
          </p:cNvPicPr>
          <p:nvPr/>
        </p:nvPicPr>
        <p:blipFill>
          <a:blip r:embed="rId3"/>
          <a:srcRect/>
          <a:stretch/>
        </p:blipFill>
        <p:spPr>
          <a:xfrm>
            <a:off x="3881274" y="3531050"/>
            <a:ext cx="4096172" cy="2876742"/>
          </a:xfrm>
          <a:prstGeom prst="rect">
            <a:avLst/>
          </a:prstGeom>
        </p:spPr>
      </p:pic>
      <p:pic>
        <p:nvPicPr>
          <p:cNvPr id="11" name="Picture 10" descr="A cellphone with many chat bubbles&#10;&#10;Description automatically generated">
            <a:extLst>
              <a:ext uri="{FF2B5EF4-FFF2-40B4-BE49-F238E27FC236}">
                <a16:creationId xmlns:a16="http://schemas.microsoft.com/office/drawing/2014/main" id="{42033015-AF7B-DE7E-CCC4-86638FE9E486}"/>
              </a:ext>
            </a:extLst>
          </p:cNvPr>
          <p:cNvPicPr>
            <a:picLocks noChangeAspect="1"/>
          </p:cNvPicPr>
          <p:nvPr/>
        </p:nvPicPr>
        <p:blipFill>
          <a:blip r:embed="rId4"/>
          <a:srcRect r="6891"/>
          <a:stretch/>
        </p:blipFill>
        <p:spPr>
          <a:xfrm>
            <a:off x="7087628" y="1237932"/>
            <a:ext cx="2818372" cy="2419762"/>
          </a:xfrm>
          <a:prstGeom prst="rect">
            <a:avLst/>
          </a:prstGeom>
        </p:spPr>
      </p:pic>
      <p:grpSp>
        <p:nvGrpSpPr>
          <p:cNvPr id="14" name="Group 13">
            <a:extLst>
              <a:ext uri="{FF2B5EF4-FFF2-40B4-BE49-F238E27FC236}">
                <a16:creationId xmlns:a16="http://schemas.microsoft.com/office/drawing/2014/main" id="{E28596E8-13C7-8E9C-ECF6-47C3A2F10B9C}"/>
              </a:ext>
            </a:extLst>
          </p:cNvPr>
          <p:cNvGrpSpPr/>
          <p:nvPr/>
        </p:nvGrpSpPr>
        <p:grpSpPr>
          <a:xfrm>
            <a:off x="371248" y="5859888"/>
            <a:ext cx="899744" cy="685958"/>
            <a:chOff x="422763" y="5716228"/>
            <a:chExt cx="1054391" cy="803860"/>
          </a:xfrm>
        </p:grpSpPr>
        <p:pic>
          <p:nvPicPr>
            <p:cNvPr id="15" name="Google Shape;374;p14">
              <a:extLst>
                <a:ext uri="{FF2B5EF4-FFF2-40B4-BE49-F238E27FC236}">
                  <a16:creationId xmlns:a16="http://schemas.microsoft.com/office/drawing/2014/main" id="{AD24E5B0-89A7-5F0E-C139-7D9CF17AF078}"/>
                </a:ext>
              </a:extLst>
            </p:cNvPr>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100000"/>
                      </a14:imgEffect>
                    </a14:imgLayer>
                  </a14:imgProps>
                </a:ext>
              </a:extLst>
            </a:blip>
            <a:srcRect/>
            <a:stretch/>
          </p:blipFill>
          <p:spPr>
            <a:xfrm rot="917769" flipH="1">
              <a:off x="422763" y="5716228"/>
              <a:ext cx="401930" cy="803860"/>
            </a:xfrm>
            <a:prstGeom prst="rect">
              <a:avLst/>
            </a:prstGeom>
            <a:noFill/>
            <a:ln>
              <a:noFill/>
            </a:ln>
          </p:spPr>
        </p:pic>
        <p:pic>
          <p:nvPicPr>
            <p:cNvPr id="16" name="Google Shape;375;p14">
              <a:extLst>
                <a:ext uri="{FF2B5EF4-FFF2-40B4-BE49-F238E27FC236}">
                  <a16:creationId xmlns:a16="http://schemas.microsoft.com/office/drawing/2014/main" id="{0330D76B-5216-2A6E-AE40-A5E713B9D2BC}"/>
                </a:ext>
              </a:extLst>
            </p:cNvPr>
            <p:cNvPicPr preferRelativeResize="0"/>
            <p:nvPr/>
          </p:nvPicPr>
          <p:blipFill rotWithShape="1">
            <a:blip r:embed="rId7">
              <a:alphaModFix/>
              <a:extLst>
                <a:ext uri="{BEBA8EAE-BF5A-486C-A8C5-ECC9F3942E4B}">
                  <a14:imgProps xmlns:a14="http://schemas.microsoft.com/office/drawing/2010/main">
                    <a14:imgLayer r:embed="rId8">
                      <a14:imgEffect>
                        <a14:brightnessContrast bright="100000"/>
                      </a14:imgEffect>
                    </a14:imgLayer>
                  </a14:imgProps>
                </a:ext>
              </a:extLst>
            </a:blip>
            <a:srcRect/>
            <a:stretch/>
          </p:blipFill>
          <p:spPr>
            <a:xfrm>
              <a:off x="950111" y="5859243"/>
              <a:ext cx="527043" cy="600708"/>
            </a:xfrm>
            <a:prstGeom prst="rect">
              <a:avLst/>
            </a:prstGeom>
            <a:noFill/>
            <a:ln>
              <a:noFill/>
            </a:ln>
          </p:spPr>
        </p:pic>
      </p:grpSp>
    </p:spTree>
    <p:extLst>
      <p:ext uri="{BB962C8B-B14F-4D97-AF65-F5344CB8AC3E}">
        <p14:creationId xmlns:p14="http://schemas.microsoft.com/office/powerpoint/2010/main" val="830646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5CC426-A069-98B4-BAB6-BEB74A314220}"/>
              </a:ext>
            </a:extLst>
          </p:cNvPr>
          <p:cNvSpPr>
            <a:spLocks noGrp="1"/>
          </p:cNvSpPr>
          <p:nvPr>
            <p:ph type="sldNum" sz="quarter" idx="4"/>
          </p:nvPr>
        </p:nvSpPr>
        <p:spPr/>
        <p:txBody>
          <a:bodyPr/>
          <a:lstStyle/>
          <a:p>
            <a:r>
              <a:rPr lang="en-GB"/>
              <a:t>© PSHE Association 2025</a:t>
            </a:r>
            <a:endParaRPr lang="en-GB" dirty="0"/>
          </a:p>
        </p:txBody>
      </p:sp>
      <p:sp>
        <p:nvSpPr>
          <p:cNvPr id="6" name="Slide Number Placeholder 12">
            <a:extLst>
              <a:ext uri="{FF2B5EF4-FFF2-40B4-BE49-F238E27FC236}">
                <a16:creationId xmlns:a16="http://schemas.microsoft.com/office/drawing/2014/main" id="{522E45A4-A90C-AB48-8F09-22D2F136BA59}"/>
              </a:ext>
            </a:extLst>
          </p:cNvPr>
          <p:cNvSpPr txBox="1">
            <a:spLocks/>
          </p:cNvSpPr>
          <p:nvPr/>
        </p:nvSpPr>
        <p:spPr>
          <a:xfrm>
            <a:off x="11217875" y="6479919"/>
            <a:ext cx="644611"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D651D86-383D-45DB-A701-76B5BFCFE28F}" type="slidenum">
              <a:rPr lang="en-GB" sz="2000" smtClean="0">
                <a:latin typeface="Century Gothic" panose="020B0502020202020204" pitchFamily="34" charset="0"/>
              </a:rPr>
              <a:pPr/>
              <a:t>14</a:t>
            </a:fld>
            <a:endParaRPr lang="en-GB" sz="2000" dirty="0">
              <a:latin typeface="Century Gothic" panose="020B0502020202020204" pitchFamily="34" charset="0"/>
            </a:endParaRPr>
          </a:p>
        </p:txBody>
      </p:sp>
      <p:sp>
        <p:nvSpPr>
          <p:cNvPr id="3" name="Title 1">
            <a:extLst>
              <a:ext uri="{FF2B5EF4-FFF2-40B4-BE49-F238E27FC236}">
                <a16:creationId xmlns:a16="http://schemas.microsoft.com/office/drawing/2014/main" id="{E0621432-652A-6436-33BA-51E0D7243A02}"/>
              </a:ext>
            </a:extLst>
          </p:cNvPr>
          <p:cNvSpPr txBox="1">
            <a:spLocks/>
          </p:cNvSpPr>
          <p:nvPr/>
        </p:nvSpPr>
        <p:spPr>
          <a:xfrm>
            <a:off x="233593" y="543878"/>
            <a:ext cx="4881332" cy="694054"/>
          </a:xfrm>
          <a:prstGeom prst="rect">
            <a:avLst/>
          </a:prstGeom>
        </p:spPr>
        <p:txBody>
          <a:bodyPr vert="horz" lIns="91440" tIns="45720" rIns="91440" bIns="45720" rtlCol="0" anchor="b">
            <a:noAutofit/>
          </a:bodyPr>
          <a:lstStyle>
            <a:lvl1pPr algn="l" defTabSz="990570" rtl="0" eaLnBrk="1" latinLnBrk="0" hangingPunct="1">
              <a:lnSpc>
                <a:spcPts val="4300"/>
              </a:lnSpc>
              <a:spcBef>
                <a:spcPts val="2600"/>
              </a:spcBef>
              <a:buNone/>
              <a:defRPr sz="3600" b="1" kern="1200">
                <a:solidFill>
                  <a:schemeClr val="tx1"/>
                </a:solidFill>
                <a:latin typeface="Century Gothic" panose="020B0502020202020204" pitchFamily="34" charset="0"/>
                <a:ea typeface="+mj-ea"/>
                <a:cs typeface="+mj-cs"/>
              </a:defRPr>
            </a:lvl1pPr>
          </a:lstStyle>
          <a:p>
            <a:r>
              <a:rPr lang="en-US" dirty="0"/>
              <a:t>Talking heads</a:t>
            </a:r>
            <a:endParaRPr lang="en-GB" dirty="0"/>
          </a:p>
        </p:txBody>
      </p:sp>
      <p:sp>
        <p:nvSpPr>
          <p:cNvPr id="7" name="Rectangle 6">
            <a:extLst>
              <a:ext uri="{FF2B5EF4-FFF2-40B4-BE49-F238E27FC236}">
                <a16:creationId xmlns:a16="http://schemas.microsoft.com/office/drawing/2014/main" id="{E0F131CE-B7DF-CCDC-4DD9-163A455CE9AF}"/>
              </a:ext>
            </a:extLst>
          </p:cNvPr>
          <p:cNvSpPr/>
          <p:nvPr/>
        </p:nvSpPr>
        <p:spPr>
          <a:xfrm>
            <a:off x="276201" y="1224274"/>
            <a:ext cx="9390735" cy="400110"/>
          </a:xfrm>
          <a:prstGeom prst="rect">
            <a:avLst/>
          </a:prstGeom>
        </p:spPr>
        <p:txBody>
          <a:bodyPr wrap="square">
            <a:spAutoFit/>
          </a:bodyPr>
          <a:lstStyle/>
          <a:p>
            <a:r>
              <a:rPr lang="en-GB" sz="2000" dirty="0">
                <a:latin typeface="Century Gothic" panose="020B0502020202020204" pitchFamily="34" charset="0"/>
                <a:ea typeface="Lato" panose="020B0604020202020204" charset="0"/>
                <a:cs typeface="Lato" panose="020B0604020202020204" charset="0"/>
              </a:rPr>
              <a:t>In pairs, discuss the following questions about the characters on your sheet:</a:t>
            </a:r>
          </a:p>
        </p:txBody>
      </p:sp>
      <p:grpSp>
        <p:nvGrpSpPr>
          <p:cNvPr id="19" name="Group 18">
            <a:extLst>
              <a:ext uri="{FF2B5EF4-FFF2-40B4-BE49-F238E27FC236}">
                <a16:creationId xmlns:a16="http://schemas.microsoft.com/office/drawing/2014/main" id="{6AE99C75-9152-4B04-B777-494BF5F1F310}"/>
              </a:ext>
            </a:extLst>
          </p:cNvPr>
          <p:cNvGrpSpPr/>
          <p:nvPr/>
        </p:nvGrpSpPr>
        <p:grpSpPr>
          <a:xfrm>
            <a:off x="323849" y="1921927"/>
            <a:ext cx="9256713" cy="2305689"/>
            <a:chOff x="323850" y="1888055"/>
            <a:chExt cx="7177088" cy="2024366"/>
          </a:xfrm>
        </p:grpSpPr>
        <p:sp>
          <p:nvSpPr>
            <p:cNvPr id="16" name="Rounded Rectangle 15">
              <a:extLst>
                <a:ext uri="{FF2B5EF4-FFF2-40B4-BE49-F238E27FC236}">
                  <a16:creationId xmlns:a16="http://schemas.microsoft.com/office/drawing/2014/main" id="{7FFFD431-5DEA-90B5-FE81-482CE8C2EB58}"/>
                </a:ext>
              </a:extLst>
            </p:cNvPr>
            <p:cNvSpPr/>
            <p:nvPr/>
          </p:nvSpPr>
          <p:spPr>
            <a:xfrm>
              <a:off x="323850" y="1888055"/>
              <a:ext cx="2262188" cy="2024366"/>
            </a:xfrm>
            <a:prstGeom prst="roundRect">
              <a:avLst>
                <a:gd name="adj" fmla="val 7193"/>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396000" rIns="216000" rtlCol="0" anchor="ctr"/>
            <a:lstStyle/>
            <a:p>
              <a:pPr algn="ctr">
                <a:lnSpc>
                  <a:spcPts val="2400"/>
                </a:lnSpc>
                <a:spcBef>
                  <a:spcPts val="900"/>
                </a:spcBef>
              </a:pPr>
              <a:r>
                <a:rPr lang="en-GB" dirty="0">
                  <a:solidFill>
                    <a:schemeClr val="tx1"/>
                  </a:solidFill>
                  <a:latin typeface="Century Gothic" panose="020B0502020202020204" pitchFamily="34" charset="0"/>
                  <a:ea typeface="Lato" panose="020B0604020202020204" charset="0"/>
                  <a:cs typeface="Lato" panose="020B0604020202020204" charset="0"/>
                </a:rPr>
                <a:t>What is influencing each character?</a:t>
              </a:r>
            </a:p>
            <a:p>
              <a:pPr algn="ctr">
                <a:lnSpc>
                  <a:spcPts val="2400"/>
                </a:lnSpc>
                <a:spcBef>
                  <a:spcPts val="900"/>
                </a:spcBef>
              </a:pPr>
              <a:endParaRPr lang="en-US" dirty="0"/>
            </a:p>
          </p:txBody>
        </p:sp>
        <p:sp>
          <p:nvSpPr>
            <p:cNvPr id="17" name="Rounded Rectangle 16">
              <a:extLst>
                <a:ext uri="{FF2B5EF4-FFF2-40B4-BE49-F238E27FC236}">
                  <a16:creationId xmlns:a16="http://schemas.microsoft.com/office/drawing/2014/main" id="{C47496D6-D54D-61DB-1306-FD0EA57AF8EC}"/>
                </a:ext>
              </a:extLst>
            </p:cNvPr>
            <p:cNvSpPr/>
            <p:nvPr/>
          </p:nvSpPr>
          <p:spPr>
            <a:xfrm>
              <a:off x="2781300" y="1888055"/>
              <a:ext cx="2262188" cy="2024366"/>
            </a:xfrm>
            <a:prstGeom prst="roundRect">
              <a:avLst>
                <a:gd name="adj" fmla="val 7193"/>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396000" rIns="216000" rtlCol="0" anchor="ctr"/>
            <a:lstStyle/>
            <a:p>
              <a:pPr algn="ctr">
                <a:lnSpc>
                  <a:spcPts val="2400"/>
                </a:lnSpc>
                <a:spcBef>
                  <a:spcPts val="900"/>
                </a:spcBef>
              </a:pPr>
              <a:r>
                <a:rPr lang="en-GB" dirty="0">
                  <a:solidFill>
                    <a:schemeClr val="tx1"/>
                  </a:solidFill>
                  <a:latin typeface="Century Gothic" panose="020B0502020202020204" pitchFamily="34" charset="0"/>
                  <a:ea typeface="Lato" panose="020B0604020202020204" charset="0"/>
                  <a:cs typeface="Lato" panose="020B0604020202020204" charset="0"/>
                </a:rPr>
                <a:t>Will these influences change over time as the character gets older?</a:t>
              </a:r>
            </a:p>
            <a:p>
              <a:pPr algn="ctr">
                <a:lnSpc>
                  <a:spcPts val="2400"/>
                </a:lnSpc>
                <a:spcBef>
                  <a:spcPts val="900"/>
                </a:spcBef>
              </a:pPr>
              <a:r>
                <a:rPr lang="en-GB" dirty="0">
                  <a:solidFill>
                    <a:schemeClr val="tx1"/>
                  </a:solidFill>
                  <a:latin typeface="Century Gothic" panose="020B0502020202020204" pitchFamily="34" charset="0"/>
                  <a:ea typeface="Lato" panose="020B0604020202020204" charset="0"/>
                  <a:cs typeface="Lato" panose="020B0604020202020204" charset="0"/>
                </a:rPr>
                <a:t>How so?</a:t>
              </a:r>
            </a:p>
            <a:p>
              <a:pPr algn="ctr">
                <a:lnSpc>
                  <a:spcPts val="2400"/>
                </a:lnSpc>
                <a:spcBef>
                  <a:spcPts val="900"/>
                </a:spcBef>
              </a:pPr>
              <a:endParaRPr lang="en-US" dirty="0"/>
            </a:p>
          </p:txBody>
        </p:sp>
        <p:sp>
          <p:nvSpPr>
            <p:cNvPr id="18" name="Rounded Rectangle 17">
              <a:extLst>
                <a:ext uri="{FF2B5EF4-FFF2-40B4-BE49-F238E27FC236}">
                  <a16:creationId xmlns:a16="http://schemas.microsoft.com/office/drawing/2014/main" id="{4AD8D245-B8EC-01D3-B05D-8157BD9D72AE}"/>
                </a:ext>
              </a:extLst>
            </p:cNvPr>
            <p:cNvSpPr/>
            <p:nvPr/>
          </p:nvSpPr>
          <p:spPr>
            <a:xfrm>
              <a:off x="5238750" y="1888055"/>
              <a:ext cx="2262188" cy="2024366"/>
            </a:xfrm>
            <a:prstGeom prst="roundRect">
              <a:avLst>
                <a:gd name="adj" fmla="val 7193"/>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396000" rIns="216000" rtlCol="0" anchor="ctr"/>
            <a:lstStyle/>
            <a:p>
              <a:pPr algn="ctr">
                <a:lnSpc>
                  <a:spcPts val="2400"/>
                </a:lnSpc>
                <a:spcBef>
                  <a:spcPts val="900"/>
                </a:spcBef>
              </a:pPr>
              <a:r>
                <a:rPr lang="en-GB" dirty="0">
                  <a:solidFill>
                    <a:schemeClr val="tx1"/>
                  </a:solidFill>
                  <a:latin typeface="Century Gothic" panose="020B0502020202020204" pitchFamily="34" charset="0"/>
                  <a:ea typeface="Lato" panose="020B0604020202020204" charset="0"/>
                  <a:cs typeface="Lato" panose="020B0604020202020204" charset="0"/>
                </a:rPr>
                <a:t>Is there any support the character can put in place with others to help them if they feel under pressure?</a:t>
              </a:r>
              <a:endParaRPr lang="en-GB" dirty="0">
                <a:solidFill>
                  <a:schemeClr val="tx1"/>
                </a:solidFill>
                <a:latin typeface="Century Gothic" panose="020B0502020202020204" pitchFamily="34" charset="0"/>
              </a:endParaRPr>
            </a:p>
            <a:p>
              <a:pPr algn="ctr">
                <a:lnSpc>
                  <a:spcPts val="2400"/>
                </a:lnSpc>
                <a:spcBef>
                  <a:spcPts val="900"/>
                </a:spcBef>
              </a:pPr>
              <a:endParaRPr lang="en-US" dirty="0"/>
            </a:p>
          </p:txBody>
        </p:sp>
      </p:grpSp>
      <p:grpSp>
        <p:nvGrpSpPr>
          <p:cNvPr id="2" name="Group 1">
            <a:extLst>
              <a:ext uri="{FF2B5EF4-FFF2-40B4-BE49-F238E27FC236}">
                <a16:creationId xmlns:a16="http://schemas.microsoft.com/office/drawing/2014/main" id="{0FADA718-6B42-046F-E6F3-93A266DE038E}"/>
              </a:ext>
            </a:extLst>
          </p:cNvPr>
          <p:cNvGrpSpPr/>
          <p:nvPr/>
        </p:nvGrpSpPr>
        <p:grpSpPr>
          <a:xfrm>
            <a:off x="371248" y="5859888"/>
            <a:ext cx="899744" cy="685958"/>
            <a:chOff x="422763" y="5716228"/>
            <a:chExt cx="1054391" cy="803860"/>
          </a:xfrm>
        </p:grpSpPr>
        <p:pic>
          <p:nvPicPr>
            <p:cNvPr id="5" name="Google Shape;374;p14">
              <a:extLst>
                <a:ext uri="{FF2B5EF4-FFF2-40B4-BE49-F238E27FC236}">
                  <a16:creationId xmlns:a16="http://schemas.microsoft.com/office/drawing/2014/main" id="{B3EADCAF-D206-84CF-16B5-5A187825BAC2}"/>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rot="917769" flipH="1">
              <a:off x="422763" y="5716228"/>
              <a:ext cx="401930" cy="803860"/>
            </a:xfrm>
            <a:prstGeom prst="rect">
              <a:avLst/>
            </a:prstGeom>
            <a:noFill/>
            <a:ln>
              <a:noFill/>
            </a:ln>
          </p:spPr>
        </p:pic>
        <p:pic>
          <p:nvPicPr>
            <p:cNvPr id="10" name="Google Shape;375;p14">
              <a:extLst>
                <a:ext uri="{FF2B5EF4-FFF2-40B4-BE49-F238E27FC236}">
                  <a16:creationId xmlns:a16="http://schemas.microsoft.com/office/drawing/2014/main" id="{CE28C04D-3220-16D4-3C93-476630090370}"/>
                </a:ext>
              </a:extLst>
            </p:cNvPr>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100000"/>
                      </a14:imgEffect>
                    </a14:imgLayer>
                  </a14:imgProps>
                </a:ext>
              </a:extLst>
            </a:blip>
            <a:srcRect/>
            <a:stretch/>
          </p:blipFill>
          <p:spPr>
            <a:xfrm>
              <a:off x="950111" y="5859243"/>
              <a:ext cx="527043" cy="600708"/>
            </a:xfrm>
            <a:prstGeom prst="rect">
              <a:avLst/>
            </a:prstGeom>
            <a:noFill/>
            <a:ln>
              <a:noFill/>
            </a:ln>
          </p:spPr>
        </p:pic>
      </p:grpSp>
      <p:grpSp>
        <p:nvGrpSpPr>
          <p:cNvPr id="34" name="Group 33">
            <a:extLst>
              <a:ext uri="{FF2B5EF4-FFF2-40B4-BE49-F238E27FC236}">
                <a16:creationId xmlns:a16="http://schemas.microsoft.com/office/drawing/2014/main" id="{E05A54CA-56ED-B777-168E-4495E48F6E2D}"/>
              </a:ext>
            </a:extLst>
          </p:cNvPr>
          <p:cNvGrpSpPr/>
          <p:nvPr/>
        </p:nvGrpSpPr>
        <p:grpSpPr>
          <a:xfrm>
            <a:off x="419474" y="4733535"/>
            <a:ext cx="9486526" cy="2134265"/>
            <a:chOff x="231883" y="5165263"/>
            <a:chExt cx="11517327" cy="2591152"/>
          </a:xfrm>
        </p:grpSpPr>
        <p:grpSp>
          <p:nvGrpSpPr>
            <p:cNvPr id="33" name="Group 32">
              <a:extLst>
                <a:ext uri="{FF2B5EF4-FFF2-40B4-BE49-F238E27FC236}">
                  <a16:creationId xmlns:a16="http://schemas.microsoft.com/office/drawing/2014/main" id="{68BA6B4E-0853-6E82-DD24-2E990B3981D4}"/>
                </a:ext>
              </a:extLst>
            </p:cNvPr>
            <p:cNvGrpSpPr/>
            <p:nvPr/>
          </p:nvGrpSpPr>
          <p:grpSpPr>
            <a:xfrm>
              <a:off x="1537448" y="5165263"/>
              <a:ext cx="7139199" cy="2591152"/>
              <a:chOff x="1537448" y="5165263"/>
              <a:chExt cx="7139199" cy="2591152"/>
            </a:xfrm>
          </p:grpSpPr>
          <p:pic>
            <p:nvPicPr>
              <p:cNvPr id="12" name="Picture 11" descr="A child with long hair&#10;&#10;Description automatically generated">
                <a:extLst>
                  <a:ext uri="{FF2B5EF4-FFF2-40B4-BE49-F238E27FC236}">
                    <a16:creationId xmlns:a16="http://schemas.microsoft.com/office/drawing/2014/main" id="{437AD9B1-067F-FB30-38D2-FCFEF7703CEC}"/>
                  </a:ext>
                </a:extLst>
              </p:cNvPr>
              <p:cNvPicPr>
                <a:picLocks noChangeAspect="1"/>
              </p:cNvPicPr>
              <p:nvPr/>
            </p:nvPicPr>
            <p:blipFill>
              <a:blip r:embed="rId7"/>
              <a:srcRect b="20292"/>
              <a:stretch/>
            </p:blipFill>
            <p:spPr>
              <a:xfrm>
                <a:off x="1537448" y="5165263"/>
                <a:ext cx="3245573" cy="2586961"/>
              </a:xfrm>
              <a:prstGeom prst="rect">
                <a:avLst/>
              </a:prstGeom>
            </p:spPr>
          </p:pic>
          <p:pic>
            <p:nvPicPr>
              <p:cNvPr id="25" name="Picture 24" descr="A child with curly hair&#10;&#10;Description automatically generated">
                <a:extLst>
                  <a:ext uri="{FF2B5EF4-FFF2-40B4-BE49-F238E27FC236}">
                    <a16:creationId xmlns:a16="http://schemas.microsoft.com/office/drawing/2014/main" id="{AECF13E4-91D3-7BED-4D68-E6A281092E1C}"/>
                  </a:ext>
                </a:extLst>
              </p:cNvPr>
              <p:cNvPicPr>
                <a:picLocks noChangeAspect="1"/>
              </p:cNvPicPr>
              <p:nvPr/>
            </p:nvPicPr>
            <p:blipFill>
              <a:blip r:embed="rId8"/>
              <a:srcRect b="26986"/>
              <a:stretch/>
            </p:blipFill>
            <p:spPr>
              <a:xfrm>
                <a:off x="5570043" y="5488161"/>
                <a:ext cx="3106604" cy="2268254"/>
              </a:xfrm>
              <a:prstGeom prst="rect">
                <a:avLst/>
              </a:prstGeom>
            </p:spPr>
          </p:pic>
        </p:grpSp>
        <p:grpSp>
          <p:nvGrpSpPr>
            <p:cNvPr id="32" name="Group 31">
              <a:extLst>
                <a:ext uri="{FF2B5EF4-FFF2-40B4-BE49-F238E27FC236}">
                  <a16:creationId xmlns:a16="http://schemas.microsoft.com/office/drawing/2014/main" id="{A14F8CC8-1304-A14C-BD78-C0ABE3D27170}"/>
                </a:ext>
              </a:extLst>
            </p:cNvPr>
            <p:cNvGrpSpPr/>
            <p:nvPr/>
          </p:nvGrpSpPr>
          <p:grpSpPr>
            <a:xfrm>
              <a:off x="231883" y="5184319"/>
              <a:ext cx="11517327" cy="2571811"/>
              <a:chOff x="231883" y="4301809"/>
              <a:chExt cx="11517327" cy="2571811"/>
            </a:xfrm>
          </p:grpSpPr>
          <p:pic>
            <p:nvPicPr>
              <p:cNvPr id="9" name="Picture 8" descr="A child with blonde hair&#10;&#10;Description automatically generated">
                <a:extLst>
                  <a:ext uri="{FF2B5EF4-FFF2-40B4-BE49-F238E27FC236}">
                    <a16:creationId xmlns:a16="http://schemas.microsoft.com/office/drawing/2014/main" id="{5038B499-4C8E-D155-F3D1-CC967D0A770E}"/>
                  </a:ext>
                </a:extLst>
              </p:cNvPr>
              <p:cNvPicPr>
                <a:picLocks noChangeAspect="1"/>
              </p:cNvPicPr>
              <p:nvPr/>
            </p:nvPicPr>
            <p:blipFill>
              <a:blip r:embed="rId9"/>
              <a:srcRect r="12330" b="28380"/>
              <a:stretch/>
            </p:blipFill>
            <p:spPr>
              <a:xfrm>
                <a:off x="231883" y="4532208"/>
                <a:ext cx="2850785" cy="2328879"/>
              </a:xfrm>
              <a:prstGeom prst="rect">
                <a:avLst/>
              </a:prstGeom>
            </p:spPr>
          </p:pic>
          <p:pic>
            <p:nvPicPr>
              <p:cNvPr id="14" name="Picture 13" descr="A person in a white shirt&#10;&#10;Description automatically generated">
                <a:extLst>
                  <a:ext uri="{FF2B5EF4-FFF2-40B4-BE49-F238E27FC236}">
                    <a16:creationId xmlns:a16="http://schemas.microsoft.com/office/drawing/2014/main" id="{4D0A4A4F-9725-10EF-01C9-9F6E384558AF}"/>
                  </a:ext>
                </a:extLst>
              </p:cNvPr>
              <p:cNvPicPr>
                <a:picLocks noChangeAspect="1"/>
              </p:cNvPicPr>
              <p:nvPr/>
            </p:nvPicPr>
            <p:blipFill>
              <a:blip r:embed="rId10"/>
              <a:srcRect b="24980"/>
              <a:stretch/>
            </p:blipFill>
            <p:spPr>
              <a:xfrm>
                <a:off x="2932601" y="4537286"/>
                <a:ext cx="3114292" cy="2336334"/>
              </a:xfrm>
              <a:prstGeom prst="rect">
                <a:avLst/>
              </a:prstGeom>
            </p:spPr>
          </p:pic>
          <p:pic>
            <p:nvPicPr>
              <p:cNvPr id="20" name="Picture 19" descr="A person smiling at the camera&#10;&#10;Description automatically generated">
                <a:extLst>
                  <a:ext uri="{FF2B5EF4-FFF2-40B4-BE49-F238E27FC236}">
                    <a16:creationId xmlns:a16="http://schemas.microsoft.com/office/drawing/2014/main" id="{C7EC7AC2-D748-8E92-3EB1-D8FF30732765}"/>
                  </a:ext>
                </a:extLst>
              </p:cNvPr>
              <p:cNvPicPr>
                <a:picLocks noChangeAspect="1"/>
              </p:cNvPicPr>
              <p:nvPr/>
            </p:nvPicPr>
            <p:blipFill>
              <a:blip r:embed="rId11"/>
              <a:srcRect r="16297" b="33283"/>
              <a:stretch/>
            </p:blipFill>
            <p:spPr>
              <a:xfrm>
                <a:off x="3927238" y="4430130"/>
                <a:ext cx="3065577" cy="2443490"/>
              </a:xfrm>
              <a:prstGeom prst="rect">
                <a:avLst/>
              </a:prstGeom>
            </p:spPr>
          </p:pic>
          <p:pic>
            <p:nvPicPr>
              <p:cNvPr id="27" name="Picture 26" descr="A child with long hair&#10;&#10;Description automatically generated">
                <a:extLst>
                  <a:ext uri="{FF2B5EF4-FFF2-40B4-BE49-F238E27FC236}">
                    <a16:creationId xmlns:a16="http://schemas.microsoft.com/office/drawing/2014/main" id="{CE8CE578-9747-E92C-00E9-1ED5FEB257E0}"/>
                  </a:ext>
                </a:extLst>
              </p:cNvPr>
              <p:cNvPicPr>
                <a:picLocks noChangeAspect="1"/>
              </p:cNvPicPr>
              <p:nvPr/>
            </p:nvPicPr>
            <p:blipFill>
              <a:blip r:embed="rId12"/>
              <a:srcRect b="13273"/>
              <a:stretch/>
            </p:blipFill>
            <p:spPr>
              <a:xfrm>
                <a:off x="6891463" y="4525159"/>
                <a:ext cx="2707859" cy="2348461"/>
              </a:xfrm>
              <a:prstGeom prst="rect">
                <a:avLst/>
              </a:prstGeom>
            </p:spPr>
          </p:pic>
          <p:pic>
            <p:nvPicPr>
              <p:cNvPr id="29" name="Picture 28" descr="A young person with a black background&#10;&#10;Description automatically generated">
                <a:extLst>
                  <a:ext uri="{FF2B5EF4-FFF2-40B4-BE49-F238E27FC236}">
                    <a16:creationId xmlns:a16="http://schemas.microsoft.com/office/drawing/2014/main" id="{5C004EBE-B884-DF89-32F5-825EE18CD46B}"/>
                  </a:ext>
                </a:extLst>
              </p:cNvPr>
              <p:cNvPicPr>
                <a:picLocks noChangeAspect="1"/>
              </p:cNvPicPr>
              <p:nvPr/>
            </p:nvPicPr>
            <p:blipFill>
              <a:blip r:embed="rId13"/>
              <a:srcRect b="25169"/>
              <a:stretch/>
            </p:blipFill>
            <p:spPr>
              <a:xfrm>
                <a:off x="7992372" y="4576790"/>
                <a:ext cx="3069344" cy="2296830"/>
              </a:xfrm>
              <a:prstGeom prst="rect">
                <a:avLst/>
              </a:prstGeom>
            </p:spPr>
          </p:pic>
          <p:pic>
            <p:nvPicPr>
              <p:cNvPr id="31" name="Picture 30" descr="A person with curly hair&#10;&#10;Description automatically generated">
                <a:extLst>
                  <a:ext uri="{FF2B5EF4-FFF2-40B4-BE49-F238E27FC236}">
                    <a16:creationId xmlns:a16="http://schemas.microsoft.com/office/drawing/2014/main" id="{ABAB1A5E-2B28-65A7-5908-2B3F57A0D141}"/>
                  </a:ext>
                </a:extLst>
              </p:cNvPr>
              <p:cNvPicPr>
                <a:picLocks noChangeAspect="1"/>
              </p:cNvPicPr>
              <p:nvPr/>
            </p:nvPicPr>
            <p:blipFill>
              <a:blip r:embed="rId14"/>
              <a:srcRect r="24977" b="23901"/>
              <a:stretch/>
            </p:blipFill>
            <p:spPr>
              <a:xfrm>
                <a:off x="9217591" y="4301809"/>
                <a:ext cx="2531619" cy="2567905"/>
              </a:xfrm>
              <a:prstGeom prst="rect">
                <a:avLst/>
              </a:prstGeom>
            </p:spPr>
          </p:pic>
        </p:grpSp>
      </p:grpSp>
      <p:sp>
        <p:nvSpPr>
          <p:cNvPr id="35" name="Rectangle 34">
            <a:extLst>
              <a:ext uri="{FF2B5EF4-FFF2-40B4-BE49-F238E27FC236}">
                <a16:creationId xmlns:a16="http://schemas.microsoft.com/office/drawing/2014/main" id="{605E362A-A2DA-3964-A4FD-A98E2870489D}"/>
              </a:ext>
            </a:extLst>
          </p:cNvPr>
          <p:cNvSpPr/>
          <p:nvPr/>
        </p:nvSpPr>
        <p:spPr>
          <a:xfrm>
            <a:off x="0" y="0"/>
            <a:ext cx="9906000" cy="6879390"/>
          </a:xfrm>
          <a:prstGeom prst="rect">
            <a:avLst/>
          </a:prstGeom>
          <a:solidFill>
            <a:schemeClr val="accent2">
              <a:lumMod val="60000"/>
              <a:lumOff val="40000"/>
              <a:alpha val="8222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1F418CE8-11B7-E3F8-7421-F051DCB51421}"/>
              </a:ext>
            </a:extLst>
          </p:cNvPr>
          <p:cNvSpPr/>
          <p:nvPr/>
        </p:nvSpPr>
        <p:spPr>
          <a:xfrm>
            <a:off x="2454264" y="1918328"/>
            <a:ext cx="4859345" cy="3253747"/>
          </a:xfrm>
          <a:prstGeom prst="roundRect">
            <a:avLst>
              <a:gd name="adj" fmla="val 9279"/>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rtlCol="0" anchor="ctr"/>
          <a:lstStyle/>
          <a:p>
            <a:pPr algn="ctr">
              <a:lnSpc>
                <a:spcPts val="3200"/>
              </a:lnSpc>
              <a:spcBef>
                <a:spcPts val="1500"/>
              </a:spcBef>
            </a:pPr>
            <a:r>
              <a:rPr lang="en-GB" sz="2400" b="1" dirty="0">
                <a:solidFill>
                  <a:schemeClr val="bg2"/>
                </a:solidFill>
                <a:latin typeface="Century Gothic" panose="020B0502020202020204" pitchFamily="34" charset="0"/>
                <a:ea typeface="Lato" panose="020B0604020202020204" charset="0"/>
                <a:cs typeface="Lato" panose="020B0604020202020204" charset="0"/>
              </a:rPr>
              <a:t>Personal reflection </a:t>
            </a:r>
          </a:p>
          <a:p>
            <a:pPr algn="ctr">
              <a:lnSpc>
                <a:spcPts val="2400"/>
              </a:lnSpc>
              <a:spcBef>
                <a:spcPts val="900"/>
              </a:spcBef>
              <a:spcAft>
                <a:spcPts val="600"/>
              </a:spcAft>
            </a:pPr>
            <a:r>
              <a:rPr lang="en-GB" dirty="0">
                <a:solidFill>
                  <a:schemeClr val="bg2"/>
                </a:solidFill>
                <a:latin typeface="Century Gothic" panose="020B0502020202020204" pitchFamily="34" charset="0"/>
                <a:ea typeface="Lato" panose="020B0604020202020204" charset="0"/>
                <a:cs typeface="Lato" panose="020B0604020202020204" charset="0"/>
              </a:rPr>
              <a:t>Which of these influences are most likely to affect your own choices about drug use? </a:t>
            </a:r>
          </a:p>
          <a:p>
            <a:pPr algn="ctr">
              <a:lnSpc>
                <a:spcPts val="2400"/>
              </a:lnSpc>
              <a:spcBef>
                <a:spcPts val="900"/>
              </a:spcBef>
              <a:spcAft>
                <a:spcPts val="600"/>
              </a:spcAft>
            </a:pPr>
            <a:r>
              <a:rPr lang="en-GB" dirty="0">
                <a:solidFill>
                  <a:schemeClr val="bg2"/>
                </a:solidFill>
                <a:latin typeface="Century Gothic" panose="020B0502020202020204" pitchFamily="34" charset="0"/>
                <a:ea typeface="Lato" panose="020B0604020202020204" charset="0"/>
                <a:cs typeface="Lato" panose="020B0604020202020204" charset="0"/>
              </a:rPr>
              <a:t>You don’t have to share this with the rest of the class.</a:t>
            </a:r>
          </a:p>
          <a:p>
            <a:pPr algn="ctr"/>
            <a:endParaRPr lang="en-US" dirty="0"/>
          </a:p>
        </p:txBody>
      </p:sp>
    </p:spTree>
    <p:extLst>
      <p:ext uri="{BB962C8B-B14F-4D97-AF65-F5344CB8AC3E}">
        <p14:creationId xmlns:p14="http://schemas.microsoft.com/office/powerpoint/2010/main" val="49553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C642A-B199-5897-C3EB-FD4C7F3A71E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DF9C772-9F34-8025-25B2-E99F042F1CB0}"/>
              </a:ext>
            </a:extLst>
          </p:cNvPr>
          <p:cNvSpPr/>
          <p:nvPr/>
        </p:nvSpPr>
        <p:spPr>
          <a:xfrm>
            <a:off x="0" y="2018664"/>
            <a:ext cx="9906000" cy="4839336"/>
          </a:xfrm>
          <a:prstGeom prst="rect">
            <a:avLst/>
          </a:prstGeom>
          <a:solidFill>
            <a:srgbClr val="6D3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A group of people standing together&#10;&#10;Description automatically generated">
            <a:extLst>
              <a:ext uri="{FF2B5EF4-FFF2-40B4-BE49-F238E27FC236}">
                <a16:creationId xmlns:a16="http://schemas.microsoft.com/office/drawing/2014/main" id="{02F4B43A-9B29-181D-5267-6485975B2910}"/>
              </a:ext>
            </a:extLst>
          </p:cNvPr>
          <p:cNvPicPr>
            <a:picLocks noChangeAspect="1"/>
          </p:cNvPicPr>
          <p:nvPr/>
        </p:nvPicPr>
        <p:blipFill>
          <a:blip r:embed="rId3"/>
          <a:srcRect l="23522" t="3647" r="2581" b="17224"/>
          <a:stretch/>
        </p:blipFill>
        <p:spPr>
          <a:xfrm flipH="1">
            <a:off x="-3" y="2018665"/>
            <a:ext cx="9905999" cy="4839336"/>
          </a:xfrm>
          <a:prstGeom prst="rect">
            <a:avLst/>
          </a:prstGeom>
        </p:spPr>
      </p:pic>
      <p:sp>
        <p:nvSpPr>
          <p:cNvPr id="3" name="Title 2">
            <a:extLst>
              <a:ext uri="{FF2B5EF4-FFF2-40B4-BE49-F238E27FC236}">
                <a16:creationId xmlns:a16="http://schemas.microsoft.com/office/drawing/2014/main" id="{92CC784E-65DE-2B0D-BC3D-48852CB55286}"/>
              </a:ext>
            </a:extLst>
          </p:cNvPr>
          <p:cNvSpPr>
            <a:spLocks noGrp="1"/>
          </p:cNvSpPr>
          <p:nvPr>
            <p:ph type="title"/>
          </p:nvPr>
        </p:nvSpPr>
        <p:spPr/>
        <p:txBody>
          <a:bodyPr/>
          <a:lstStyle/>
          <a:p>
            <a:r>
              <a:rPr lang="en-US" dirty="0"/>
              <a:t>Natasha’s story</a:t>
            </a:r>
            <a:endParaRPr lang="en-GB" dirty="0"/>
          </a:p>
        </p:txBody>
      </p:sp>
      <p:sp>
        <p:nvSpPr>
          <p:cNvPr id="13" name="Rectangle 12">
            <a:extLst>
              <a:ext uri="{FF2B5EF4-FFF2-40B4-BE49-F238E27FC236}">
                <a16:creationId xmlns:a16="http://schemas.microsoft.com/office/drawing/2014/main" id="{97F67557-6786-ECFE-682E-0638B78162EC}"/>
              </a:ext>
            </a:extLst>
          </p:cNvPr>
          <p:cNvSpPr/>
          <p:nvPr/>
        </p:nvSpPr>
        <p:spPr>
          <a:xfrm>
            <a:off x="276202" y="1195960"/>
            <a:ext cx="8782073" cy="418513"/>
          </a:xfrm>
          <a:prstGeom prst="rect">
            <a:avLst/>
          </a:prstGeom>
        </p:spPr>
        <p:txBody>
          <a:bodyPr wrap="square">
            <a:spAutoFit/>
          </a:bodyPr>
          <a:lstStyle/>
          <a:p>
            <a:pPr>
              <a:lnSpc>
                <a:spcPts val="2800"/>
              </a:lnSpc>
              <a:spcBef>
                <a:spcPts val="1100"/>
              </a:spcBef>
            </a:pPr>
            <a:r>
              <a:rPr lang="en-GB" dirty="0">
                <a:solidFill>
                  <a:schemeClr val="bg1"/>
                </a:solidFill>
                <a:latin typeface="Century Gothic" panose="020B0502020202020204" pitchFamily="34" charset="0"/>
                <a:ea typeface="Lato" panose="020B0604020202020204" charset="0"/>
                <a:cs typeface="Lato" panose="020B0604020202020204" charset="0"/>
              </a:rPr>
              <a:t>Read Natasha’s story, then as a group discuss the following questions:</a:t>
            </a:r>
          </a:p>
        </p:txBody>
      </p:sp>
      <p:sp>
        <p:nvSpPr>
          <p:cNvPr id="24" name="Rounded Rectangle 23">
            <a:extLst>
              <a:ext uri="{FF2B5EF4-FFF2-40B4-BE49-F238E27FC236}">
                <a16:creationId xmlns:a16="http://schemas.microsoft.com/office/drawing/2014/main" id="{C09DB2C4-2A8E-26C2-DE6F-59FDD639634E}"/>
              </a:ext>
            </a:extLst>
          </p:cNvPr>
          <p:cNvSpPr/>
          <p:nvPr/>
        </p:nvSpPr>
        <p:spPr>
          <a:xfrm>
            <a:off x="323850" y="2259093"/>
            <a:ext cx="4180417" cy="3585928"/>
          </a:xfrm>
          <a:prstGeom prst="roundRect">
            <a:avLst>
              <a:gd name="adj" fmla="val 3859"/>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90000" rtlCol="0" anchor="t" anchorCtr="0"/>
          <a:lstStyle/>
          <a:p>
            <a:pPr marL="162000" indent="-162000">
              <a:lnSpc>
                <a:spcPts val="2400"/>
              </a:lnSpc>
              <a:spcBef>
                <a:spcPts val="900"/>
              </a:spcBef>
              <a:buFont typeface="Arial" panose="020B0604020202020204" pitchFamily="34" charset="0"/>
              <a:buChar char="•"/>
            </a:pPr>
            <a:r>
              <a:rPr lang="en-GB" sz="1800" dirty="0">
                <a:solidFill>
                  <a:schemeClr val="tx1"/>
                </a:solidFill>
                <a:latin typeface="Century Gothic" panose="020B0502020202020204" pitchFamily="34" charset="0"/>
                <a:ea typeface="Lato" panose="020B0604020202020204" charset="0"/>
                <a:cs typeface="Lato" panose="020B0604020202020204" charset="0"/>
              </a:rPr>
              <a:t>What might Natasha be thinking and feeling in this situation?</a:t>
            </a:r>
          </a:p>
          <a:p>
            <a:pPr marL="162000" indent="-162000">
              <a:lnSpc>
                <a:spcPts val="2400"/>
              </a:lnSpc>
              <a:spcBef>
                <a:spcPts val="900"/>
              </a:spcBef>
              <a:buFont typeface="Arial" panose="020B0604020202020204" pitchFamily="34" charset="0"/>
              <a:buChar char="•"/>
            </a:pPr>
            <a:r>
              <a:rPr lang="en-GB" sz="1800" dirty="0">
                <a:solidFill>
                  <a:schemeClr val="tx1"/>
                </a:solidFill>
                <a:latin typeface="Century Gothic" panose="020B0502020202020204" pitchFamily="34" charset="0"/>
                <a:ea typeface="Lato" panose="020B0604020202020204" charset="0"/>
                <a:cs typeface="Lato" panose="020B0604020202020204" charset="0"/>
              </a:rPr>
              <a:t>Are there any risks for Natasha in this situation? What are they?</a:t>
            </a:r>
            <a:endParaRPr lang="en-GB" sz="1800" dirty="0">
              <a:solidFill>
                <a:schemeClr val="tx1"/>
              </a:solidFill>
              <a:latin typeface="Century Gothic" panose="020B0502020202020204" pitchFamily="34" charset="0"/>
            </a:endParaRPr>
          </a:p>
          <a:p>
            <a:pPr marL="162000" indent="-162000">
              <a:lnSpc>
                <a:spcPts val="2400"/>
              </a:lnSpc>
              <a:spcBef>
                <a:spcPts val="900"/>
              </a:spcBef>
              <a:buFont typeface="Arial" panose="020B0604020202020204" pitchFamily="34" charset="0"/>
              <a:buChar char="•"/>
            </a:pPr>
            <a:r>
              <a:rPr lang="en-GB" sz="1800" dirty="0">
                <a:solidFill>
                  <a:schemeClr val="tx1"/>
                </a:solidFill>
                <a:latin typeface="Century Gothic" panose="020B0502020202020204" pitchFamily="34" charset="0"/>
                <a:ea typeface="Lato" panose="020B0604020202020204" charset="0"/>
                <a:cs typeface="Lato" panose="020B0604020202020204" charset="0"/>
              </a:rPr>
              <a:t>What kind of influences might Natasha be experiencing in this situation?</a:t>
            </a:r>
            <a:endParaRPr lang="en-GB" dirty="0">
              <a:solidFill>
                <a:schemeClr val="tx1"/>
              </a:solidFill>
              <a:latin typeface="Century Gothic" panose="020B0502020202020204" pitchFamily="34" charset="0"/>
            </a:endParaRPr>
          </a:p>
          <a:p>
            <a:pPr marL="162000" indent="-162000">
              <a:lnSpc>
                <a:spcPts val="2400"/>
              </a:lnSpc>
              <a:spcBef>
                <a:spcPts val="900"/>
              </a:spcBef>
              <a:buFont typeface="Arial" panose="020B0604020202020204" pitchFamily="34" charset="0"/>
              <a:buChar char="•"/>
            </a:pPr>
            <a:r>
              <a:rPr lang="en-GB" sz="1800" dirty="0">
                <a:solidFill>
                  <a:schemeClr val="tx1"/>
                </a:solidFill>
                <a:latin typeface="Century Gothic" panose="020B0502020202020204" pitchFamily="34" charset="0"/>
                <a:ea typeface="Lato" panose="020B0604020202020204" charset="0"/>
                <a:cs typeface="Lato" panose="020B0604020202020204" charset="0"/>
              </a:rPr>
              <a:t>What could Natasha do or say in this situation?</a:t>
            </a:r>
            <a:endParaRPr lang="en-GB" sz="1800" dirty="0">
              <a:solidFill>
                <a:schemeClr val="tx1"/>
              </a:solidFill>
              <a:latin typeface="Century Gothic" panose="020B0502020202020204" pitchFamily="34" charset="0"/>
            </a:endParaRPr>
          </a:p>
          <a:p>
            <a:pPr marL="162000" indent="-162000">
              <a:lnSpc>
                <a:spcPts val="2400"/>
              </a:lnSpc>
              <a:spcBef>
                <a:spcPts val="900"/>
              </a:spcBef>
              <a:spcAft>
                <a:spcPts val="800"/>
              </a:spcAft>
            </a:pPr>
            <a:endParaRPr lang="en-GB" sz="1800" dirty="0">
              <a:solidFill>
                <a:schemeClr val="tx1"/>
              </a:solidFill>
              <a:latin typeface="Century Gothic" panose="020B0502020202020204" pitchFamily="34" charset="0"/>
              <a:ea typeface="Lato" panose="020B0604020202020204" charset="0"/>
              <a:cs typeface="Lato" panose="020B0604020202020204" charset="0"/>
            </a:endParaRPr>
          </a:p>
          <a:p>
            <a:pPr marL="162000" indent="-162000">
              <a:lnSpc>
                <a:spcPts val="2400"/>
              </a:lnSpc>
              <a:spcBef>
                <a:spcPts val="900"/>
              </a:spcBef>
            </a:pPr>
            <a:endParaRPr lang="en-GB" sz="1800" dirty="0">
              <a:solidFill>
                <a:schemeClr val="tx1"/>
              </a:solidFill>
              <a:latin typeface="Century Gothic" panose="020B0502020202020204" pitchFamily="34" charset="0"/>
            </a:endParaRPr>
          </a:p>
          <a:p>
            <a:pPr marL="162000" indent="-162000">
              <a:lnSpc>
                <a:spcPts val="2400"/>
              </a:lnSpc>
              <a:spcBef>
                <a:spcPts val="900"/>
              </a:spcBef>
            </a:pPr>
            <a:endParaRPr lang="en-US" dirty="0"/>
          </a:p>
        </p:txBody>
      </p:sp>
      <p:pic>
        <p:nvPicPr>
          <p:cNvPr id="27" name="Google Shape;399;p16">
            <a:extLst>
              <a:ext uri="{FF2B5EF4-FFF2-40B4-BE49-F238E27FC236}">
                <a16:creationId xmlns:a16="http://schemas.microsoft.com/office/drawing/2014/main" id="{2001C518-C143-3B80-FF99-2C82A4049C1B}"/>
              </a:ext>
            </a:extLst>
          </p:cNvPr>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323850" y="6051927"/>
            <a:ext cx="440209" cy="480636"/>
          </a:xfrm>
          <a:prstGeom prst="rect">
            <a:avLst/>
          </a:prstGeom>
          <a:noFill/>
          <a:ln>
            <a:noFill/>
          </a:ln>
        </p:spPr>
      </p:pic>
      <p:pic>
        <p:nvPicPr>
          <p:cNvPr id="38" name="Picture 37" descr="A person holding a glass of juice&#10;&#10;Description automatically generated">
            <a:extLst>
              <a:ext uri="{FF2B5EF4-FFF2-40B4-BE49-F238E27FC236}">
                <a16:creationId xmlns:a16="http://schemas.microsoft.com/office/drawing/2014/main" id="{584EE0A6-DD4C-60AC-B40C-8711E993BB68}"/>
              </a:ext>
            </a:extLst>
          </p:cNvPr>
          <p:cNvPicPr>
            <a:picLocks noChangeAspect="1"/>
          </p:cNvPicPr>
          <p:nvPr/>
        </p:nvPicPr>
        <p:blipFill>
          <a:blip r:embed="rId6"/>
          <a:srcRect b="37193"/>
          <a:stretch/>
        </p:blipFill>
        <p:spPr>
          <a:xfrm>
            <a:off x="7180532" y="2410608"/>
            <a:ext cx="1877744" cy="4447392"/>
          </a:xfrm>
          <a:prstGeom prst="rect">
            <a:avLst/>
          </a:prstGeom>
        </p:spPr>
      </p:pic>
      <p:sp>
        <p:nvSpPr>
          <p:cNvPr id="4" name="Slide Number Placeholder 3">
            <a:extLst>
              <a:ext uri="{FF2B5EF4-FFF2-40B4-BE49-F238E27FC236}">
                <a16:creationId xmlns:a16="http://schemas.microsoft.com/office/drawing/2014/main" id="{2A96BD02-CE0E-319C-EAA6-92FF62D2AF7C}"/>
              </a:ext>
            </a:extLst>
          </p:cNvPr>
          <p:cNvSpPr>
            <a:spLocks noGrp="1"/>
          </p:cNvSpPr>
          <p:nvPr>
            <p:ph type="sldNum" sz="quarter" idx="4"/>
          </p:nvPr>
        </p:nvSpPr>
        <p:spPr/>
        <p:txBody>
          <a:bodyPr/>
          <a:lstStyle/>
          <a:p>
            <a:r>
              <a:rPr lang="en-GB" dirty="0"/>
              <a:t>© PSHE Association 2025</a:t>
            </a:r>
          </a:p>
        </p:txBody>
      </p:sp>
    </p:spTree>
    <p:extLst>
      <p:ext uri="{BB962C8B-B14F-4D97-AF65-F5344CB8AC3E}">
        <p14:creationId xmlns:p14="http://schemas.microsoft.com/office/powerpoint/2010/main" val="256404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fade">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fade">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fade">
                                      <p:cBhvr>
                                        <p:cTn id="27"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71FFF-FEA7-CD55-8179-068E1F03DCB0}"/>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8B7ED23-87B0-0293-DA63-49ED2FF99A81}"/>
              </a:ext>
            </a:extLst>
          </p:cNvPr>
          <p:cNvSpPr/>
          <p:nvPr/>
        </p:nvSpPr>
        <p:spPr>
          <a:xfrm>
            <a:off x="-3" y="2018665"/>
            <a:ext cx="9906003" cy="4839335"/>
          </a:xfrm>
          <a:prstGeom prst="rect">
            <a:avLst/>
          </a:prstGeom>
          <a:solidFill>
            <a:srgbClr val="6D3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oup of people standing together&#10;&#10;Description automatically generated">
            <a:extLst>
              <a:ext uri="{FF2B5EF4-FFF2-40B4-BE49-F238E27FC236}">
                <a16:creationId xmlns:a16="http://schemas.microsoft.com/office/drawing/2014/main" id="{5367C634-95F2-4C76-9D65-A3138C1D8A52}"/>
              </a:ext>
            </a:extLst>
          </p:cNvPr>
          <p:cNvPicPr>
            <a:picLocks noChangeAspect="1"/>
          </p:cNvPicPr>
          <p:nvPr/>
        </p:nvPicPr>
        <p:blipFill>
          <a:blip r:embed="rId3"/>
          <a:srcRect l="23522" t="3647" r="2581" b="17224"/>
          <a:stretch/>
        </p:blipFill>
        <p:spPr>
          <a:xfrm flipH="1">
            <a:off x="-3" y="2018665"/>
            <a:ext cx="9905999" cy="4839336"/>
          </a:xfrm>
          <a:prstGeom prst="rect">
            <a:avLst/>
          </a:prstGeom>
        </p:spPr>
      </p:pic>
      <p:sp>
        <p:nvSpPr>
          <p:cNvPr id="3" name="Title 2">
            <a:extLst>
              <a:ext uri="{FF2B5EF4-FFF2-40B4-BE49-F238E27FC236}">
                <a16:creationId xmlns:a16="http://schemas.microsoft.com/office/drawing/2014/main" id="{771FCCA3-CF2B-C1A2-4C65-D2E4C79B0E58}"/>
              </a:ext>
            </a:extLst>
          </p:cNvPr>
          <p:cNvSpPr>
            <a:spLocks noGrp="1"/>
          </p:cNvSpPr>
          <p:nvPr>
            <p:ph type="title"/>
          </p:nvPr>
        </p:nvSpPr>
        <p:spPr>
          <a:xfrm>
            <a:off x="233592" y="543878"/>
            <a:ext cx="7204493" cy="694054"/>
          </a:xfrm>
        </p:spPr>
        <p:txBody>
          <a:bodyPr/>
          <a:lstStyle/>
          <a:p>
            <a:r>
              <a:rPr lang="en-US" dirty="0"/>
              <a:t>Responding to peer influence</a:t>
            </a:r>
            <a:endParaRPr lang="en-GB" dirty="0"/>
          </a:p>
        </p:txBody>
      </p:sp>
      <p:sp>
        <p:nvSpPr>
          <p:cNvPr id="9" name="Rounded Rectangle 8">
            <a:extLst>
              <a:ext uri="{FF2B5EF4-FFF2-40B4-BE49-F238E27FC236}">
                <a16:creationId xmlns:a16="http://schemas.microsoft.com/office/drawing/2014/main" id="{2724E13B-3302-134E-18A9-D0D8964F6344}"/>
              </a:ext>
            </a:extLst>
          </p:cNvPr>
          <p:cNvSpPr/>
          <p:nvPr/>
        </p:nvSpPr>
        <p:spPr>
          <a:xfrm>
            <a:off x="323850" y="2259093"/>
            <a:ext cx="4180417" cy="3585928"/>
          </a:xfrm>
          <a:prstGeom prst="roundRect">
            <a:avLst>
              <a:gd name="adj" fmla="val 3859"/>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51999" tIns="108000" rtlCol="0" anchor="t" anchorCtr="0"/>
          <a:lstStyle/>
          <a:p>
            <a:pPr>
              <a:lnSpc>
                <a:spcPts val="2400"/>
              </a:lnSpc>
              <a:spcBef>
                <a:spcPts val="900"/>
              </a:spcBef>
            </a:pPr>
            <a:r>
              <a:rPr lang="en-GB" dirty="0">
                <a:solidFill>
                  <a:schemeClr val="tx1"/>
                </a:solidFill>
                <a:latin typeface="Century Gothic" panose="020B0502020202020204" pitchFamily="34" charset="0"/>
                <a:ea typeface="Lato" panose="020B0604020202020204" charset="0"/>
                <a:cs typeface="Lato" panose="020B0604020202020204" charset="0"/>
              </a:rPr>
              <a:t>Working in pairs or small groups, add speech to the bubbles on your sheet. </a:t>
            </a:r>
          </a:p>
          <a:p>
            <a:pPr>
              <a:lnSpc>
                <a:spcPts val="2400"/>
              </a:lnSpc>
              <a:spcBef>
                <a:spcPts val="900"/>
              </a:spcBef>
            </a:pPr>
            <a:r>
              <a:rPr lang="en-GB" dirty="0">
                <a:solidFill>
                  <a:schemeClr val="tx1"/>
                </a:solidFill>
                <a:latin typeface="Century Gothic" panose="020B0502020202020204" pitchFamily="34" charset="0"/>
                <a:ea typeface="Lato" panose="020B0604020202020204" charset="0"/>
                <a:cs typeface="Lato" panose="020B0604020202020204" charset="0"/>
              </a:rPr>
              <a:t>You should show what a young person might say to:</a:t>
            </a:r>
          </a:p>
          <a:p>
            <a:pPr marL="162000" indent="-162000">
              <a:lnSpc>
                <a:spcPts val="2400"/>
              </a:lnSpc>
              <a:spcBef>
                <a:spcPts val="900"/>
              </a:spcBef>
              <a:buFont typeface="Arial" panose="020B0604020202020204" pitchFamily="34" charset="0"/>
              <a:buChar char="•"/>
            </a:pPr>
            <a:r>
              <a:rPr lang="en-GB" dirty="0">
                <a:solidFill>
                  <a:schemeClr val="tx1"/>
                </a:solidFill>
                <a:latin typeface="Century Gothic" panose="020B0502020202020204" pitchFamily="34" charset="0"/>
                <a:ea typeface="Lato" panose="020B0604020202020204" charset="0"/>
                <a:cs typeface="Lato" panose="020B0604020202020204" charset="0"/>
              </a:rPr>
              <a:t>Natasha to support her</a:t>
            </a:r>
          </a:p>
          <a:p>
            <a:pPr marL="162000" indent="-162000">
              <a:lnSpc>
                <a:spcPts val="2400"/>
              </a:lnSpc>
              <a:spcBef>
                <a:spcPts val="900"/>
              </a:spcBef>
              <a:buFont typeface="Arial" panose="020B0604020202020204" pitchFamily="34" charset="0"/>
              <a:buChar char="•"/>
            </a:pPr>
            <a:r>
              <a:rPr lang="en-GB" dirty="0">
                <a:solidFill>
                  <a:schemeClr val="tx1"/>
                </a:solidFill>
                <a:latin typeface="Century Gothic" panose="020B0502020202020204" pitchFamily="34" charset="0"/>
                <a:ea typeface="Lato" panose="020B0604020202020204" charset="0"/>
                <a:cs typeface="Lato" panose="020B0604020202020204" charset="0"/>
              </a:rPr>
              <a:t>others who are putting </a:t>
            </a:r>
            <a:br>
              <a:rPr lang="en-GB" dirty="0">
                <a:solidFill>
                  <a:schemeClr val="tx1"/>
                </a:solidFill>
                <a:latin typeface="Century Gothic" panose="020B0502020202020204" pitchFamily="34" charset="0"/>
                <a:ea typeface="Lato" panose="020B0604020202020204" charset="0"/>
                <a:cs typeface="Lato" panose="020B0604020202020204" charset="0"/>
              </a:rPr>
            </a:br>
            <a:r>
              <a:rPr lang="en-GB" dirty="0">
                <a:solidFill>
                  <a:schemeClr val="tx1"/>
                </a:solidFill>
                <a:latin typeface="Century Gothic" panose="020B0502020202020204" pitchFamily="34" charset="0"/>
                <a:ea typeface="Lato" panose="020B0604020202020204" charset="0"/>
                <a:cs typeface="Lato" panose="020B0604020202020204" charset="0"/>
              </a:rPr>
              <a:t>pressure on Natasha</a:t>
            </a:r>
          </a:p>
          <a:p>
            <a:pPr marL="162000" indent="-162000">
              <a:lnSpc>
                <a:spcPts val="2400"/>
              </a:lnSpc>
              <a:spcBef>
                <a:spcPts val="900"/>
              </a:spcBef>
              <a:buFont typeface="Arial" panose="020B0604020202020204" pitchFamily="34" charset="0"/>
              <a:buChar char="•"/>
            </a:pPr>
            <a:r>
              <a:rPr lang="en-GB" dirty="0">
                <a:solidFill>
                  <a:schemeClr val="tx1"/>
                </a:solidFill>
                <a:latin typeface="Century Gothic" panose="020B0502020202020204" pitchFamily="34" charset="0"/>
                <a:ea typeface="Lato" panose="020B0604020202020204" charset="0"/>
                <a:cs typeface="Lato" panose="020B0604020202020204" charset="0"/>
              </a:rPr>
              <a:t>a trusted adult</a:t>
            </a:r>
          </a:p>
          <a:p>
            <a:pPr marL="198000" indent="-198000">
              <a:lnSpc>
                <a:spcPts val="2400"/>
              </a:lnSpc>
              <a:spcBef>
                <a:spcPts val="900"/>
              </a:spcBef>
              <a:buFont typeface="Arial" panose="020B0604020202020204" pitchFamily="34" charset="0"/>
              <a:buChar char="•"/>
            </a:pPr>
            <a:endParaRPr lang="en-GB" dirty="0">
              <a:solidFill>
                <a:schemeClr val="tx1"/>
              </a:solidFill>
              <a:latin typeface="Century Gothic" panose="020B0502020202020204" pitchFamily="34" charset="0"/>
              <a:ea typeface="Lato" panose="020B0604020202020204" charset="0"/>
              <a:cs typeface="Lato" panose="020B0604020202020204" charset="0"/>
            </a:endParaRPr>
          </a:p>
          <a:p>
            <a:pPr>
              <a:lnSpc>
                <a:spcPts val="2400"/>
              </a:lnSpc>
              <a:spcBef>
                <a:spcPts val="900"/>
              </a:spcBef>
              <a:spcAft>
                <a:spcPts val="800"/>
              </a:spcAft>
            </a:pPr>
            <a:endParaRPr lang="en-GB" sz="1800" dirty="0">
              <a:solidFill>
                <a:schemeClr val="tx1"/>
              </a:solidFill>
              <a:latin typeface="Century Gothic" panose="020B0502020202020204" pitchFamily="34" charset="0"/>
              <a:ea typeface="Lato" panose="020B0604020202020204" charset="0"/>
              <a:cs typeface="Lato" panose="020B0604020202020204" charset="0"/>
            </a:endParaRPr>
          </a:p>
          <a:p>
            <a:endParaRPr lang="en-GB" sz="1800" dirty="0">
              <a:solidFill>
                <a:schemeClr val="tx1"/>
              </a:solidFill>
              <a:latin typeface="Century Gothic" panose="020B0502020202020204" pitchFamily="34" charset="0"/>
            </a:endParaRPr>
          </a:p>
          <a:p>
            <a:endParaRPr lang="en-US" dirty="0"/>
          </a:p>
        </p:txBody>
      </p:sp>
      <p:pic>
        <p:nvPicPr>
          <p:cNvPr id="16" name="Picture 15" descr="A person holding a glass of juice&#10;&#10;Description automatically generated">
            <a:extLst>
              <a:ext uri="{FF2B5EF4-FFF2-40B4-BE49-F238E27FC236}">
                <a16:creationId xmlns:a16="http://schemas.microsoft.com/office/drawing/2014/main" id="{C8838E90-97FA-AB50-6778-4A91A6C30F35}"/>
              </a:ext>
            </a:extLst>
          </p:cNvPr>
          <p:cNvPicPr>
            <a:picLocks noChangeAspect="1"/>
          </p:cNvPicPr>
          <p:nvPr/>
        </p:nvPicPr>
        <p:blipFill>
          <a:blip r:embed="rId4"/>
          <a:srcRect b="36488"/>
          <a:stretch/>
        </p:blipFill>
        <p:spPr>
          <a:xfrm>
            <a:off x="5249333" y="2351675"/>
            <a:ext cx="3808942" cy="4506324"/>
          </a:xfrm>
          <a:prstGeom prst="rect">
            <a:avLst/>
          </a:prstGeom>
        </p:spPr>
      </p:pic>
      <p:sp>
        <p:nvSpPr>
          <p:cNvPr id="4" name="Slide Number Placeholder 3">
            <a:extLst>
              <a:ext uri="{FF2B5EF4-FFF2-40B4-BE49-F238E27FC236}">
                <a16:creationId xmlns:a16="http://schemas.microsoft.com/office/drawing/2014/main" id="{05D8FD09-56C1-33C8-F923-1C888022584E}"/>
              </a:ext>
            </a:extLst>
          </p:cNvPr>
          <p:cNvSpPr>
            <a:spLocks noGrp="1"/>
          </p:cNvSpPr>
          <p:nvPr>
            <p:ph type="sldNum" sz="quarter" idx="4"/>
          </p:nvPr>
        </p:nvSpPr>
        <p:spPr/>
        <p:txBody>
          <a:bodyPr/>
          <a:lstStyle/>
          <a:p>
            <a:r>
              <a:rPr lang="en-GB" dirty="0"/>
              <a:t>© PSHE Association 2025</a:t>
            </a:r>
          </a:p>
        </p:txBody>
      </p:sp>
      <p:sp>
        <p:nvSpPr>
          <p:cNvPr id="2" name="Rectangle 1">
            <a:extLst>
              <a:ext uri="{FF2B5EF4-FFF2-40B4-BE49-F238E27FC236}">
                <a16:creationId xmlns:a16="http://schemas.microsoft.com/office/drawing/2014/main" id="{EC2FC4DD-F020-A378-34B9-DDCC22CB0029}"/>
              </a:ext>
            </a:extLst>
          </p:cNvPr>
          <p:cNvSpPr/>
          <p:nvPr/>
        </p:nvSpPr>
        <p:spPr>
          <a:xfrm>
            <a:off x="276202" y="1224536"/>
            <a:ext cx="8782073" cy="682110"/>
          </a:xfrm>
          <a:prstGeom prst="rect">
            <a:avLst/>
          </a:prstGeom>
        </p:spPr>
        <p:txBody>
          <a:bodyPr wrap="square">
            <a:spAutoFit/>
          </a:bodyPr>
          <a:lstStyle/>
          <a:p>
            <a:pPr>
              <a:lnSpc>
                <a:spcPts val="2400"/>
              </a:lnSpc>
              <a:spcBef>
                <a:spcPts val="900"/>
              </a:spcBef>
            </a:pPr>
            <a:r>
              <a:rPr lang="en-GB" dirty="0">
                <a:solidFill>
                  <a:schemeClr val="bg2"/>
                </a:solidFill>
                <a:latin typeface="Century Gothic" panose="020B0502020202020204" pitchFamily="34" charset="0"/>
                <a:ea typeface="Lato" panose="020B0604020202020204" charset="0"/>
                <a:cs typeface="Lato" panose="020B0604020202020204" charset="0"/>
              </a:rPr>
              <a:t>Imagine there is another young person at the party who wants to help Natasha respond to the pressure she is under.</a:t>
            </a:r>
          </a:p>
        </p:txBody>
      </p:sp>
    </p:spTree>
    <p:extLst>
      <p:ext uri="{BB962C8B-B14F-4D97-AF65-F5344CB8AC3E}">
        <p14:creationId xmlns:p14="http://schemas.microsoft.com/office/powerpoint/2010/main" val="10684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D4E4A5-60D8-6A61-71B7-D639E740F192}"/>
              </a:ext>
            </a:extLst>
          </p:cNvPr>
          <p:cNvPicPr>
            <a:picLocks noChangeAspect="1"/>
          </p:cNvPicPr>
          <p:nvPr/>
        </p:nvPicPr>
        <p:blipFill>
          <a:blip r:embed="rId3"/>
          <a:srcRect t="-2224" r="7846" b="-2709"/>
          <a:stretch/>
        </p:blipFill>
        <p:spPr>
          <a:xfrm>
            <a:off x="4187687" y="1280057"/>
            <a:ext cx="5718313" cy="4811731"/>
          </a:xfrm>
          <a:prstGeom prst="roundRect">
            <a:avLst>
              <a:gd name="adj" fmla="val 3222"/>
            </a:avLst>
          </a:prstGeom>
        </p:spPr>
      </p:pic>
      <p:sp>
        <p:nvSpPr>
          <p:cNvPr id="7" name="Title 1">
            <a:extLst>
              <a:ext uri="{FF2B5EF4-FFF2-40B4-BE49-F238E27FC236}">
                <a16:creationId xmlns:a16="http://schemas.microsoft.com/office/drawing/2014/main" id="{3DEAADBE-28D6-5E99-FCAC-4012C3333BD4}"/>
              </a:ext>
            </a:extLst>
          </p:cNvPr>
          <p:cNvSpPr txBox="1">
            <a:spLocks/>
          </p:cNvSpPr>
          <p:nvPr/>
        </p:nvSpPr>
        <p:spPr>
          <a:xfrm>
            <a:off x="233592" y="543878"/>
            <a:ext cx="10159311" cy="694054"/>
          </a:xfrm>
          <a:prstGeom prst="rect">
            <a:avLst/>
          </a:prstGeom>
        </p:spPr>
        <p:txBody>
          <a:bodyPr vert="horz" lIns="91440" tIns="45720" rIns="91440" bIns="45720" rtlCol="0" anchor="b">
            <a:noAutofit/>
          </a:bodyPr>
          <a:lstStyle>
            <a:lvl1pPr algn="l" defTabSz="990570" rtl="0" eaLnBrk="1" latinLnBrk="0" hangingPunct="1">
              <a:lnSpc>
                <a:spcPts val="4300"/>
              </a:lnSpc>
              <a:spcBef>
                <a:spcPts val="2600"/>
              </a:spcBef>
              <a:buNone/>
              <a:defRPr sz="3600" b="1" kern="1200">
                <a:solidFill>
                  <a:schemeClr val="tx1"/>
                </a:solidFill>
                <a:latin typeface="Century Gothic" panose="020B0502020202020204" pitchFamily="34" charset="0"/>
                <a:ea typeface="+mj-ea"/>
                <a:cs typeface="+mj-cs"/>
              </a:defRPr>
            </a:lvl1pPr>
          </a:lstStyle>
          <a:p>
            <a:r>
              <a:rPr lang="en-US" dirty="0"/>
              <a:t>What have we learnt?</a:t>
            </a:r>
            <a:endParaRPr lang="en-US" dirty="0">
              <a:solidFill>
                <a:schemeClr val="bg1"/>
              </a:solidFill>
            </a:endParaRPr>
          </a:p>
        </p:txBody>
      </p:sp>
      <p:sp>
        <p:nvSpPr>
          <p:cNvPr id="8" name="Content Placeholder 2">
            <a:extLst>
              <a:ext uri="{FF2B5EF4-FFF2-40B4-BE49-F238E27FC236}">
                <a16:creationId xmlns:a16="http://schemas.microsoft.com/office/drawing/2014/main" id="{05F3DB6A-3F78-0B2A-6F82-50EDE0F2E41D}"/>
              </a:ext>
            </a:extLst>
          </p:cNvPr>
          <p:cNvSpPr txBox="1">
            <a:spLocks/>
          </p:cNvSpPr>
          <p:nvPr/>
        </p:nvSpPr>
        <p:spPr>
          <a:xfrm>
            <a:off x="232916" y="1303304"/>
            <a:ext cx="3618647" cy="4368246"/>
          </a:xfrm>
          <a:prstGeom prst="rect">
            <a:avLst/>
          </a:prstGeom>
        </p:spPr>
        <p:txBody>
          <a:bodyPr vert="horz" lIns="91440" tIns="45720" rIns="91440" bIns="45720" rtlCol="0">
            <a:norm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r>
              <a:rPr lang="en-GB" dirty="0">
                <a:solidFill>
                  <a:schemeClr val="tx1"/>
                </a:solidFill>
                <a:ea typeface="Lato" panose="020B0604020202020204" charset="0"/>
                <a:cs typeface="Lato" panose="020B0604020202020204" charset="0"/>
              </a:rPr>
              <a:t>Look back at your mind map from lesson 1. </a:t>
            </a:r>
          </a:p>
          <a:p>
            <a:r>
              <a:rPr lang="en-GB" dirty="0">
                <a:solidFill>
                  <a:schemeClr val="tx1"/>
                </a:solidFill>
                <a:ea typeface="Lato" panose="020B0604020202020204" charset="0"/>
                <a:cs typeface="Lato" panose="020B0604020202020204" charset="0"/>
              </a:rPr>
              <a:t>Is there anything you want to add or change, based on what you have learnt?</a:t>
            </a:r>
          </a:p>
          <a:p>
            <a:r>
              <a:rPr lang="en-GB" dirty="0">
                <a:solidFill>
                  <a:schemeClr val="tx1"/>
                </a:solidFill>
                <a:ea typeface="Lato" panose="020B0604020202020204" charset="0"/>
                <a:cs typeface="Lato" panose="020B0604020202020204" charset="0"/>
              </a:rPr>
              <a:t>If so, do this in a </a:t>
            </a:r>
            <a:br>
              <a:rPr lang="en-GB" dirty="0">
                <a:solidFill>
                  <a:schemeClr val="tx1"/>
                </a:solidFill>
                <a:ea typeface="Lato" panose="020B0604020202020204" charset="0"/>
                <a:cs typeface="Lato" panose="020B0604020202020204" charset="0"/>
              </a:rPr>
            </a:br>
            <a:r>
              <a:rPr lang="en-GB" dirty="0">
                <a:solidFill>
                  <a:schemeClr val="tx1"/>
                </a:solidFill>
                <a:ea typeface="Lato" panose="020B0604020202020204" charset="0"/>
                <a:cs typeface="Lato" panose="020B0604020202020204" charset="0"/>
              </a:rPr>
              <a:t>different colour.</a:t>
            </a:r>
          </a:p>
          <a:p>
            <a:endParaRPr lang="en-GB" sz="2000" dirty="0"/>
          </a:p>
        </p:txBody>
      </p:sp>
      <p:pic>
        <p:nvPicPr>
          <p:cNvPr id="27" name="Picture 26" descr="A purple pencil with white stripes&#10;&#10;Description automatically generated">
            <a:extLst>
              <a:ext uri="{FF2B5EF4-FFF2-40B4-BE49-F238E27FC236}">
                <a16:creationId xmlns:a16="http://schemas.microsoft.com/office/drawing/2014/main" id="{4547DC15-0E0F-B66B-3A88-BC19D7B59FA6}"/>
              </a:ext>
            </a:extLst>
          </p:cNvPr>
          <p:cNvPicPr>
            <a:picLocks noChangeAspect="1"/>
          </p:cNvPicPr>
          <p:nvPr/>
        </p:nvPicPr>
        <p:blipFill>
          <a:blip r:embed="rId4"/>
          <a:srcRect b="72"/>
          <a:stretch/>
        </p:blipFill>
        <p:spPr>
          <a:xfrm>
            <a:off x="6089904" y="5132420"/>
            <a:ext cx="2341753" cy="1725580"/>
          </a:xfrm>
          <a:prstGeom prst="rect">
            <a:avLst/>
          </a:prstGeom>
        </p:spPr>
      </p:pic>
      <p:cxnSp>
        <p:nvCxnSpPr>
          <p:cNvPr id="28" name="Straight Connector 27">
            <a:extLst>
              <a:ext uri="{FF2B5EF4-FFF2-40B4-BE49-F238E27FC236}">
                <a16:creationId xmlns:a16="http://schemas.microsoft.com/office/drawing/2014/main" id="{77E2AE23-3B9B-4720-2738-0D9DAEC1E1FB}"/>
              </a:ext>
            </a:extLst>
          </p:cNvPr>
          <p:cNvCxnSpPr>
            <a:cxnSpLocks/>
          </p:cNvCxnSpPr>
          <p:nvPr/>
        </p:nvCxnSpPr>
        <p:spPr>
          <a:xfrm>
            <a:off x="5706786" y="4475018"/>
            <a:ext cx="183897" cy="4961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2AC519C-4D72-61BA-9944-26931E00917C}"/>
              </a:ext>
            </a:extLst>
          </p:cNvPr>
          <p:cNvCxnSpPr>
            <a:cxnSpLocks/>
          </p:cNvCxnSpPr>
          <p:nvPr/>
        </p:nvCxnSpPr>
        <p:spPr>
          <a:xfrm flipV="1">
            <a:off x="5706786" y="5008876"/>
            <a:ext cx="548640" cy="107739"/>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C2DF83-FB6C-E698-C73C-245D791E5C86}"/>
              </a:ext>
            </a:extLst>
          </p:cNvPr>
          <p:cNvCxnSpPr>
            <a:cxnSpLocks/>
          </p:cNvCxnSpPr>
          <p:nvPr/>
        </p:nvCxnSpPr>
        <p:spPr>
          <a:xfrm flipV="1">
            <a:off x="5726958" y="5148558"/>
            <a:ext cx="362946" cy="66844"/>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14CA065-22E8-579E-E339-FE40255A7655}"/>
              </a:ext>
            </a:extLst>
          </p:cNvPr>
          <p:cNvSpPr>
            <a:spLocks noGrp="1"/>
          </p:cNvSpPr>
          <p:nvPr>
            <p:ph type="sldNum" sz="quarter" idx="4"/>
          </p:nvPr>
        </p:nvSpPr>
        <p:spPr/>
        <p:txBody>
          <a:bodyPr/>
          <a:lstStyle/>
          <a:p>
            <a:r>
              <a:rPr lang="en-GB" dirty="0"/>
              <a:t>© PSHE Association 2025</a:t>
            </a:r>
          </a:p>
        </p:txBody>
      </p:sp>
    </p:spTree>
    <p:extLst>
      <p:ext uri="{BB962C8B-B14F-4D97-AF65-F5344CB8AC3E}">
        <p14:creationId xmlns:p14="http://schemas.microsoft.com/office/powerpoint/2010/main" val="1855476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C8CC62-2EAF-02A1-84FC-A7EB9AF05F32}"/>
              </a:ext>
            </a:extLst>
          </p:cNvPr>
          <p:cNvSpPr>
            <a:spLocks noGrp="1"/>
          </p:cNvSpPr>
          <p:nvPr>
            <p:ph sz="half" idx="10"/>
          </p:nvPr>
        </p:nvSpPr>
        <p:spPr>
          <a:xfrm>
            <a:off x="232915" y="1303303"/>
            <a:ext cx="4556573" cy="5473131"/>
          </a:xfrm>
        </p:spPr>
        <p:txBody>
          <a:bodyPr>
            <a:normAutofit/>
          </a:bodyPr>
          <a:lstStyle/>
          <a:p>
            <a:pPr>
              <a:lnSpc>
                <a:spcPts val="2800"/>
              </a:lnSpc>
              <a:spcBef>
                <a:spcPts val="1100"/>
              </a:spcBef>
              <a:spcAft>
                <a:spcPts val="0"/>
              </a:spcAft>
            </a:pPr>
            <a:r>
              <a:rPr lang="en-US" dirty="0"/>
              <a:t>To access further advice, guidance and support related to substance use, you can:</a:t>
            </a:r>
          </a:p>
          <a:p>
            <a:pPr lvl="0">
              <a:lnSpc>
                <a:spcPts val="2800"/>
              </a:lnSpc>
              <a:spcBef>
                <a:spcPts val="1100"/>
              </a:spcBef>
              <a:spcAft>
                <a:spcPts val="0"/>
              </a:spcAft>
            </a:pPr>
            <a:r>
              <a:rPr lang="en-US" dirty="0"/>
              <a:t>Speak to a parent/carer or a member of staff in school such as your form tutor, head of year or school nurse.</a:t>
            </a:r>
          </a:p>
          <a:p>
            <a:pPr lvl="0">
              <a:lnSpc>
                <a:spcPts val="2800"/>
              </a:lnSpc>
              <a:spcBef>
                <a:spcPts val="1100"/>
              </a:spcBef>
              <a:spcAft>
                <a:spcPts val="0"/>
              </a:spcAft>
            </a:pPr>
            <a:r>
              <a:rPr lang="en-US" dirty="0"/>
              <a:t>Or contact:</a:t>
            </a:r>
          </a:p>
          <a:p>
            <a:pPr marL="198000" lvl="0" indent="-198000">
              <a:lnSpc>
                <a:spcPts val="2800"/>
              </a:lnSpc>
              <a:spcBef>
                <a:spcPts val="1100"/>
              </a:spcBef>
              <a:spcAft>
                <a:spcPts val="0"/>
              </a:spcAft>
              <a:buFont typeface="Arial" panose="020B0604020202020204" pitchFamily="34" charset="0"/>
              <a:buChar char="•"/>
            </a:pPr>
            <a:r>
              <a:rPr lang="en-GB" sz="2000" dirty="0">
                <a:ea typeface="Lato" panose="020B0604020202020204" charset="0"/>
                <a:cs typeface="Lato" panose="020B0604020202020204" charset="0"/>
              </a:rPr>
              <a:t>Childline: </a:t>
            </a:r>
            <a:r>
              <a:rPr lang="en-GB" sz="2000" u="sng" dirty="0">
                <a:ea typeface="Lato" panose="020B0604020202020204" charset="0"/>
                <a:cs typeface="Lato" panose="020B0604020202020204" charset="0"/>
                <a:hlinkClick r:id="rId3"/>
              </a:rPr>
              <a:t>www.childline.org.uk</a:t>
            </a:r>
            <a:r>
              <a:rPr lang="en-GB" sz="2000" dirty="0">
                <a:ea typeface="Lato" panose="020B0604020202020204" charset="0"/>
                <a:cs typeface="Lato" panose="020B0604020202020204" charset="0"/>
              </a:rPr>
              <a:t> </a:t>
            </a:r>
            <a:br>
              <a:rPr lang="en-GB" sz="2000" dirty="0">
                <a:ea typeface="Lato" panose="020B0604020202020204" charset="0"/>
                <a:cs typeface="Lato" panose="020B0604020202020204" charset="0"/>
              </a:rPr>
            </a:br>
            <a:r>
              <a:rPr lang="en-GB" sz="2000" dirty="0">
                <a:ea typeface="Lato" panose="020B0604020202020204" charset="0"/>
                <a:cs typeface="Lato" panose="020B0604020202020204" charset="0"/>
              </a:rPr>
              <a:t>or 0800 11 11</a:t>
            </a:r>
          </a:p>
          <a:p>
            <a:pPr marL="198000" lvl="0" indent="-198000">
              <a:lnSpc>
                <a:spcPts val="2800"/>
              </a:lnSpc>
              <a:spcBef>
                <a:spcPts val="1100"/>
              </a:spcBef>
              <a:spcAft>
                <a:spcPts val="0"/>
              </a:spcAft>
              <a:buFont typeface="Arial" panose="020B0604020202020204" pitchFamily="34" charset="0"/>
              <a:buChar char="•"/>
            </a:pPr>
            <a:r>
              <a:rPr lang="en-GB" sz="2000" dirty="0">
                <a:ea typeface="Lato" panose="020B0604020202020204" charset="0"/>
                <a:cs typeface="Lato" panose="020B0604020202020204" charset="0"/>
              </a:rPr>
              <a:t>FRANK: </a:t>
            </a:r>
            <a:r>
              <a:rPr lang="en-GB" sz="2000" dirty="0">
                <a:ea typeface="Lato" panose="020B0604020202020204" charset="0"/>
                <a:cs typeface="Lato" panose="020B0604020202020204" charset="0"/>
                <a:hlinkClick r:id="rId4"/>
              </a:rPr>
              <a:t>www.talktofrank.com/get-help</a:t>
            </a:r>
            <a:r>
              <a:rPr lang="en-GB" sz="2000" dirty="0">
                <a:ea typeface="Lato" panose="020B0604020202020204" charset="0"/>
                <a:cs typeface="Lato" panose="020B0604020202020204" charset="0"/>
              </a:rPr>
              <a:t> </a:t>
            </a:r>
          </a:p>
          <a:p>
            <a:pPr>
              <a:lnSpc>
                <a:spcPts val="2800"/>
              </a:lnSpc>
              <a:spcBef>
                <a:spcPts val="1100"/>
              </a:spcBef>
              <a:spcAft>
                <a:spcPts val="0"/>
              </a:spcAft>
            </a:pPr>
            <a:endParaRPr lang="en-US" dirty="0"/>
          </a:p>
        </p:txBody>
      </p:sp>
      <p:sp>
        <p:nvSpPr>
          <p:cNvPr id="3" name="Title 2">
            <a:extLst>
              <a:ext uri="{FF2B5EF4-FFF2-40B4-BE49-F238E27FC236}">
                <a16:creationId xmlns:a16="http://schemas.microsoft.com/office/drawing/2014/main" id="{7A73A3C7-0CBD-C858-B903-7B19CCDDD8BB}"/>
              </a:ext>
            </a:extLst>
          </p:cNvPr>
          <p:cNvSpPr>
            <a:spLocks noGrp="1"/>
          </p:cNvSpPr>
          <p:nvPr>
            <p:ph type="title"/>
          </p:nvPr>
        </p:nvSpPr>
        <p:spPr/>
        <p:txBody>
          <a:bodyPr/>
          <a:lstStyle/>
          <a:p>
            <a:r>
              <a:rPr lang="en-US" dirty="0"/>
              <a:t>Sources of support</a:t>
            </a:r>
          </a:p>
        </p:txBody>
      </p:sp>
      <p:sp>
        <p:nvSpPr>
          <p:cNvPr id="10" name="Slide Number Placeholder 5">
            <a:extLst>
              <a:ext uri="{FF2B5EF4-FFF2-40B4-BE49-F238E27FC236}">
                <a16:creationId xmlns:a16="http://schemas.microsoft.com/office/drawing/2014/main" id="{10FF5ADA-4862-CB19-7B8C-52E4DC78B54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bg1"/>
                </a:solidFill>
              </a:rPr>
              <a:t>© PSHE Association 2025</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0887F6EA-5EDB-6084-C8F4-4BE559FEC38E}"/>
              </a:ext>
            </a:extLst>
          </p:cNvPr>
          <p:cNvPicPr>
            <a:picLocks noChangeAspect="1"/>
          </p:cNvPicPr>
          <p:nvPr/>
        </p:nvPicPr>
        <p:blipFill>
          <a:blip r:embed="rId5"/>
          <a:stretch>
            <a:fillRect/>
          </a:stretch>
        </p:blipFill>
        <p:spPr>
          <a:xfrm>
            <a:off x="5348520" y="3007096"/>
            <a:ext cx="3943279" cy="1497708"/>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7787CADB-D92B-F331-B3FE-8CF6142453E1}"/>
              </a:ext>
            </a:extLst>
          </p:cNvPr>
          <p:cNvPicPr>
            <a:picLocks noChangeAspect="1"/>
          </p:cNvPicPr>
          <p:nvPr/>
        </p:nvPicPr>
        <p:blipFill>
          <a:blip r:embed="rId6"/>
          <a:stretch>
            <a:fillRect/>
          </a:stretch>
        </p:blipFill>
        <p:spPr>
          <a:xfrm>
            <a:off x="5624584" y="4583699"/>
            <a:ext cx="3943279" cy="1691102"/>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AC6EE3D9-BC38-E9F7-087C-4080B76C24D4}"/>
              </a:ext>
            </a:extLst>
          </p:cNvPr>
          <p:cNvPicPr>
            <a:picLocks noChangeAspect="1"/>
          </p:cNvPicPr>
          <p:nvPr/>
        </p:nvPicPr>
        <p:blipFill>
          <a:blip r:embed="rId6"/>
          <a:stretch>
            <a:fillRect/>
          </a:stretch>
        </p:blipFill>
        <p:spPr>
          <a:xfrm>
            <a:off x="6071474" y="1428750"/>
            <a:ext cx="3496389" cy="1499450"/>
          </a:xfrm>
          <a:prstGeom prst="rect">
            <a:avLst/>
          </a:prstGeom>
        </p:spPr>
      </p:pic>
      <p:sp>
        <p:nvSpPr>
          <p:cNvPr id="14" name="Google Shape;436;p25">
            <a:extLst>
              <a:ext uri="{FF2B5EF4-FFF2-40B4-BE49-F238E27FC236}">
                <a16:creationId xmlns:a16="http://schemas.microsoft.com/office/drawing/2014/main" id="{70DDFCB0-0CBB-60C0-C032-D08117C3B726}"/>
              </a:ext>
            </a:extLst>
          </p:cNvPr>
          <p:cNvSpPr txBox="1"/>
          <p:nvPr/>
        </p:nvSpPr>
        <p:spPr>
          <a:xfrm>
            <a:off x="5645234" y="3222163"/>
            <a:ext cx="3349853"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Something's worrying me,</a:t>
            </a:r>
            <a:br>
              <a:rPr lang="en-US" sz="2000" dirty="0">
                <a:solidFill>
                  <a:schemeClr val="tx1"/>
                </a:solidFill>
                <a:latin typeface="Century Gothic"/>
                <a:ea typeface="Century Gothic"/>
                <a:cs typeface="Century Gothic"/>
                <a:sym typeface="Century Gothic"/>
              </a:rPr>
            </a:br>
            <a:r>
              <a:rPr lang="en-US" sz="2000" dirty="0">
                <a:solidFill>
                  <a:schemeClr val="tx1"/>
                </a:solidFill>
                <a:latin typeface="Century Gothic"/>
                <a:ea typeface="Century Gothic"/>
                <a:cs typeface="Century Gothic"/>
                <a:sym typeface="Century Gothic"/>
              </a:rPr>
              <a:t>can I talk to you?</a:t>
            </a:r>
            <a:endParaRPr sz="2000" dirty="0">
              <a:solidFill>
                <a:schemeClr val="tx1"/>
              </a:solidFill>
            </a:endParaRPr>
          </a:p>
        </p:txBody>
      </p:sp>
      <p:sp>
        <p:nvSpPr>
          <p:cNvPr id="15" name="Google Shape;437;p25">
            <a:extLst>
              <a:ext uri="{FF2B5EF4-FFF2-40B4-BE49-F238E27FC236}">
                <a16:creationId xmlns:a16="http://schemas.microsoft.com/office/drawing/2014/main" id="{3D072A1F-6997-8982-9865-1D296ECF839A}"/>
              </a:ext>
            </a:extLst>
          </p:cNvPr>
          <p:cNvSpPr txBox="1"/>
          <p:nvPr/>
        </p:nvSpPr>
        <p:spPr>
          <a:xfrm>
            <a:off x="6378575" y="1581174"/>
            <a:ext cx="2999342"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I need your help with something . . . </a:t>
            </a:r>
            <a:endParaRPr sz="2000" dirty="0">
              <a:solidFill>
                <a:schemeClr val="tx1"/>
              </a:solidFill>
            </a:endParaRPr>
          </a:p>
        </p:txBody>
      </p:sp>
      <p:sp>
        <p:nvSpPr>
          <p:cNvPr id="16" name="Google Shape;438;p25">
            <a:extLst>
              <a:ext uri="{FF2B5EF4-FFF2-40B4-BE49-F238E27FC236}">
                <a16:creationId xmlns:a16="http://schemas.microsoft.com/office/drawing/2014/main" id="{84272AEE-F184-417B-8010-960FDFB7C03B}"/>
              </a:ext>
            </a:extLst>
          </p:cNvPr>
          <p:cNvSpPr txBox="1"/>
          <p:nvPr/>
        </p:nvSpPr>
        <p:spPr>
          <a:xfrm>
            <a:off x="6028064" y="4834430"/>
            <a:ext cx="3349853"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I have something that’s been bothering me . . .</a:t>
            </a:r>
            <a:endParaRPr sz="2000" dirty="0">
              <a:solidFill>
                <a:schemeClr val="tx1"/>
              </a:solidFill>
            </a:endParaRPr>
          </a:p>
        </p:txBody>
      </p:sp>
    </p:spTree>
    <p:extLst>
      <p:ext uri="{BB962C8B-B14F-4D97-AF65-F5344CB8AC3E}">
        <p14:creationId xmlns:p14="http://schemas.microsoft.com/office/powerpoint/2010/main" val="1145813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D068A-FA26-4347-E7A7-1C854261452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3BB576-969D-A43C-E59C-100231576BC2}"/>
              </a:ext>
            </a:extLst>
          </p:cNvPr>
          <p:cNvSpPr>
            <a:spLocks noGrp="1"/>
          </p:cNvSpPr>
          <p:nvPr>
            <p:ph type="sldNum" sz="quarter" idx="4"/>
          </p:nvPr>
        </p:nvSpPr>
        <p:spPr/>
        <p:txBody>
          <a:bodyPr/>
          <a:lstStyle/>
          <a:p>
            <a:r>
              <a:rPr lang="en-GB"/>
              <a:t>© PSHE Association 2025</a:t>
            </a:r>
            <a:endParaRPr lang="en-GB" dirty="0"/>
          </a:p>
        </p:txBody>
      </p:sp>
      <p:sp>
        <p:nvSpPr>
          <p:cNvPr id="5" name="Title 1">
            <a:extLst>
              <a:ext uri="{FF2B5EF4-FFF2-40B4-BE49-F238E27FC236}">
                <a16:creationId xmlns:a16="http://schemas.microsoft.com/office/drawing/2014/main" id="{1E3933F7-C2BD-79CB-F4E1-F248F88E286E}"/>
              </a:ext>
            </a:extLst>
          </p:cNvPr>
          <p:cNvSpPr txBox="1">
            <a:spLocks/>
          </p:cNvSpPr>
          <p:nvPr/>
        </p:nvSpPr>
        <p:spPr>
          <a:xfrm>
            <a:off x="233592" y="543878"/>
            <a:ext cx="10159311" cy="694054"/>
          </a:xfrm>
          <a:prstGeom prst="rect">
            <a:avLst/>
          </a:prstGeom>
        </p:spPr>
        <p:txBody>
          <a:bodyPr vert="horz" lIns="91440" tIns="45720" rIns="91440" bIns="45720" rtlCol="0" anchor="b">
            <a:noAutofit/>
          </a:bodyPr>
          <a:lstStyle>
            <a:lvl1pPr algn="l" defTabSz="990570" rtl="0" eaLnBrk="1" latinLnBrk="0" hangingPunct="1">
              <a:lnSpc>
                <a:spcPts val="4300"/>
              </a:lnSpc>
              <a:spcBef>
                <a:spcPts val="2600"/>
              </a:spcBef>
              <a:buNone/>
              <a:defRPr sz="3600" b="1" kern="1200">
                <a:solidFill>
                  <a:schemeClr val="tx1"/>
                </a:solidFill>
                <a:latin typeface="Century Gothic" panose="020B0502020202020204" pitchFamily="34" charset="0"/>
                <a:ea typeface="+mj-ea"/>
                <a:cs typeface="+mj-cs"/>
              </a:defRPr>
            </a:lvl1pPr>
          </a:lstStyle>
          <a:p>
            <a:r>
              <a:rPr lang="en-US" dirty="0"/>
              <a:t>What have we learnt?</a:t>
            </a:r>
            <a:endParaRPr lang="en-US" dirty="0">
              <a:solidFill>
                <a:schemeClr val="bg1"/>
              </a:solidFill>
            </a:endParaRPr>
          </a:p>
        </p:txBody>
      </p:sp>
      <p:sp>
        <p:nvSpPr>
          <p:cNvPr id="7" name="Content Placeholder 2">
            <a:extLst>
              <a:ext uri="{FF2B5EF4-FFF2-40B4-BE49-F238E27FC236}">
                <a16:creationId xmlns:a16="http://schemas.microsoft.com/office/drawing/2014/main" id="{37071AF5-1E33-89A5-FEBF-A9ABEB85D49D}"/>
              </a:ext>
            </a:extLst>
          </p:cNvPr>
          <p:cNvSpPr txBox="1">
            <a:spLocks/>
          </p:cNvSpPr>
          <p:nvPr/>
        </p:nvSpPr>
        <p:spPr>
          <a:xfrm>
            <a:off x="232916" y="1303304"/>
            <a:ext cx="5987775" cy="4368246"/>
          </a:xfrm>
          <a:prstGeom prst="rect">
            <a:avLst/>
          </a:prstGeom>
        </p:spPr>
        <p:txBody>
          <a:bodyPr vert="horz" lIns="91440" tIns="45720" rIns="91440" bIns="45720" rtlCol="0">
            <a:norm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r>
              <a:rPr lang="en-GB" dirty="0">
                <a:ea typeface="Lato" panose="020B0604020202020204" charset="0"/>
                <a:cs typeface="Lato" panose="020B0604020202020204" charset="0"/>
              </a:rPr>
              <a:t>Imagine that Natasha does not want to take the drugs. Demonstrate what she could do to manage the situation and how the night might continue going forward.</a:t>
            </a:r>
          </a:p>
          <a:p>
            <a:r>
              <a:rPr lang="en-GB" dirty="0">
                <a:ea typeface="Lato" panose="020B0604020202020204" charset="0"/>
                <a:cs typeface="Lato" panose="020B0604020202020204" charset="0"/>
              </a:rPr>
              <a:t>You could show this through:</a:t>
            </a:r>
          </a:p>
          <a:p>
            <a:endParaRPr lang="en-GB" sz="1800" dirty="0">
              <a:ea typeface="Lato" panose="020B0604020202020204" charset="0"/>
              <a:cs typeface="Lato" panose="020B0604020202020204" charset="0"/>
            </a:endParaRPr>
          </a:p>
        </p:txBody>
      </p:sp>
      <p:pic>
        <p:nvPicPr>
          <p:cNvPr id="11" name="Picture 10" descr="A cartoon of a child holding a glass of juice&#10;&#10;Description automatically generated">
            <a:extLst>
              <a:ext uri="{FF2B5EF4-FFF2-40B4-BE49-F238E27FC236}">
                <a16:creationId xmlns:a16="http://schemas.microsoft.com/office/drawing/2014/main" id="{D8DE112C-BF44-9BA7-CC5F-5B46706609A9}"/>
              </a:ext>
            </a:extLst>
          </p:cNvPr>
          <p:cNvPicPr>
            <a:picLocks noChangeAspect="1"/>
          </p:cNvPicPr>
          <p:nvPr/>
        </p:nvPicPr>
        <p:blipFill>
          <a:blip r:embed="rId3"/>
          <a:srcRect r="11874"/>
          <a:stretch/>
        </p:blipFill>
        <p:spPr>
          <a:xfrm>
            <a:off x="6869709" y="917261"/>
            <a:ext cx="3036292" cy="3445377"/>
          </a:xfrm>
          <a:prstGeom prst="rect">
            <a:avLst/>
          </a:prstGeom>
        </p:spPr>
      </p:pic>
      <p:sp>
        <p:nvSpPr>
          <p:cNvPr id="19" name="Content Placeholder 2">
            <a:extLst>
              <a:ext uri="{FF2B5EF4-FFF2-40B4-BE49-F238E27FC236}">
                <a16:creationId xmlns:a16="http://schemas.microsoft.com/office/drawing/2014/main" id="{BE915655-9454-CABF-0B35-9611FCC1A060}"/>
              </a:ext>
            </a:extLst>
          </p:cNvPr>
          <p:cNvSpPr txBox="1">
            <a:spLocks/>
          </p:cNvSpPr>
          <p:nvPr/>
        </p:nvSpPr>
        <p:spPr>
          <a:xfrm>
            <a:off x="232916" y="3565512"/>
            <a:ext cx="1821795" cy="880498"/>
          </a:xfrm>
          <a:prstGeom prst="rect">
            <a:avLst/>
          </a:prstGeom>
        </p:spPr>
        <p:txBody>
          <a:bodyPr vert="horz" lIns="91440" tIns="45720" rIns="91440" bIns="45720" rtlCol="0">
            <a:norm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a:lnSpc>
                <a:spcPct val="115000"/>
              </a:lnSpc>
            </a:pPr>
            <a:endParaRPr lang="en-GB" sz="1800" dirty="0">
              <a:ea typeface="Lato" panose="020B0604020202020204" charset="0"/>
              <a:cs typeface="Lato" panose="020B0604020202020204" charset="0"/>
            </a:endParaRPr>
          </a:p>
        </p:txBody>
      </p:sp>
      <p:sp>
        <p:nvSpPr>
          <p:cNvPr id="20" name="TextBox 19">
            <a:extLst>
              <a:ext uri="{FF2B5EF4-FFF2-40B4-BE49-F238E27FC236}">
                <a16:creationId xmlns:a16="http://schemas.microsoft.com/office/drawing/2014/main" id="{B5FBAE7D-625B-92E0-F4B9-5DA7BCFD9AAB}"/>
              </a:ext>
            </a:extLst>
          </p:cNvPr>
          <p:cNvSpPr txBox="1"/>
          <p:nvPr/>
        </p:nvSpPr>
        <p:spPr>
          <a:xfrm>
            <a:off x="96832" y="3701860"/>
            <a:ext cx="1821795" cy="338554"/>
          </a:xfrm>
          <a:prstGeom prst="rect">
            <a:avLst/>
          </a:prstGeom>
          <a:noFill/>
        </p:spPr>
        <p:txBody>
          <a:bodyPr wrap="square" rtlCol="0">
            <a:spAutoFit/>
          </a:bodyPr>
          <a:lstStyle/>
          <a:p>
            <a:pPr algn="ctr"/>
            <a:r>
              <a:rPr lang="en-US" sz="1600" b="1" dirty="0">
                <a:latin typeface="Century Gothic" panose="020B0502020202020204" pitchFamily="34" charset="0"/>
              </a:rPr>
              <a:t>A short script</a:t>
            </a:r>
          </a:p>
        </p:txBody>
      </p:sp>
      <p:sp>
        <p:nvSpPr>
          <p:cNvPr id="22" name="TextBox 21">
            <a:extLst>
              <a:ext uri="{FF2B5EF4-FFF2-40B4-BE49-F238E27FC236}">
                <a16:creationId xmlns:a16="http://schemas.microsoft.com/office/drawing/2014/main" id="{C8284885-1210-8454-81E2-EC5F9406A99E}"/>
              </a:ext>
            </a:extLst>
          </p:cNvPr>
          <p:cNvSpPr txBox="1"/>
          <p:nvPr/>
        </p:nvSpPr>
        <p:spPr>
          <a:xfrm>
            <a:off x="2351821" y="3701860"/>
            <a:ext cx="1821795" cy="338554"/>
          </a:xfrm>
          <a:prstGeom prst="rect">
            <a:avLst/>
          </a:prstGeom>
          <a:noFill/>
        </p:spPr>
        <p:txBody>
          <a:bodyPr wrap="square" rtlCol="0">
            <a:spAutoFit/>
          </a:bodyPr>
          <a:lstStyle/>
          <a:p>
            <a:pPr algn="ctr"/>
            <a:r>
              <a:rPr lang="en-US" sz="1600" b="1" dirty="0">
                <a:latin typeface="Century Gothic" panose="020B0502020202020204" pitchFamily="34" charset="0"/>
              </a:rPr>
              <a:t> A role play</a:t>
            </a:r>
          </a:p>
        </p:txBody>
      </p:sp>
      <p:sp>
        <p:nvSpPr>
          <p:cNvPr id="23" name="TextBox 22">
            <a:extLst>
              <a:ext uri="{FF2B5EF4-FFF2-40B4-BE49-F238E27FC236}">
                <a16:creationId xmlns:a16="http://schemas.microsoft.com/office/drawing/2014/main" id="{3C485E2F-43EB-1D29-92AF-9998CA46FF98}"/>
              </a:ext>
            </a:extLst>
          </p:cNvPr>
          <p:cNvSpPr txBox="1"/>
          <p:nvPr/>
        </p:nvSpPr>
        <p:spPr>
          <a:xfrm>
            <a:off x="4670467" y="3697997"/>
            <a:ext cx="1821795" cy="338554"/>
          </a:xfrm>
          <a:prstGeom prst="rect">
            <a:avLst/>
          </a:prstGeom>
          <a:noFill/>
        </p:spPr>
        <p:txBody>
          <a:bodyPr wrap="square" rtlCol="0">
            <a:spAutoFit/>
          </a:bodyPr>
          <a:lstStyle/>
          <a:p>
            <a:pPr algn="ctr"/>
            <a:r>
              <a:rPr lang="en-US" sz="1600" b="1" dirty="0">
                <a:latin typeface="Century Gothic" panose="020B0502020202020204" pitchFamily="34" charset="0"/>
              </a:rPr>
              <a:t>A storyboard</a:t>
            </a:r>
          </a:p>
        </p:txBody>
      </p:sp>
      <p:pic>
        <p:nvPicPr>
          <p:cNvPr id="8" name="Picture 7" descr="A red paper with a pencil on it&#10;&#10;Description automatically generated">
            <a:extLst>
              <a:ext uri="{FF2B5EF4-FFF2-40B4-BE49-F238E27FC236}">
                <a16:creationId xmlns:a16="http://schemas.microsoft.com/office/drawing/2014/main" id="{0C512B0F-11B2-8DFB-B960-707565EA91D8}"/>
              </a:ext>
            </a:extLst>
          </p:cNvPr>
          <p:cNvPicPr>
            <a:picLocks noChangeAspect="1"/>
          </p:cNvPicPr>
          <p:nvPr/>
        </p:nvPicPr>
        <p:blipFill>
          <a:blip r:embed="rId4"/>
          <a:stretch>
            <a:fillRect/>
          </a:stretch>
        </p:blipFill>
        <p:spPr>
          <a:xfrm>
            <a:off x="4422010" y="4017916"/>
            <a:ext cx="2228851" cy="2404093"/>
          </a:xfrm>
          <a:prstGeom prst="rect">
            <a:avLst/>
          </a:prstGeom>
        </p:spPr>
      </p:pic>
      <p:pic>
        <p:nvPicPr>
          <p:cNvPr id="10" name="Picture 9" descr="A silhouette of a couple of people&#10;&#10;Description automatically generated">
            <a:extLst>
              <a:ext uri="{FF2B5EF4-FFF2-40B4-BE49-F238E27FC236}">
                <a16:creationId xmlns:a16="http://schemas.microsoft.com/office/drawing/2014/main" id="{EC8F8E9E-E4CD-B84E-66AA-4AD328951090}"/>
              </a:ext>
            </a:extLst>
          </p:cNvPr>
          <p:cNvPicPr>
            <a:picLocks noChangeAspect="1"/>
          </p:cNvPicPr>
          <p:nvPr/>
        </p:nvPicPr>
        <p:blipFill>
          <a:blip r:embed="rId5"/>
          <a:srcRect b="39293"/>
          <a:stretch/>
        </p:blipFill>
        <p:spPr>
          <a:xfrm>
            <a:off x="2351821" y="4249589"/>
            <a:ext cx="1825468" cy="2608411"/>
          </a:xfrm>
          <a:prstGeom prst="rect">
            <a:avLst/>
          </a:prstGeom>
        </p:spPr>
      </p:pic>
      <p:pic>
        <p:nvPicPr>
          <p:cNvPr id="13" name="Picture 12" descr="A clipboard with a pencil on it&#10;&#10;Description automatically generated">
            <a:extLst>
              <a:ext uri="{FF2B5EF4-FFF2-40B4-BE49-F238E27FC236}">
                <a16:creationId xmlns:a16="http://schemas.microsoft.com/office/drawing/2014/main" id="{BF7D1DFC-5FA2-E95D-BD61-6A6D7B1C2FD9}"/>
              </a:ext>
            </a:extLst>
          </p:cNvPr>
          <p:cNvPicPr>
            <a:picLocks noChangeAspect="1"/>
          </p:cNvPicPr>
          <p:nvPr/>
        </p:nvPicPr>
        <p:blipFill>
          <a:blip r:embed="rId6"/>
          <a:srcRect l="12162"/>
          <a:stretch/>
        </p:blipFill>
        <p:spPr>
          <a:xfrm>
            <a:off x="0" y="4249588"/>
            <a:ext cx="1984174" cy="1987652"/>
          </a:xfrm>
          <a:prstGeom prst="rect">
            <a:avLst/>
          </a:prstGeom>
        </p:spPr>
      </p:pic>
    </p:spTree>
    <p:extLst>
      <p:ext uri="{BB962C8B-B14F-4D97-AF65-F5344CB8AC3E}">
        <p14:creationId xmlns:p14="http://schemas.microsoft.com/office/powerpoint/2010/main" val="1373493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B3A5DCE-84C3-2258-1D58-DAC034C41654}"/>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
        <p:nvSpPr>
          <p:cNvPr id="6" name="Title 5">
            <a:extLst>
              <a:ext uri="{FF2B5EF4-FFF2-40B4-BE49-F238E27FC236}">
                <a16:creationId xmlns:a16="http://schemas.microsoft.com/office/drawing/2014/main" id="{7B9C906D-6583-8109-A627-228C516B4A8A}"/>
              </a:ext>
            </a:extLst>
          </p:cNvPr>
          <p:cNvSpPr>
            <a:spLocks noGrp="1"/>
          </p:cNvSpPr>
          <p:nvPr>
            <p:ph type="title"/>
          </p:nvPr>
        </p:nvSpPr>
        <p:spPr>
          <a:xfrm>
            <a:off x="205987" y="587217"/>
            <a:ext cx="7498822" cy="694054"/>
          </a:xfrm>
        </p:spPr>
        <p:txBody>
          <a:bodyPr/>
          <a:lstStyle/>
          <a:p>
            <a:r>
              <a:rPr lang="en-US" dirty="0"/>
              <a:t>Using this PowerPoint</a:t>
            </a:r>
          </a:p>
        </p:txBody>
      </p:sp>
      <p:sp>
        <p:nvSpPr>
          <p:cNvPr id="2" name="Content Placeholder 9">
            <a:extLst>
              <a:ext uri="{FF2B5EF4-FFF2-40B4-BE49-F238E27FC236}">
                <a16:creationId xmlns:a16="http://schemas.microsoft.com/office/drawing/2014/main" id="{6EBA3E8F-E46C-6A35-C264-9CB717356120}"/>
              </a:ext>
            </a:extLst>
          </p:cNvPr>
          <p:cNvSpPr txBox="1">
            <a:spLocks/>
          </p:cNvSpPr>
          <p:nvPr/>
        </p:nvSpPr>
        <p:spPr>
          <a:xfrm>
            <a:off x="234315" y="1333463"/>
            <a:ext cx="7357976" cy="4566366"/>
          </a:xfrm>
          <a:prstGeom prst="rect">
            <a:avLst/>
          </a:prstGeom>
        </p:spPr>
        <p:txBody>
          <a:bodyPr vert="horz" lIns="91440" tIns="45720" rIns="91440" bIns="45720" rtlCol="0">
            <a:noAutofit/>
          </a:bodyPr>
          <a:lstStyle>
            <a:lvl1pPr marL="0" indent="0" algn="l" defTabSz="990570" rtl="0" eaLnBrk="1" latinLnBrk="0" hangingPunct="1">
              <a:lnSpc>
                <a:spcPts val="2500"/>
              </a:lnSpc>
              <a:spcBef>
                <a:spcPts val="1000"/>
              </a:spcBef>
              <a:spcAft>
                <a:spcPts val="160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a:lnSpc>
                <a:spcPts val="2800"/>
              </a:lnSpc>
              <a:spcBef>
                <a:spcPts val="1100"/>
              </a:spcBef>
              <a:spcAft>
                <a:spcPts val="0"/>
              </a:spcAft>
            </a:pPr>
            <a:r>
              <a:rPr lang="en-US" dirty="0"/>
              <a:t>The slides in this presentation are divided into two sections:</a:t>
            </a:r>
          </a:p>
          <a:p>
            <a:pPr marL="234000" indent="-234000">
              <a:lnSpc>
                <a:spcPts val="2800"/>
              </a:lnSpc>
              <a:spcBef>
                <a:spcPts val="1100"/>
              </a:spcBef>
              <a:spcAft>
                <a:spcPts val="0"/>
              </a:spcAft>
              <a:buFont typeface="+mj-lt"/>
              <a:buAutoNum type="romanLcPeriod"/>
            </a:pPr>
            <a:r>
              <a:rPr lang="en-US" b="1" i="1" dirty="0"/>
              <a:t>Teacher slides (purple) </a:t>
            </a:r>
            <a:r>
              <a:rPr lang="en-US" dirty="0"/>
              <a:t>– provide key information regarding lesson preparation.</a:t>
            </a:r>
          </a:p>
          <a:p>
            <a:pPr marL="234000" indent="-234000">
              <a:lnSpc>
                <a:spcPts val="2800"/>
              </a:lnSpc>
              <a:spcBef>
                <a:spcPts val="1100"/>
              </a:spcBef>
              <a:spcAft>
                <a:spcPts val="0"/>
              </a:spcAft>
              <a:buFont typeface="+mj-lt"/>
              <a:buAutoNum type="romanLcPeriod"/>
            </a:pPr>
            <a:r>
              <a:rPr lang="en-US" b="1" i="1" dirty="0"/>
              <a:t>Student slides </a:t>
            </a:r>
            <a:r>
              <a:rPr lang="en-US" dirty="0"/>
              <a:t>– provide a visual focus point for students during the lesson and delivery notes for teachers about the activities.  Click ‘notes’ to view these. </a:t>
            </a:r>
          </a:p>
          <a:p>
            <a:pPr>
              <a:lnSpc>
                <a:spcPts val="2800"/>
              </a:lnSpc>
              <a:spcBef>
                <a:spcPts val="1100"/>
              </a:spcBef>
              <a:spcAft>
                <a:spcPts val="0"/>
              </a:spcAft>
            </a:pPr>
            <a:r>
              <a:rPr lang="en-US" dirty="0"/>
              <a:t>Ensure that you select ‘Use Presenter View’ under the ‘Slide Show’ tab – this will allow you to preview the teaching notes on your monitor while the main presentation is displayed on a screen/smartboard.</a:t>
            </a:r>
          </a:p>
          <a:p>
            <a:pPr>
              <a:lnSpc>
                <a:spcPts val="2800"/>
              </a:lnSpc>
              <a:spcBef>
                <a:spcPts val="1100"/>
              </a:spcBef>
              <a:spcAft>
                <a:spcPts val="0"/>
              </a:spcAft>
            </a:pPr>
            <a:endParaRPr lang="en-GB" dirty="0">
              <a:ea typeface="Lato" panose="020B0604020202020204" charset="0"/>
              <a:cs typeface="Lato" panose="020B0604020202020204" charset="0"/>
            </a:endParaRPr>
          </a:p>
        </p:txBody>
      </p:sp>
    </p:spTree>
    <p:extLst>
      <p:ext uri="{BB962C8B-B14F-4D97-AF65-F5344CB8AC3E}">
        <p14:creationId xmlns:p14="http://schemas.microsoft.com/office/powerpoint/2010/main" val="2868642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DFB8DD-8EFF-7D86-477D-ABA544EDFF18}"/>
              </a:ext>
            </a:extLst>
          </p:cNvPr>
          <p:cNvSpPr>
            <a:spLocks noGrp="1"/>
          </p:cNvSpPr>
          <p:nvPr>
            <p:ph type="title"/>
          </p:nvPr>
        </p:nvSpPr>
        <p:spPr/>
        <p:txBody>
          <a:bodyPr/>
          <a:lstStyle/>
          <a:p>
            <a:r>
              <a:rPr lang="en-US" dirty="0"/>
              <a:t>Support and challenge</a:t>
            </a:r>
          </a:p>
        </p:txBody>
      </p:sp>
      <p:sp>
        <p:nvSpPr>
          <p:cNvPr id="5" name="Slide Number Placeholder 5">
            <a:extLst>
              <a:ext uri="{FF2B5EF4-FFF2-40B4-BE49-F238E27FC236}">
                <a16:creationId xmlns:a16="http://schemas.microsoft.com/office/drawing/2014/main" id="{D8FAFFB4-9251-B657-395C-DDE1AE6284F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9" name="Picture 8">
            <a:extLst>
              <a:ext uri="{FF2B5EF4-FFF2-40B4-BE49-F238E27FC236}">
                <a16:creationId xmlns:a16="http://schemas.microsoft.com/office/drawing/2014/main" id="{FCBBBBF2-140F-5DAA-5A93-3A4AA8B1B72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20005" y="4750212"/>
            <a:ext cx="817747" cy="932045"/>
          </a:xfrm>
          <a:prstGeom prst="rect">
            <a:avLst/>
          </a:prstGeom>
        </p:spPr>
      </p:pic>
      <p:pic>
        <p:nvPicPr>
          <p:cNvPr id="10" name="Picture 9">
            <a:extLst>
              <a:ext uri="{FF2B5EF4-FFF2-40B4-BE49-F238E27FC236}">
                <a16:creationId xmlns:a16="http://schemas.microsoft.com/office/drawing/2014/main" id="{74D7163A-920B-F3D5-0FB3-F8E4FEBC10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682231">
            <a:off x="6821370" y="4979817"/>
            <a:ext cx="702439" cy="1404878"/>
          </a:xfrm>
          <a:prstGeom prst="rect">
            <a:avLst/>
          </a:prstGeom>
        </p:spPr>
      </p:pic>
      <p:sp>
        <p:nvSpPr>
          <p:cNvPr id="11" name="TextBox 10">
            <a:extLst>
              <a:ext uri="{FF2B5EF4-FFF2-40B4-BE49-F238E27FC236}">
                <a16:creationId xmlns:a16="http://schemas.microsoft.com/office/drawing/2014/main" id="{22C058CF-B1C6-AA5D-C792-ED99EBCAD116}"/>
              </a:ext>
            </a:extLst>
          </p:cNvPr>
          <p:cNvSpPr txBox="1"/>
          <p:nvPr/>
        </p:nvSpPr>
        <p:spPr>
          <a:xfrm>
            <a:off x="7773777" y="4207594"/>
            <a:ext cx="1386585" cy="375666"/>
          </a:xfrm>
          <a:prstGeom prst="rect">
            <a:avLst/>
          </a:prstGeom>
          <a:noFill/>
        </p:spPr>
        <p:txBody>
          <a:bodyPr wrap="square" rtlCol="0">
            <a:spAutoFit/>
          </a:bodyPr>
          <a:lstStyle/>
          <a:p>
            <a:pPr algn="ctr"/>
            <a:r>
              <a:rPr lang="en-GB" b="1" dirty="0">
                <a:latin typeface="Century Gothic" panose="020B0502020202020204" pitchFamily="34" charset="0"/>
              </a:rPr>
              <a:t>Challenge</a:t>
            </a:r>
          </a:p>
        </p:txBody>
      </p:sp>
      <p:sp>
        <p:nvSpPr>
          <p:cNvPr id="12" name="TextBox 11">
            <a:extLst>
              <a:ext uri="{FF2B5EF4-FFF2-40B4-BE49-F238E27FC236}">
                <a16:creationId xmlns:a16="http://schemas.microsoft.com/office/drawing/2014/main" id="{842AEAFA-2DC6-AF51-FD55-C1B8F0CCDC91}"/>
              </a:ext>
            </a:extLst>
          </p:cNvPr>
          <p:cNvSpPr txBox="1"/>
          <p:nvPr/>
        </p:nvSpPr>
        <p:spPr>
          <a:xfrm rot="20700000">
            <a:off x="6199828" y="4517940"/>
            <a:ext cx="1386585" cy="375666"/>
          </a:xfrm>
          <a:prstGeom prst="rect">
            <a:avLst/>
          </a:prstGeom>
          <a:noFill/>
        </p:spPr>
        <p:txBody>
          <a:bodyPr wrap="square" rtlCol="0">
            <a:spAutoFit/>
          </a:bodyPr>
          <a:lstStyle/>
          <a:p>
            <a:pPr algn="ctr"/>
            <a:r>
              <a:rPr lang="en-GB" b="1">
                <a:latin typeface="Century Gothic" panose="020B0502020202020204" pitchFamily="34" charset="0"/>
              </a:rPr>
              <a:t>Support</a:t>
            </a:r>
          </a:p>
        </p:txBody>
      </p:sp>
      <p:sp>
        <p:nvSpPr>
          <p:cNvPr id="13" name="Content Placeholder 12">
            <a:extLst>
              <a:ext uri="{FF2B5EF4-FFF2-40B4-BE49-F238E27FC236}">
                <a16:creationId xmlns:a16="http://schemas.microsoft.com/office/drawing/2014/main" id="{C6B0E203-A0FC-F97F-2F42-96FC644AE25E}"/>
              </a:ext>
            </a:extLst>
          </p:cNvPr>
          <p:cNvSpPr>
            <a:spLocks noGrp="1"/>
          </p:cNvSpPr>
          <p:nvPr>
            <p:ph sz="half" idx="13"/>
          </p:nvPr>
        </p:nvSpPr>
        <p:spPr>
          <a:xfrm>
            <a:off x="4239895" y="1333462"/>
            <a:ext cx="3748405" cy="4937321"/>
          </a:xfrm>
        </p:spPr>
        <p:txBody>
          <a:bodyPr/>
          <a:lstStyle/>
          <a:p>
            <a:pPr>
              <a:lnSpc>
                <a:spcPts val="2800"/>
              </a:lnSpc>
              <a:spcBef>
                <a:spcPts val="1100"/>
              </a:spcBef>
              <a:spcAft>
                <a:spcPts val="0"/>
              </a:spcAft>
            </a:pPr>
            <a:r>
              <a:rPr lang="en-US" b="1" i="1" dirty="0"/>
              <a:t>Challenge activities </a:t>
            </a:r>
            <a:r>
              <a:rPr lang="en-US" dirty="0"/>
              <a:t>deepen and extend learning for those who need more challenge or who finish the activity quickly.</a:t>
            </a:r>
          </a:p>
          <a:p>
            <a:pPr>
              <a:lnSpc>
                <a:spcPts val="2800"/>
              </a:lnSpc>
              <a:spcBef>
                <a:spcPts val="1100"/>
              </a:spcBef>
              <a:spcAft>
                <a:spcPts val="0"/>
              </a:spcAft>
            </a:pPr>
            <a:r>
              <a:rPr lang="en-US" dirty="0"/>
              <a:t>Look for these icons on the pupil slides. See delivery notes for details of the activities.</a:t>
            </a:r>
          </a:p>
          <a:p>
            <a:pPr>
              <a:lnSpc>
                <a:spcPts val="2800"/>
              </a:lnSpc>
              <a:spcBef>
                <a:spcPts val="1100"/>
              </a:spcBef>
              <a:spcAft>
                <a:spcPts val="0"/>
              </a:spcAft>
            </a:pPr>
            <a:endParaRPr lang="en-US" dirty="0"/>
          </a:p>
          <a:p>
            <a:pPr>
              <a:lnSpc>
                <a:spcPts val="2800"/>
              </a:lnSpc>
              <a:spcBef>
                <a:spcPts val="1100"/>
              </a:spcBef>
              <a:spcAft>
                <a:spcPts val="0"/>
              </a:spcAft>
            </a:pPr>
            <a:endParaRPr lang="en-US" dirty="0"/>
          </a:p>
          <a:p>
            <a:pPr>
              <a:lnSpc>
                <a:spcPts val="2800"/>
              </a:lnSpc>
              <a:spcBef>
                <a:spcPts val="1100"/>
              </a:spcBef>
              <a:spcAft>
                <a:spcPts val="0"/>
              </a:spcAft>
            </a:pPr>
            <a:endParaRPr lang="en-US" dirty="0"/>
          </a:p>
          <a:p>
            <a:pPr>
              <a:lnSpc>
                <a:spcPts val="2800"/>
              </a:lnSpc>
              <a:spcBef>
                <a:spcPts val="1100"/>
              </a:spcBef>
              <a:spcAft>
                <a:spcPts val="0"/>
              </a:spcAft>
            </a:pPr>
            <a:endParaRPr lang="en-US" dirty="0"/>
          </a:p>
        </p:txBody>
      </p:sp>
      <p:sp>
        <p:nvSpPr>
          <p:cNvPr id="15" name="Content Placeholder 14">
            <a:extLst>
              <a:ext uri="{FF2B5EF4-FFF2-40B4-BE49-F238E27FC236}">
                <a16:creationId xmlns:a16="http://schemas.microsoft.com/office/drawing/2014/main" id="{A5E62C91-E60B-0450-B4D6-480CD06CE927}"/>
              </a:ext>
            </a:extLst>
          </p:cNvPr>
          <p:cNvSpPr>
            <a:spLocks noGrp="1"/>
          </p:cNvSpPr>
          <p:nvPr>
            <p:ph sz="half" idx="12"/>
          </p:nvPr>
        </p:nvSpPr>
        <p:spPr/>
        <p:txBody>
          <a:bodyPr/>
          <a:lstStyle/>
          <a:p>
            <a:pPr>
              <a:lnSpc>
                <a:spcPts val="2800"/>
              </a:lnSpc>
              <a:spcBef>
                <a:spcPts val="1100"/>
              </a:spcBef>
              <a:spcAft>
                <a:spcPts val="0"/>
              </a:spcAft>
            </a:pPr>
            <a:r>
              <a:rPr lang="en-US" dirty="0"/>
              <a:t>The lesson includes suggestions for challenge and support activities, to help you differentiate appropriately for your class.  </a:t>
            </a:r>
          </a:p>
          <a:p>
            <a:pPr>
              <a:lnSpc>
                <a:spcPts val="2800"/>
              </a:lnSpc>
              <a:spcBef>
                <a:spcPts val="1100"/>
              </a:spcBef>
              <a:spcAft>
                <a:spcPts val="0"/>
              </a:spcAft>
            </a:pPr>
            <a:r>
              <a:rPr lang="en-US" b="1" i="1" dirty="0"/>
              <a:t>Support activities </a:t>
            </a:r>
            <a:r>
              <a:rPr lang="en-US" dirty="0"/>
              <a:t>are adapted to be more accessible for those who need it.</a:t>
            </a:r>
          </a:p>
          <a:p>
            <a:pPr>
              <a:lnSpc>
                <a:spcPts val="2800"/>
              </a:lnSpc>
              <a:spcBef>
                <a:spcPts val="1100"/>
              </a:spcBef>
              <a:spcAft>
                <a:spcPts val="0"/>
              </a:spcAft>
            </a:pPr>
            <a:endParaRPr lang="en-US" dirty="0"/>
          </a:p>
          <a:p>
            <a:pPr>
              <a:lnSpc>
                <a:spcPts val="2800"/>
              </a:lnSpc>
              <a:spcBef>
                <a:spcPts val="1100"/>
              </a:spcBef>
              <a:spcAft>
                <a:spcPts val="0"/>
              </a:spcAft>
            </a:pPr>
            <a:endParaRPr lang="en-US" dirty="0"/>
          </a:p>
          <a:p>
            <a:pPr>
              <a:lnSpc>
                <a:spcPts val="2800"/>
              </a:lnSpc>
              <a:spcBef>
                <a:spcPts val="1100"/>
              </a:spcBef>
              <a:spcAft>
                <a:spcPts val="0"/>
              </a:spcAft>
            </a:pPr>
            <a:endParaRPr lang="en-US" dirty="0"/>
          </a:p>
          <a:p>
            <a:pPr>
              <a:lnSpc>
                <a:spcPts val="2800"/>
              </a:lnSpc>
              <a:spcBef>
                <a:spcPts val="1100"/>
              </a:spcBef>
              <a:spcAft>
                <a:spcPts val="0"/>
              </a:spcAft>
            </a:pPr>
            <a:endParaRPr lang="en-US" dirty="0"/>
          </a:p>
        </p:txBody>
      </p:sp>
    </p:spTree>
    <p:extLst>
      <p:ext uri="{BB962C8B-B14F-4D97-AF65-F5344CB8AC3E}">
        <p14:creationId xmlns:p14="http://schemas.microsoft.com/office/powerpoint/2010/main" val="762753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DFAB1DA-D5B9-13E2-9945-13991E9BF716}"/>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
        <p:nvSpPr>
          <p:cNvPr id="10" name="Content Placeholder 9">
            <a:extLst>
              <a:ext uri="{FF2B5EF4-FFF2-40B4-BE49-F238E27FC236}">
                <a16:creationId xmlns:a16="http://schemas.microsoft.com/office/drawing/2014/main" id="{B8AD5F36-49C1-6FB1-287B-8204BA271278}"/>
              </a:ext>
            </a:extLst>
          </p:cNvPr>
          <p:cNvSpPr>
            <a:spLocks noGrp="1"/>
          </p:cNvSpPr>
          <p:nvPr>
            <p:ph sz="half" idx="10"/>
          </p:nvPr>
        </p:nvSpPr>
        <p:spPr/>
        <p:txBody>
          <a:bodyPr/>
          <a:lstStyle/>
          <a:p>
            <a:pPr>
              <a:lnSpc>
                <a:spcPts val="2800"/>
              </a:lnSpc>
              <a:spcBef>
                <a:spcPts val="1100"/>
              </a:spcBef>
              <a:spcAft>
                <a:spcPts val="0"/>
              </a:spcAft>
            </a:pPr>
            <a:r>
              <a:rPr lang="en-GB" dirty="0">
                <a:effectLst/>
                <a:ea typeface="Calibri" panose="020F0502020204030204" pitchFamily="34" charset="0"/>
                <a:cs typeface="Times New Roman" panose="02020603050405020304" pitchFamily="18" charset="0"/>
              </a:rPr>
              <a:t>This is the fifth of five drug education lessons, for year 9. This lesson focuses on developing skills and strategies to manage pressure and influence in relation to substances.</a:t>
            </a:r>
          </a:p>
          <a:p>
            <a:pPr>
              <a:lnSpc>
                <a:spcPts val="2800"/>
              </a:lnSpc>
              <a:spcBef>
                <a:spcPts val="1100"/>
              </a:spcBef>
              <a:spcAft>
                <a:spcPts val="0"/>
              </a:spcAft>
            </a:pPr>
            <a:endParaRPr lang="en-US" dirty="0"/>
          </a:p>
        </p:txBody>
      </p:sp>
      <p:sp>
        <p:nvSpPr>
          <p:cNvPr id="12" name="Title 11">
            <a:extLst>
              <a:ext uri="{FF2B5EF4-FFF2-40B4-BE49-F238E27FC236}">
                <a16:creationId xmlns:a16="http://schemas.microsoft.com/office/drawing/2014/main" id="{FC38B9C6-B310-00C2-0925-3DA1549DED16}"/>
              </a:ext>
            </a:extLst>
          </p:cNvPr>
          <p:cNvSpPr>
            <a:spLocks noGrp="1"/>
          </p:cNvSpPr>
          <p:nvPr>
            <p:ph type="title"/>
          </p:nvPr>
        </p:nvSpPr>
        <p:spPr/>
        <p:txBody>
          <a:bodyPr/>
          <a:lstStyle/>
          <a:p>
            <a:r>
              <a:rPr lang="en-GB" dirty="0"/>
              <a:t>Context</a:t>
            </a:r>
            <a:endParaRPr lang="en-US" dirty="0"/>
          </a:p>
        </p:txBody>
      </p:sp>
    </p:spTree>
    <p:extLst>
      <p:ext uri="{BB962C8B-B14F-4D97-AF65-F5344CB8AC3E}">
        <p14:creationId xmlns:p14="http://schemas.microsoft.com/office/powerpoint/2010/main" val="2453988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DFAB1DA-D5B9-13E2-9945-13991E9BF716}"/>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
        <p:nvSpPr>
          <p:cNvPr id="10" name="Content Placeholder 9">
            <a:extLst>
              <a:ext uri="{FF2B5EF4-FFF2-40B4-BE49-F238E27FC236}">
                <a16:creationId xmlns:a16="http://schemas.microsoft.com/office/drawing/2014/main" id="{B8AD5F36-49C1-6FB1-287B-8204BA271278}"/>
              </a:ext>
            </a:extLst>
          </p:cNvPr>
          <p:cNvSpPr>
            <a:spLocks noGrp="1"/>
          </p:cNvSpPr>
          <p:nvPr>
            <p:ph sz="half" idx="10"/>
          </p:nvPr>
        </p:nvSpPr>
        <p:spPr/>
        <p:txBody>
          <a:bodyPr/>
          <a:lstStyle/>
          <a:p>
            <a:pPr>
              <a:lnSpc>
                <a:spcPts val="2800"/>
              </a:lnSpc>
              <a:spcBef>
                <a:spcPts val="1100"/>
              </a:spcBef>
              <a:spcAft>
                <a:spcPts val="0"/>
              </a:spcAft>
            </a:pPr>
            <a:r>
              <a:rPr lang="en-GB" dirty="0">
                <a:ea typeface="Lato" panose="020B0604020202020204" charset="0"/>
                <a:cs typeface="Lato" panose="020B0604020202020204" charset="0"/>
              </a:rPr>
              <a:t>Key information on content related to these lessons can be found in the Year 9 Knowledge Organiser.</a:t>
            </a:r>
          </a:p>
          <a:p>
            <a:pPr>
              <a:lnSpc>
                <a:spcPts val="2800"/>
              </a:lnSpc>
              <a:spcBef>
                <a:spcPts val="1100"/>
              </a:spcBef>
              <a:spcAft>
                <a:spcPts val="0"/>
              </a:spcAft>
            </a:pPr>
            <a:r>
              <a:rPr lang="en-GB" dirty="0">
                <a:ea typeface="Lato" panose="020B0604020202020204" charset="0"/>
                <a:cs typeface="Lato" panose="020B0604020202020204" charset="0"/>
              </a:rPr>
              <a:t>Advice on safe practice, dispelling common misconceptions, visitors to the classroom and other important information can be found in </a:t>
            </a:r>
            <a:r>
              <a:rPr lang="en-GB" i="1" dirty="0">
                <a:ea typeface="Lato" panose="020B0604020202020204" charset="0"/>
                <a:cs typeface="Lato" panose="020B0604020202020204" charset="0"/>
              </a:rPr>
              <a:t>Teacher Guidance: Drug education.</a:t>
            </a:r>
          </a:p>
          <a:p>
            <a:pPr>
              <a:lnSpc>
                <a:spcPts val="2800"/>
              </a:lnSpc>
              <a:spcBef>
                <a:spcPts val="1100"/>
              </a:spcBef>
              <a:spcAft>
                <a:spcPts val="0"/>
              </a:spcAft>
            </a:pPr>
            <a:r>
              <a:rPr lang="en-GB" dirty="0">
                <a:ea typeface="Lato" panose="020B0604020202020204" charset="0"/>
                <a:cs typeface="Lato" panose="020B0604020202020204" charset="0"/>
              </a:rPr>
              <a:t>Data sources to inform your planning can be found within our document that outlines the approach of these lessons </a:t>
            </a:r>
            <a:r>
              <a:rPr lang="en-GB" i="1" dirty="0">
                <a:ea typeface="Lato" panose="020B0604020202020204" charset="0"/>
                <a:cs typeface="Lato" panose="020B0604020202020204" charset="0"/>
              </a:rPr>
              <a:t>Evidence Base: Drug education </a:t>
            </a:r>
            <a:r>
              <a:rPr lang="en-GB" dirty="0">
                <a:ea typeface="Lato" panose="020B0604020202020204" charset="0"/>
                <a:cs typeface="Lato" panose="020B0604020202020204" charset="0"/>
              </a:rPr>
              <a:t>including advice regarding how to talk to young people about alcohol.</a:t>
            </a:r>
          </a:p>
          <a:p>
            <a:pPr>
              <a:lnSpc>
                <a:spcPts val="2800"/>
              </a:lnSpc>
              <a:spcBef>
                <a:spcPts val="1100"/>
              </a:spcBef>
              <a:spcAft>
                <a:spcPts val="0"/>
              </a:spcAft>
            </a:pPr>
            <a:endParaRPr lang="en-GB" dirty="0">
              <a:ea typeface="Lato" panose="020B0604020202020204" charset="0"/>
              <a:cs typeface="Lato" panose="020B0604020202020204" charset="0"/>
            </a:endParaRPr>
          </a:p>
        </p:txBody>
      </p:sp>
      <p:sp>
        <p:nvSpPr>
          <p:cNvPr id="12" name="Title 11">
            <a:extLst>
              <a:ext uri="{FF2B5EF4-FFF2-40B4-BE49-F238E27FC236}">
                <a16:creationId xmlns:a16="http://schemas.microsoft.com/office/drawing/2014/main" id="{FC38B9C6-B310-00C2-0925-3DA1549DED16}"/>
              </a:ext>
            </a:extLst>
          </p:cNvPr>
          <p:cNvSpPr>
            <a:spLocks noGrp="1"/>
          </p:cNvSpPr>
          <p:nvPr>
            <p:ph type="title"/>
          </p:nvPr>
        </p:nvSpPr>
        <p:spPr/>
        <p:txBody>
          <a:bodyPr/>
          <a:lstStyle/>
          <a:p>
            <a:r>
              <a:rPr lang="en-GB" dirty="0"/>
              <a:t>Developing subject knowledge</a:t>
            </a:r>
            <a:endParaRPr lang="en-US" dirty="0"/>
          </a:p>
        </p:txBody>
      </p:sp>
    </p:spTree>
    <p:extLst>
      <p:ext uri="{BB962C8B-B14F-4D97-AF65-F5344CB8AC3E}">
        <p14:creationId xmlns:p14="http://schemas.microsoft.com/office/powerpoint/2010/main" val="3935407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CD801F7-CFF5-4CC1-BA0F-8495ACEE7B1C}"/>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
        <p:nvSpPr>
          <p:cNvPr id="5" name="Content Placeholder 4">
            <a:extLst>
              <a:ext uri="{FF2B5EF4-FFF2-40B4-BE49-F238E27FC236}">
                <a16:creationId xmlns:a16="http://schemas.microsoft.com/office/drawing/2014/main" id="{F1FBCFA1-6283-9032-5858-B8C2F9781A65}"/>
              </a:ext>
            </a:extLst>
          </p:cNvPr>
          <p:cNvSpPr>
            <a:spLocks noGrp="1"/>
          </p:cNvSpPr>
          <p:nvPr>
            <p:ph sz="half" idx="12"/>
          </p:nvPr>
        </p:nvSpPr>
        <p:spPr/>
        <p:txBody>
          <a:bodyPr/>
          <a:lstStyle/>
          <a:p>
            <a:pPr>
              <a:lnSpc>
                <a:spcPts val="2400"/>
              </a:lnSpc>
              <a:spcBef>
                <a:spcPts val="900"/>
              </a:spcBef>
              <a:spcAft>
                <a:spcPts val="0"/>
              </a:spcAft>
            </a:pPr>
            <a:r>
              <a:rPr lang="en-GB" sz="1800" dirty="0">
                <a:effectLst/>
                <a:ea typeface="Calibri" panose="020F0502020204030204" pitchFamily="34" charset="0"/>
                <a:cs typeface="Times New Roman" panose="02020603050405020304" pitchFamily="18" charset="0"/>
              </a:rPr>
              <a:t>To learn how to </a:t>
            </a:r>
            <a:br>
              <a:rPr lang="en-GB" sz="1800" dirty="0">
                <a:effectLst/>
                <a:ea typeface="Calibri" panose="020F0502020204030204" pitchFamily="34" charset="0"/>
                <a:cs typeface="Times New Roman" panose="02020603050405020304" pitchFamily="18" charset="0"/>
              </a:rPr>
            </a:br>
            <a:r>
              <a:rPr lang="en-GB" sz="1800" dirty="0">
                <a:effectLst/>
                <a:ea typeface="Calibri" panose="020F0502020204030204" pitchFamily="34" charset="0"/>
                <a:cs typeface="Times New Roman" panose="02020603050405020304" pitchFamily="18" charset="0"/>
              </a:rPr>
              <a:t>manage peer and other influence in relation to substance use.</a:t>
            </a:r>
          </a:p>
        </p:txBody>
      </p:sp>
      <p:sp>
        <p:nvSpPr>
          <p:cNvPr id="6" name="Content Placeholder 5">
            <a:extLst>
              <a:ext uri="{FF2B5EF4-FFF2-40B4-BE49-F238E27FC236}">
                <a16:creationId xmlns:a16="http://schemas.microsoft.com/office/drawing/2014/main" id="{E84B8912-EEB7-F52E-745A-3D184A1C6C25}"/>
              </a:ext>
            </a:extLst>
          </p:cNvPr>
          <p:cNvSpPr>
            <a:spLocks noGrp="1"/>
          </p:cNvSpPr>
          <p:nvPr>
            <p:ph sz="half" idx="13"/>
          </p:nvPr>
        </p:nvSpPr>
        <p:spPr>
          <a:xfrm>
            <a:off x="4067944" y="1333463"/>
            <a:ext cx="4921073" cy="4650224"/>
          </a:xfrm>
        </p:spPr>
        <p:txBody>
          <a:bodyPr/>
          <a:lstStyle/>
          <a:p>
            <a:pPr marL="198000" indent="-198000">
              <a:lnSpc>
                <a:spcPts val="2400"/>
              </a:lnSpc>
              <a:spcBef>
                <a:spcPts val="900"/>
              </a:spcBef>
              <a:spcAft>
                <a:spcPts val="0"/>
              </a:spcAft>
            </a:pPr>
            <a:r>
              <a:rPr lang="en-GB" sz="1800" dirty="0">
                <a:effectLst/>
                <a:ea typeface="Calibri" panose="020F0502020204030204" pitchFamily="34" charset="0"/>
                <a:cs typeface="Times New Roman" panose="02020603050405020304" pitchFamily="18" charset="0"/>
              </a:rPr>
              <a:t>Students will be able to: </a:t>
            </a:r>
          </a:p>
          <a:p>
            <a:pPr marL="198000" lvl="0" indent="-198000">
              <a:lnSpc>
                <a:spcPts val="2400"/>
              </a:lnSpc>
              <a:spcBef>
                <a:spcPts val="900"/>
              </a:spcBef>
              <a:spcAft>
                <a:spcPts val="0"/>
              </a:spcAft>
              <a:buFont typeface="Arial" panose="020B0604020202020204" pitchFamily="34" charset="0"/>
              <a:buChar char="•"/>
              <a:tabLst>
                <a:tab pos="228600" algn="l"/>
                <a:tab pos="457200" algn="l"/>
              </a:tabLst>
            </a:pPr>
            <a:r>
              <a:rPr lang="en-GB" sz="1800" dirty="0">
                <a:effectLst/>
                <a:ea typeface="Calibri" panose="020F0502020204030204" pitchFamily="34" charset="0"/>
                <a:cs typeface="Times New Roman" panose="02020603050405020304" pitchFamily="18" charset="0"/>
              </a:rPr>
              <a:t>explain the physical, emotional and social consequences substance use might have on someone</a:t>
            </a:r>
          </a:p>
          <a:p>
            <a:pPr marL="198000" lvl="0" indent="-198000">
              <a:lnSpc>
                <a:spcPts val="2400"/>
              </a:lnSpc>
              <a:spcBef>
                <a:spcPts val="900"/>
              </a:spcBef>
              <a:spcAft>
                <a:spcPts val="0"/>
              </a:spcAft>
              <a:buFont typeface="Arial" panose="020B0604020202020204" pitchFamily="34" charset="0"/>
              <a:buChar char="•"/>
              <a:tabLst>
                <a:tab pos="228600" algn="l"/>
                <a:tab pos="457200" algn="l"/>
              </a:tabLst>
            </a:pPr>
            <a:r>
              <a:rPr lang="en-GB" sz="1800" dirty="0">
                <a:effectLst/>
                <a:ea typeface="Calibri" panose="020F0502020204030204" pitchFamily="34" charset="0"/>
                <a:cs typeface="Times New Roman" panose="02020603050405020304" pitchFamily="18" charset="0"/>
              </a:rPr>
              <a:t>demonstrate strategies they could use if someone offers them something that might be harmful or illegal</a:t>
            </a:r>
          </a:p>
          <a:p>
            <a:pPr marL="198000" lvl="0" indent="-198000">
              <a:lnSpc>
                <a:spcPts val="2400"/>
              </a:lnSpc>
              <a:spcBef>
                <a:spcPts val="900"/>
              </a:spcBef>
              <a:spcAft>
                <a:spcPts val="0"/>
              </a:spcAft>
              <a:buFont typeface="Arial" panose="020B0604020202020204" pitchFamily="34" charset="0"/>
              <a:buChar char="•"/>
              <a:tabLst>
                <a:tab pos="228600" algn="l"/>
                <a:tab pos="457200" algn="l"/>
              </a:tabLst>
            </a:pPr>
            <a:r>
              <a:rPr lang="en-GB" sz="1800" dirty="0">
                <a:effectLst/>
                <a:ea typeface="Calibri" panose="020F0502020204030204" pitchFamily="34" charset="0"/>
                <a:cs typeface="Times New Roman" panose="02020603050405020304" pitchFamily="18" charset="0"/>
              </a:rPr>
              <a:t>explain the potential impact of others’ views about drugs, alcohol and smoking on decision-making</a:t>
            </a:r>
          </a:p>
          <a:p>
            <a:pPr marL="198000" lvl="0" indent="-198000">
              <a:lnSpc>
                <a:spcPts val="2400"/>
              </a:lnSpc>
              <a:spcBef>
                <a:spcPts val="900"/>
              </a:spcBef>
              <a:spcAft>
                <a:spcPts val="0"/>
              </a:spcAft>
              <a:buFont typeface="Arial" panose="020B0604020202020204" pitchFamily="34" charset="0"/>
              <a:buChar char="•"/>
              <a:tabLst>
                <a:tab pos="228600" algn="l"/>
                <a:tab pos="457200" algn="l"/>
              </a:tabLst>
            </a:pPr>
            <a:r>
              <a:rPr lang="en-GB" sz="1800" dirty="0">
                <a:effectLst/>
                <a:ea typeface="Calibri" panose="020F0502020204030204" pitchFamily="34" charset="0"/>
                <a:cs typeface="Times New Roman" panose="02020603050405020304" pitchFamily="18" charset="0"/>
              </a:rPr>
              <a:t>explain what support is available to people who are concerned about substance use and how to access it for themselves or others</a:t>
            </a:r>
          </a:p>
        </p:txBody>
      </p:sp>
    </p:spTree>
    <p:extLst>
      <p:ext uri="{BB962C8B-B14F-4D97-AF65-F5344CB8AC3E}">
        <p14:creationId xmlns:p14="http://schemas.microsoft.com/office/powerpoint/2010/main" val="4020953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AB4CDFE-E689-A536-61A5-915DDBE37E99}"/>
              </a:ext>
            </a:extLst>
          </p:cNvPr>
          <p:cNvSpPr>
            <a:spLocks noGrp="1"/>
          </p:cNvSpPr>
          <p:nvPr>
            <p:ph sz="half" idx="12"/>
          </p:nvPr>
        </p:nvSpPr>
        <p:spPr>
          <a:xfrm>
            <a:off x="5018405" y="1215082"/>
            <a:ext cx="4557395" cy="5196227"/>
          </a:xfrm>
        </p:spPr>
        <p:txBody>
          <a:bodyPr>
            <a:noAutofit/>
          </a:bodyPr>
          <a:lstStyle/>
          <a:p>
            <a:pPr marL="198000" lvl="0" indent="-198000">
              <a:buFont typeface="Arial" panose="020B0604020202020204" pitchFamily="34" charset="0"/>
              <a:buChar char="•"/>
              <a:tabLst>
                <a:tab pos="228600" algn="l"/>
                <a:tab pos="457200" algn="l"/>
              </a:tabLst>
            </a:pPr>
            <a:r>
              <a:rPr lang="en-GB" dirty="0">
                <a:effectLst/>
                <a:ea typeface="Calibri" panose="020F0502020204030204" pitchFamily="34" charset="0"/>
                <a:cs typeface="Times New Roman" panose="02020603050405020304" pitchFamily="18" charset="0"/>
              </a:rPr>
              <a:t>Box or envelope for questions</a:t>
            </a:r>
          </a:p>
          <a:p>
            <a:pPr marL="198000" lvl="0" indent="-198000">
              <a:buFont typeface="Arial" panose="020B0604020202020204" pitchFamily="34" charset="0"/>
              <a:buChar char="•"/>
              <a:tabLst>
                <a:tab pos="228600" algn="l"/>
                <a:tab pos="457200" algn="l"/>
              </a:tabLst>
            </a:pPr>
            <a:r>
              <a:rPr lang="en-GB" dirty="0">
                <a:effectLst/>
                <a:ea typeface="Calibri" panose="020F0502020204030204" pitchFamily="34" charset="0"/>
                <a:cs typeface="Times New Roman" panose="02020603050405020304" pitchFamily="18" charset="0"/>
              </a:rPr>
              <a:t>Students’ baseline mind-map activity </a:t>
            </a:r>
            <a:br>
              <a:rPr lang="en-GB" dirty="0">
                <a:effectLst/>
                <a:ea typeface="Calibri" panose="020F0502020204030204" pitchFamily="34" charset="0"/>
                <a:cs typeface="Times New Roman" panose="02020603050405020304" pitchFamily="18" charset="0"/>
              </a:rPr>
            </a:br>
            <a:r>
              <a:rPr lang="en-GB" dirty="0">
                <a:effectLst/>
                <a:ea typeface="Calibri" panose="020F0502020204030204" pitchFamily="34" charset="0"/>
                <a:cs typeface="Times New Roman" panose="02020603050405020304" pitchFamily="18" charset="0"/>
              </a:rPr>
              <a:t>from lesson 1</a:t>
            </a:r>
          </a:p>
          <a:p>
            <a:pPr marL="198000" lvl="0" indent="-198000">
              <a:buFont typeface="Arial" panose="020B0604020202020204" pitchFamily="34" charset="0"/>
              <a:buChar char="•"/>
              <a:tabLst>
                <a:tab pos="228600" algn="l"/>
                <a:tab pos="457200" algn="l"/>
              </a:tabLst>
            </a:pPr>
            <a:r>
              <a:rPr lang="en-GB" dirty="0">
                <a:effectLst/>
                <a:ea typeface="Calibri" panose="020F0502020204030204" pitchFamily="34" charset="0"/>
                <a:cs typeface="Times New Roman" panose="02020603050405020304" pitchFamily="18" charset="0"/>
              </a:rPr>
              <a:t>Resource 1: </a:t>
            </a:r>
            <a:r>
              <a:rPr lang="en-GB" i="1" dirty="0">
                <a:effectLst/>
                <a:ea typeface="Calibri" panose="020F0502020204030204" pitchFamily="34" charset="0"/>
                <a:cs typeface="Times New Roman" panose="02020603050405020304" pitchFamily="18" charset="0"/>
              </a:rPr>
              <a:t>Types of influence</a:t>
            </a:r>
            <a:r>
              <a:rPr lang="en-GB" dirty="0">
                <a:effectLst/>
                <a:ea typeface="Calibri" panose="020F0502020204030204" pitchFamily="34" charset="0"/>
                <a:cs typeface="Times New Roman" panose="02020603050405020304" pitchFamily="18" charset="0"/>
              </a:rPr>
              <a:t> </a:t>
            </a:r>
            <a:br>
              <a:rPr lang="en-GB" dirty="0">
                <a:effectLst/>
                <a:ea typeface="Calibri" panose="020F0502020204030204" pitchFamily="34" charset="0"/>
                <a:cs typeface="Times New Roman" panose="02020603050405020304" pitchFamily="18" charset="0"/>
              </a:rPr>
            </a:br>
            <a:r>
              <a:rPr lang="en-GB" dirty="0">
                <a:effectLst/>
                <a:ea typeface="Calibri" panose="020F0502020204030204" pitchFamily="34" charset="0"/>
                <a:cs typeface="Times New Roman" panose="02020603050405020304" pitchFamily="18" charset="0"/>
              </a:rPr>
              <a:t>[one per pair]</a:t>
            </a:r>
          </a:p>
          <a:p>
            <a:pPr marL="198000" lvl="0" indent="-198000">
              <a:buFont typeface="Arial" panose="020B0604020202020204" pitchFamily="34" charset="0"/>
              <a:buChar char="•"/>
              <a:tabLst>
                <a:tab pos="228600" algn="l"/>
                <a:tab pos="457200" algn="l"/>
              </a:tabLst>
            </a:pPr>
            <a:r>
              <a:rPr lang="en-GB" dirty="0">
                <a:effectLst/>
                <a:ea typeface="Calibri" panose="020F0502020204030204" pitchFamily="34" charset="0"/>
                <a:cs typeface="Times New Roman" panose="02020603050405020304" pitchFamily="18" charset="0"/>
              </a:rPr>
              <a:t>Resource 1a: </a:t>
            </a:r>
            <a:r>
              <a:rPr lang="en-GB" i="1" dirty="0">
                <a:effectLst/>
                <a:ea typeface="Calibri" panose="020F0502020204030204" pitchFamily="34" charset="0"/>
                <a:cs typeface="Times New Roman" panose="02020603050405020304" pitchFamily="18" charset="0"/>
              </a:rPr>
              <a:t>Match the influences </a:t>
            </a:r>
            <a:r>
              <a:rPr lang="en-GB" dirty="0">
                <a:effectLst/>
                <a:ea typeface="Calibri" panose="020F0502020204030204" pitchFamily="34" charset="0"/>
                <a:cs typeface="Times New Roman" panose="02020603050405020304" pitchFamily="18" charset="0"/>
              </a:rPr>
              <a:t>[support option, as required]</a:t>
            </a:r>
          </a:p>
          <a:p>
            <a:pPr marL="198000" lvl="0" indent="-198000">
              <a:buFont typeface="Arial" panose="020B0604020202020204" pitchFamily="34" charset="0"/>
              <a:buChar char="•"/>
              <a:tabLst>
                <a:tab pos="228600" algn="l"/>
                <a:tab pos="457200" algn="l"/>
              </a:tabLst>
            </a:pPr>
            <a:r>
              <a:rPr lang="en-GB" dirty="0">
                <a:effectLst/>
                <a:ea typeface="Calibri" panose="020F0502020204030204" pitchFamily="34" charset="0"/>
                <a:cs typeface="Times New Roman" panose="02020603050405020304" pitchFamily="18" charset="0"/>
              </a:rPr>
              <a:t>Resource 1b: </a:t>
            </a:r>
            <a:r>
              <a:rPr lang="en-GB" i="1" dirty="0">
                <a:effectLst/>
                <a:ea typeface="Calibri" panose="020F0502020204030204" pitchFamily="34" charset="0"/>
                <a:cs typeface="Times New Roman" panose="02020603050405020304" pitchFamily="18" charset="0"/>
              </a:rPr>
              <a:t>Teacher answers</a:t>
            </a:r>
            <a:r>
              <a:rPr lang="en-GB" dirty="0">
                <a:effectLst/>
                <a:ea typeface="Calibri" panose="020F0502020204030204" pitchFamily="34" charset="0"/>
                <a:cs typeface="Times New Roman" panose="02020603050405020304" pitchFamily="18" charset="0"/>
              </a:rPr>
              <a:t> </a:t>
            </a:r>
            <a:br>
              <a:rPr lang="en-GB" dirty="0">
                <a:effectLst/>
                <a:ea typeface="Calibri" panose="020F0502020204030204" pitchFamily="34" charset="0"/>
                <a:cs typeface="Times New Roman" panose="02020603050405020304" pitchFamily="18" charset="0"/>
              </a:rPr>
            </a:br>
            <a:r>
              <a:rPr lang="en-GB" dirty="0">
                <a:effectLst/>
                <a:ea typeface="Calibri" panose="020F0502020204030204" pitchFamily="34" charset="0"/>
                <a:cs typeface="Times New Roman" panose="02020603050405020304" pitchFamily="18" charset="0"/>
              </a:rPr>
              <a:t>[teacher copy]</a:t>
            </a:r>
          </a:p>
          <a:p>
            <a:pPr marL="198000" lvl="0" indent="-198000">
              <a:buFont typeface="Arial" panose="020B0604020202020204" pitchFamily="34" charset="0"/>
              <a:buChar char="•"/>
              <a:tabLst>
                <a:tab pos="228600" algn="l"/>
                <a:tab pos="457200" algn="l"/>
              </a:tabLst>
            </a:pPr>
            <a:r>
              <a:rPr lang="en-GB" dirty="0">
                <a:effectLst/>
                <a:ea typeface="Calibri" panose="020F0502020204030204" pitchFamily="34" charset="0"/>
                <a:cs typeface="Times New Roman" panose="02020603050405020304" pitchFamily="18" charset="0"/>
              </a:rPr>
              <a:t>Resource 2: </a:t>
            </a:r>
            <a:r>
              <a:rPr lang="en-GB" i="1" dirty="0">
                <a:effectLst/>
                <a:ea typeface="Calibri" panose="020F0502020204030204" pitchFamily="34" charset="0"/>
                <a:cs typeface="Times New Roman" panose="02020603050405020304" pitchFamily="18" charset="0"/>
              </a:rPr>
              <a:t>Talking heads</a:t>
            </a:r>
            <a:r>
              <a:rPr lang="en-GB" dirty="0">
                <a:effectLst/>
                <a:ea typeface="Calibri" panose="020F0502020204030204" pitchFamily="34" charset="0"/>
                <a:cs typeface="Times New Roman" panose="02020603050405020304" pitchFamily="18" charset="0"/>
              </a:rPr>
              <a:t> [one per pair]</a:t>
            </a:r>
          </a:p>
          <a:p>
            <a:pPr marL="198000" lvl="0" indent="-198000">
              <a:buFont typeface="Arial" panose="020B0604020202020204" pitchFamily="34" charset="0"/>
              <a:buChar char="•"/>
              <a:tabLst>
                <a:tab pos="228600" algn="l"/>
                <a:tab pos="457200" algn="l"/>
              </a:tabLst>
            </a:pPr>
            <a:r>
              <a:rPr lang="en-GB" dirty="0">
                <a:effectLst/>
                <a:ea typeface="Calibri" panose="020F0502020204030204" pitchFamily="34" charset="0"/>
                <a:cs typeface="Times New Roman" panose="02020603050405020304" pitchFamily="18" charset="0"/>
              </a:rPr>
              <a:t>Resource 3: </a:t>
            </a:r>
            <a:r>
              <a:rPr lang="en-GB" i="1" dirty="0">
                <a:effectLst/>
                <a:ea typeface="Calibri" panose="020F0502020204030204" pitchFamily="34" charset="0"/>
                <a:cs typeface="Times New Roman" panose="02020603050405020304" pitchFamily="18" charset="0"/>
              </a:rPr>
              <a:t>Natasha’s story</a:t>
            </a:r>
            <a:r>
              <a:rPr lang="en-GB" dirty="0">
                <a:effectLst/>
                <a:ea typeface="Calibri" panose="020F0502020204030204" pitchFamily="34" charset="0"/>
                <a:cs typeface="Times New Roman" panose="02020603050405020304" pitchFamily="18" charset="0"/>
              </a:rPr>
              <a:t> [one per pair]</a:t>
            </a:r>
          </a:p>
          <a:p>
            <a:pPr marL="198000" lvl="0" indent="-198000">
              <a:buFont typeface="Arial" panose="020B0604020202020204" pitchFamily="34" charset="0"/>
              <a:buChar char="•"/>
              <a:tabLst>
                <a:tab pos="228600" algn="l"/>
                <a:tab pos="457200" algn="l"/>
              </a:tabLst>
            </a:pPr>
            <a:r>
              <a:rPr lang="en-GB" dirty="0">
                <a:effectLst/>
                <a:ea typeface="Calibri" panose="020F0502020204030204" pitchFamily="34" charset="0"/>
                <a:cs typeface="Times New Roman" panose="02020603050405020304" pitchFamily="18" charset="0"/>
              </a:rPr>
              <a:t>Resource 4: </a:t>
            </a:r>
            <a:r>
              <a:rPr lang="en-GB" i="1" dirty="0">
                <a:effectLst/>
                <a:ea typeface="Calibri" panose="020F0502020204030204" pitchFamily="34" charset="0"/>
                <a:cs typeface="Times New Roman" panose="02020603050405020304" pitchFamily="18" charset="0"/>
              </a:rPr>
              <a:t>Responding to influence</a:t>
            </a:r>
            <a:r>
              <a:rPr lang="en-GB" dirty="0">
                <a:effectLst/>
                <a:ea typeface="Calibri" panose="020F0502020204030204" pitchFamily="34" charset="0"/>
                <a:cs typeface="Times New Roman" panose="02020603050405020304" pitchFamily="18" charset="0"/>
              </a:rPr>
              <a:t> </a:t>
            </a:r>
            <a:br>
              <a:rPr lang="en-GB" dirty="0">
                <a:effectLst/>
                <a:ea typeface="Calibri" panose="020F0502020204030204" pitchFamily="34" charset="0"/>
                <a:cs typeface="Times New Roman" panose="02020603050405020304" pitchFamily="18" charset="0"/>
              </a:rPr>
            </a:br>
            <a:r>
              <a:rPr lang="en-GB" dirty="0">
                <a:effectLst/>
                <a:ea typeface="Calibri" panose="020F0502020204030204" pitchFamily="34" charset="0"/>
                <a:cs typeface="Times New Roman" panose="02020603050405020304" pitchFamily="18" charset="0"/>
              </a:rPr>
              <a:t>[one per pair]</a:t>
            </a:r>
          </a:p>
        </p:txBody>
      </p:sp>
      <p:sp>
        <p:nvSpPr>
          <p:cNvPr id="6" name="Slide Number Placeholder 5">
            <a:extLst>
              <a:ext uri="{FF2B5EF4-FFF2-40B4-BE49-F238E27FC236}">
                <a16:creationId xmlns:a16="http://schemas.microsoft.com/office/drawing/2014/main" id="{7DDEB449-AF80-3F40-DE9B-1645C56CA84F}"/>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Tree>
    <p:extLst>
      <p:ext uri="{BB962C8B-B14F-4D97-AF65-F5344CB8AC3E}">
        <p14:creationId xmlns:p14="http://schemas.microsoft.com/office/powerpoint/2010/main" val="934196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80C3-C45D-8953-A402-38BF7B4934A0}"/>
              </a:ext>
            </a:extLst>
          </p:cNvPr>
          <p:cNvSpPr>
            <a:spLocks noGrp="1"/>
          </p:cNvSpPr>
          <p:nvPr>
            <p:ph type="title"/>
          </p:nvPr>
        </p:nvSpPr>
        <p:spPr>
          <a:xfrm>
            <a:off x="205987" y="592977"/>
            <a:ext cx="7498822" cy="694054"/>
          </a:xfrm>
        </p:spPr>
        <p:txBody>
          <a:bodyPr/>
          <a:lstStyle/>
          <a:p>
            <a:r>
              <a:rPr lang="en-GB" sz="4000"/>
              <a:t>Lesson summary</a:t>
            </a:r>
            <a:endParaRPr lang="en-US"/>
          </a:p>
        </p:txBody>
      </p:sp>
      <p:graphicFrame>
        <p:nvGraphicFramePr>
          <p:cNvPr id="3" name="Table 2">
            <a:extLst>
              <a:ext uri="{FF2B5EF4-FFF2-40B4-BE49-F238E27FC236}">
                <a16:creationId xmlns:a16="http://schemas.microsoft.com/office/drawing/2014/main" id="{09D9BA57-D907-9617-004A-5DFDB57B9A36}"/>
              </a:ext>
            </a:extLst>
          </p:cNvPr>
          <p:cNvGraphicFramePr>
            <a:graphicFrameLocks noGrp="1"/>
          </p:cNvGraphicFramePr>
          <p:nvPr>
            <p:extLst>
              <p:ext uri="{D42A27DB-BD31-4B8C-83A1-F6EECF244321}">
                <p14:modId xmlns:p14="http://schemas.microsoft.com/office/powerpoint/2010/main" val="1565650676"/>
              </p:ext>
            </p:extLst>
          </p:nvPr>
        </p:nvGraphicFramePr>
        <p:xfrm>
          <a:off x="330200" y="1413649"/>
          <a:ext cx="9245600" cy="4885857"/>
        </p:xfrm>
        <a:graphic>
          <a:graphicData uri="http://schemas.openxmlformats.org/drawingml/2006/table">
            <a:tbl>
              <a:tblPr firstRow="1" bandRow="1">
                <a:tableStyleId>{F5AB1C69-6EDB-4FF4-983F-18BD219EF322}</a:tableStyleId>
              </a:tblPr>
              <a:tblGrid>
                <a:gridCol w="1941945">
                  <a:extLst>
                    <a:ext uri="{9D8B030D-6E8A-4147-A177-3AD203B41FA5}">
                      <a16:colId xmlns:a16="http://schemas.microsoft.com/office/drawing/2014/main" val="2495411842"/>
                    </a:ext>
                  </a:extLst>
                </a:gridCol>
                <a:gridCol w="6345363">
                  <a:extLst>
                    <a:ext uri="{9D8B030D-6E8A-4147-A177-3AD203B41FA5}">
                      <a16:colId xmlns:a16="http://schemas.microsoft.com/office/drawing/2014/main" val="3888252853"/>
                    </a:ext>
                  </a:extLst>
                </a:gridCol>
                <a:gridCol w="958292">
                  <a:extLst>
                    <a:ext uri="{9D8B030D-6E8A-4147-A177-3AD203B41FA5}">
                      <a16:colId xmlns:a16="http://schemas.microsoft.com/office/drawing/2014/main" val="1961446416"/>
                    </a:ext>
                  </a:extLst>
                </a:gridCol>
              </a:tblGrid>
              <a:tr h="490203">
                <a:tc>
                  <a:txBody>
                    <a:bodyPr/>
                    <a:lstStyle/>
                    <a:p>
                      <a:pPr marL="0" indent="0" algn="l">
                        <a:lnSpc>
                          <a:spcPts val="1600"/>
                        </a:lnSpc>
                        <a:spcBef>
                          <a:spcPts val="300"/>
                        </a:spcBef>
                        <a:buFont typeface="Arial" panose="020B0604020202020204" pitchFamily="34" charset="0"/>
                        <a:buNone/>
                      </a:pPr>
                      <a:r>
                        <a:rPr lang="en-GB" sz="1400" dirty="0">
                          <a:solidFill>
                            <a:schemeClr val="accent2"/>
                          </a:solidFill>
                          <a:latin typeface="Century Gothic" panose="020B0502020202020204" pitchFamily="34" charset="0"/>
                        </a:rPr>
                        <a:t>Activity</a:t>
                      </a:r>
                    </a:p>
                  </a:txBody>
                  <a:tcPr marL="72000" marR="72000" marT="72000" marB="72000">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Bef>
                          <a:spcPts val="300"/>
                        </a:spcBef>
                      </a:pPr>
                      <a:r>
                        <a:rPr lang="en-GB" sz="1400" dirty="0">
                          <a:solidFill>
                            <a:schemeClr val="accent2"/>
                          </a:solidFill>
                          <a:latin typeface="Century Gothic" panose="020B0502020202020204" pitchFamily="34" charset="0"/>
                        </a:rPr>
                        <a:t>Description</a:t>
                      </a:r>
                    </a:p>
                  </a:txBody>
                  <a:tcPr marL="144000" marR="72000" marT="72000" marB="72000">
                    <a:lnL w="12700" cmpd="sng">
                      <a:noFill/>
                    </a:lnL>
                    <a:lnR w="12700" cmpd="sng">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300"/>
                        </a:spcBef>
                      </a:pPr>
                      <a:r>
                        <a:rPr lang="en-GB" sz="1400" dirty="0">
                          <a:solidFill>
                            <a:schemeClr val="accent2"/>
                          </a:solidFill>
                          <a:latin typeface="Century Gothic" panose="020B0502020202020204" pitchFamily="34" charset="0"/>
                        </a:rPr>
                        <a:t>Timing</a:t>
                      </a:r>
                    </a:p>
                  </a:txBody>
                  <a:tcPr marL="72000" marR="72000" marT="72000" marB="72000">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8068731"/>
                  </a:ext>
                </a:extLst>
              </a:tr>
              <a:tr h="439080">
                <a:tc>
                  <a:txBody>
                    <a:bodyPr/>
                    <a:lstStyle/>
                    <a:p>
                      <a:pPr marL="0" indent="0">
                        <a:lnSpc>
                          <a:spcPts val="1600"/>
                        </a:lnSpc>
                        <a:spcBef>
                          <a:spcPts val="300"/>
                        </a:spcBef>
                        <a:buNone/>
                      </a:pPr>
                      <a:r>
                        <a:rPr lang="en-GB" sz="1200" dirty="0">
                          <a:solidFill>
                            <a:schemeClr val="tx1"/>
                          </a:solidFill>
                          <a:latin typeface="Century Gothic" panose="020B0502020202020204" pitchFamily="34" charset="0"/>
                        </a:rPr>
                        <a:t>Introduction</a:t>
                      </a:r>
                    </a:p>
                  </a:txBody>
                  <a:tcPr>
                    <a:lnL w="952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300"/>
                        </a:spcBef>
                        <a:spcAft>
                          <a:spcPts val="600"/>
                        </a:spcAft>
                      </a:pPr>
                      <a:r>
                        <a:rPr lang="en-GB" sz="1200" kern="1200" dirty="0">
                          <a:solidFill>
                            <a:schemeClr val="tx1"/>
                          </a:solidFill>
                          <a:effectLst/>
                          <a:latin typeface="Century Gothic" panose="020B0502020202020204" pitchFamily="34" charset="0"/>
                          <a:ea typeface="+mn-ea"/>
                          <a:cs typeface="+mn-cs"/>
                        </a:rPr>
                        <a:t>Introduce the learning objective and outcomes, and revisit ground rules.</a:t>
                      </a:r>
                      <a:endParaRPr lang="en-GB" sz="1200" dirty="0">
                        <a:solidFill>
                          <a:schemeClr val="tx1"/>
                        </a:solidFill>
                        <a:effectLst/>
                        <a:latin typeface="Century Gothic" panose="020B0502020202020204" pitchFamily="34" charset="0"/>
                        <a:ea typeface="Lato" panose="020B0604020202020204" charset="0"/>
                        <a:cs typeface="Lato" panose="020B060402020202020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300"/>
                        </a:spcBef>
                      </a:pPr>
                      <a:r>
                        <a:rPr lang="en-GB" sz="1200" dirty="0">
                          <a:solidFill>
                            <a:schemeClr val="tx1"/>
                          </a:solidFill>
                          <a:latin typeface="Century Gothic" panose="020B0502020202020204" pitchFamily="34" charset="0"/>
                          <a:ea typeface="Lato" panose="020F0502020204030203" pitchFamily="34" charset="0"/>
                          <a:cs typeface="Lato" panose="020F0502020204030203" pitchFamily="34" charset="0"/>
                        </a:rPr>
                        <a:t>5 mins</a:t>
                      </a:r>
                    </a:p>
                  </a:txBody>
                  <a:tcPr>
                    <a:lnL w="12700" cmpd="sng">
                      <a:noFill/>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9017373"/>
                  </a:ext>
                </a:extLst>
              </a:tr>
              <a:tr h="635795">
                <a:tc>
                  <a:txBody>
                    <a:bodyPr/>
                    <a:lstStyle/>
                    <a:p>
                      <a:pPr>
                        <a:lnSpc>
                          <a:spcPts val="1600"/>
                        </a:lnSpc>
                        <a:spcBef>
                          <a:spcPts val="300"/>
                        </a:spcBef>
                      </a:pPr>
                      <a:r>
                        <a:rPr lang="en-GB" sz="1200" dirty="0">
                          <a:solidFill>
                            <a:schemeClr val="tx1"/>
                          </a:solidFill>
                          <a:latin typeface="Century Gothic" panose="020B0502020202020204" pitchFamily="34" charset="0"/>
                        </a:rPr>
                        <a:t>Baseline assessment activity</a:t>
                      </a:r>
                    </a:p>
                  </a:txBody>
                  <a:tcPr>
                    <a:lnL w="952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300"/>
                        </a:spcBef>
                        <a:spcAft>
                          <a:spcPts val="600"/>
                        </a:spcAft>
                      </a:pPr>
                      <a:r>
                        <a:rPr lang="en-GB" sz="1200" kern="1200" dirty="0">
                          <a:solidFill>
                            <a:schemeClr val="tx1"/>
                          </a:solidFill>
                          <a:effectLst/>
                          <a:latin typeface="Century Gothic" panose="020B0502020202020204" pitchFamily="34" charset="0"/>
                          <a:ea typeface="+mn-ea"/>
                          <a:cs typeface="+mn-cs"/>
                        </a:rPr>
                        <a:t>In pairs, students create a 60-second news bulletin summarising a topic of their choice from their learning so far.</a:t>
                      </a:r>
                      <a:endParaRPr lang="en-GB" sz="1200" dirty="0">
                        <a:solidFill>
                          <a:schemeClr val="tx1"/>
                        </a:solidFill>
                        <a:effectLst/>
                        <a:latin typeface="Century Gothic" panose="020B0502020202020204" pitchFamily="34" charset="0"/>
                        <a:ea typeface="Lato" panose="020B0604020202020204" charset="0"/>
                        <a:cs typeface="Lato" panose="020B060402020202020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300"/>
                        </a:spcBef>
                      </a:pPr>
                      <a:r>
                        <a:rPr lang="en-GB" sz="1200" dirty="0">
                          <a:solidFill>
                            <a:schemeClr val="tx1"/>
                          </a:solidFill>
                          <a:latin typeface="Century Gothic" panose="020B0502020202020204" pitchFamily="34" charset="0"/>
                          <a:ea typeface="Lato" panose="020F0502020204030203" pitchFamily="34" charset="0"/>
                          <a:cs typeface="Lato" panose="020F0502020204030203" pitchFamily="34" charset="0"/>
                        </a:rPr>
                        <a:t>5 mins</a:t>
                      </a:r>
                    </a:p>
                  </a:txBody>
                  <a:tcPr>
                    <a:lnL w="12700" cmpd="sng">
                      <a:noFill/>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0075071"/>
                  </a:ext>
                </a:extLst>
              </a:tr>
              <a:tr h="609600">
                <a:tc>
                  <a:txBody>
                    <a:bodyPr/>
                    <a:lstStyle/>
                    <a:p>
                      <a:pPr>
                        <a:lnSpc>
                          <a:spcPts val="1600"/>
                        </a:lnSpc>
                        <a:spcBef>
                          <a:spcPts val="300"/>
                        </a:spcBef>
                      </a:pPr>
                      <a:r>
                        <a:rPr lang="en-GB" sz="1200" dirty="0">
                          <a:solidFill>
                            <a:schemeClr val="tx1"/>
                          </a:solidFill>
                          <a:latin typeface="Century Gothic" panose="020B0502020202020204" pitchFamily="34" charset="0"/>
                        </a:rPr>
                        <a:t>Understanding influence</a:t>
                      </a:r>
                    </a:p>
                  </a:txBody>
                  <a:tcPr>
                    <a:lnL w="952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300"/>
                        </a:spcBef>
                        <a:spcAft>
                          <a:spcPts val="600"/>
                        </a:spcAft>
                      </a:pPr>
                      <a:r>
                        <a:rPr lang="en-GB" sz="1200" kern="1200" dirty="0">
                          <a:solidFill>
                            <a:schemeClr val="tx1"/>
                          </a:solidFill>
                          <a:effectLst/>
                          <a:latin typeface="Century Gothic" panose="020B0502020202020204" pitchFamily="34" charset="0"/>
                          <a:ea typeface="+mn-ea"/>
                          <a:cs typeface="+mn-cs"/>
                        </a:rPr>
                        <a:t>Students complete a matching activity identifying the different forms </a:t>
                      </a:r>
                      <a:br>
                        <a:rPr lang="en-GB" sz="1200" kern="1200" dirty="0">
                          <a:solidFill>
                            <a:schemeClr val="tx1"/>
                          </a:solidFill>
                          <a:effectLst/>
                          <a:latin typeface="Century Gothic" panose="020B0502020202020204" pitchFamily="34" charset="0"/>
                          <a:ea typeface="+mn-ea"/>
                          <a:cs typeface="+mn-cs"/>
                        </a:rPr>
                      </a:br>
                      <a:r>
                        <a:rPr lang="en-GB" sz="1200" kern="1200" dirty="0">
                          <a:solidFill>
                            <a:schemeClr val="tx1"/>
                          </a:solidFill>
                          <a:effectLst/>
                          <a:latin typeface="Century Gothic" panose="020B0502020202020204" pitchFamily="34" charset="0"/>
                          <a:ea typeface="+mn-ea"/>
                          <a:cs typeface="+mn-cs"/>
                        </a:rPr>
                        <a:t>influence can take.</a:t>
                      </a:r>
                      <a:endParaRPr lang="en-GB" sz="1200" dirty="0">
                        <a:solidFill>
                          <a:schemeClr val="tx1"/>
                        </a:solidFill>
                        <a:effectLst/>
                        <a:latin typeface="Century Gothic" panose="020B0502020202020204" pitchFamily="34" charset="0"/>
                        <a:ea typeface="Lato" panose="020B0604020202020204" charset="0"/>
                        <a:cs typeface="Lato" panose="020B060402020202020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300"/>
                        </a:spcBef>
                      </a:pPr>
                      <a:r>
                        <a:rPr lang="en-GB" sz="1200" dirty="0">
                          <a:solidFill>
                            <a:schemeClr val="tx1"/>
                          </a:solidFill>
                          <a:latin typeface="Century Gothic" panose="020B0502020202020204" pitchFamily="34" charset="0"/>
                          <a:ea typeface="Lato" panose="020F0502020204030203" pitchFamily="34" charset="0"/>
                          <a:cs typeface="Lato" panose="020F0502020204030203" pitchFamily="34" charset="0"/>
                        </a:rPr>
                        <a:t>5 mins</a:t>
                      </a:r>
                    </a:p>
                  </a:txBody>
                  <a:tcPr>
                    <a:lnL w="12700" cmpd="sng">
                      <a:noFill/>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9629276"/>
                  </a:ext>
                </a:extLst>
              </a:tr>
              <a:tr h="444074">
                <a:tc>
                  <a:txBody>
                    <a:bodyPr/>
                    <a:lstStyle/>
                    <a:p>
                      <a:pPr>
                        <a:lnSpc>
                          <a:spcPts val="1600"/>
                        </a:lnSpc>
                        <a:spcBef>
                          <a:spcPts val="300"/>
                        </a:spcBef>
                      </a:pPr>
                      <a:r>
                        <a:rPr lang="en-GB" sz="1200" dirty="0">
                          <a:solidFill>
                            <a:schemeClr val="tx1"/>
                          </a:solidFill>
                          <a:latin typeface="Century Gothic" panose="020B0502020202020204" pitchFamily="34" charset="0"/>
                        </a:rPr>
                        <a:t>Talking heads</a:t>
                      </a:r>
                    </a:p>
                  </a:txBody>
                  <a:tcPr>
                    <a:lnL w="952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300"/>
                        </a:spcBef>
                        <a:spcAft>
                          <a:spcPts val="600"/>
                        </a:spcAft>
                      </a:pPr>
                      <a:r>
                        <a:rPr lang="en-GB" sz="1200" kern="1200" dirty="0">
                          <a:solidFill>
                            <a:schemeClr val="tx1"/>
                          </a:solidFill>
                          <a:effectLst/>
                          <a:latin typeface="Century Gothic" panose="020B0502020202020204" pitchFamily="34" charset="0"/>
                          <a:ea typeface="+mn-ea"/>
                          <a:cs typeface="+mn-cs"/>
                        </a:rPr>
                        <a:t>Students evaluate and rank different influences from a range of characters.</a:t>
                      </a:r>
                      <a:endParaRPr lang="en-GB" sz="1200" dirty="0">
                        <a:solidFill>
                          <a:schemeClr val="tx1"/>
                        </a:solidFill>
                        <a:effectLst/>
                        <a:latin typeface="Century Gothic" panose="020B0502020202020204" pitchFamily="34" charset="0"/>
                        <a:ea typeface="Lato" panose="020B0604020202020204" charset="0"/>
                        <a:cs typeface="Lato" panose="020B060402020202020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300"/>
                        </a:spcBef>
                      </a:pPr>
                      <a:r>
                        <a:rPr lang="en-GB" sz="1200" dirty="0">
                          <a:solidFill>
                            <a:schemeClr val="tx1"/>
                          </a:solidFill>
                          <a:latin typeface="Century Gothic" panose="020B0502020202020204" pitchFamily="34" charset="0"/>
                          <a:ea typeface="Lato" panose="020F0502020204030203" pitchFamily="34" charset="0"/>
                          <a:cs typeface="Lato" panose="020F0502020204030203" pitchFamily="34" charset="0"/>
                        </a:rPr>
                        <a:t>10 mins</a:t>
                      </a:r>
                    </a:p>
                  </a:txBody>
                  <a:tcPr>
                    <a:lnL w="12700" cmpd="sng">
                      <a:noFill/>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210135"/>
                  </a:ext>
                </a:extLst>
              </a:tr>
              <a:tr h="442617">
                <a:tc>
                  <a:txBody>
                    <a:bodyPr/>
                    <a:lstStyle/>
                    <a:p>
                      <a:pPr>
                        <a:lnSpc>
                          <a:spcPts val="1600"/>
                        </a:lnSpc>
                        <a:spcBef>
                          <a:spcPts val="300"/>
                        </a:spcBef>
                      </a:pPr>
                      <a:r>
                        <a:rPr lang="en-GB" sz="1200" dirty="0">
                          <a:solidFill>
                            <a:schemeClr val="tx1"/>
                          </a:solidFill>
                          <a:latin typeface="Century Gothic" panose="020B0502020202020204" pitchFamily="34" charset="0"/>
                        </a:rPr>
                        <a:t>Natasha’s story</a:t>
                      </a:r>
                    </a:p>
                  </a:txBody>
                  <a:tcPr>
                    <a:lnL w="952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300"/>
                        </a:spcBef>
                        <a:spcAft>
                          <a:spcPts val="600"/>
                        </a:spcAft>
                      </a:pPr>
                      <a:r>
                        <a:rPr lang="en-GB" sz="1200" kern="1200" dirty="0">
                          <a:solidFill>
                            <a:schemeClr val="tx1"/>
                          </a:solidFill>
                          <a:effectLst/>
                          <a:latin typeface="Century Gothic" panose="020B0502020202020204" pitchFamily="34" charset="0"/>
                          <a:ea typeface="+mn-ea"/>
                          <a:cs typeface="+mn-cs"/>
                        </a:rPr>
                        <a:t>Students read and discuss key issues arising from a case study.</a:t>
                      </a:r>
                      <a:endParaRPr lang="en-GB" sz="1200" dirty="0">
                        <a:solidFill>
                          <a:schemeClr val="tx1"/>
                        </a:solidFill>
                        <a:effectLst/>
                        <a:latin typeface="Century Gothic" panose="020B0502020202020204" pitchFamily="34" charset="0"/>
                        <a:ea typeface="Lato" panose="020B0604020202020204" charset="0"/>
                        <a:cs typeface="Lato" panose="020B060402020202020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300"/>
                        </a:spcBef>
                      </a:pPr>
                      <a:r>
                        <a:rPr lang="en-GB" sz="1200" dirty="0">
                          <a:solidFill>
                            <a:schemeClr val="tx1"/>
                          </a:solidFill>
                          <a:latin typeface="Century Gothic" panose="020B0502020202020204" pitchFamily="34" charset="0"/>
                          <a:ea typeface="Lato" panose="020F0502020204030203" pitchFamily="34" charset="0"/>
                          <a:cs typeface="Lato" panose="020F0502020204030203" pitchFamily="34" charset="0"/>
                        </a:rPr>
                        <a:t>10 mins</a:t>
                      </a:r>
                    </a:p>
                  </a:txBody>
                  <a:tcPr>
                    <a:lnL w="12700" cmpd="sng">
                      <a:noFill/>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9879350"/>
                  </a:ext>
                </a:extLst>
              </a:tr>
              <a:tr h="588101">
                <a:tc>
                  <a:txBody>
                    <a:bodyPr/>
                    <a:lstStyle/>
                    <a:p>
                      <a:pPr>
                        <a:lnSpc>
                          <a:spcPts val="1600"/>
                        </a:lnSpc>
                        <a:spcBef>
                          <a:spcPts val="300"/>
                        </a:spcBef>
                      </a:pPr>
                      <a:r>
                        <a:rPr lang="en-GB" sz="1200" dirty="0">
                          <a:solidFill>
                            <a:schemeClr val="tx1"/>
                          </a:solidFill>
                          <a:latin typeface="Century Gothic" panose="020B0502020202020204" pitchFamily="34" charset="0"/>
                        </a:rPr>
                        <a:t>Responding to peer influence</a:t>
                      </a:r>
                    </a:p>
                  </a:txBody>
                  <a:tcPr>
                    <a:lnL w="952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300"/>
                        </a:spcBef>
                        <a:spcAft>
                          <a:spcPts val="600"/>
                        </a:spcAft>
                      </a:pPr>
                      <a:r>
                        <a:rPr lang="en-GB" sz="1200" kern="1200" dirty="0">
                          <a:solidFill>
                            <a:schemeClr val="tx1"/>
                          </a:solidFill>
                          <a:effectLst/>
                          <a:latin typeface="Century Gothic" panose="020B0502020202020204" pitchFamily="34" charset="0"/>
                          <a:ea typeface="+mn-ea"/>
                          <a:cs typeface="+mn-cs"/>
                        </a:rPr>
                        <a:t>Students suggest ways a person could respond if observing a pressured situation.</a:t>
                      </a:r>
                      <a:endParaRPr lang="en-GB" sz="1200" dirty="0">
                        <a:solidFill>
                          <a:schemeClr val="tx1"/>
                        </a:solidFill>
                        <a:effectLst/>
                        <a:latin typeface="Century Gothic" panose="020B0502020202020204" pitchFamily="34" charset="0"/>
                        <a:ea typeface="Lato" panose="020B0604020202020204" charset="0"/>
                        <a:cs typeface="Lato" panose="020B060402020202020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300"/>
                        </a:spcBef>
                      </a:pPr>
                      <a:r>
                        <a:rPr lang="en-GB" sz="1200" dirty="0">
                          <a:solidFill>
                            <a:schemeClr val="tx1"/>
                          </a:solidFill>
                          <a:latin typeface="Century Gothic" panose="020B0502020202020204" pitchFamily="34" charset="0"/>
                          <a:ea typeface="Lato" panose="020F0502020204030203" pitchFamily="34" charset="0"/>
                          <a:cs typeface="Lato" panose="020F0502020204030203" pitchFamily="34" charset="0"/>
                        </a:rPr>
                        <a:t>10 mins</a:t>
                      </a:r>
                    </a:p>
                  </a:txBody>
                  <a:tcPr>
                    <a:lnL w="12700" cmpd="sng">
                      <a:noFill/>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9356398"/>
                  </a:ext>
                </a:extLst>
              </a:tr>
              <a:tr h="631099">
                <a:tc>
                  <a:txBody>
                    <a:bodyPr/>
                    <a:lstStyle/>
                    <a:p>
                      <a:pPr>
                        <a:lnSpc>
                          <a:spcPts val="1600"/>
                        </a:lnSpc>
                        <a:spcBef>
                          <a:spcPts val="300"/>
                        </a:spcBef>
                      </a:pPr>
                      <a:r>
                        <a:rPr lang="en-GB" sz="1200" dirty="0">
                          <a:solidFill>
                            <a:schemeClr val="tx1"/>
                          </a:solidFill>
                          <a:latin typeface="Century Gothic" panose="020B0502020202020204" pitchFamily="34" charset="0"/>
                        </a:rPr>
                        <a:t>Reflections and endpoint assessment</a:t>
                      </a:r>
                    </a:p>
                  </a:txBody>
                  <a:tcPr>
                    <a:lnL w="952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300"/>
                        </a:spcBef>
                        <a:spcAft>
                          <a:spcPts val="600"/>
                        </a:spcAft>
                      </a:pPr>
                      <a:r>
                        <a:rPr lang="en-GB" sz="1200" kern="1200" dirty="0">
                          <a:solidFill>
                            <a:schemeClr val="tx1"/>
                          </a:solidFill>
                          <a:effectLst/>
                          <a:latin typeface="Century Gothic" panose="020B0502020202020204" pitchFamily="34" charset="0"/>
                          <a:ea typeface="+mn-ea"/>
                          <a:cs typeface="+mn-cs"/>
                        </a:rPr>
                        <a:t>Students revisit the mind-map baseline activity from lesson 1, adding new learning to demonstrate progress.</a:t>
                      </a:r>
                      <a:endParaRPr lang="en-GB" sz="1200" dirty="0">
                        <a:solidFill>
                          <a:schemeClr val="tx1"/>
                        </a:solidFill>
                        <a:effectLst/>
                        <a:latin typeface="Century Gothic" panose="020B0502020202020204" pitchFamily="34" charset="0"/>
                        <a:ea typeface="Lato" panose="020B0604020202020204" charset="0"/>
                        <a:cs typeface="Lato" panose="020B060402020202020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ts val="1600"/>
                        </a:lnSpc>
                        <a:spcBef>
                          <a:spcPts val="300"/>
                        </a:spcBef>
                        <a:spcAft>
                          <a:spcPts val="0"/>
                        </a:spcAft>
                        <a:buClrTx/>
                        <a:buSzTx/>
                        <a:buFontTx/>
                        <a:buNone/>
                        <a:tabLst/>
                        <a:defRPr/>
                      </a:pPr>
                      <a:r>
                        <a:rPr lang="en-GB" sz="1200" dirty="0">
                          <a:solidFill>
                            <a:schemeClr val="tx1"/>
                          </a:solidFill>
                          <a:latin typeface="Century Gothic" panose="020B0502020202020204" pitchFamily="34" charset="0"/>
                          <a:ea typeface="Lato" panose="020F0502020204030203" pitchFamily="34" charset="0"/>
                          <a:cs typeface="Lato" panose="020F0502020204030203" pitchFamily="34" charset="0"/>
                        </a:rPr>
                        <a:t>10 mins</a:t>
                      </a:r>
                    </a:p>
                  </a:txBody>
                  <a:tcPr>
                    <a:lnL w="12700" cmpd="sng">
                      <a:noFill/>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8216848"/>
                  </a:ext>
                </a:extLst>
              </a:tr>
              <a:tr h="605288">
                <a:tc>
                  <a:txBody>
                    <a:bodyPr/>
                    <a:lstStyle/>
                    <a:p>
                      <a:pPr>
                        <a:lnSpc>
                          <a:spcPts val="1600"/>
                        </a:lnSpc>
                        <a:spcBef>
                          <a:spcPts val="300"/>
                        </a:spcBef>
                      </a:pPr>
                      <a:r>
                        <a:rPr lang="en-GB" sz="1200" dirty="0">
                          <a:solidFill>
                            <a:schemeClr val="tx1"/>
                          </a:solidFill>
                          <a:latin typeface="Century Gothic" panose="020B0502020202020204" pitchFamily="34" charset="0"/>
                        </a:rPr>
                        <a:t>Signposting support</a:t>
                      </a:r>
                    </a:p>
                  </a:txBody>
                  <a:tcPr>
                    <a:lnL w="952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300"/>
                        </a:spcBef>
                        <a:spcAft>
                          <a:spcPts val="600"/>
                        </a:spcAft>
                      </a:pPr>
                      <a:r>
                        <a:rPr lang="en-GB" sz="1200" kern="1200" dirty="0">
                          <a:solidFill>
                            <a:schemeClr val="tx1"/>
                          </a:solidFill>
                          <a:effectLst/>
                          <a:latin typeface="Century Gothic" panose="020B0502020202020204" pitchFamily="34" charset="0"/>
                          <a:ea typeface="+mn-ea"/>
                          <a:cs typeface="+mn-cs"/>
                        </a:rPr>
                        <a:t>Remind students how to access further advice, guidance and support related to substance issues.</a:t>
                      </a:r>
                      <a:endParaRPr lang="en-GB" sz="1200" dirty="0">
                        <a:solidFill>
                          <a:schemeClr val="tx1"/>
                        </a:solidFill>
                        <a:effectLst/>
                        <a:latin typeface="Century Gothic" panose="020B0502020202020204" pitchFamily="34" charset="0"/>
                        <a:ea typeface="Lato" panose="020B0604020202020204" charset="0"/>
                        <a:cs typeface="Lato" panose="020B060402020202020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ts val="1600"/>
                        </a:lnSpc>
                        <a:spcBef>
                          <a:spcPts val="300"/>
                        </a:spcBef>
                        <a:spcAft>
                          <a:spcPts val="0"/>
                        </a:spcAft>
                        <a:buClrTx/>
                        <a:buSzTx/>
                        <a:buFontTx/>
                        <a:buNone/>
                        <a:tabLst/>
                        <a:defRPr/>
                      </a:pPr>
                      <a:r>
                        <a:rPr lang="en-GB" sz="1200" dirty="0">
                          <a:solidFill>
                            <a:schemeClr val="tx1"/>
                          </a:solidFill>
                          <a:latin typeface="Century Gothic" panose="020B0502020202020204" pitchFamily="34" charset="0"/>
                          <a:ea typeface="Lato" panose="020F0502020204030203" pitchFamily="34" charset="0"/>
                          <a:cs typeface="Lato" panose="020F0502020204030203" pitchFamily="34" charset="0"/>
                        </a:rPr>
                        <a:t>5 mins</a:t>
                      </a:r>
                    </a:p>
                  </a:txBody>
                  <a:tcPr>
                    <a:lnL w="12700" cmpd="sng">
                      <a:noFill/>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85778"/>
                  </a:ext>
                </a:extLst>
              </a:tr>
            </a:tbl>
          </a:graphicData>
        </a:graphic>
      </p:graphicFrame>
      <p:sp>
        <p:nvSpPr>
          <p:cNvPr id="4" name="Slide Number Placeholder 5">
            <a:extLst>
              <a:ext uri="{FF2B5EF4-FFF2-40B4-BE49-F238E27FC236}">
                <a16:creationId xmlns:a16="http://schemas.microsoft.com/office/drawing/2014/main" id="{0CFC328E-5112-5431-FA93-8B6310F43AE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Tree>
    <p:extLst>
      <p:ext uri="{BB962C8B-B14F-4D97-AF65-F5344CB8AC3E}">
        <p14:creationId xmlns:p14="http://schemas.microsoft.com/office/powerpoint/2010/main" val="1469003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650CD0-9CB1-2FC6-EC31-BDC3DFC5DCDD}"/>
              </a:ext>
            </a:extLst>
          </p:cNvPr>
          <p:cNvSpPr>
            <a:spLocks noGrp="1"/>
          </p:cNvSpPr>
          <p:nvPr>
            <p:ph type="body" sz="quarter" idx="15"/>
          </p:nvPr>
        </p:nvSpPr>
        <p:spPr/>
        <p:txBody>
          <a:bodyPr/>
          <a:lstStyle/>
          <a:p>
            <a:r>
              <a:rPr lang="en-US" dirty="0"/>
              <a:t>Lesson 5</a:t>
            </a:r>
          </a:p>
        </p:txBody>
      </p:sp>
      <p:sp>
        <p:nvSpPr>
          <p:cNvPr id="5" name="Title 4">
            <a:extLst>
              <a:ext uri="{FF2B5EF4-FFF2-40B4-BE49-F238E27FC236}">
                <a16:creationId xmlns:a16="http://schemas.microsoft.com/office/drawing/2014/main" id="{B21B06BF-F8B1-0FF4-D78C-1659EA64500F}"/>
              </a:ext>
            </a:extLst>
          </p:cNvPr>
          <p:cNvSpPr>
            <a:spLocks noGrp="1"/>
          </p:cNvSpPr>
          <p:nvPr>
            <p:ph type="title"/>
          </p:nvPr>
        </p:nvSpPr>
        <p:spPr>
          <a:xfrm>
            <a:off x="232081" y="1271142"/>
            <a:ext cx="4720919" cy="1325563"/>
          </a:xfrm>
        </p:spPr>
        <p:txBody>
          <a:bodyPr>
            <a:normAutofit fontScale="90000"/>
          </a:bodyPr>
          <a:lstStyle/>
          <a:p>
            <a:r>
              <a:rPr lang="en-US" dirty="0"/>
              <a:t>Managing influence</a:t>
            </a:r>
          </a:p>
        </p:txBody>
      </p:sp>
      <p:sp>
        <p:nvSpPr>
          <p:cNvPr id="7" name="Slide Number Placeholder 5">
            <a:extLst>
              <a:ext uri="{FF2B5EF4-FFF2-40B4-BE49-F238E27FC236}">
                <a16:creationId xmlns:a16="http://schemas.microsoft.com/office/drawing/2014/main" id="{65FEE908-4594-313B-B0DF-4A6C74B2252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
        <p:nvSpPr>
          <p:cNvPr id="2" name="Rectangle 1">
            <a:extLst>
              <a:ext uri="{FF2B5EF4-FFF2-40B4-BE49-F238E27FC236}">
                <a16:creationId xmlns:a16="http://schemas.microsoft.com/office/drawing/2014/main" id="{F5AAD863-E2C3-452D-F36E-DB564430609E}"/>
              </a:ext>
            </a:extLst>
          </p:cNvPr>
          <p:cNvSpPr/>
          <p:nvPr/>
        </p:nvSpPr>
        <p:spPr>
          <a:xfrm>
            <a:off x="0" y="5586858"/>
            <a:ext cx="9906000" cy="1271142"/>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group of people standing together&#10;&#10;Description automatically generated">
            <a:extLst>
              <a:ext uri="{FF2B5EF4-FFF2-40B4-BE49-F238E27FC236}">
                <a16:creationId xmlns:a16="http://schemas.microsoft.com/office/drawing/2014/main" id="{4C4A0474-7DA3-0E10-7A93-55DF36FB67B9}"/>
              </a:ext>
            </a:extLst>
          </p:cNvPr>
          <p:cNvPicPr>
            <a:picLocks noChangeAspect="1"/>
          </p:cNvPicPr>
          <p:nvPr/>
        </p:nvPicPr>
        <p:blipFill>
          <a:blip r:embed="rId2"/>
          <a:stretch>
            <a:fillRect/>
          </a:stretch>
        </p:blipFill>
        <p:spPr>
          <a:xfrm>
            <a:off x="3934691" y="2300732"/>
            <a:ext cx="5633073" cy="3956109"/>
          </a:xfrm>
          <a:prstGeom prst="rect">
            <a:avLst/>
          </a:prstGeom>
        </p:spPr>
      </p:pic>
    </p:spTree>
    <p:extLst>
      <p:ext uri="{BB962C8B-B14F-4D97-AF65-F5344CB8AC3E}">
        <p14:creationId xmlns:p14="http://schemas.microsoft.com/office/powerpoint/2010/main" val="2017157559"/>
      </p:ext>
    </p:extLst>
  </p:cSld>
  <p:clrMapOvr>
    <a:masterClrMapping/>
  </p:clrMapOvr>
</p:sld>
</file>

<file path=ppt/theme/theme1.xml><?xml version="1.0" encoding="utf-8"?>
<a:theme xmlns:a="http://schemas.openxmlformats.org/drawingml/2006/main" name="Teacher slides">
  <a:themeElements>
    <a:clrScheme name="PSHE">
      <a:dk1>
        <a:srgbClr val="000000"/>
      </a:dk1>
      <a:lt1>
        <a:srgbClr val="FFFFFF"/>
      </a:lt1>
      <a:dk2>
        <a:srgbClr val="64235E"/>
      </a:dk2>
      <a:lt2>
        <a:srgbClr val="FFFFFF"/>
      </a:lt2>
      <a:accent1>
        <a:srgbClr val="799B2B"/>
      </a:accent1>
      <a:accent2>
        <a:srgbClr val="ED694B"/>
      </a:accent2>
      <a:accent3>
        <a:srgbClr val="0B837F"/>
      </a:accent3>
      <a:accent4>
        <a:srgbClr val="A63679"/>
      </a:accent4>
      <a:accent5>
        <a:srgbClr val="00A099"/>
      </a:accent5>
      <a:accent6>
        <a:srgbClr val="000000"/>
      </a:accent6>
      <a:hlink>
        <a:srgbClr val="FFFFFF"/>
      </a:hlink>
      <a:folHlink>
        <a:srgbClr val="FF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Pupil slides ">
  <a:themeElements>
    <a:clrScheme name="PSHE-V2">
      <a:dk1>
        <a:srgbClr val="000000"/>
      </a:dk1>
      <a:lt1>
        <a:srgbClr val="FFFFFF"/>
      </a:lt1>
      <a:dk2>
        <a:srgbClr val="64235E"/>
      </a:dk2>
      <a:lt2>
        <a:srgbClr val="FFFFFF"/>
      </a:lt2>
      <a:accent1>
        <a:srgbClr val="799B2C"/>
      </a:accent1>
      <a:accent2>
        <a:srgbClr val="EC694A"/>
      </a:accent2>
      <a:accent3>
        <a:srgbClr val="10837E"/>
      </a:accent3>
      <a:accent4>
        <a:srgbClr val="A63679"/>
      </a:accent4>
      <a:accent5>
        <a:srgbClr val="5B5B58"/>
      </a:accent5>
      <a:accent6>
        <a:srgbClr val="000000"/>
      </a:accent6>
      <a:hlink>
        <a:srgbClr val="FFFFFF"/>
      </a:hlink>
      <a:folHlink>
        <a:srgbClr val="FF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8f9c89a-407a-49b7-9ca1-7578c3d06dfc" xsi:nil="true"/>
    <lcf76f155ced4ddcb4097134ff3c332f xmlns="6ded5182-507a-430e-922d-50a9575e5a4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78CD5EEA548FA42A79E02DE2A5D37FC" ma:contentTypeVersion="18" ma:contentTypeDescription="Create a new document." ma:contentTypeScope="" ma:versionID="e06c6bcb223fcddc8567383f75746fa2">
  <xsd:schema xmlns:xsd="http://www.w3.org/2001/XMLSchema" xmlns:xs="http://www.w3.org/2001/XMLSchema" xmlns:p="http://schemas.microsoft.com/office/2006/metadata/properties" xmlns:ns2="6ded5182-507a-430e-922d-50a9575e5a4a" xmlns:ns3="88f9c89a-407a-49b7-9ca1-7578c3d06dfc" targetNamespace="http://schemas.microsoft.com/office/2006/metadata/properties" ma:root="true" ma:fieldsID="ef8efee9fcfbd5aa4f0db65f2e9e8e16" ns2:_="" ns3:_="">
    <xsd:import namespace="6ded5182-507a-430e-922d-50a9575e5a4a"/>
    <xsd:import namespace="88f9c89a-407a-49b7-9ca1-7578c3d06d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ed5182-507a-430e-922d-50a9575e5a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7c8dee8-8c22-4243-a021-e169b2d8d25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f9c89a-407a-49b7-9ca1-7578c3d06df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1d29111-9521-4e7f-9445-78934f361fc7}" ma:internalName="TaxCatchAll" ma:showField="CatchAllData" ma:web="88f9c89a-407a-49b7-9ca1-7578c3d06d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C0E2A9-F3BF-405C-BD8F-B8D7E62A97F4}">
  <ds:schemaRefs>
    <ds:schemaRef ds:uri="http://purl.org/dc/terms/"/>
    <ds:schemaRef ds:uri="http://schemas.microsoft.com/office/2006/documentManagement/types"/>
    <ds:schemaRef ds:uri="http://schemas.microsoft.com/office/2006/metadata/properties"/>
    <ds:schemaRef ds:uri="http://schemas.microsoft.com/office/infopath/2007/PartnerControls"/>
    <ds:schemaRef ds:uri="http://purl.org/dc/dcmitype/"/>
    <ds:schemaRef ds:uri="88f9c89a-407a-49b7-9ca1-7578c3d06dfc"/>
    <ds:schemaRef ds:uri="http://schemas.openxmlformats.org/package/2006/metadata/core-properties"/>
    <ds:schemaRef ds:uri="6ded5182-507a-430e-922d-50a9575e5a4a"/>
    <ds:schemaRef ds:uri="http://www.w3.org/XML/1998/namespace"/>
    <ds:schemaRef ds:uri="http://purl.org/dc/elements/1.1/"/>
  </ds:schemaRefs>
</ds:datastoreItem>
</file>

<file path=customXml/itemProps2.xml><?xml version="1.0" encoding="utf-8"?>
<ds:datastoreItem xmlns:ds="http://schemas.openxmlformats.org/officeDocument/2006/customXml" ds:itemID="{E85811E8-CD25-40FF-998B-36D4D2A71E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ed5182-507a-430e-922d-50a9575e5a4a"/>
    <ds:schemaRef ds:uri="88f9c89a-407a-49b7-9ca1-7578c3d06d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2DD3E0-FF10-4F7A-B115-FBEC4D6275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33</TotalTime>
  <Words>3147</Words>
  <Application>Microsoft Macintosh PowerPoint</Application>
  <PresentationFormat>A4 Paper (210x297 mm)</PresentationFormat>
  <Paragraphs>220</Paragraphs>
  <Slides>19</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Century Gothic</vt:lpstr>
      <vt:lpstr>Lato</vt:lpstr>
      <vt:lpstr>Outfit</vt:lpstr>
      <vt:lpstr>Slack-Lato</vt:lpstr>
      <vt:lpstr>Symbol</vt:lpstr>
      <vt:lpstr>Teacher slides</vt:lpstr>
      <vt:lpstr>Pupil slides </vt:lpstr>
      <vt:lpstr>Drug education</vt:lpstr>
      <vt:lpstr>Using this PowerPoint</vt:lpstr>
      <vt:lpstr>Support and challenge</vt:lpstr>
      <vt:lpstr>Context</vt:lpstr>
      <vt:lpstr>Developing subject knowledge</vt:lpstr>
      <vt:lpstr>PowerPoint Presentation</vt:lpstr>
      <vt:lpstr>PowerPoint Presentation</vt:lpstr>
      <vt:lpstr>Lesson summary</vt:lpstr>
      <vt:lpstr>Managing influence</vt:lpstr>
      <vt:lpstr>PowerPoint Presentation</vt:lpstr>
      <vt:lpstr>PowerPoint Presentation</vt:lpstr>
      <vt:lpstr>PowerPoint Presentation</vt:lpstr>
      <vt:lpstr>PowerPoint Presentation</vt:lpstr>
      <vt:lpstr>PowerPoint Presentation</vt:lpstr>
      <vt:lpstr>Natasha’s story</vt:lpstr>
      <vt:lpstr>Responding to peer influence</vt:lpstr>
      <vt:lpstr>PowerPoint Presentation</vt:lpstr>
      <vt:lpstr>Sources of support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Ferg Ashby</dc:creator>
  <cp:lastModifiedBy>Cecily Crawford</cp:lastModifiedBy>
  <cp:revision>33</cp:revision>
  <dcterms:created xsi:type="dcterms:W3CDTF">2023-05-19T09:34:20Z</dcterms:created>
  <dcterms:modified xsi:type="dcterms:W3CDTF">2024-10-25T14:50:17Z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0x010100078CD5EEA548FA42A79E02DE2A5D37FC</vt:lpwstr>
  </property>
  <property fmtid="{D5CDD505-2E9C-101B-9397-08002B2CF9AE}" pid="3" name="MediaServiceImageTags">
    <vt:lpwstr/>
  </property>
</Properties>
</file>