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 id="2147483660" r:id="rId2"/>
  </p:sldMasterIdLst>
  <p:notesMasterIdLst>
    <p:notesMasterId r:id="rId16"/>
  </p:notesMasterIdLst>
  <p:sldIdLst>
    <p:sldId id="271" r:id="rId3"/>
    <p:sldId id="272" r:id="rId4"/>
    <p:sldId id="310" r:id="rId5"/>
    <p:sldId id="266" r:id="rId6"/>
    <p:sldId id="313" r:id="rId7"/>
    <p:sldId id="315" r:id="rId8"/>
    <p:sldId id="267" r:id="rId9"/>
    <p:sldId id="323" r:id="rId10"/>
    <p:sldId id="282" r:id="rId11"/>
    <p:sldId id="319" r:id="rId12"/>
    <p:sldId id="283" r:id="rId13"/>
    <p:sldId id="269" r:id="rId14"/>
    <p:sldId id="273" r:id="rId15"/>
  </p:sldIdLst>
  <p:sldSz cx="12192000" cy="6858000"/>
  <p:notesSz cx="6858000" cy="9144000"/>
  <p:embeddedFontLst>
    <p:embeddedFont>
      <p:font typeface="Lato" panose="020F0502020204030203"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Open Sans Light" panose="020B0306030504020204" pitchFamily="34" charset="0"/>
      <p:regular r:id="rId27"/>
      <p:italic r:id="rId28"/>
    </p:embeddedFont>
    <p:embeddedFont>
      <p:font typeface="Gill Sans MT" panose="020B0502020104020203" pitchFamily="34" charset="0"/>
      <p:regular r:id="rId29"/>
      <p:bold r:id="rId30"/>
      <p:italic r:id="rId31"/>
      <p:boldItalic r:id="rId32"/>
    </p:embeddedFont>
    <p:embeddedFont>
      <p:font typeface="League Spartan" panose="00000800000000000000" pitchFamily="50"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1" clrIdx="0">
    <p:extLst/>
  </p:cmAuthor>
  <p:cmAuthor id="2" name="Karen" initials="KS" lastIdx="7" clrIdx="1"/>
  <p:cmAuthor id="3" name="Helen Emerson" initials="HE" lastIdx="5" clrIdx="2">
    <p:extLst>
      <p:ext uri="{19B8F6BF-5375-455C-9EA6-DF929625EA0E}">
        <p15:presenceInfo xmlns:p15="http://schemas.microsoft.com/office/powerpoint/2012/main" userId="S-1-5-21-1285066173-1815393381-3561576999-2635" providerId="AD"/>
      </p:ext>
    </p:extLst>
  </p:cmAuthor>
  <p:cmAuthor id="4" name="Jenny Fox" initials="JF" lastIdx="45" clrIdx="3">
    <p:extLst>
      <p:ext uri="{19B8F6BF-5375-455C-9EA6-DF929625EA0E}">
        <p15:presenceInfo xmlns:p15="http://schemas.microsoft.com/office/powerpoint/2012/main" userId="S-1-5-21-1285066173-1815393381-3561576999-2620" providerId="AD"/>
      </p:ext>
    </p:extLst>
  </p:cmAuthor>
  <p:cmAuthor id="5" name="Bethan Miller" initials="BM" lastIdx="6" clrIdx="4">
    <p:extLst>
      <p:ext uri="{19B8F6BF-5375-455C-9EA6-DF929625EA0E}">
        <p15:presenceInfo xmlns:p15="http://schemas.microsoft.com/office/powerpoint/2012/main" userId="S-1-5-21-1285066173-1815393381-3561576999-26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CC66FF"/>
    <a:srgbClr val="CC99FF"/>
    <a:srgbClr val="7476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6" autoAdjust="0"/>
    <p:restoredTop sz="88963" autoAdjust="0"/>
  </p:normalViewPr>
  <p:slideViewPr>
    <p:cSldViewPr snapToGrid="0">
      <p:cViewPr varScale="1">
        <p:scale>
          <a:sx n="103" d="100"/>
          <a:sy n="103" d="100"/>
        </p:scale>
        <p:origin x="942" y="72"/>
      </p:cViewPr>
      <p:guideLst>
        <p:guide orient="horz" pos="2160"/>
        <p:guide pos="3840"/>
      </p:guideLst>
    </p:cSldViewPr>
  </p:slideViewPr>
  <p:outlineViewPr>
    <p:cViewPr>
      <p:scale>
        <a:sx n="33" d="100"/>
        <a:sy n="33" d="100"/>
      </p:scale>
      <p:origin x="0" y="-40"/>
    </p:cViewPr>
  </p:outlineViewPr>
  <p:notesTextViewPr>
    <p:cViewPr>
      <p:scale>
        <a:sx n="66" d="100"/>
        <a:sy n="66"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02/04/2020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1"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13</a:t>
            </a:fld>
            <a:endParaRPr lang="en-GB" dirty="0"/>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2250374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baseline="0" dirty="0"/>
          </a:p>
          <a:p>
            <a:endParaRPr lang="en-GB" i="1"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mn-lt"/>
            </a:endParaRPr>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28084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178115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1781152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t>
            </a:r>
            <a:endParaRPr lang="en-US" sz="1200" b="0" i="1"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11</a:t>
            </a:fld>
            <a:endParaRPr lang="en-GB" dirty="0"/>
          </a:p>
        </p:txBody>
      </p:sp>
    </p:spTree>
    <p:extLst>
      <p:ext uri="{BB962C8B-B14F-4D97-AF65-F5344CB8AC3E}">
        <p14:creationId xmlns:p14="http://schemas.microsoft.com/office/powerpoint/2010/main" val="250877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12</a:t>
            </a:fld>
            <a:endParaRPr lang="en-GB" dirty="0"/>
          </a:p>
        </p:txBody>
      </p:sp>
    </p:spTree>
    <p:extLst>
      <p:ext uri="{BB962C8B-B14F-4D97-AF65-F5344CB8AC3E}">
        <p14:creationId xmlns:p14="http://schemas.microsoft.com/office/powerpoint/2010/main" val="2234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B1BC51A-74D5-4913-84BC-78080CE7AED9}" type="datetime1">
              <a:rPr lang="en-GB" smtClean="0"/>
              <a:t>02/04/2020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DC21C6A-7D6D-4577-B7DF-6FC2D04838EF}" type="datetime1">
              <a:rPr lang="en-GB" smtClean="0"/>
              <a:t>02/04/2020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EFBDEA-DDC4-4E4A-8DFA-3C9726BA22B7}" type="datetime1">
              <a:rPr lang="en-GB" smtClean="0"/>
              <a:t>02/04/2020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DD5B6C-0462-43D5-B87D-52EA8E6744D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t>02/04/2020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9100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446445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23CF0C-16F1-4CE1-8063-58BC16D0BC60}"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t>02/04/2020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447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DA6AFE-FB6A-44C1-8DB6-1D72D83FA534}"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t>02/04/2020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776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0DABA9-951B-4C6C-B780-0598AF2C4191}"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t>02/04/2020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904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6900433-71BC-4B04-83EF-291BF5BAE261}"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t>02/04/2020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167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08509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E413B-186C-452E-8A1C-3D71A0AD4FEF}"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t>02/04/2020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633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DD8FA8-5DC6-4DA7-A68E-8B1FC28075D8}"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t>02/04/2020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83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C6A3DCC-6A35-42BD-A91D-DD5FF2C39AAD}"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t>02/04/2020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1536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1C930C3-66F8-4B52-ABD6-6C7C5E512475}" type="datetime1">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t>02/04/2020</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806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4625DA5-65DF-4104-9FD3-85E6D9945DEC}" type="datetime1">
              <a:rPr lang="en-GB" smtClean="0"/>
              <a:t>02/04/2020</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AD7084E-4ACB-4C63-8E1C-6FA6D3C12CE0}" type="datetime1">
              <a:rPr lang="en-GB" smtClean="0"/>
              <a:t>02/04/2020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8EDEF39-D212-4F11-9B46-E280ACD6D935}" type="datetime1">
              <a:rPr lang="en-GB" smtClean="0"/>
              <a:t>02/04/2020</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27D3B1-02F1-4D38-8061-5C9363E92D44}" type="datetime1">
              <a:rPr lang="en-GB" smtClean="0"/>
              <a:t>02/04/2020</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60BCF9-B630-4346-BE16-1BAC4BBDEC78}" type="datetime1">
              <a:rPr lang="en-GB" smtClean="0"/>
              <a:t>02/04/2020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AA1526A-B2B8-44E4-BE2F-FB0C3D36D1E5}" type="datetime1">
              <a:rPr lang="en-GB" smtClean="0"/>
              <a:t>02/04/2020</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2018   </a:t>
            </a:r>
          </a:p>
        </p:txBody>
      </p:sp>
    </p:spTree>
    <p:extLst>
      <p:ext uri="{BB962C8B-B14F-4D97-AF65-F5344CB8AC3E}">
        <p14:creationId xmlns:p14="http://schemas.microsoft.com/office/powerpoint/2010/main" val="300573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hyperlink" Target="http://www.nhs.uk/change4life" TargetMode="External"/><Relationship Id="rId4" Type="http://schemas.openxmlformats.org/officeDocument/2006/relationships/hyperlink" Target="http://www.nhs.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7750" y="4072757"/>
            <a:ext cx="10096499"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95519E"/>
                </a:solidFill>
                <a:effectLst/>
                <a:uLnTx/>
                <a:uFillTx/>
                <a:latin typeface="League Spartan" panose="00000800000000000000" pitchFamily="50" charset="0"/>
              </a:rPr>
              <a:t>Dental</a:t>
            </a:r>
            <a:r>
              <a:rPr kumimoji="0" lang="en-GB" sz="6000" b="1" i="0" u="none" strike="noStrike" kern="1200" cap="none" spc="0" normalizeH="0" noProof="0" dirty="0">
                <a:ln>
                  <a:noFill/>
                </a:ln>
                <a:solidFill>
                  <a:srgbClr val="95519E"/>
                </a:solidFill>
                <a:effectLst/>
                <a:uLnTx/>
                <a:uFillTx/>
                <a:latin typeface="League Spartan" panose="00000800000000000000" pitchFamily="50" charset="0"/>
              </a:rPr>
              <a:t> </a:t>
            </a:r>
            <a:r>
              <a:rPr lang="en-GB" sz="6000" b="1" dirty="0">
                <a:latin typeface="League Spartan" panose="00000800000000000000" pitchFamily="50" charset="0"/>
              </a:rPr>
              <a:t>health</a:t>
            </a:r>
            <a:r>
              <a:rPr kumimoji="0" lang="en-GB" sz="4800" b="1" i="0" u="none" strike="noStrike" kern="1200" cap="none" spc="0" normalizeH="0" baseline="0" noProof="0" dirty="0">
                <a:ln>
                  <a:noFill/>
                </a:ln>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1" name="Footer Placeholder 1"/>
          <p:cNvSpPr>
            <a:spLocks noGrp="1"/>
          </p:cNvSpPr>
          <p:nvPr/>
        </p:nvSpPr>
        <p:spPr>
          <a:xfrm>
            <a:off x="0" y="6602819"/>
            <a:ext cx="12192000" cy="255181"/>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7" name="TextBox 6">
            <a:extLst>
              <a:ext uri="{FF2B5EF4-FFF2-40B4-BE49-F238E27FC236}">
                <a16:creationId xmlns:a16="http://schemas.microsoft.com/office/drawing/2014/main" id="{95E57A49-9AB5-44E8-BAAA-733F871E3A92}"/>
              </a:ext>
            </a:extLst>
          </p:cNvPr>
          <p:cNvSpPr txBox="1"/>
          <p:nvPr/>
        </p:nvSpPr>
        <p:spPr>
          <a:xfrm>
            <a:off x="1" y="5954722"/>
            <a:ext cx="3391786" cy="769441"/>
          </a:xfrm>
          <a:prstGeom prst="rect">
            <a:avLst/>
          </a:prstGeom>
          <a:noFill/>
        </p:spPr>
        <p:txBody>
          <a:bodyPr wrap="square" rtlCol="0">
            <a:spAutoFit/>
          </a:bodyPr>
          <a:lstStyle/>
          <a:p>
            <a:pPr algn="ctr"/>
            <a:r>
              <a:rPr lang="pt-BR" sz="2200">
                <a:latin typeface="Lato" panose="020B0604020202020204" charset="0"/>
                <a:ea typeface="Lato" panose="020B0604020202020204" charset="0"/>
                <a:cs typeface="Lato" panose="020B0604020202020204" charset="0"/>
              </a:rPr>
              <a:t>Play </a:t>
            </a:r>
            <a:r>
              <a:rPr lang="pt-BR" sz="2200" dirty="0">
                <a:latin typeface="Lato" panose="020B0604020202020204" charset="0"/>
                <a:ea typeface="Lato" panose="020B0604020202020204" charset="0"/>
                <a:cs typeface="Lato" panose="020B0604020202020204" charset="0"/>
              </a:rPr>
              <a:t>this slideshow from beginning</a:t>
            </a:r>
            <a:endParaRPr lang="en-GB" sz="2200" dirty="0">
              <a:latin typeface="Lato" panose="020B0604020202020204" charset="0"/>
              <a:ea typeface="Lato" panose="020B0604020202020204" charset="0"/>
              <a:cs typeface="Lato" panose="020B0604020202020204" charset="0"/>
            </a:endParaRPr>
          </a:p>
        </p:txBody>
      </p:sp>
      <p:pic>
        <p:nvPicPr>
          <p:cNvPr id="8" name="Picture 7">
            <a:extLst>
              <a:ext uri="{FF2B5EF4-FFF2-40B4-BE49-F238E27FC236}">
                <a16:creationId xmlns:a16="http://schemas.microsoft.com/office/drawing/2014/main" id="{2908109F-B40A-4822-85AC-12162752E29B}"/>
              </a:ext>
            </a:extLst>
          </p:cNvPr>
          <p:cNvPicPr>
            <a:picLocks noChangeAspect="1"/>
          </p:cNvPicPr>
          <p:nvPr/>
        </p:nvPicPr>
        <p:blipFill rotWithShape="1">
          <a:blip r:embed="rId3"/>
          <a:srcRect l="8621" t="-1" r="2490" b="822"/>
          <a:stretch/>
        </p:blipFill>
        <p:spPr>
          <a:xfrm>
            <a:off x="3551801" y="5746745"/>
            <a:ext cx="736600" cy="954107"/>
          </a:xfrm>
          <a:prstGeom prst="rect">
            <a:avLst/>
          </a:prstGeom>
          <a:effectLst>
            <a:outerShdw blurRad="50800" dist="38100" dir="8100000" algn="tr" rotWithShape="0">
              <a:prstClr val="black">
                <a:alpha val="40000"/>
              </a:prstClr>
            </a:outerShdw>
          </a:effectLst>
        </p:spPr>
      </p:pic>
      <p:pic>
        <p:nvPicPr>
          <p:cNvPr id="9" name="Picture 8">
            <a:extLst>
              <a:ext uri="{FF2B5EF4-FFF2-40B4-BE49-F238E27FC236}">
                <a16:creationId xmlns:a16="http://schemas.microsoft.com/office/drawing/2014/main" id="{2106266C-C810-4B15-9E80-CAAAA00296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08" t="1312" r="50968" b="-1568"/>
          <a:stretch/>
        </p:blipFill>
        <p:spPr>
          <a:xfrm rot="20700138">
            <a:off x="3914682" y="5940599"/>
            <a:ext cx="796930" cy="82839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5225" y="1216426"/>
            <a:ext cx="2200275" cy="2314575"/>
          </a:xfrm>
          <a:prstGeom prst="rect">
            <a:avLst/>
          </a:prstGeom>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651D86-383D-45DB-A701-76B5BFCFE28F}" type="slidenum">
              <a:rPr lang="en-GB" smtClean="0"/>
              <a:pPr/>
              <a:t>10</a:t>
            </a:fld>
            <a:endParaRPr lang="en-GB" dirty="0"/>
          </a:p>
        </p:txBody>
      </p:sp>
      <p:sp>
        <p:nvSpPr>
          <p:cNvPr id="4" name="TextBox 3"/>
          <p:cNvSpPr txBox="1"/>
          <p:nvPr/>
        </p:nvSpPr>
        <p:spPr>
          <a:xfrm>
            <a:off x="236449" y="246262"/>
            <a:ext cx="10714182" cy="707886"/>
          </a:xfrm>
          <a:prstGeom prst="rect">
            <a:avLst/>
          </a:prstGeom>
          <a:noFill/>
        </p:spPr>
        <p:txBody>
          <a:bodyPr wrap="square" rtlCol="0">
            <a:spAutoFit/>
          </a:bodyPr>
          <a:lstStyle/>
          <a:p>
            <a:r>
              <a:rPr lang="en-GB" sz="4000" b="1" dirty="0">
                <a:solidFill>
                  <a:srgbClr val="95519E"/>
                </a:solidFill>
                <a:latin typeface="League Spartan" panose="00000800000000000000" pitchFamily="50" charset="0"/>
              </a:rPr>
              <a:t>Activity 3: Scenarios</a:t>
            </a:r>
            <a:endParaRPr lang="en-GB" sz="4000" b="1" dirty="0">
              <a:latin typeface="League Spartan" panose="00000800000000000000" pitchFamily="50" charset="0"/>
            </a:endParaRPr>
          </a:p>
        </p:txBody>
      </p:sp>
      <p:sp>
        <p:nvSpPr>
          <p:cNvPr id="19" name="Footer Placeholder 1">
            <a:extLst>
              <a:ext uri="{FF2B5EF4-FFF2-40B4-BE49-F238E27FC236}">
                <a16:creationId xmlns:a16="http://schemas.microsoft.com/office/drawing/2014/main" id="{FA29385A-1B69-4094-A35F-B5DC4F604247}"/>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20" name="Content Placeholder 8">
            <a:extLst>
              <a:ext uri="{FF2B5EF4-FFF2-40B4-BE49-F238E27FC236}">
                <a16:creationId xmlns:a16="http://schemas.microsoft.com/office/drawing/2014/main" id="{322A99B6-1AB7-4D8A-938F-9621F1976247}"/>
              </a:ext>
            </a:extLst>
          </p:cNvPr>
          <p:cNvSpPr txBox="1">
            <a:spLocks/>
          </p:cNvSpPr>
          <p:nvPr/>
        </p:nvSpPr>
        <p:spPr>
          <a:xfrm>
            <a:off x="494917" y="1138051"/>
            <a:ext cx="5166151" cy="15079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latin typeface="Lato" panose="020B0604020202020204" charset="0"/>
                <a:ea typeface="Lato" panose="020B0604020202020204" charset="0"/>
                <a:cs typeface="Lato" panose="020B0604020202020204" charset="0"/>
              </a:rPr>
              <a:t>Bailey is making sensible choices regarding his sugar </a:t>
            </a:r>
            <a:r>
              <a:rPr lang="en-US" sz="1200" dirty="0" smtClean="0">
                <a:latin typeface="Lato" panose="020B0604020202020204" charset="0"/>
                <a:ea typeface="Lato" panose="020B0604020202020204" charset="0"/>
                <a:cs typeface="Lato" panose="020B0604020202020204" charset="0"/>
              </a:rPr>
              <a:t>intake — </a:t>
            </a:r>
            <a:r>
              <a:rPr lang="en-US" sz="1200" dirty="0">
                <a:latin typeface="Lato" panose="020B0604020202020204" charset="0"/>
                <a:ea typeface="Lato" panose="020B0604020202020204" charset="0"/>
                <a:cs typeface="Lato" panose="020B0604020202020204" charset="0"/>
              </a:rPr>
              <a:t>reducing his risk of tooth decay.</a:t>
            </a:r>
          </a:p>
          <a:p>
            <a:r>
              <a:rPr lang="en-US" sz="1200" dirty="0">
                <a:latin typeface="Lato" panose="020B0604020202020204" charset="0"/>
                <a:ea typeface="Lato" panose="020B0604020202020204" charset="0"/>
                <a:cs typeface="Lato" panose="020B0604020202020204" charset="0"/>
              </a:rPr>
              <a:t>He is looking after his teeth, but he should still visit the dentist for a check up, that way he can keep them healthy.</a:t>
            </a:r>
          </a:p>
          <a:p>
            <a:r>
              <a:rPr lang="en-US" sz="1200" dirty="0">
                <a:latin typeface="Lato" panose="020B0604020202020204" charset="0"/>
                <a:ea typeface="Lato" panose="020B0604020202020204" charset="0"/>
                <a:cs typeface="Lato" panose="020B0604020202020204" charset="0"/>
              </a:rPr>
              <a:t>Having an NHS check-up is free under 19 and would lower the risk of dental issues further down the line.</a:t>
            </a:r>
          </a:p>
        </p:txBody>
      </p:sp>
      <p:sp>
        <p:nvSpPr>
          <p:cNvPr id="23" name="Content Placeholder 10">
            <a:extLst>
              <a:ext uri="{FF2B5EF4-FFF2-40B4-BE49-F238E27FC236}">
                <a16:creationId xmlns:a16="http://schemas.microsoft.com/office/drawing/2014/main" id="{449E99DF-E2F7-4A9D-9A96-227A622E57AC}"/>
              </a:ext>
            </a:extLst>
          </p:cNvPr>
          <p:cNvSpPr txBox="1">
            <a:spLocks/>
          </p:cNvSpPr>
          <p:nvPr/>
        </p:nvSpPr>
        <p:spPr>
          <a:xfrm>
            <a:off x="494916" y="3996591"/>
            <a:ext cx="5400045" cy="21437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200" dirty="0">
                <a:latin typeface="Lato" panose="020B0604020202020204" charset="0"/>
                <a:ea typeface="Lato" panose="020B0604020202020204" charset="0"/>
                <a:cs typeface="Lato" panose="020B0604020202020204" charset="0"/>
              </a:rPr>
              <a:t>Jae’s consumption of sugar will increase his risk of tooth decay. He should also consider cutting back on coffee and quitting smoking.</a:t>
            </a:r>
          </a:p>
          <a:p>
            <a:pPr lvl="1"/>
            <a:endParaRPr lang="en-US" sz="1200" dirty="0">
              <a:latin typeface="Lato" panose="020B0604020202020204" charset="0"/>
              <a:ea typeface="Lato" panose="020B0604020202020204" charset="0"/>
              <a:cs typeface="Lato" panose="020B0604020202020204" charset="0"/>
            </a:endParaRPr>
          </a:p>
          <a:p>
            <a:pPr lvl="1"/>
            <a:r>
              <a:rPr lang="en-US" sz="1200" dirty="0">
                <a:latin typeface="Lato" panose="020B0604020202020204" charset="0"/>
                <a:ea typeface="Lato" panose="020B0604020202020204" charset="0"/>
                <a:cs typeface="Lato" panose="020B0604020202020204" charset="0"/>
              </a:rPr>
              <a:t>He should go to the dentist for regular check ups. He may also want to discuss his stains while he is there, but it’s not essential.</a:t>
            </a:r>
          </a:p>
          <a:p>
            <a:pPr lvl="1"/>
            <a:endParaRPr lang="en-US" sz="1200" dirty="0">
              <a:latin typeface="Lato" panose="020B0604020202020204" charset="0"/>
              <a:ea typeface="Lato" panose="020B0604020202020204" charset="0"/>
              <a:cs typeface="Lato" panose="020B0604020202020204" charset="0"/>
            </a:endParaRPr>
          </a:p>
          <a:p>
            <a:pPr lvl="1"/>
            <a:r>
              <a:rPr lang="en-US" sz="1200" dirty="0">
                <a:latin typeface="Lato" panose="020B0604020202020204" charset="0"/>
                <a:ea typeface="Lato" panose="020B0604020202020204" charset="0"/>
                <a:cs typeface="Lato" panose="020B0604020202020204" charset="0"/>
              </a:rPr>
              <a:t>While check-ups are free and would reduce risk, treatment purely for the appearance of his teeth would have a cost. Treatments like whitening should only be prescribed or performed by a dentist.</a:t>
            </a:r>
          </a:p>
        </p:txBody>
      </p:sp>
      <p:sp>
        <p:nvSpPr>
          <p:cNvPr id="2" name="Rectangle 1">
            <a:extLst>
              <a:ext uri="{FF2B5EF4-FFF2-40B4-BE49-F238E27FC236}">
                <a16:creationId xmlns:a16="http://schemas.microsoft.com/office/drawing/2014/main" id="{4D0C99A8-A7D9-492D-A504-DD9531E288CD}"/>
              </a:ext>
            </a:extLst>
          </p:cNvPr>
          <p:cNvSpPr/>
          <p:nvPr/>
        </p:nvSpPr>
        <p:spPr>
          <a:xfrm>
            <a:off x="419175" y="1027892"/>
            <a:ext cx="5684613" cy="2458589"/>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95519E"/>
                </a:solidFill>
                <a:latin typeface="Lato" panose="020B0604020202020204" charset="0"/>
                <a:ea typeface="Lato" panose="020B0604020202020204" charset="0"/>
                <a:cs typeface="Lato" panose="020B0604020202020204" charset="0"/>
              </a:rPr>
              <a:t>Bailey</a:t>
            </a:r>
          </a:p>
        </p:txBody>
      </p:sp>
      <p:sp>
        <p:nvSpPr>
          <p:cNvPr id="26" name="Rectangle 25">
            <a:extLst>
              <a:ext uri="{FF2B5EF4-FFF2-40B4-BE49-F238E27FC236}">
                <a16:creationId xmlns:a16="http://schemas.microsoft.com/office/drawing/2014/main" id="{D7950C27-04BE-45EC-ACBA-53378760EA6B}"/>
              </a:ext>
            </a:extLst>
          </p:cNvPr>
          <p:cNvSpPr/>
          <p:nvPr/>
        </p:nvSpPr>
        <p:spPr>
          <a:xfrm>
            <a:off x="411386" y="3654410"/>
            <a:ext cx="5700190" cy="2726811"/>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95519E"/>
                </a:solidFill>
                <a:latin typeface="Lato" panose="020B0604020202020204" charset="0"/>
                <a:ea typeface="Lato" panose="020B0604020202020204" charset="0"/>
                <a:cs typeface="Lato" panose="020B0604020202020204" charset="0"/>
              </a:rPr>
              <a:t>Jae</a:t>
            </a:r>
          </a:p>
        </p:txBody>
      </p:sp>
      <p:sp>
        <p:nvSpPr>
          <p:cNvPr id="6" name="Rectangle 5">
            <a:extLst>
              <a:ext uri="{FF2B5EF4-FFF2-40B4-BE49-F238E27FC236}">
                <a16:creationId xmlns:a16="http://schemas.microsoft.com/office/drawing/2014/main" id="{C17DAC1B-A732-4419-A937-FF4038D68419}"/>
              </a:ext>
            </a:extLst>
          </p:cNvPr>
          <p:cNvSpPr/>
          <p:nvPr/>
        </p:nvSpPr>
        <p:spPr>
          <a:xfrm>
            <a:off x="6572697" y="1120676"/>
            <a:ext cx="5408021" cy="2308324"/>
          </a:xfrm>
          <a:prstGeom prst="rect">
            <a:avLst/>
          </a:prstGeom>
        </p:spPr>
        <p:txBody>
          <a:bodyPr wrap="square">
            <a:spAutoFit/>
          </a:bodyPr>
          <a:lstStyle/>
          <a:p>
            <a:pPr marL="171450" indent="-171450">
              <a:buFont typeface="Arial" panose="020B0604020202020204" pitchFamily="34" charset="0"/>
              <a:buChar char="•"/>
            </a:pPr>
            <a:r>
              <a:rPr lang="en-US" sz="1200" dirty="0">
                <a:latin typeface="Lato" panose="020B0604020202020204" charset="0"/>
                <a:ea typeface="Lato" panose="020B0604020202020204" charset="0"/>
                <a:cs typeface="Lato" panose="020B0604020202020204" charset="0"/>
              </a:rPr>
              <a:t>Sky is taking care of their teeth via positive oral hygiene routines, however a mouth guard should be worn during sports.</a:t>
            </a:r>
          </a:p>
          <a:p>
            <a:pPr marL="171450" indent="-171450">
              <a:buFont typeface="Arial" panose="020B0604020202020204" pitchFamily="34" charset="0"/>
              <a:buChar char="•"/>
            </a:pPr>
            <a:endParaRPr lang="en-US" sz="1200" dirty="0">
              <a:latin typeface="Lato" panose="020B0604020202020204" charset="0"/>
              <a:ea typeface="Lato" panose="020B0604020202020204" charset="0"/>
              <a:cs typeface="Lato" panose="020B0604020202020204" charset="0"/>
            </a:endParaRPr>
          </a:p>
          <a:p>
            <a:pPr marL="171450" indent="-171450">
              <a:buFont typeface="Arial" panose="020B0604020202020204" pitchFamily="34" charset="0"/>
              <a:buChar char="•"/>
            </a:pPr>
            <a:r>
              <a:rPr lang="en-US" sz="1200" dirty="0">
                <a:latin typeface="Lato" panose="020B0604020202020204" charset="0"/>
                <a:ea typeface="Lato" panose="020B0604020202020204" charset="0"/>
                <a:cs typeface="Lato" panose="020B0604020202020204" charset="0"/>
              </a:rPr>
              <a:t>If a tooth is knocked out and can be found, the tooth should be held by the crown and not the root. If </a:t>
            </a:r>
            <a:r>
              <a:rPr lang="en-US" sz="1200" dirty="0" smtClean="0">
                <a:latin typeface="Lato" panose="020B0604020202020204" charset="0"/>
                <a:ea typeface="Lato" panose="020B0604020202020204" charset="0"/>
                <a:cs typeface="Lato" panose="020B0604020202020204" charset="0"/>
              </a:rPr>
              <a:t>possible, </a:t>
            </a:r>
            <a:r>
              <a:rPr lang="en-US" sz="1200" dirty="0">
                <a:latin typeface="Lato" panose="020B0604020202020204" charset="0"/>
                <a:ea typeface="Lato" panose="020B0604020202020204" charset="0"/>
                <a:cs typeface="Lato" panose="020B0604020202020204" charset="0"/>
              </a:rPr>
              <a:t>the tooth should be inserted into the gum socket and Sky should visit the dentist immediately.</a:t>
            </a:r>
          </a:p>
          <a:p>
            <a:pPr marL="171450" indent="-171450">
              <a:buFont typeface="Arial" panose="020B0604020202020204" pitchFamily="34" charset="0"/>
              <a:buChar char="•"/>
            </a:pPr>
            <a:endParaRPr lang="en-US" sz="1200" dirty="0">
              <a:latin typeface="Lato" panose="020B0604020202020204" charset="0"/>
              <a:ea typeface="Lato" panose="020B0604020202020204" charset="0"/>
              <a:cs typeface="Lato" panose="020B0604020202020204" charset="0"/>
            </a:endParaRPr>
          </a:p>
          <a:p>
            <a:pPr marL="171450" indent="-171450">
              <a:buFont typeface="Arial" panose="020B0604020202020204" pitchFamily="34" charset="0"/>
              <a:buChar char="•"/>
            </a:pPr>
            <a:r>
              <a:rPr lang="en-US" sz="1200" dirty="0">
                <a:latin typeface="Lato" panose="020B0604020202020204" charset="0"/>
                <a:ea typeface="Lato" panose="020B0604020202020204" charset="0"/>
                <a:cs typeface="Lato" panose="020B0604020202020204" charset="0"/>
              </a:rPr>
              <a:t>Out-of-hours provision can be accessed either by calling NHS 111 or checking the answer phone message of their dental practice.</a:t>
            </a:r>
          </a:p>
          <a:p>
            <a:pPr marL="171450" indent="-171450">
              <a:buFont typeface="Arial" panose="020B0604020202020204" pitchFamily="34" charset="0"/>
              <a:buChar char="•"/>
            </a:pPr>
            <a:endParaRPr lang="en-US" sz="1200" dirty="0">
              <a:latin typeface="Lato" panose="020B0604020202020204" charset="0"/>
              <a:ea typeface="Lato" panose="020B0604020202020204" charset="0"/>
              <a:cs typeface="Lato" panose="020B0604020202020204" charset="0"/>
            </a:endParaRPr>
          </a:p>
          <a:p>
            <a:pPr marL="171450" indent="-171450">
              <a:buFont typeface="Arial" panose="020B0604020202020204" pitchFamily="34" charset="0"/>
              <a:buChar char="•"/>
            </a:pPr>
            <a:r>
              <a:rPr lang="en-US" sz="1200" dirty="0">
                <a:latin typeface="Lato" panose="020B0604020202020204" charset="0"/>
                <a:ea typeface="Lato" panose="020B0604020202020204" charset="0"/>
                <a:cs typeface="Lato" panose="020B0604020202020204" charset="0"/>
              </a:rPr>
              <a:t>Sky will get NHS treatment for free. </a:t>
            </a:r>
            <a:r>
              <a:rPr lang="en-US" sz="1200" dirty="0" smtClean="0">
                <a:latin typeface="Lato" panose="020B0604020202020204" charset="0"/>
                <a:ea typeface="Lato" panose="020B0604020202020204" charset="0"/>
                <a:cs typeface="Lato" panose="020B0604020202020204" charset="0"/>
              </a:rPr>
              <a:t>Any </a:t>
            </a:r>
            <a:r>
              <a:rPr lang="en-US" sz="1200" dirty="0">
                <a:latin typeface="Lato" panose="020B0604020202020204" charset="0"/>
                <a:ea typeface="Lato" panose="020B0604020202020204" charset="0"/>
                <a:cs typeface="Lato" panose="020B0604020202020204" charset="0"/>
              </a:rPr>
              <a:t>wound </a:t>
            </a:r>
            <a:r>
              <a:rPr lang="en-US" sz="1200" dirty="0" smtClean="0">
                <a:latin typeface="Lato" panose="020B0604020202020204" charset="0"/>
                <a:ea typeface="Lato" panose="020B0604020202020204" charset="0"/>
                <a:cs typeface="Lato" panose="020B0604020202020204" charset="0"/>
              </a:rPr>
              <a:t>is at </a:t>
            </a:r>
            <a:r>
              <a:rPr lang="en-US" sz="1200" dirty="0">
                <a:latin typeface="Lato" panose="020B0604020202020204" charset="0"/>
                <a:ea typeface="Lato" panose="020B0604020202020204" charset="0"/>
                <a:cs typeface="Lato" panose="020B0604020202020204" charset="0"/>
              </a:rPr>
              <a:t>risk of </a:t>
            </a:r>
            <a:r>
              <a:rPr lang="en-US" sz="1200" dirty="0" smtClean="0">
                <a:latin typeface="Lato" panose="020B0604020202020204" charset="0"/>
                <a:ea typeface="Lato" panose="020B0604020202020204" charset="0"/>
                <a:cs typeface="Lato" panose="020B0604020202020204" charset="0"/>
              </a:rPr>
              <a:t>becoming infected, but getting </a:t>
            </a:r>
            <a:r>
              <a:rPr lang="en-US" sz="1200" dirty="0">
                <a:latin typeface="Lato" panose="020B0604020202020204" charset="0"/>
                <a:ea typeface="Lato" panose="020B0604020202020204" charset="0"/>
                <a:cs typeface="Lato" panose="020B0604020202020204" charset="0"/>
              </a:rPr>
              <a:t>dental treatment would lower this risk.</a:t>
            </a:r>
          </a:p>
        </p:txBody>
      </p:sp>
      <p:sp>
        <p:nvSpPr>
          <p:cNvPr id="25" name="Rectangle 24">
            <a:extLst>
              <a:ext uri="{FF2B5EF4-FFF2-40B4-BE49-F238E27FC236}">
                <a16:creationId xmlns:a16="http://schemas.microsoft.com/office/drawing/2014/main" id="{342D61F3-0E31-4517-8B41-5A8396C2F3EC}"/>
              </a:ext>
            </a:extLst>
          </p:cNvPr>
          <p:cNvSpPr/>
          <p:nvPr/>
        </p:nvSpPr>
        <p:spPr>
          <a:xfrm>
            <a:off x="6607578" y="1027891"/>
            <a:ext cx="5408021" cy="2458589"/>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rgbClr val="95519E"/>
                </a:solidFill>
                <a:latin typeface="Lato" panose="020B0604020202020204" charset="0"/>
                <a:ea typeface="Lato" panose="020B0604020202020204" charset="0"/>
                <a:cs typeface="Lato" panose="020B0604020202020204" charset="0"/>
              </a:rPr>
              <a:t>Sky</a:t>
            </a:r>
            <a:endParaRPr lang="en-GB" sz="2800" dirty="0">
              <a:solidFill>
                <a:srgbClr val="95519E"/>
              </a:solidFill>
              <a:latin typeface="Lato" panose="020B0604020202020204" charset="0"/>
              <a:ea typeface="Lato" panose="020B0604020202020204" charset="0"/>
              <a:cs typeface="Lato" panose="020B0604020202020204" charset="0"/>
            </a:endParaRPr>
          </a:p>
        </p:txBody>
      </p:sp>
      <p:sp>
        <p:nvSpPr>
          <p:cNvPr id="7" name="Rectangle 6">
            <a:extLst>
              <a:ext uri="{FF2B5EF4-FFF2-40B4-BE49-F238E27FC236}">
                <a16:creationId xmlns:a16="http://schemas.microsoft.com/office/drawing/2014/main" id="{4EC20B4A-F7A4-42EE-866F-F994BD3A1BF6}"/>
              </a:ext>
            </a:extLst>
          </p:cNvPr>
          <p:cNvSpPr/>
          <p:nvPr/>
        </p:nvSpPr>
        <p:spPr>
          <a:xfrm>
            <a:off x="6926094" y="3963054"/>
            <a:ext cx="4770990" cy="2123658"/>
          </a:xfrm>
          <a:prstGeom prst="rect">
            <a:avLst/>
          </a:prstGeom>
        </p:spPr>
        <p:txBody>
          <a:bodyPr wrap="square">
            <a:spAutoFit/>
          </a:bodyPr>
          <a:lstStyle/>
          <a:p>
            <a:pPr marL="171450" indent="-171450">
              <a:buFont typeface="Arial" panose="020B0604020202020204" pitchFamily="34" charset="0"/>
              <a:buChar char="•"/>
            </a:pPr>
            <a:r>
              <a:rPr lang="en-US" sz="1200" dirty="0">
                <a:latin typeface="Lato" panose="020B0604020202020204" charset="0"/>
                <a:ea typeface="Lato" panose="020B0604020202020204" charset="0"/>
                <a:cs typeface="Lato" panose="020B0604020202020204" charset="0"/>
              </a:rPr>
              <a:t>Rhea is brushing her teeth but may want to discuss technique with her dentist. She should consider eliminating the soft drinks from her diet.</a:t>
            </a:r>
          </a:p>
          <a:p>
            <a:pPr marL="171450" indent="-171450">
              <a:buFont typeface="Arial" panose="020B0604020202020204" pitchFamily="34" charset="0"/>
              <a:buChar char="•"/>
            </a:pPr>
            <a:endParaRPr lang="en-US" sz="1200" dirty="0">
              <a:latin typeface="Lato" panose="020B0604020202020204" charset="0"/>
              <a:ea typeface="Lato" panose="020B0604020202020204" charset="0"/>
              <a:cs typeface="Lato" panose="020B0604020202020204" charset="0"/>
            </a:endParaRPr>
          </a:p>
          <a:p>
            <a:pPr marL="171450" indent="-171450">
              <a:buFont typeface="Arial" panose="020B0604020202020204" pitchFamily="34" charset="0"/>
              <a:buChar char="•"/>
            </a:pPr>
            <a:r>
              <a:rPr lang="en-US" sz="1200" dirty="0">
                <a:latin typeface="Lato" panose="020B0604020202020204" charset="0"/>
                <a:ea typeface="Lato" panose="020B0604020202020204" charset="0"/>
                <a:cs typeface="Lato" panose="020B0604020202020204" charset="0"/>
              </a:rPr>
              <a:t>Rhea should book a check up and continue her normal oral hygiene routines. If her gums are tender or sore she may wish to brush more gently.</a:t>
            </a:r>
          </a:p>
          <a:p>
            <a:pPr marL="171450" indent="-171450">
              <a:buFont typeface="Arial" panose="020B0604020202020204" pitchFamily="34" charset="0"/>
              <a:buChar char="•"/>
            </a:pPr>
            <a:endParaRPr lang="en-US" sz="1200" dirty="0">
              <a:latin typeface="Lato" panose="020B0604020202020204" charset="0"/>
              <a:ea typeface="Lato" panose="020B0604020202020204" charset="0"/>
              <a:cs typeface="Lato" panose="020B0604020202020204" charset="0"/>
            </a:endParaRPr>
          </a:p>
          <a:p>
            <a:pPr marL="171450" indent="-171450">
              <a:buFont typeface="Arial" panose="020B0604020202020204" pitchFamily="34" charset="0"/>
              <a:buChar char="•"/>
            </a:pPr>
            <a:r>
              <a:rPr lang="en-US" sz="1200" dirty="0">
                <a:latin typeface="Lato" panose="020B0604020202020204" charset="0"/>
                <a:ea typeface="Lato" panose="020B0604020202020204" charset="0"/>
                <a:cs typeface="Lato" panose="020B0604020202020204" charset="0"/>
              </a:rPr>
              <a:t>If Rhea needs any treatment this will be free, as will any advice on oral hygiene from the dentist. Going to the dentist would reduce the risk of the bleeding getting worse.</a:t>
            </a:r>
            <a:endParaRPr lang="en-US" sz="1200" dirty="0"/>
          </a:p>
        </p:txBody>
      </p:sp>
      <p:sp>
        <p:nvSpPr>
          <p:cNvPr id="27" name="Rectangle 26">
            <a:extLst>
              <a:ext uri="{FF2B5EF4-FFF2-40B4-BE49-F238E27FC236}">
                <a16:creationId xmlns:a16="http://schemas.microsoft.com/office/drawing/2014/main" id="{F3D17B0F-A3F6-4741-BBA8-2690BA0D4587}"/>
              </a:ext>
            </a:extLst>
          </p:cNvPr>
          <p:cNvSpPr/>
          <p:nvPr/>
        </p:nvSpPr>
        <p:spPr>
          <a:xfrm>
            <a:off x="6544928" y="3684554"/>
            <a:ext cx="5366257" cy="2741550"/>
          </a:xfrm>
          <a:prstGeom prst="rect">
            <a:avLst/>
          </a:prstGeom>
          <a:solidFill>
            <a:schemeClr val="bg1"/>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95519E"/>
                </a:solidFill>
                <a:latin typeface="Lato" panose="020B0604020202020204" charset="0"/>
                <a:ea typeface="Lato" panose="020B0604020202020204" charset="0"/>
                <a:cs typeface="Lato" panose="020B0604020202020204" charset="0"/>
              </a:rPr>
              <a:t>Rhea</a:t>
            </a:r>
          </a:p>
        </p:txBody>
      </p:sp>
    </p:spTree>
    <p:extLst>
      <p:ext uri="{BB962C8B-B14F-4D97-AF65-F5344CB8AC3E}">
        <p14:creationId xmlns:p14="http://schemas.microsoft.com/office/powerpoint/2010/main" val="28770290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2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2" restart="whenNotActive" fill="hold" evtFilter="cancelBubble" nodeType="interactiveSeq">
                <p:stCondLst>
                  <p:cond evt="onClick" delay="0">
                    <p:tgtEl>
                      <p:spTgt spid="26"/>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7" restart="whenNotActive" fill="hold" evtFilter="cancelBubble" nodeType="interactiveSeq">
                <p:stCondLst>
                  <p:cond evt="onClick" delay="0">
                    <p:tgtEl>
                      <p:spTgt spid="27"/>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 grpId="0" animBg="1"/>
      <p:bldP spid="26" grpId="0" animBg="1"/>
      <p:bldP spid="25"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651D86-383D-45DB-A701-76B5BFCFE28F}" type="slidenum">
              <a:rPr lang="en-GB" smtClean="0"/>
              <a:pPr/>
              <a:t>11</a:t>
            </a:fld>
            <a:endParaRPr lang="en-GB" dirty="0"/>
          </a:p>
        </p:txBody>
      </p:sp>
      <p:sp>
        <p:nvSpPr>
          <p:cNvPr id="5" name="TextBox 4"/>
          <p:cNvSpPr txBox="1"/>
          <p:nvPr/>
        </p:nvSpPr>
        <p:spPr>
          <a:xfrm>
            <a:off x="250633" y="534680"/>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have you learnt?</a:t>
            </a:r>
            <a:endParaRPr lang="en-GB" sz="4400" b="1" dirty="0">
              <a:latin typeface="League Spartan" panose="00000800000000000000" pitchFamily="50" charset="0"/>
            </a:endParaRPr>
          </a:p>
        </p:txBody>
      </p:sp>
      <p:sp>
        <p:nvSpPr>
          <p:cNvPr id="6" name="Rectangle 5"/>
          <p:cNvSpPr/>
          <p:nvPr/>
        </p:nvSpPr>
        <p:spPr>
          <a:xfrm>
            <a:off x="455065" y="1414562"/>
            <a:ext cx="7274806" cy="5078313"/>
          </a:xfrm>
          <a:prstGeom prst="rect">
            <a:avLst/>
          </a:prstGeom>
        </p:spPr>
        <p:txBody>
          <a:bodyPr wrap="square">
            <a:spAutoFit/>
          </a:bodyPr>
          <a:lstStyle/>
          <a:p>
            <a:r>
              <a:rPr lang="en-US" sz="2400" dirty="0">
                <a:latin typeface="Lato" panose="020B0604020202020204" charset="0"/>
                <a:ea typeface="Lato" panose="020B0604020202020204" charset="0"/>
                <a:cs typeface="Lato" panose="020B0604020202020204" charset="0"/>
              </a:rPr>
              <a:t>Looking at the mind map you completed at the start of the lesson, in </a:t>
            </a:r>
            <a:r>
              <a:rPr lang="en-US" sz="2400" dirty="0" smtClean="0">
                <a:latin typeface="Lato" panose="020B0604020202020204" charset="0"/>
                <a:ea typeface="Lato" panose="020B0604020202020204" charset="0"/>
                <a:cs typeface="Lato" panose="020B0604020202020204" charset="0"/>
              </a:rPr>
              <a:t>a different </a:t>
            </a:r>
            <a:r>
              <a:rPr lang="en-US" sz="2400" dirty="0" err="1">
                <a:latin typeface="Lato" panose="020B0604020202020204" charset="0"/>
                <a:ea typeface="Lato" panose="020B0604020202020204" charset="0"/>
                <a:cs typeface="Lato" panose="020B0604020202020204" charset="0"/>
              </a:rPr>
              <a:t>colour</a:t>
            </a:r>
            <a:r>
              <a:rPr lang="en-US" sz="2400" dirty="0">
                <a:latin typeface="Lato" panose="020B0604020202020204" charset="0"/>
                <a:ea typeface="Lato" panose="020B0604020202020204" charset="0"/>
                <a:cs typeface="Lato" panose="020B0604020202020204" charset="0"/>
              </a:rPr>
              <a:t>, add new information </a:t>
            </a:r>
            <a:r>
              <a:rPr lang="en-US" sz="2400" dirty="0" smtClean="0">
                <a:latin typeface="Lato" panose="020B0604020202020204" charset="0"/>
                <a:ea typeface="Lato" panose="020B0604020202020204" charset="0"/>
                <a:cs typeface="Lato" panose="020B0604020202020204" charset="0"/>
              </a:rPr>
              <a:t>on </a:t>
            </a:r>
            <a:r>
              <a:rPr lang="en-US" sz="2400" dirty="0">
                <a:latin typeface="Lato" panose="020B0604020202020204" charset="0"/>
                <a:ea typeface="Lato" panose="020B0604020202020204" charset="0"/>
                <a:cs typeface="Lato" panose="020B0604020202020204" charset="0"/>
              </a:rPr>
              <a:t>what you have learned about dental health. </a:t>
            </a:r>
          </a:p>
          <a:p>
            <a:endParaRPr lang="en-US" sz="1600" dirty="0">
              <a:latin typeface="Lato" panose="020B0604020202020204" charset="0"/>
              <a:ea typeface="Lato" panose="020B0604020202020204" charset="0"/>
              <a:cs typeface="Lato" panose="020B0604020202020204" charset="0"/>
            </a:endParaRPr>
          </a:p>
          <a:p>
            <a:pPr lvl="1"/>
            <a:r>
              <a:rPr lang="en-GB" sz="2400" b="1" dirty="0">
                <a:latin typeface="Lato" panose="020B0604020202020204" charset="0"/>
                <a:ea typeface="Lato" panose="020B0604020202020204" charset="0"/>
                <a:cs typeface="Lato" panose="020B0604020202020204" charset="0"/>
              </a:rPr>
              <a:t>Consider the following</a:t>
            </a:r>
            <a:r>
              <a:rPr lang="en-GB" sz="2400" b="1" dirty="0" smtClean="0">
                <a:latin typeface="Lato" panose="020B0604020202020204" charset="0"/>
                <a:ea typeface="Lato" panose="020B0604020202020204" charset="0"/>
                <a:cs typeface="Lato" panose="020B0604020202020204" charset="0"/>
              </a:rPr>
              <a:t>:</a:t>
            </a:r>
          </a:p>
          <a:p>
            <a:pPr lvl="1"/>
            <a:endParaRPr lang="en-GB" sz="1200" dirty="0">
              <a:solidFill>
                <a:srgbClr val="95519E"/>
              </a:solidFill>
              <a:latin typeface="Lato" panose="020B0604020202020204" charset="0"/>
              <a:ea typeface="Lato" panose="020B0604020202020204" charset="0"/>
              <a:cs typeface="Lato" panose="020B0604020202020204" charset="0"/>
            </a:endParaRPr>
          </a:p>
          <a:p>
            <a:pPr marL="1257300" lvl="2"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How can dental health be maintained?</a:t>
            </a:r>
          </a:p>
          <a:p>
            <a:pPr marL="1257300" lvl="2" indent="-342900">
              <a:buFont typeface="Arial" panose="020B0604020202020204" pitchFamily="34" charset="0"/>
              <a:buChar char="•"/>
            </a:pPr>
            <a:endParaRPr lang="en-GB" sz="2400" dirty="0">
              <a:latin typeface="Lato" panose="020B0604020202020204" charset="0"/>
              <a:ea typeface="Lato" panose="020B0604020202020204" charset="0"/>
              <a:cs typeface="Lato" panose="020B0604020202020204" charset="0"/>
            </a:endParaRPr>
          </a:p>
          <a:p>
            <a:pPr marL="1257300" lvl="2"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Who can you contact to support good dental health?</a:t>
            </a:r>
          </a:p>
          <a:p>
            <a:pPr marL="1257300" lvl="2" indent="-342900">
              <a:buFont typeface="Arial" panose="020B0604020202020204" pitchFamily="34" charset="0"/>
              <a:buChar char="•"/>
            </a:pPr>
            <a:endParaRPr lang="en-GB" sz="2400" dirty="0">
              <a:latin typeface="Lato" panose="020B0604020202020204" charset="0"/>
              <a:ea typeface="Lato" panose="020B0604020202020204" charset="0"/>
              <a:cs typeface="Lato" panose="020B0604020202020204" charset="0"/>
            </a:endParaRPr>
          </a:p>
          <a:p>
            <a:pPr marL="1257300" lvl="2" indent="-342900">
              <a:buFont typeface="Arial" panose="020B0604020202020204" pitchFamily="34" charset="0"/>
              <a:buChar char="•"/>
            </a:pPr>
            <a:r>
              <a:rPr lang="en-GB" sz="2400" dirty="0">
                <a:latin typeface="Lato" panose="020B0604020202020204" charset="0"/>
                <a:ea typeface="Lato" panose="020B0604020202020204" charset="0"/>
                <a:cs typeface="Lato" panose="020B0604020202020204" charset="0"/>
              </a:rPr>
              <a:t>What are the differences between cosmetic dentistry and dentistry for health?</a:t>
            </a:r>
          </a:p>
        </p:txBody>
      </p:sp>
      <p:pic>
        <p:nvPicPr>
          <p:cNvPr id="7" name="Picture 6">
            <a:extLst>
              <a:ext uri="{FF2B5EF4-FFF2-40B4-BE49-F238E27FC236}">
                <a16:creationId xmlns:a16="http://schemas.microsoft.com/office/drawing/2014/main" id="{8CB67EBB-EFE3-47AD-8F8B-54C3A100F6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4936" y="2972222"/>
            <a:ext cx="3169485" cy="3233481"/>
          </a:xfrm>
          <a:prstGeom prst="rect">
            <a:avLst/>
          </a:prstGeom>
        </p:spPr>
      </p:pic>
      <p:sp>
        <p:nvSpPr>
          <p:cNvPr id="9" name="Footer Placeholder 1">
            <a:extLst>
              <a:ext uri="{FF2B5EF4-FFF2-40B4-BE49-F238E27FC236}">
                <a16:creationId xmlns:a16="http://schemas.microsoft.com/office/drawing/2014/main" id="{09290B1B-288F-4A6C-B23C-67ABE3407E80}"/>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3805747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36" y="48182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Further support</a:t>
            </a:r>
            <a:endParaRPr lang="en-GB" sz="4400" b="1" dirty="0">
              <a:latin typeface="League Spartan" panose="00000800000000000000" pitchFamily="50" charset="0"/>
            </a:endParaRPr>
          </a:p>
        </p:txBody>
      </p:sp>
      <p:sp>
        <p:nvSpPr>
          <p:cNvPr id="2" name="Slide Number Placeholder 1"/>
          <p:cNvSpPr>
            <a:spLocks noGrp="1"/>
          </p:cNvSpPr>
          <p:nvPr>
            <p:ph type="sldNum" sz="quarter" idx="12"/>
          </p:nvPr>
        </p:nvSpPr>
        <p:spPr>
          <a:xfrm>
            <a:off x="11547389" y="6496519"/>
            <a:ext cx="644611" cy="365125"/>
          </a:xfrm>
          <a:prstGeom prst="rect">
            <a:avLst/>
          </a:prstGeom>
        </p:spPr>
        <p:txBody>
          <a:bodyPr/>
          <a:lstStyle/>
          <a:p>
            <a:fld id="{2D651D86-383D-45DB-A701-76B5BFCFE28F}" type="slidenum">
              <a:rPr lang="en-GB" smtClean="0"/>
              <a:t>12</a:t>
            </a:fld>
            <a:endParaRPr lang="en-GB" dirty="0"/>
          </a:p>
        </p:txBody>
      </p:sp>
      <p:sp>
        <p:nvSpPr>
          <p:cNvPr id="12" name="TextBox 11"/>
          <p:cNvSpPr txBox="1"/>
          <p:nvPr/>
        </p:nvSpPr>
        <p:spPr>
          <a:xfrm>
            <a:off x="599168" y="1767794"/>
            <a:ext cx="5354688" cy="1846659"/>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you’re worried about your dental health, you can always speak to your parent or carer, or a teacher in school for more advice and support. </a:t>
            </a:r>
          </a:p>
          <a:p>
            <a:endParaRPr lang="en-GB" dirty="0"/>
          </a:p>
        </p:txBody>
      </p:sp>
      <p:sp>
        <p:nvSpPr>
          <p:cNvPr id="4" name="Rectangle 3"/>
          <p:cNvSpPr/>
          <p:nvPr/>
        </p:nvSpPr>
        <p:spPr>
          <a:xfrm>
            <a:off x="7211751" y="4366829"/>
            <a:ext cx="4623327" cy="1200329"/>
          </a:xfrm>
          <a:prstGeom prst="rect">
            <a:avLst/>
          </a:prstGeom>
        </p:spPr>
        <p:txBody>
          <a:bodyPr wrap="square">
            <a:spAutoFit/>
          </a:bodyPr>
          <a:lstStyle/>
          <a:p>
            <a:r>
              <a:rPr lang="en-GB" sz="2400" b="1" dirty="0">
                <a:latin typeface="Lato" panose="020F0502020204030203" pitchFamily="34" charset="0"/>
                <a:ea typeface="Lato" panose="020F0502020204030203" pitchFamily="34" charset="0"/>
                <a:cs typeface="Lato" panose="020F0502020204030203" pitchFamily="34" charset="0"/>
              </a:rPr>
              <a:t>NHS Direct (Tel: 111) </a:t>
            </a:r>
            <a:r>
              <a:rPr lang="en-GB" sz="2400" dirty="0">
                <a:latin typeface="Lato" panose="020F0502020204030203" pitchFamily="34" charset="0"/>
                <a:ea typeface="Lato" panose="020F0502020204030203" pitchFamily="34" charset="0"/>
                <a:cs typeface="Lato" panose="020F0502020204030203" pitchFamily="34" charset="0"/>
              </a:rPr>
              <a:t>can be called for non-urgent medical issues or for further information.</a:t>
            </a:r>
          </a:p>
        </p:txBody>
      </p:sp>
      <p:pic>
        <p:nvPicPr>
          <p:cNvPr id="9" name="Picture 2" descr="Speech Bubbles, Conversation, Black, Blank, Ch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426" y="3900094"/>
            <a:ext cx="2912582" cy="18749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B80581B-7F3D-47D4-8C72-F4BA4C0906DF}"/>
              </a:ext>
            </a:extLst>
          </p:cNvPr>
          <p:cNvSpPr/>
          <p:nvPr/>
        </p:nvSpPr>
        <p:spPr>
          <a:xfrm>
            <a:off x="7211751" y="1336515"/>
            <a:ext cx="4623327" cy="1569660"/>
          </a:xfrm>
          <a:prstGeom prst="rect">
            <a:avLst/>
          </a:prstGeom>
        </p:spPr>
        <p:txBody>
          <a:bodyPr wrap="square">
            <a:spAutoFit/>
          </a:bodyPr>
          <a:lstStyle/>
          <a:p>
            <a:r>
              <a:rPr lang="en-GB" sz="2400" dirty="0">
                <a:latin typeface="Lato" panose="020F0502020204030203" pitchFamily="34" charset="0"/>
                <a:ea typeface="Lato" panose="020F0502020204030203" pitchFamily="34" charset="0"/>
                <a:cs typeface="Lato" panose="020F0502020204030203" pitchFamily="34" charset="0"/>
              </a:rPr>
              <a:t>The </a:t>
            </a:r>
            <a:r>
              <a:rPr lang="en-GB" sz="2400" b="1" dirty="0">
                <a:latin typeface="Lato" panose="020F0502020204030203" pitchFamily="34" charset="0"/>
                <a:ea typeface="Lato" panose="020F0502020204030203" pitchFamily="34" charset="0"/>
                <a:cs typeface="Lato" panose="020F0502020204030203" pitchFamily="34" charset="0"/>
              </a:rPr>
              <a:t>NHS Choices website </a:t>
            </a:r>
            <a:r>
              <a:rPr lang="en-GB" sz="2400" dirty="0">
                <a:latin typeface="Lato" panose="020F0502020204030203" pitchFamily="34" charset="0"/>
                <a:ea typeface="Lato" panose="020F0502020204030203" pitchFamily="34" charset="0"/>
                <a:cs typeface="Lato" panose="020F0502020204030203" pitchFamily="34" charset="0"/>
              </a:rPr>
              <a:t>has advice on dental health.</a:t>
            </a:r>
          </a:p>
          <a:p>
            <a:r>
              <a:rPr lang="en-GB" sz="2400" dirty="0">
                <a:latin typeface="Lato" panose="020F0502020204030203" pitchFamily="34" charset="0"/>
                <a:ea typeface="Lato" panose="020F0502020204030203" pitchFamily="34" charset="0"/>
                <a:cs typeface="Lato" panose="020F0502020204030203" pitchFamily="34" charset="0"/>
                <a:hlinkClick r:id="rId4"/>
              </a:rPr>
              <a:t>www.nhs.uk</a:t>
            </a:r>
            <a:endParaRPr lang="en-GB" sz="2400" dirty="0">
              <a:latin typeface="Lato" panose="020F0502020204030203" pitchFamily="34" charset="0"/>
              <a:ea typeface="Lato" panose="020F0502020204030203" pitchFamily="34" charset="0"/>
              <a:cs typeface="Lato" panose="020F0502020204030203" pitchFamily="34" charset="0"/>
            </a:endParaRPr>
          </a:p>
          <a:p>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14" name="Rectangle 13">
            <a:extLst>
              <a:ext uri="{FF2B5EF4-FFF2-40B4-BE49-F238E27FC236}">
                <a16:creationId xmlns:a16="http://schemas.microsoft.com/office/drawing/2014/main" id="{AF24224E-C5FC-4367-BEA6-EE5411F5C7D6}"/>
              </a:ext>
            </a:extLst>
          </p:cNvPr>
          <p:cNvSpPr/>
          <p:nvPr/>
        </p:nvSpPr>
        <p:spPr>
          <a:xfrm>
            <a:off x="7211751" y="2637525"/>
            <a:ext cx="4623327" cy="1938992"/>
          </a:xfrm>
          <a:prstGeom prst="rect">
            <a:avLst/>
          </a:prstGeom>
        </p:spPr>
        <p:txBody>
          <a:bodyPr wrap="square">
            <a:spAutoFit/>
          </a:bodyPr>
          <a:lstStyle/>
          <a:p>
            <a:r>
              <a:rPr lang="en-GB" sz="2400" dirty="0">
                <a:latin typeface="Lato" panose="020F0502020204030203" pitchFamily="34" charset="0"/>
                <a:ea typeface="Lato" panose="020F0502020204030203" pitchFamily="34" charset="0"/>
                <a:cs typeface="Lato" panose="020F0502020204030203" pitchFamily="34" charset="0"/>
              </a:rPr>
              <a:t>The </a:t>
            </a:r>
            <a:r>
              <a:rPr lang="en-GB" sz="2400" b="1" dirty="0">
                <a:latin typeface="Lato" panose="020F0502020204030203" pitchFamily="34" charset="0"/>
                <a:ea typeface="Lato" panose="020F0502020204030203" pitchFamily="34" charset="0"/>
                <a:cs typeface="Lato" panose="020F0502020204030203" pitchFamily="34" charset="0"/>
              </a:rPr>
              <a:t>Change4Life </a:t>
            </a:r>
            <a:r>
              <a:rPr lang="en-GB" sz="2400" dirty="0">
                <a:latin typeface="Lato" panose="020F0502020204030203" pitchFamily="34" charset="0"/>
                <a:ea typeface="Lato" panose="020F0502020204030203" pitchFamily="34" charset="0"/>
                <a:cs typeface="Lato" panose="020F0502020204030203" pitchFamily="34" charset="0"/>
              </a:rPr>
              <a:t>website has advice for making healthy choices.</a:t>
            </a:r>
          </a:p>
          <a:p>
            <a:r>
              <a:rPr lang="en-GB" sz="2400" dirty="0">
                <a:latin typeface="Lato" panose="020F0502020204030203" pitchFamily="34" charset="0"/>
                <a:ea typeface="Lato" panose="020F0502020204030203" pitchFamily="34" charset="0"/>
                <a:cs typeface="Lato" panose="020F0502020204030203" pitchFamily="34" charset="0"/>
                <a:hlinkClick r:id="rId5"/>
              </a:rPr>
              <a:t>www.nhs.uk/change4life</a:t>
            </a:r>
            <a:endParaRPr lang="en-GB" sz="2400" dirty="0">
              <a:latin typeface="Lato" panose="020F0502020204030203" pitchFamily="34" charset="0"/>
              <a:ea typeface="Lato" panose="020F0502020204030203" pitchFamily="34" charset="0"/>
              <a:cs typeface="Lato" panose="020F0502020204030203" pitchFamily="34" charset="0"/>
            </a:endParaRPr>
          </a:p>
          <a:p>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10" name="Footer Placeholder 1">
            <a:extLst>
              <a:ext uri="{FF2B5EF4-FFF2-40B4-BE49-F238E27FC236}">
                <a16:creationId xmlns:a16="http://schemas.microsoft.com/office/drawing/2014/main" id="{1E3427B8-4F70-48B6-83CD-3B12297624D8}"/>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3046328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2436" y="489529"/>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endParaRPr lang="en-GB" sz="4400" b="1" dirty="0">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13</a:t>
            </a:fld>
            <a:endParaRPr lang="en-GB" dirty="0"/>
          </a:p>
        </p:txBody>
      </p:sp>
      <p:sp>
        <p:nvSpPr>
          <p:cNvPr id="6" name="Rectangle 5"/>
          <p:cNvSpPr/>
          <p:nvPr/>
        </p:nvSpPr>
        <p:spPr>
          <a:xfrm>
            <a:off x="503694" y="1994234"/>
            <a:ext cx="3823758" cy="954107"/>
          </a:xfrm>
          <a:prstGeom prst="rect">
            <a:avLst/>
          </a:prstGeom>
        </p:spPr>
        <p:txBody>
          <a:bodyPr wrap="square">
            <a:spAutoFit/>
          </a:bodyPr>
          <a:lstStyle/>
          <a:p>
            <a:r>
              <a:rPr lang="en-GB" sz="2800" b="1" dirty="0">
                <a:latin typeface="League Spartan" panose="00000800000000000000" pitchFamily="50" charset="0"/>
              </a:rPr>
              <a:t>Dental health decision flowchart</a:t>
            </a:r>
          </a:p>
        </p:txBody>
      </p:sp>
      <p:sp>
        <p:nvSpPr>
          <p:cNvPr id="9" name="Rectangle 8"/>
          <p:cNvSpPr/>
          <p:nvPr/>
        </p:nvSpPr>
        <p:spPr>
          <a:xfrm>
            <a:off x="802273" y="3150948"/>
            <a:ext cx="4950579" cy="1569660"/>
          </a:xfrm>
          <a:prstGeom prst="rect">
            <a:avLst/>
          </a:prstGeom>
        </p:spPr>
        <p:txBody>
          <a:bodyPr wrap="square">
            <a:spAutoFit/>
          </a:bodyPr>
          <a:lstStyle/>
          <a:p>
            <a:r>
              <a:rPr lang="en-GB" sz="2400" dirty="0">
                <a:latin typeface="Lato" panose="020B0604020202020204" charset="0"/>
                <a:ea typeface="Lato" panose="020B0604020202020204" charset="0"/>
                <a:cs typeface="Lato" panose="020B0604020202020204" charset="0"/>
              </a:rPr>
              <a:t>Complete the flowchart template to show how to choose which dental health support service to access.</a:t>
            </a:r>
            <a:endParaRPr lang="en-GB" sz="2400" dirty="0">
              <a:latin typeface="Lato" panose="020F0502020204030203" pitchFamily="34" charset="0"/>
              <a:ea typeface="Lato" panose="020F0502020204030203" pitchFamily="34" charset="0"/>
              <a:cs typeface="Lato" panose="020F0502020204030203" pitchFamily="34" charset="0"/>
            </a:endParaRPr>
          </a:p>
        </p:txBody>
      </p:sp>
      <p:pic>
        <p:nvPicPr>
          <p:cNvPr id="4" name="Picture 3">
            <a:extLst>
              <a:ext uri="{FF2B5EF4-FFF2-40B4-BE49-F238E27FC236}">
                <a16:creationId xmlns:a16="http://schemas.microsoft.com/office/drawing/2014/main" id="{90DCAB76-7C12-4F4B-A382-6B8E77E279A3}"/>
              </a:ext>
            </a:extLst>
          </p:cNvPr>
          <p:cNvPicPr>
            <a:picLocks noChangeAspect="1"/>
          </p:cNvPicPr>
          <p:nvPr/>
        </p:nvPicPr>
        <p:blipFill rotWithShape="1">
          <a:blip r:embed="rId3"/>
          <a:srcRect t="8139"/>
          <a:stretch/>
        </p:blipFill>
        <p:spPr>
          <a:xfrm rot="208496">
            <a:off x="6885578" y="926583"/>
            <a:ext cx="4162425" cy="5004834"/>
          </a:xfrm>
          <a:prstGeom prst="rect">
            <a:avLst/>
          </a:prstGeom>
          <a:ln>
            <a:solidFill>
              <a:srgbClr val="95519E"/>
            </a:solidFill>
          </a:ln>
          <a:effectLst>
            <a:outerShdw blurRad="50800" dist="38100" dir="5400000" algn="t" rotWithShape="0">
              <a:prstClr val="black">
                <a:alpha val="40000"/>
              </a:prstClr>
            </a:outerShdw>
          </a:effectLst>
        </p:spPr>
      </p:pic>
      <p:sp>
        <p:nvSpPr>
          <p:cNvPr id="8" name="Footer Placeholder 1">
            <a:extLst>
              <a:ext uri="{FF2B5EF4-FFF2-40B4-BE49-F238E27FC236}">
                <a16:creationId xmlns:a16="http://schemas.microsoft.com/office/drawing/2014/main" id="{2B746A68-E7B3-487A-AFA4-B4BDCF179DF8}"/>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49848" y="1974625"/>
            <a:ext cx="10965901" cy="1461939"/>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32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describe good oral hygiene practices</a:t>
            </a:r>
          </a:p>
        </p:txBody>
      </p:sp>
      <p:sp>
        <p:nvSpPr>
          <p:cNvPr id="2" name="Slide Number Placeholder 1"/>
          <p:cNvSpPr>
            <a:spLocks noGrp="1"/>
          </p:cNvSpPr>
          <p:nvPr>
            <p:ph type="sldNum" sz="quarter" idx="12"/>
          </p:nvPr>
        </p:nvSpPr>
        <p:spPr>
          <a:xfrm>
            <a:off x="11217875" y="5352866"/>
            <a:ext cx="644611" cy="365125"/>
          </a:xfrm>
          <a:prstGeom prst="rect">
            <a:avLst/>
          </a:prstGeom>
        </p:spPr>
        <p:txBody>
          <a:bodyPr/>
          <a:lstStyle/>
          <a:p>
            <a:fld id="{2D651D86-383D-45DB-A701-76B5BFCFE28F}" type="slidenum">
              <a:rPr lang="en-GB" smtClean="0"/>
              <a:t>2</a:t>
            </a:fld>
            <a:endParaRPr lang="en-GB" dirty="0"/>
          </a:p>
        </p:txBody>
      </p:sp>
      <p:sp>
        <p:nvSpPr>
          <p:cNvPr id="10" name="TextBox 9"/>
          <p:cNvSpPr txBox="1"/>
          <p:nvPr/>
        </p:nvSpPr>
        <p:spPr>
          <a:xfrm>
            <a:off x="809961" y="809356"/>
            <a:ext cx="10706426" cy="93871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endParaRPr lang="en-GB" sz="1100" b="1" dirty="0">
              <a:latin typeface="Gill Sans MT" panose="020B0502020104020203" pitchFamily="34" charset="0"/>
            </a:endParaRPr>
          </a:p>
          <a:p>
            <a:pPr lvl="3"/>
            <a:endParaRPr lang="en-GB" sz="800" b="1" dirty="0">
              <a:latin typeface="Gill Sans MT" panose="020B0502020104020203" pitchFamily="34" charset="0"/>
            </a:endParaRPr>
          </a:p>
          <a:p>
            <a:pPr lvl="3"/>
            <a:endParaRPr lang="en-GB" sz="2000" b="1" dirty="0">
              <a:latin typeface="Gill Sans MT" panose="020B050202010402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5534" y="261783"/>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1136822" y="1583160"/>
            <a:ext cx="877333" cy="1001704"/>
          </a:xfrm>
          <a:prstGeom prst="rect">
            <a:avLst/>
          </a:prstGeom>
        </p:spPr>
      </p:pic>
      <p:sp>
        <p:nvSpPr>
          <p:cNvPr id="9" name="TextBox 8"/>
          <p:cNvSpPr txBox="1"/>
          <p:nvPr/>
        </p:nvSpPr>
        <p:spPr>
          <a:xfrm>
            <a:off x="749849" y="3700393"/>
            <a:ext cx="10965901" cy="461665"/>
          </a:xfrm>
          <a:prstGeom prst="rect">
            <a:avLst/>
          </a:prstGeom>
          <a:solidFill>
            <a:schemeClr val="bg1"/>
          </a:solidFill>
        </p:spPr>
        <p:txBody>
          <a:bodyPr wrap="square" rtlCol="0">
            <a:spAutoFit/>
          </a:bodyPr>
          <a:lstStyle/>
          <a:p>
            <a:pPr marL="914400" lvl="1" indent="-457200">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the impact of diet and substance use on dental health</a:t>
            </a:r>
          </a:p>
        </p:txBody>
      </p:sp>
      <p:sp>
        <p:nvSpPr>
          <p:cNvPr id="13" name="TextBox 12"/>
          <p:cNvSpPr txBox="1"/>
          <p:nvPr/>
        </p:nvSpPr>
        <p:spPr>
          <a:xfrm>
            <a:off x="749848" y="4630176"/>
            <a:ext cx="10965901" cy="1938992"/>
          </a:xfrm>
          <a:prstGeom prst="rect">
            <a:avLst/>
          </a:prstGeom>
          <a:solidFill>
            <a:schemeClr val="bg1"/>
          </a:solidFill>
        </p:spPr>
        <p:txBody>
          <a:bodyPr wrap="square" rtlCol="0">
            <a:spAutoFit/>
          </a:bodyPr>
          <a:lstStyle/>
          <a:p>
            <a:pPr marL="914400" lvl="1" indent="-457200">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describe the differences between dentistry for health and cosmetic purposes</a:t>
            </a:r>
          </a:p>
          <a:p>
            <a:pPr marL="914400" lvl="1" indent="-457200">
              <a:buSzPct val="202000"/>
              <a:buBlip>
                <a:blip r:embed="rId3"/>
              </a:buBlip>
            </a:pPr>
            <a:endParaRPr lang="en-GB" sz="2400" dirty="0">
              <a:latin typeface="Lato" panose="020F0502020204030203" pitchFamily="34" charset="0"/>
              <a:ea typeface="Lato" panose="020F0502020204030203" pitchFamily="34" charset="0"/>
              <a:cs typeface="Lato" panose="020F0502020204030203" pitchFamily="34" charset="0"/>
            </a:endParaRPr>
          </a:p>
          <a:p>
            <a:pPr marL="914400" lvl="1" indent="-457200">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how to access NHS dental services and the importance of having regular check ups</a:t>
            </a:r>
          </a:p>
        </p:txBody>
      </p:sp>
      <p:sp>
        <p:nvSpPr>
          <p:cNvPr id="5" name="Rectangle 4"/>
          <p:cNvSpPr/>
          <p:nvPr/>
        </p:nvSpPr>
        <p:spPr>
          <a:xfrm>
            <a:off x="1613626" y="402994"/>
            <a:ext cx="10445024" cy="1015663"/>
          </a:xfrm>
          <a:prstGeom prst="rect">
            <a:avLst/>
          </a:prstGeom>
        </p:spPr>
        <p:txBody>
          <a:bodyPr wrap="square">
            <a:spAutoFit/>
          </a:bodyPr>
          <a:lstStyle/>
          <a:p>
            <a:pPr lvl="1">
              <a:buSzPct val="202000"/>
            </a:pPr>
            <a:r>
              <a:rPr lang="en-GB" sz="3000" dirty="0">
                <a:solidFill>
                  <a:prstClr val="black"/>
                </a:solidFill>
                <a:latin typeface="League Spartan" panose="020B0604020202020204" charset="0"/>
                <a:ea typeface="Lato" panose="020F0502020204030203" pitchFamily="34" charset="0"/>
                <a:cs typeface="Lato" panose="020F0502020204030203" pitchFamily="34" charset="0"/>
              </a:rPr>
              <a:t>We are learning about good oral hygiene, dental health and how to access NHS services</a:t>
            </a:r>
            <a:endParaRPr lang="en-GB" sz="3000" b="1" dirty="0">
              <a:solidFill>
                <a:prstClr val="black"/>
              </a:solidFill>
              <a:latin typeface="League Spartan" panose="020B0604020202020204" charset="0"/>
              <a:ea typeface="Lato" panose="020F0502020204030203" pitchFamily="34" charset="0"/>
              <a:cs typeface="Lato" panose="020F0502020204030203" pitchFamily="34" charset="0"/>
            </a:endParaRPr>
          </a:p>
        </p:txBody>
      </p:sp>
      <p:sp>
        <p:nvSpPr>
          <p:cNvPr id="14" name="Footer Placeholder 1">
            <a:extLst>
              <a:ext uri="{FF2B5EF4-FFF2-40B4-BE49-F238E27FC236}">
                <a16:creationId xmlns:a16="http://schemas.microsoft.com/office/drawing/2014/main" id="{7A093427-98F1-4334-BAA6-FAAAB53FFD27}"/>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1559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432" y="380994"/>
            <a:ext cx="10714182"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Mind map</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pic>
        <p:nvPicPr>
          <p:cNvPr id="4" name="Picture 3">
            <a:extLst>
              <a:ext uri="{FF2B5EF4-FFF2-40B4-BE49-F238E27FC236}">
                <a16:creationId xmlns:a16="http://schemas.microsoft.com/office/drawing/2014/main" id="{BAA51D12-E419-40D8-B1A6-B6ADC8555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5366" y="521049"/>
            <a:ext cx="5600022" cy="5713093"/>
          </a:xfrm>
          <a:prstGeom prst="rect">
            <a:avLst/>
          </a:prstGeom>
        </p:spPr>
      </p:pic>
      <p:sp>
        <p:nvSpPr>
          <p:cNvPr id="5" name="TextBox 4">
            <a:extLst>
              <a:ext uri="{FF2B5EF4-FFF2-40B4-BE49-F238E27FC236}">
                <a16:creationId xmlns:a16="http://schemas.microsoft.com/office/drawing/2014/main" id="{E887DD1E-5D9F-485D-9D89-B1EE84C5A85B}"/>
              </a:ext>
            </a:extLst>
          </p:cNvPr>
          <p:cNvSpPr txBox="1"/>
          <p:nvPr/>
        </p:nvSpPr>
        <p:spPr>
          <a:xfrm>
            <a:off x="535120" y="1920314"/>
            <a:ext cx="5221515" cy="2677656"/>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Create a mind map around the following question:</a:t>
            </a:r>
          </a:p>
          <a:p>
            <a:endParaRPr lang="en-GB" sz="2800" dirty="0">
              <a:latin typeface="Lato" panose="020B0604020202020204" charset="0"/>
              <a:ea typeface="Lato" panose="020B0604020202020204" charset="0"/>
              <a:cs typeface="Lato" panose="020B0604020202020204" charset="0"/>
            </a:endParaRPr>
          </a:p>
          <a:p>
            <a:r>
              <a:rPr lang="en-GB" sz="2800" b="1" dirty="0">
                <a:latin typeface="Lato" panose="020B0604020202020204" charset="0"/>
                <a:ea typeface="Lato" panose="020B0604020202020204" charset="0"/>
                <a:cs typeface="Lato" panose="020B0604020202020204" charset="0"/>
              </a:rPr>
              <a:t>“What can someone do to keep their teeth and mouth healthy?”</a:t>
            </a:r>
          </a:p>
          <a:p>
            <a:endParaRPr lang="en-GB" sz="2800" b="1" dirty="0">
              <a:latin typeface="Lato" panose="020B0604020202020204" charset="0"/>
              <a:ea typeface="Lato" panose="020B0604020202020204" charset="0"/>
              <a:cs typeface="Lato" panose="020B0604020202020204" charset="0"/>
            </a:endParaRPr>
          </a:p>
        </p:txBody>
      </p:sp>
      <p:sp>
        <p:nvSpPr>
          <p:cNvPr id="2" name="Rectangle 1">
            <a:extLst>
              <a:ext uri="{FF2B5EF4-FFF2-40B4-BE49-F238E27FC236}">
                <a16:creationId xmlns:a16="http://schemas.microsoft.com/office/drawing/2014/main" id="{A38B5302-4792-4FCB-8346-0E932EB16E25}"/>
              </a:ext>
            </a:extLst>
          </p:cNvPr>
          <p:cNvSpPr/>
          <p:nvPr/>
        </p:nvSpPr>
        <p:spPr>
          <a:xfrm>
            <a:off x="426466" y="5126146"/>
            <a:ext cx="4580868" cy="1107996"/>
          </a:xfrm>
          <a:prstGeom prst="rect">
            <a:avLst/>
          </a:prstGeom>
          <a:solidFill>
            <a:srgbClr val="95519E"/>
          </a:solidFill>
        </p:spPr>
        <p:txBody>
          <a:bodyPr wrap="square">
            <a:spAutoFit/>
          </a:bodyPr>
          <a:lstStyle/>
          <a:p>
            <a:r>
              <a:rPr lang="en-GB" sz="2200" dirty="0">
                <a:solidFill>
                  <a:schemeClr val="bg1"/>
                </a:solidFill>
                <a:latin typeface="Lato" panose="020B0604020202020204" charset="0"/>
                <a:ea typeface="Lato" panose="020B0604020202020204" charset="0"/>
                <a:cs typeface="Lato" panose="020B0604020202020204" charset="0"/>
              </a:rPr>
              <a:t>Once complete, put this to one side </a:t>
            </a:r>
            <a:r>
              <a:rPr lang="en-GB" sz="2200" dirty="0" smtClean="0">
                <a:solidFill>
                  <a:schemeClr val="bg1"/>
                </a:solidFill>
                <a:latin typeface="Lato" panose="020B0604020202020204" charset="0"/>
                <a:ea typeface="Lato" panose="020B0604020202020204" charset="0"/>
                <a:cs typeface="Lato" panose="020B0604020202020204" charset="0"/>
              </a:rPr>
              <a:t>— </a:t>
            </a:r>
            <a:r>
              <a:rPr lang="en-GB" sz="2200" dirty="0">
                <a:solidFill>
                  <a:schemeClr val="bg1"/>
                </a:solidFill>
                <a:latin typeface="Lato" panose="020B0604020202020204" charset="0"/>
                <a:ea typeface="Lato" panose="020B0604020202020204" charset="0"/>
                <a:cs typeface="Lato" panose="020B0604020202020204" charset="0"/>
              </a:rPr>
              <a:t>you will come back to it at the end of the lesson!</a:t>
            </a:r>
          </a:p>
        </p:txBody>
      </p:sp>
      <p:sp>
        <p:nvSpPr>
          <p:cNvPr id="8" name="Footer Placeholder 1">
            <a:extLst>
              <a:ext uri="{FF2B5EF4-FFF2-40B4-BE49-F238E27FC236}">
                <a16:creationId xmlns:a16="http://schemas.microsoft.com/office/drawing/2014/main" id="{E47810E6-1422-488D-A54C-99F5360A9AB6}"/>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26206710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285" y="258692"/>
            <a:ext cx="10714182" cy="769441"/>
          </a:xfrm>
          <a:prstGeom prst="rect">
            <a:avLst/>
          </a:prstGeom>
          <a:noFill/>
        </p:spPr>
        <p:txBody>
          <a:bodyPr wrap="square" rtlCol="0">
            <a:spAutoFit/>
          </a:bodyPr>
          <a:lstStyle/>
          <a:p>
            <a:r>
              <a:rPr lang="en-GB" sz="4400" b="1" dirty="0">
                <a:solidFill>
                  <a:schemeClr val="bg1">
                    <a:lumMod val="50000"/>
                  </a:schemeClr>
                </a:solidFill>
              </a:rPr>
              <a:t>  </a:t>
            </a:r>
            <a:r>
              <a:rPr lang="en-GB" sz="4400" b="1" dirty="0">
                <a:solidFill>
                  <a:srgbClr val="95519E"/>
                </a:solidFill>
                <a:latin typeface="League Spartan" panose="00000800000000000000" pitchFamily="50" charset="0"/>
              </a:rPr>
              <a:t>Activity 1: Dental health quiz </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5" name="TextBox 4"/>
          <p:cNvSpPr txBox="1"/>
          <p:nvPr/>
        </p:nvSpPr>
        <p:spPr>
          <a:xfrm>
            <a:off x="5924939" y="1260194"/>
            <a:ext cx="5584277" cy="4832092"/>
          </a:xfrm>
          <a:prstGeom prst="rect">
            <a:avLst/>
          </a:prstGeom>
          <a:noFill/>
        </p:spPr>
        <p:txBody>
          <a:bodyPr wrap="square" rtlCol="0">
            <a:spAutoFit/>
          </a:bodyPr>
          <a:lstStyle/>
          <a:p>
            <a:pPr algn="ctr"/>
            <a:r>
              <a:rPr lang="en-US" sz="2800" dirty="0">
                <a:latin typeface="Lato" panose="020B0604020202020204" charset="0"/>
                <a:ea typeface="Lato" panose="020B0604020202020204" charset="0"/>
                <a:cs typeface="Lato" panose="020B0604020202020204" charset="0"/>
              </a:rPr>
              <a:t>Read each question on ‘</a:t>
            </a:r>
            <a:r>
              <a:rPr lang="en-US" sz="2800" b="1" i="1" dirty="0">
                <a:latin typeface="Lato" panose="020B0604020202020204" charset="0"/>
                <a:ea typeface="Lato" panose="020B0604020202020204" charset="0"/>
                <a:cs typeface="Lato" panose="020B0604020202020204" charset="0"/>
              </a:rPr>
              <a:t>Activity 1: Dental health quiz</a:t>
            </a:r>
            <a:r>
              <a:rPr lang="en-US" sz="2800" dirty="0">
                <a:latin typeface="Lato" panose="020B0604020202020204" charset="0"/>
                <a:ea typeface="Lato" panose="020B0604020202020204" charset="0"/>
                <a:cs typeface="Lato" panose="020B0604020202020204" charset="0"/>
              </a:rPr>
              <a:t>’ and circle/write down the </a:t>
            </a:r>
            <a:r>
              <a:rPr lang="en-US" sz="2800" dirty="0" smtClean="0">
                <a:latin typeface="Lato" panose="020B0604020202020204" charset="0"/>
                <a:ea typeface="Lato" panose="020B0604020202020204" charset="0"/>
                <a:cs typeface="Lato" panose="020B0604020202020204" charset="0"/>
              </a:rPr>
              <a:t>answer </a:t>
            </a:r>
            <a:r>
              <a:rPr lang="en-US" sz="2800" dirty="0">
                <a:latin typeface="Lato" panose="020B0604020202020204" charset="0"/>
                <a:ea typeface="Lato" panose="020B0604020202020204" charset="0"/>
                <a:cs typeface="Lato" panose="020B0604020202020204" charset="0"/>
              </a:rPr>
              <a:t>you think is correct for each question.</a:t>
            </a:r>
          </a:p>
          <a:p>
            <a:pPr algn="ctr"/>
            <a:endParaRPr lang="en-US" sz="2800" dirty="0">
              <a:latin typeface="Lato" panose="020B0604020202020204" charset="0"/>
              <a:ea typeface="Lato" panose="020B0604020202020204" charset="0"/>
              <a:cs typeface="Lato" panose="020B0604020202020204" charset="0"/>
            </a:endParaRPr>
          </a:p>
          <a:p>
            <a:pPr algn="ctr"/>
            <a:endParaRPr lang="en-US" sz="2800" dirty="0">
              <a:latin typeface="Lato" panose="020B0604020202020204" charset="0"/>
              <a:ea typeface="Lato" panose="020B0604020202020204" charset="0"/>
              <a:cs typeface="Lato" panose="020B0604020202020204" charset="0"/>
            </a:endParaRPr>
          </a:p>
          <a:p>
            <a:pPr algn="ctr"/>
            <a:endParaRPr lang="en-US" sz="2800" dirty="0">
              <a:latin typeface="Lato" panose="020B0604020202020204" charset="0"/>
              <a:ea typeface="Lato" panose="020B0604020202020204" charset="0"/>
              <a:cs typeface="Lato" panose="020B0604020202020204" charset="0"/>
            </a:endParaRPr>
          </a:p>
          <a:p>
            <a:pPr algn="ctr"/>
            <a:endParaRPr lang="en-US" sz="2800" dirty="0">
              <a:latin typeface="Lato" panose="020B0604020202020204" charset="0"/>
              <a:ea typeface="Lato" panose="020B0604020202020204" charset="0"/>
              <a:cs typeface="Lato" panose="020B0604020202020204" charset="0"/>
            </a:endParaRPr>
          </a:p>
          <a:p>
            <a:pPr algn="ctr"/>
            <a:r>
              <a:rPr lang="en-US" sz="2800" dirty="0">
                <a:latin typeface="Lato" panose="020B0604020202020204" charset="0"/>
                <a:ea typeface="Lato" panose="020B0604020202020204" charset="0"/>
                <a:cs typeface="Lato" panose="020B0604020202020204" charset="0"/>
              </a:rPr>
              <a:t>Click the boxes on the next slides to reveal the answers…</a:t>
            </a:r>
          </a:p>
          <a:p>
            <a:pPr algn="ctr"/>
            <a:endParaRPr lang="en-US" sz="2800" dirty="0">
              <a:latin typeface="Lato" panose="020B0604020202020204" charset="0"/>
              <a:ea typeface="Lato" panose="020B0604020202020204" charset="0"/>
              <a:cs typeface="Lato" panose="020B0604020202020204" charset="0"/>
            </a:endParaRPr>
          </a:p>
        </p:txBody>
      </p:sp>
      <p:sp>
        <p:nvSpPr>
          <p:cNvPr id="4" name="TextBox 3">
            <a:extLst>
              <a:ext uri="{FF2B5EF4-FFF2-40B4-BE49-F238E27FC236}">
                <a16:creationId xmlns:a16="http://schemas.microsoft.com/office/drawing/2014/main" id="{42343F0E-20DA-4778-9303-9C0F56FA3379}"/>
              </a:ext>
            </a:extLst>
          </p:cNvPr>
          <p:cNvSpPr txBox="1"/>
          <p:nvPr/>
        </p:nvSpPr>
        <p:spPr>
          <a:xfrm>
            <a:off x="6837082" y="3632883"/>
            <a:ext cx="4071949" cy="1015663"/>
          </a:xfrm>
          <a:prstGeom prst="rect">
            <a:avLst/>
          </a:prstGeom>
          <a:noFill/>
        </p:spPr>
        <p:txBody>
          <a:bodyPr wrap="none" rtlCol="0">
            <a:spAutoFit/>
          </a:bodyPr>
          <a:lstStyle/>
          <a:p>
            <a:r>
              <a:rPr lang="en-GB" sz="6000" b="1" dirty="0"/>
              <a:t>A    B    C    D</a:t>
            </a:r>
          </a:p>
        </p:txBody>
      </p:sp>
      <p:sp>
        <p:nvSpPr>
          <p:cNvPr id="6" name="Oval 5">
            <a:extLst>
              <a:ext uri="{FF2B5EF4-FFF2-40B4-BE49-F238E27FC236}">
                <a16:creationId xmlns:a16="http://schemas.microsoft.com/office/drawing/2014/main" id="{6E608B5E-C04C-4C99-BF56-A4D995F6CB4D}"/>
              </a:ext>
            </a:extLst>
          </p:cNvPr>
          <p:cNvSpPr/>
          <p:nvPr/>
        </p:nvSpPr>
        <p:spPr>
          <a:xfrm>
            <a:off x="7907399" y="3769380"/>
            <a:ext cx="783772" cy="742667"/>
          </a:xfrm>
          <a:prstGeom prst="ellipse">
            <a:avLst/>
          </a:prstGeom>
          <a:noFill/>
          <a:ln w="5715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AA657746-62B0-493A-BE6A-D3AACC7F4BB9}"/>
              </a:ext>
            </a:extLst>
          </p:cNvPr>
          <p:cNvPicPr>
            <a:picLocks noChangeAspect="1"/>
          </p:cNvPicPr>
          <p:nvPr/>
        </p:nvPicPr>
        <p:blipFill rotWithShape="1">
          <a:blip r:embed="rId3"/>
          <a:srcRect t="7749"/>
          <a:stretch/>
        </p:blipFill>
        <p:spPr>
          <a:xfrm rot="21300256">
            <a:off x="1038827" y="1405292"/>
            <a:ext cx="3959912" cy="4692016"/>
          </a:xfrm>
          <a:prstGeom prst="rect">
            <a:avLst/>
          </a:prstGeom>
          <a:effectLst>
            <a:outerShdw blurRad="50800" dist="38100" dir="5400000" algn="t" rotWithShape="0">
              <a:prstClr val="black">
                <a:alpha val="40000"/>
              </a:prstClr>
            </a:outerShdw>
          </a:effectLst>
        </p:spPr>
      </p:pic>
      <p:sp>
        <p:nvSpPr>
          <p:cNvPr id="10" name="Footer Placeholder 1">
            <a:extLst>
              <a:ext uri="{FF2B5EF4-FFF2-40B4-BE49-F238E27FC236}">
                <a16:creationId xmlns:a16="http://schemas.microsoft.com/office/drawing/2014/main" id="{78BBE3E9-50D3-49AF-9CDA-07DE62699B18}"/>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2473530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F5AE9-DC34-47CB-941A-DB57CD4FF545}"/>
              </a:ext>
            </a:extLst>
          </p:cNvPr>
          <p:cNvSpPr>
            <a:spLocks noGrp="1"/>
          </p:cNvSpPr>
          <p:nvPr>
            <p:ph type="sldNum" sz="quarter" idx="12"/>
          </p:nvPr>
        </p:nvSpPr>
        <p:spPr/>
        <p:txBody>
          <a:bodyPr/>
          <a:lstStyle/>
          <a:p>
            <a:fld id="{2D651D86-383D-45DB-A701-76B5BFCFE28F}" type="slidenum">
              <a:rPr lang="en-GB" smtClean="0"/>
              <a:pPr/>
              <a:t>5</a:t>
            </a:fld>
            <a:endParaRPr lang="en-GB" dirty="0"/>
          </a:p>
        </p:txBody>
      </p:sp>
      <p:graphicFrame>
        <p:nvGraphicFramePr>
          <p:cNvPr id="4" name="Table 3">
            <a:extLst>
              <a:ext uri="{FF2B5EF4-FFF2-40B4-BE49-F238E27FC236}">
                <a16:creationId xmlns:a16="http://schemas.microsoft.com/office/drawing/2014/main" id="{7D1A7482-AC7B-4482-8429-5B871B35D0D5}"/>
              </a:ext>
            </a:extLst>
          </p:cNvPr>
          <p:cNvGraphicFramePr>
            <a:graphicFrameLocks noGrp="1"/>
          </p:cNvGraphicFramePr>
          <p:nvPr>
            <p:extLst>
              <p:ext uri="{D42A27DB-BD31-4B8C-83A1-F6EECF244321}">
                <p14:modId xmlns:p14="http://schemas.microsoft.com/office/powerpoint/2010/main" val="2472111603"/>
              </p:ext>
            </p:extLst>
          </p:nvPr>
        </p:nvGraphicFramePr>
        <p:xfrm>
          <a:off x="98096" y="341204"/>
          <a:ext cx="11957270" cy="5958840"/>
        </p:xfrm>
        <a:graphic>
          <a:graphicData uri="http://schemas.openxmlformats.org/drawingml/2006/table">
            <a:tbl>
              <a:tblPr firstRow="1" bandRow="1">
                <a:tableStyleId>{5C22544A-7EE6-4342-B048-85BDC9FD1C3A}</a:tableStyleId>
              </a:tblPr>
              <a:tblGrid>
                <a:gridCol w="3985757">
                  <a:extLst>
                    <a:ext uri="{9D8B030D-6E8A-4147-A177-3AD203B41FA5}">
                      <a16:colId xmlns:a16="http://schemas.microsoft.com/office/drawing/2014/main" val="1271761893"/>
                    </a:ext>
                  </a:extLst>
                </a:gridCol>
                <a:gridCol w="682051">
                  <a:extLst>
                    <a:ext uri="{9D8B030D-6E8A-4147-A177-3AD203B41FA5}">
                      <a16:colId xmlns:a16="http://schemas.microsoft.com/office/drawing/2014/main" val="2899372783"/>
                    </a:ext>
                  </a:extLst>
                </a:gridCol>
                <a:gridCol w="7289462">
                  <a:extLst>
                    <a:ext uri="{9D8B030D-6E8A-4147-A177-3AD203B41FA5}">
                      <a16:colId xmlns:a16="http://schemas.microsoft.com/office/drawing/2014/main" val="854671345"/>
                    </a:ext>
                  </a:extLst>
                </a:gridCol>
              </a:tblGrid>
              <a:tr h="370840">
                <a:tc>
                  <a:txBody>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b="0" dirty="0" smtClean="0">
                          <a:solidFill>
                            <a:schemeClr val="tx1"/>
                          </a:solidFill>
                          <a:latin typeface="Lato" panose="020B0604020202020204" charset="0"/>
                          <a:ea typeface="Lato" panose="020B0604020202020204" charset="0"/>
                          <a:cs typeface="Lato" panose="020B0604020202020204" charset="0"/>
                        </a:rPr>
                        <a:t>Which </a:t>
                      </a:r>
                      <a:r>
                        <a:rPr lang="en-US" sz="2000" b="0" dirty="0">
                          <a:solidFill>
                            <a:schemeClr val="tx1"/>
                          </a:solidFill>
                          <a:latin typeface="Lato" panose="020B0604020202020204" charset="0"/>
                          <a:ea typeface="Lato" panose="020B0604020202020204" charset="0"/>
                          <a:cs typeface="Lato" panose="020B0604020202020204" charset="0"/>
                        </a:rPr>
                        <a:t>description shows the best steps in caring for teeth each day</a:t>
                      </a:r>
                      <a:r>
                        <a:rPr lang="en-US" sz="2000" b="0" dirty="0" smtClean="0">
                          <a:solidFill>
                            <a:schemeClr val="tx1"/>
                          </a:solidFill>
                          <a:latin typeface="Lato" panose="020B0604020202020204" charset="0"/>
                          <a:ea typeface="Lato" panose="020B0604020202020204" charset="0"/>
                          <a:cs typeface="Lato" panose="020B060402020202020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a:solidFill>
                            <a:schemeClr val="tx1"/>
                          </a:solidFill>
                          <a:latin typeface="Lato" panose="020B0604020202020204" charset="0"/>
                          <a:ea typeface="Lato" panose="020B0604020202020204" charset="0"/>
                          <a:cs typeface="Lato" panose="020B0604020202020204"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a:solidFill>
                            <a:schemeClr val="tx1"/>
                          </a:solidFill>
                          <a:latin typeface="Lato" panose="020B0604020202020204" charset="0"/>
                          <a:ea typeface="Lato" panose="020B0604020202020204" charset="0"/>
                          <a:cs typeface="Lato" panose="020B0604020202020204" charset="0"/>
                        </a:rPr>
                        <a:t>Brush teeth with fluoride toothpaste after interdental cleaning, spit out the excess toothpaste but don’t rinse away as the fluoride continues to work in the mouth.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71044"/>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2"/>
                        <a:tabLst/>
                        <a:defRPr/>
                      </a:pPr>
                      <a:r>
                        <a:rPr lang="en-GB" sz="2000" b="0" dirty="0" smtClean="0">
                          <a:solidFill>
                            <a:schemeClr val="tx1"/>
                          </a:solidFill>
                          <a:latin typeface="Lato" panose="020B0604020202020204" charset="0"/>
                          <a:ea typeface="Lato" panose="020B0604020202020204" charset="0"/>
                          <a:cs typeface="Lato" panose="020B0604020202020204" charset="0"/>
                        </a:rPr>
                        <a:t>What </a:t>
                      </a:r>
                      <a:r>
                        <a:rPr lang="en-GB" sz="2000" b="0" dirty="0">
                          <a:solidFill>
                            <a:schemeClr val="tx1"/>
                          </a:solidFill>
                          <a:latin typeface="Lato" panose="020B0604020202020204" charset="0"/>
                          <a:ea typeface="Lato" panose="020B0604020202020204" charset="0"/>
                          <a:cs typeface="Lato" panose="020B0604020202020204" charset="0"/>
                        </a:rPr>
                        <a:t>makes a good toothpaste?</a:t>
                      </a:r>
                    </a:p>
                    <a:p>
                      <a:pPr marL="457200" indent="-457200">
                        <a:buFont typeface="+mj-lt"/>
                        <a:buAutoNum type="arabicPeriod" startAt="2"/>
                      </a:pPr>
                      <a:endParaRPr lang="en-GB" sz="2000" b="0" dirty="0">
                        <a:solidFill>
                          <a:schemeClr val="tx1"/>
                        </a:solidFill>
                        <a:latin typeface="Lato" panose="020B0604020202020204" charset="0"/>
                        <a:ea typeface="Lato" panose="020B0604020202020204" charset="0"/>
                        <a:cs typeface="Lato"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a:solidFill>
                            <a:schemeClr val="tx1"/>
                          </a:solidFill>
                          <a:latin typeface="Lato" panose="020B0604020202020204" charset="0"/>
                          <a:ea typeface="Lato" panose="020B0604020202020204" charset="0"/>
                          <a:cs typeface="Lato" panose="020B0604020202020204"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Lato" panose="020B0604020202020204" charset="0"/>
                          <a:ea typeface="Lato" panose="020B0604020202020204" charset="0"/>
                          <a:cs typeface="Lato" panose="020B0604020202020204" charset="0"/>
                        </a:rPr>
                        <a:t>The cost or brand name won’t influence how well a toothpaste works. However, the amount of fluoride is important. Toothpaste should have between 1350-1500ppm fluoride.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b="0" dirty="0">
                        <a:solidFill>
                          <a:schemeClr val="tx1"/>
                        </a:solidFill>
                        <a:latin typeface="Lato" panose="020B0604020202020204" charset="0"/>
                        <a:ea typeface="Lato" panose="020B0604020202020204" charset="0"/>
                        <a:cs typeface="Lato"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5922572"/>
                  </a:ext>
                </a:extLst>
              </a:tr>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3"/>
                        <a:tabLst/>
                        <a:defRPr/>
                      </a:pPr>
                      <a:r>
                        <a:rPr lang="en-GB" sz="2000" dirty="0" smtClean="0">
                          <a:latin typeface="Lato" panose="020B0604020202020204" charset="0"/>
                          <a:ea typeface="Lato" panose="020B0604020202020204" charset="0"/>
                          <a:cs typeface="Lato" panose="020B0604020202020204" charset="0"/>
                        </a:rPr>
                        <a:t>If </a:t>
                      </a:r>
                      <a:r>
                        <a:rPr lang="en-GB" sz="2000" dirty="0">
                          <a:latin typeface="Lato" panose="020B0604020202020204" charset="0"/>
                          <a:ea typeface="Lato" panose="020B0604020202020204" charset="0"/>
                          <a:cs typeface="Lato" panose="020B0604020202020204" charset="0"/>
                        </a:rPr>
                        <a:t>someone has severe dental pain and their dentist is closed for the night they should…</a:t>
                      </a:r>
                    </a:p>
                    <a:p>
                      <a:pPr marL="457200" indent="-457200">
                        <a:buFont typeface="+mj-lt"/>
                        <a:buAutoNum type="arabicPeriod" startAt="3"/>
                      </a:pPr>
                      <a:endParaRPr lang="en-GB" sz="2000" dirty="0">
                        <a:latin typeface="Lato" panose="020B0604020202020204" charset="0"/>
                        <a:ea typeface="Lato" panose="020B0604020202020204" charset="0"/>
                        <a:cs typeface="Lato"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dirty="0">
                          <a:latin typeface="Lato" panose="020B0604020202020204" charset="0"/>
                          <a:ea typeface="Lato" panose="020B0604020202020204" charset="0"/>
                          <a:cs typeface="Lato" panose="020B0604020202020204"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Lato" panose="020B0604020202020204" charset="0"/>
                          <a:ea typeface="Lato" panose="020B0604020202020204" charset="0"/>
                          <a:cs typeface="Lato" panose="020B0604020202020204" charset="0"/>
                        </a:rPr>
                        <a:t>If a person has severe dental pain and is unable to access their normal dental service for any reason, they should judge whether painkillers and gentle brushing will help while they wait until the dental practice is open or they can call for out-of-hours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latin typeface="Lato" panose="020B0604020202020204" charset="0"/>
                        <a:ea typeface="Lato" panose="020B0604020202020204" charset="0"/>
                        <a:cs typeface="Lato"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6833130"/>
                  </a:ext>
                </a:extLst>
              </a:tr>
              <a:tr h="370840">
                <a:tc>
                  <a:txBody>
                    <a:bodyPr/>
                    <a:lstStyle/>
                    <a:p>
                      <a:pPr marL="457200" indent="-457200">
                        <a:lnSpc>
                          <a:spcPct val="107000"/>
                        </a:lnSpc>
                        <a:spcAft>
                          <a:spcPts val="800"/>
                        </a:spcAft>
                        <a:buFont typeface="+mj-lt"/>
                        <a:buAutoNum type="arabicPeriod" startAt="4"/>
                      </a:pPr>
                      <a:r>
                        <a:rPr lang="en-GB" sz="2000" b="0" dirty="0" smtClean="0">
                          <a:solidFill>
                            <a:schemeClr val="tx1"/>
                          </a:solidFill>
                          <a:latin typeface="Lato" panose="020B0604020202020204" charset="0"/>
                          <a:ea typeface="Lato" panose="020B0604020202020204" charset="0"/>
                          <a:cs typeface="Lato" panose="020B0604020202020204" charset="0"/>
                        </a:rPr>
                        <a:t>Which </a:t>
                      </a:r>
                      <a:r>
                        <a:rPr lang="en-GB" sz="2000" b="0" dirty="0">
                          <a:solidFill>
                            <a:schemeClr val="tx1"/>
                          </a:solidFill>
                          <a:latin typeface="Lato" panose="020B0604020202020204" charset="0"/>
                          <a:ea typeface="Lato" panose="020B0604020202020204" charset="0"/>
                          <a:cs typeface="Lato" panose="020B0604020202020204" charset="0"/>
                        </a:rPr>
                        <a:t>option below is most damaging to your teeth?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a:solidFill>
                            <a:schemeClr val="tx1"/>
                          </a:solidFill>
                          <a:latin typeface="Lato" panose="020B0604020202020204" charset="0"/>
                          <a:ea typeface="Lato" panose="020B0604020202020204" charset="0"/>
                          <a:cs typeface="Lato" panose="020B0604020202020204"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US" sz="2000" b="0" dirty="0">
                          <a:solidFill>
                            <a:schemeClr val="tx1"/>
                          </a:solidFill>
                          <a:latin typeface="Lato" panose="020B0604020202020204" charset="0"/>
                          <a:ea typeface="Lato" panose="020B0604020202020204" charset="0"/>
                          <a:cs typeface="Lato" panose="020B0604020202020204" charset="0"/>
                        </a:rPr>
                        <a:t>Smoothies and fruit juices can provide useful nutrients for the body, however they contain a lot of sugar. Smoothies also have a sticky texture meaning they stay in contact with the tooth surface for longer. Juices/smoothies should be limited to one glass of 150ml per day, with a meal.</a:t>
                      </a:r>
                      <a:endParaRPr lang="en-GB" sz="2000" b="0" dirty="0">
                        <a:solidFill>
                          <a:schemeClr val="tx1"/>
                        </a:solidFill>
                        <a:latin typeface="Lato" panose="020B0604020202020204" charset="0"/>
                        <a:ea typeface="Lato" panose="020B0604020202020204" charset="0"/>
                        <a:cs typeface="Lato"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4788721"/>
                  </a:ext>
                </a:extLst>
              </a:tr>
            </a:tbl>
          </a:graphicData>
        </a:graphic>
      </p:graphicFrame>
      <p:sp>
        <p:nvSpPr>
          <p:cNvPr id="5" name="Rectangle 4">
            <a:extLst>
              <a:ext uri="{FF2B5EF4-FFF2-40B4-BE49-F238E27FC236}">
                <a16:creationId xmlns:a16="http://schemas.microsoft.com/office/drawing/2014/main" id="{EC3CE36D-1976-4813-9ABF-B1A55FDB0E6F}"/>
              </a:ext>
            </a:extLst>
          </p:cNvPr>
          <p:cNvSpPr/>
          <p:nvPr/>
        </p:nvSpPr>
        <p:spPr>
          <a:xfrm>
            <a:off x="4127154" y="341204"/>
            <a:ext cx="7928212" cy="968716"/>
          </a:xfrm>
          <a:prstGeom prst="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3EA2DA1-2364-4962-B2E3-6DCE14AE31A3}"/>
              </a:ext>
            </a:extLst>
          </p:cNvPr>
          <p:cNvSpPr/>
          <p:nvPr/>
        </p:nvSpPr>
        <p:spPr>
          <a:xfrm>
            <a:off x="4127154" y="1375746"/>
            <a:ext cx="7928212" cy="1254417"/>
          </a:xfrm>
          <a:prstGeom prst="rect">
            <a:avLst/>
          </a:prstGeom>
          <a:solidFill>
            <a:srgbClr val="747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F439AB9-A4E0-4FCB-8E56-5E9675509347}"/>
              </a:ext>
            </a:extLst>
          </p:cNvPr>
          <p:cNvSpPr/>
          <p:nvPr/>
        </p:nvSpPr>
        <p:spPr>
          <a:xfrm>
            <a:off x="4127154" y="2735453"/>
            <a:ext cx="7928212" cy="1743743"/>
          </a:xfrm>
          <a:prstGeom prst="rect">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ooter Placeholder 1">
            <a:extLst>
              <a:ext uri="{FF2B5EF4-FFF2-40B4-BE49-F238E27FC236}">
                <a16:creationId xmlns:a16="http://schemas.microsoft.com/office/drawing/2014/main" id="{D65E99C5-D9F3-495E-90A2-DDE2C07EE0AE}"/>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9" name="Rectangle 8">
            <a:extLst>
              <a:ext uri="{FF2B5EF4-FFF2-40B4-BE49-F238E27FC236}">
                <a16:creationId xmlns:a16="http://schemas.microsoft.com/office/drawing/2014/main" id="{F26F194F-A855-4B63-B930-119B15D965AB}"/>
              </a:ext>
            </a:extLst>
          </p:cNvPr>
          <p:cNvSpPr/>
          <p:nvPr/>
        </p:nvSpPr>
        <p:spPr>
          <a:xfrm>
            <a:off x="4127154" y="4594101"/>
            <a:ext cx="7928212" cy="1685947"/>
          </a:xfrm>
          <a:prstGeom prst="rect">
            <a:avLst/>
          </a:prstGeom>
          <a:solidFill>
            <a:srgbClr val="747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235135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5" grpId="0" animBg="1"/>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FF5AE9-DC34-47CB-941A-DB57CD4FF545}"/>
              </a:ext>
            </a:extLst>
          </p:cNvPr>
          <p:cNvSpPr>
            <a:spLocks noGrp="1"/>
          </p:cNvSpPr>
          <p:nvPr>
            <p:ph type="sldNum" sz="quarter" idx="12"/>
          </p:nvPr>
        </p:nvSpPr>
        <p:spPr/>
        <p:txBody>
          <a:bodyPr/>
          <a:lstStyle/>
          <a:p>
            <a:fld id="{2D651D86-383D-45DB-A701-76B5BFCFE28F}" type="slidenum">
              <a:rPr lang="en-GB" smtClean="0"/>
              <a:pPr/>
              <a:t>6</a:t>
            </a:fld>
            <a:endParaRPr lang="en-GB" dirty="0"/>
          </a:p>
        </p:txBody>
      </p:sp>
      <p:graphicFrame>
        <p:nvGraphicFramePr>
          <p:cNvPr id="4" name="Table 3">
            <a:extLst>
              <a:ext uri="{FF2B5EF4-FFF2-40B4-BE49-F238E27FC236}">
                <a16:creationId xmlns:a16="http://schemas.microsoft.com/office/drawing/2014/main" id="{7D1A7482-AC7B-4482-8429-5B871B35D0D5}"/>
              </a:ext>
            </a:extLst>
          </p:cNvPr>
          <p:cNvGraphicFramePr>
            <a:graphicFrameLocks noGrp="1"/>
          </p:cNvGraphicFramePr>
          <p:nvPr>
            <p:extLst>
              <p:ext uri="{D42A27DB-BD31-4B8C-83A1-F6EECF244321}">
                <p14:modId xmlns:p14="http://schemas.microsoft.com/office/powerpoint/2010/main" val="307515628"/>
              </p:ext>
            </p:extLst>
          </p:nvPr>
        </p:nvGraphicFramePr>
        <p:xfrm>
          <a:off x="136634" y="368855"/>
          <a:ext cx="11957270" cy="4017264"/>
        </p:xfrm>
        <a:graphic>
          <a:graphicData uri="http://schemas.openxmlformats.org/drawingml/2006/table">
            <a:tbl>
              <a:tblPr firstRow="1" bandRow="1">
                <a:tableStyleId>{5C22544A-7EE6-4342-B048-85BDC9FD1C3A}</a:tableStyleId>
              </a:tblPr>
              <a:tblGrid>
                <a:gridCol w="3985757">
                  <a:extLst>
                    <a:ext uri="{9D8B030D-6E8A-4147-A177-3AD203B41FA5}">
                      <a16:colId xmlns:a16="http://schemas.microsoft.com/office/drawing/2014/main" val="1271761893"/>
                    </a:ext>
                  </a:extLst>
                </a:gridCol>
                <a:gridCol w="682051">
                  <a:extLst>
                    <a:ext uri="{9D8B030D-6E8A-4147-A177-3AD203B41FA5}">
                      <a16:colId xmlns:a16="http://schemas.microsoft.com/office/drawing/2014/main" val="2899372783"/>
                    </a:ext>
                  </a:extLst>
                </a:gridCol>
                <a:gridCol w="7289462">
                  <a:extLst>
                    <a:ext uri="{9D8B030D-6E8A-4147-A177-3AD203B41FA5}">
                      <a16:colId xmlns:a16="http://schemas.microsoft.com/office/drawing/2014/main" val="854671345"/>
                    </a:ext>
                  </a:extLst>
                </a:gridCol>
              </a:tblGrid>
              <a:tr h="370840">
                <a:tc>
                  <a:txBody>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startAt="5"/>
                        <a:tabLst/>
                        <a:defRPr/>
                      </a:pPr>
                      <a:r>
                        <a:rPr lang="en-GB" sz="2000" b="0" dirty="0" smtClean="0">
                          <a:solidFill>
                            <a:schemeClr val="tx1"/>
                          </a:solidFill>
                          <a:latin typeface="Lato" panose="020B0604020202020204" charset="0"/>
                          <a:ea typeface="Lato" panose="020B0604020202020204" charset="0"/>
                          <a:cs typeface="Lato" panose="020B0604020202020204" charset="0"/>
                        </a:rPr>
                        <a:t>Which </a:t>
                      </a:r>
                      <a:r>
                        <a:rPr lang="en-GB" sz="2000" b="0" dirty="0">
                          <a:solidFill>
                            <a:schemeClr val="tx1"/>
                          </a:solidFill>
                          <a:latin typeface="Lato" panose="020B0604020202020204" charset="0"/>
                          <a:ea typeface="Lato" panose="020B0604020202020204" charset="0"/>
                          <a:cs typeface="Lato" panose="020B0604020202020204" charset="0"/>
                        </a:rPr>
                        <a:t>of the following treatments could be necessary for someone’s dental health?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a:solidFill>
                            <a:schemeClr val="tx1"/>
                          </a:solidFill>
                          <a:latin typeface="Lato" panose="020B0604020202020204" charset="0"/>
                          <a:ea typeface="Lato" panose="020B0604020202020204" charset="0"/>
                          <a:cs typeface="Lato" panose="020B0604020202020204"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0" dirty="0">
                          <a:solidFill>
                            <a:schemeClr val="tx1"/>
                          </a:solidFill>
                          <a:latin typeface="Lato" panose="020B0604020202020204" charset="0"/>
                          <a:ea typeface="Lato" panose="020B0604020202020204" charset="0"/>
                          <a:cs typeface="Lato" panose="020B0604020202020204" charset="0"/>
                        </a:rPr>
                        <a:t>Braces can be used to maintain dental health and ensure that teeth aren’t interfering with each other.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9684824"/>
                  </a:ext>
                </a:extLst>
              </a:tr>
              <a:tr h="370840">
                <a:tc>
                  <a:txBody>
                    <a:bodyPr/>
                    <a:lstStyle/>
                    <a:p>
                      <a:pPr marL="457200" indent="-457200">
                        <a:lnSpc>
                          <a:spcPct val="107000"/>
                        </a:lnSpc>
                        <a:spcAft>
                          <a:spcPts val="800"/>
                        </a:spcAft>
                        <a:buFont typeface="+mj-lt"/>
                        <a:buAutoNum type="arabicPeriod" startAt="6"/>
                      </a:pPr>
                      <a:r>
                        <a:rPr lang="en-GB" sz="2000" b="0" dirty="0" smtClean="0">
                          <a:solidFill>
                            <a:schemeClr val="tx1"/>
                          </a:solidFill>
                          <a:latin typeface="Lato" panose="020B0604020202020204" charset="0"/>
                          <a:ea typeface="Lato" panose="020B0604020202020204" charset="0"/>
                          <a:cs typeface="Lato" panose="020B0604020202020204" charset="0"/>
                        </a:rPr>
                        <a:t>Which </a:t>
                      </a:r>
                      <a:r>
                        <a:rPr lang="en-GB" sz="2000" b="0" dirty="0">
                          <a:solidFill>
                            <a:schemeClr val="tx1"/>
                          </a:solidFill>
                          <a:latin typeface="Lato" panose="020B0604020202020204" charset="0"/>
                          <a:ea typeface="Lato" panose="020B0604020202020204" charset="0"/>
                          <a:cs typeface="Lato" panose="020B0604020202020204" charset="0"/>
                        </a:rPr>
                        <a:t>of the following people is qualified to provide tooth whitening </a:t>
                      </a:r>
                      <a:r>
                        <a:rPr lang="en-GB" sz="2000" b="0" dirty="0" smtClean="0">
                          <a:solidFill>
                            <a:schemeClr val="tx1"/>
                          </a:solidFill>
                          <a:latin typeface="Lato" panose="020B0604020202020204" charset="0"/>
                          <a:ea typeface="Lato" panose="020B0604020202020204" charset="0"/>
                          <a:cs typeface="Lato" panose="020B0604020202020204" charset="0"/>
                        </a:rPr>
                        <a:t>services?</a:t>
                      </a:r>
                      <a:endParaRPr lang="en-GB" sz="2000" b="0" dirty="0">
                        <a:solidFill>
                          <a:schemeClr val="tx1"/>
                        </a:solidFill>
                        <a:latin typeface="Lato" panose="020B0604020202020204" charset="0"/>
                        <a:ea typeface="Lato" panose="020B0604020202020204" charset="0"/>
                        <a:cs typeface="Lato"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a:solidFill>
                            <a:schemeClr val="tx1"/>
                          </a:solidFill>
                          <a:latin typeface="Lato" panose="020B0604020202020204" charset="0"/>
                          <a:ea typeface="Lato" panose="020B0604020202020204" charset="0"/>
                          <a:cs typeface="Lato" panose="020B0604020202020204"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7000"/>
                        </a:lnSpc>
                        <a:spcAft>
                          <a:spcPts val="800"/>
                        </a:spcAft>
                      </a:pPr>
                      <a:r>
                        <a:rPr lang="en-GB" sz="2000" b="0" dirty="0">
                          <a:solidFill>
                            <a:schemeClr val="tx1"/>
                          </a:solidFill>
                          <a:latin typeface="Lato" panose="020B0604020202020204" charset="0"/>
                          <a:ea typeface="Lato" panose="020B0604020202020204" charset="0"/>
                          <a:cs typeface="Lato" panose="020B0604020202020204" charset="0"/>
                        </a:rPr>
                        <a:t>Beauticians (someone who gives people cosmetic treatments) and dental nurses (if not aiding a dentist) are not able to provide tooth </a:t>
                      </a:r>
                      <a:r>
                        <a:rPr lang="en-GB" sz="2000" b="0" dirty="0" smtClean="0">
                          <a:solidFill>
                            <a:schemeClr val="tx1"/>
                          </a:solidFill>
                          <a:latin typeface="Lato" panose="020B0604020202020204" charset="0"/>
                          <a:ea typeface="Lato" panose="020B0604020202020204" charset="0"/>
                          <a:cs typeface="Lato" panose="020B0604020202020204" charset="0"/>
                        </a:rPr>
                        <a:t>whitening,</a:t>
                      </a:r>
                      <a:r>
                        <a:rPr lang="en-GB" sz="2000" b="0" baseline="0" dirty="0" smtClean="0">
                          <a:solidFill>
                            <a:schemeClr val="tx1"/>
                          </a:solidFill>
                          <a:latin typeface="Lato" panose="020B0604020202020204" charset="0"/>
                          <a:ea typeface="Lato" panose="020B0604020202020204" charset="0"/>
                          <a:cs typeface="Lato" panose="020B0604020202020204" charset="0"/>
                        </a:rPr>
                        <a:t> and</a:t>
                      </a:r>
                      <a:r>
                        <a:rPr lang="en-GB" sz="2000" b="0" dirty="0" smtClean="0">
                          <a:solidFill>
                            <a:schemeClr val="tx1"/>
                          </a:solidFill>
                          <a:latin typeface="Lato" panose="020B0604020202020204" charset="0"/>
                          <a:ea typeface="Lato" panose="020B0604020202020204" charset="0"/>
                          <a:cs typeface="Lato" panose="020B0604020202020204" charset="0"/>
                        </a:rPr>
                        <a:t> this </a:t>
                      </a:r>
                      <a:r>
                        <a:rPr lang="en-GB" sz="2000" b="0" dirty="0">
                          <a:solidFill>
                            <a:schemeClr val="tx1"/>
                          </a:solidFill>
                          <a:latin typeface="Lato" panose="020B0604020202020204" charset="0"/>
                          <a:ea typeface="Lato" panose="020B0604020202020204" charset="0"/>
                          <a:cs typeface="Lato" panose="020B0604020202020204" charset="0"/>
                        </a:rPr>
                        <a:t>practice is illegal, as it poses a number of risks to teeth.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871044"/>
                  </a:ext>
                </a:extLst>
              </a:tr>
              <a:tr h="370840">
                <a:tc>
                  <a:txBody>
                    <a:bodyPr/>
                    <a:lstStyle/>
                    <a:p>
                      <a:pPr marL="457200" indent="-457200">
                        <a:lnSpc>
                          <a:spcPct val="107000"/>
                        </a:lnSpc>
                        <a:spcAft>
                          <a:spcPts val="800"/>
                        </a:spcAft>
                        <a:buFont typeface="+mj-lt"/>
                        <a:buAutoNum type="arabicPeriod" startAt="7"/>
                      </a:pPr>
                      <a:r>
                        <a:rPr lang="en-GB" sz="2000" dirty="0" smtClean="0">
                          <a:latin typeface="Lato" panose="020B0604020202020204" charset="0"/>
                          <a:ea typeface="Lato" panose="020B0604020202020204" charset="0"/>
                          <a:cs typeface="Lato" panose="020B0604020202020204" charset="0"/>
                        </a:rPr>
                        <a:t>How </a:t>
                      </a:r>
                      <a:r>
                        <a:rPr lang="en-GB" sz="2000" dirty="0">
                          <a:latin typeface="Lato" panose="020B0604020202020204" charset="0"/>
                          <a:ea typeface="Lato" panose="020B0604020202020204" charset="0"/>
                          <a:cs typeface="Lato" panose="020B0604020202020204" charset="0"/>
                        </a:rPr>
                        <a:t>can smoking affect dental health?</a:t>
                      </a:r>
                    </a:p>
                    <a:p>
                      <a:endParaRPr lang="en-GB" sz="2000" b="0" dirty="0">
                        <a:solidFill>
                          <a:schemeClr val="tx1"/>
                        </a:solidFill>
                        <a:latin typeface="Lato" panose="020B0604020202020204" charset="0"/>
                        <a:ea typeface="Lato" panose="020B0604020202020204" charset="0"/>
                        <a:cs typeface="Lato" panose="020B060402020202020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2000" b="0" dirty="0">
                          <a:solidFill>
                            <a:schemeClr val="tx1"/>
                          </a:solidFill>
                          <a:latin typeface="Lato" panose="020B0604020202020204" charset="0"/>
                          <a:ea typeface="Lato" panose="020B0604020202020204" charset="0"/>
                          <a:cs typeface="Lato" panose="020B0604020202020204"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latin typeface="Lato" panose="020B0604020202020204" charset="0"/>
                          <a:ea typeface="Lato" panose="020B0604020202020204" charset="0"/>
                          <a:cs typeface="Lato" panose="020B0604020202020204" charset="0"/>
                        </a:rPr>
                        <a:t>Smoking affects dental health in a number of ways as it limits the amount of oxygen that reaches soft tissues. It also stains teeth, causes a loss of taste and smell, and can increase the risk of oral cancers. </a:t>
                      </a:r>
                      <a:endParaRPr lang="en-GB" sz="2000" b="0" dirty="0">
                        <a:solidFill>
                          <a:schemeClr val="tx1"/>
                        </a:solidFill>
                        <a:latin typeface="Lato" panose="020B0604020202020204" charset="0"/>
                        <a:ea typeface="Lato" panose="020B0604020202020204" charset="0"/>
                        <a:cs typeface="Lato" panose="020B060402020202020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5922572"/>
                  </a:ext>
                </a:extLst>
              </a:tr>
            </a:tbl>
          </a:graphicData>
        </a:graphic>
      </p:graphicFrame>
      <p:sp>
        <p:nvSpPr>
          <p:cNvPr id="10" name="Callout: Up Arrow 9">
            <a:extLst>
              <a:ext uri="{FF2B5EF4-FFF2-40B4-BE49-F238E27FC236}">
                <a16:creationId xmlns:a16="http://schemas.microsoft.com/office/drawing/2014/main" id="{D19031B8-0A09-4E07-BC87-7F6E13CC1ED0}"/>
              </a:ext>
            </a:extLst>
          </p:cNvPr>
          <p:cNvSpPr/>
          <p:nvPr/>
        </p:nvSpPr>
        <p:spPr>
          <a:xfrm>
            <a:off x="3666508" y="4462716"/>
            <a:ext cx="7871254" cy="1912182"/>
          </a:xfrm>
          <a:prstGeom prst="upArrowCallout">
            <a:avLst>
              <a:gd name="adj1" fmla="val 7792"/>
              <a:gd name="adj2" fmla="val 11426"/>
              <a:gd name="adj3" fmla="val 18924"/>
              <a:gd name="adj4" fmla="val 69369"/>
            </a:avLst>
          </a:prstGeom>
          <a:solidFill>
            <a:srgbClr val="95519E"/>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a:latin typeface="Lato" panose="020B0604020202020204" charset="0"/>
                <a:ea typeface="Lato" panose="020B0604020202020204" charset="0"/>
                <a:cs typeface="Lato" panose="020B0604020202020204" charset="0"/>
              </a:rPr>
              <a:t>Using the additional information given in the answers, create a list of 5 top tips for maintaining good dental health.</a:t>
            </a:r>
          </a:p>
        </p:txBody>
      </p:sp>
      <p:sp>
        <p:nvSpPr>
          <p:cNvPr id="13" name="Footer Placeholder 1">
            <a:extLst>
              <a:ext uri="{FF2B5EF4-FFF2-40B4-BE49-F238E27FC236}">
                <a16:creationId xmlns:a16="http://schemas.microsoft.com/office/drawing/2014/main" id="{86D4C688-9FD0-4772-BEA2-6D7275327863}"/>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8" name="Rectangle 7">
            <a:extLst>
              <a:ext uri="{FF2B5EF4-FFF2-40B4-BE49-F238E27FC236}">
                <a16:creationId xmlns:a16="http://schemas.microsoft.com/office/drawing/2014/main" id="{57896750-2B57-49E4-8235-D4E2E9B693A3}"/>
              </a:ext>
            </a:extLst>
          </p:cNvPr>
          <p:cNvSpPr/>
          <p:nvPr/>
        </p:nvSpPr>
        <p:spPr>
          <a:xfrm>
            <a:off x="4165692" y="429623"/>
            <a:ext cx="7928212" cy="1223225"/>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49FD7E91-6BBE-4B08-9CD3-F59AAA313469}"/>
              </a:ext>
            </a:extLst>
          </p:cNvPr>
          <p:cNvSpPr/>
          <p:nvPr/>
        </p:nvSpPr>
        <p:spPr>
          <a:xfrm>
            <a:off x="4165692" y="1667551"/>
            <a:ext cx="7928212" cy="1393582"/>
          </a:xfrm>
          <a:prstGeom prst="rect">
            <a:avLst/>
          </a:prstGeom>
          <a:solidFill>
            <a:srgbClr val="747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93360517-BD7E-42A7-8548-D57685ECF884}"/>
              </a:ext>
            </a:extLst>
          </p:cNvPr>
          <p:cNvSpPr/>
          <p:nvPr/>
        </p:nvSpPr>
        <p:spPr>
          <a:xfrm>
            <a:off x="4165692" y="3069134"/>
            <a:ext cx="7928212" cy="1259402"/>
          </a:xfrm>
          <a:prstGeom prst="rect">
            <a:avLst/>
          </a:prstGeom>
          <a:solidFill>
            <a:srgbClr val="9551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5006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8" grpId="0" animBg="1"/>
      <p:bldP spid="9"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72995" y="303384"/>
            <a:ext cx="12323135"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Activity 2: Health or cosmetic?</a:t>
            </a:r>
            <a:endParaRPr lang="en-GB" sz="4400" b="1" dirty="0">
              <a:latin typeface="League Spartan" panose="00000800000000000000" pitchFamily="50" charset="0"/>
            </a:endParaRPr>
          </a:p>
        </p:txBody>
      </p:sp>
      <p:sp>
        <p:nvSpPr>
          <p:cNvPr id="14" name="TextBox 13"/>
          <p:cNvSpPr txBox="1"/>
          <p:nvPr/>
        </p:nvSpPr>
        <p:spPr>
          <a:xfrm>
            <a:off x="213301" y="1211141"/>
            <a:ext cx="9725226" cy="5632311"/>
          </a:xfrm>
          <a:prstGeom prst="rect">
            <a:avLst/>
          </a:prstGeom>
          <a:noFill/>
        </p:spPr>
        <p:txBody>
          <a:bodyPr wrap="square" rtlCol="0">
            <a:spAutoFit/>
          </a:bodyPr>
          <a:lstStyle/>
          <a:p>
            <a:r>
              <a:rPr lang="en-US" sz="2400" dirty="0">
                <a:latin typeface="Lato" panose="020B0604020202020204" charset="0"/>
                <a:ea typeface="Lato" panose="020B0604020202020204" charset="0"/>
                <a:cs typeface="Lato" panose="020B0604020202020204" charset="0"/>
              </a:rPr>
              <a:t>Sort the cards in ‘</a:t>
            </a:r>
            <a:r>
              <a:rPr lang="en-US" sz="2400" b="1" i="1" dirty="0">
                <a:latin typeface="Lato" panose="020B0604020202020204" charset="0"/>
                <a:ea typeface="Lato" panose="020B0604020202020204" charset="0"/>
                <a:cs typeface="Lato" panose="020B0604020202020204" charset="0"/>
              </a:rPr>
              <a:t>Activity 2: Health or cosmetic?</a:t>
            </a:r>
            <a:r>
              <a:rPr lang="en-US" sz="2400" dirty="0">
                <a:latin typeface="Lato" panose="020B0604020202020204" charset="0"/>
                <a:ea typeface="Lato" panose="020B0604020202020204" charset="0"/>
                <a:cs typeface="Lato" panose="020B0604020202020204" charset="0"/>
              </a:rPr>
              <a:t>’ into the </a:t>
            </a:r>
            <a:r>
              <a:rPr lang="en-US" sz="2400" dirty="0" smtClean="0">
                <a:latin typeface="Lato" panose="020B0604020202020204" charset="0"/>
                <a:ea typeface="Lato" panose="020B0604020202020204" charset="0"/>
                <a:cs typeface="Lato" panose="020B0604020202020204" charset="0"/>
              </a:rPr>
              <a:t>categories </a:t>
            </a:r>
            <a:r>
              <a:rPr lang="en-US" sz="2400" dirty="0">
                <a:latin typeface="Lato" panose="020B0604020202020204" charset="0"/>
                <a:ea typeface="Lato" panose="020B0604020202020204" charset="0"/>
                <a:cs typeface="Lato" panose="020B0604020202020204" charset="0"/>
              </a:rPr>
              <a:t>“dentistry for health” or “dentistry for cosmetic purposes.” </a:t>
            </a:r>
            <a:endParaRPr lang="en-GB" sz="2400" dirty="0">
              <a:latin typeface="Lato" panose="020B0604020202020204" charset="0"/>
              <a:ea typeface="Lato" panose="020B0604020202020204" charset="0"/>
              <a:cs typeface="Lato" panose="020B0604020202020204" charset="0"/>
            </a:endParaRPr>
          </a:p>
          <a:p>
            <a:endParaRPr lang="en-GB" sz="2400" dirty="0">
              <a:latin typeface="Lato" panose="020B0604020202020204" charset="0"/>
              <a:ea typeface="Lato" panose="020B0604020202020204" charset="0"/>
              <a:cs typeface="Lato" panose="020B0604020202020204" charset="0"/>
            </a:endParaRPr>
          </a:p>
          <a:p>
            <a:r>
              <a:rPr lang="en-GB" sz="2400" dirty="0">
                <a:latin typeface="Lato" panose="020B0604020202020204" charset="0"/>
                <a:ea typeface="Lato" panose="020B0604020202020204" charset="0"/>
                <a:cs typeface="Lato" panose="020B0604020202020204" charset="0"/>
              </a:rPr>
              <a:t>Dentistry for health aims to keep the mouth and teeth healthy, while cosmetic dentistry is for aesthetics/appearance only. </a:t>
            </a:r>
          </a:p>
          <a:p>
            <a:endParaRPr lang="en-US" sz="2400" dirty="0">
              <a:latin typeface="Lato" panose="020B0604020202020204" charset="0"/>
              <a:ea typeface="Lato" panose="020B0604020202020204" charset="0"/>
              <a:cs typeface="Lato" panose="020B0604020202020204" charset="0"/>
            </a:endParaRPr>
          </a:p>
          <a:p>
            <a:r>
              <a:rPr lang="en-US" sz="2400" dirty="0">
                <a:latin typeface="Lato" panose="020B0604020202020204" charset="0"/>
                <a:ea typeface="Lato" panose="020B0604020202020204" charset="0"/>
                <a:cs typeface="Lato" panose="020B0604020202020204" charset="0"/>
              </a:rPr>
              <a:t>If they fit in to both categories you may wish to put these in a separate pile.</a:t>
            </a:r>
          </a:p>
          <a:p>
            <a:endParaRPr lang="en-US" sz="2400" dirty="0">
              <a:latin typeface="Lato" panose="020B0604020202020204" charset="0"/>
              <a:ea typeface="Lato" panose="020B0604020202020204" charset="0"/>
              <a:cs typeface="Lato" panose="020B0604020202020204" charset="0"/>
            </a:endParaRPr>
          </a:p>
          <a:p>
            <a:r>
              <a:rPr lang="en-US" sz="2400" dirty="0" smtClean="0">
                <a:latin typeface="Lato" panose="020B0604020202020204" charset="0"/>
                <a:ea typeface="Lato" panose="020B0604020202020204" charset="0"/>
                <a:cs typeface="Lato" panose="020B0604020202020204" charset="0"/>
              </a:rPr>
              <a:t>Alternatively, </a:t>
            </a:r>
            <a:r>
              <a:rPr lang="en-US" sz="2400" dirty="0">
                <a:latin typeface="Lato" panose="020B0604020202020204" charset="0"/>
                <a:ea typeface="Lato" panose="020B0604020202020204" charset="0"/>
                <a:cs typeface="Lato" panose="020B0604020202020204" charset="0"/>
              </a:rPr>
              <a:t>write ‘</a:t>
            </a:r>
            <a:r>
              <a:rPr lang="en-US" sz="2400" b="1" dirty="0">
                <a:latin typeface="Lato" panose="020B0604020202020204" charset="0"/>
                <a:ea typeface="Lato" panose="020B0604020202020204" charset="0"/>
                <a:cs typeface="Lato" panose="020B0604020202020204" charset="0"/>
              </a:rPr>
              <a:t>H</a:t>
            </a:r>
            <a:r>
              <a:rPr lang="en-US" sz="2400" dirty="0">
                <a:latin typeface="Lato" panose="020B0604020202020204" charset="0"/>
                <a:ea typeface="Lato" panose="020B0604020202020204" charset="0"/>
                <a:cs typeface="Lato" panose="020B0604020202020204" charset="0"/>
              </a:rPr>
              <a:t>’ (health), ‘</a:t>
            </a:r>
            <a:r>
              <a:rPr lang="en-US" sz="2400" b="1" dirty="0">
                <a:latin typeface="Lato" panose="020B0604020202020204" charset="0"/>
                <a:ea typeface="Lato" panose="020B0604020202020204" charset="0"/>
                <a:cs typeface="Lato" panose="020B0604020202020204" charset="0"/>
              </a:rPr>
              <a:t>C</a:t>
            </a:r>
            <a:r>
              <a:rPr lang="en-US" sz="2400" dirty="0">
                <a:latin typeface="Lato" panose="020B0604020202020204" charset="0"/>
                <a:ea typeface="Lato" panose="020B0604020202020204" charset="0"/>
                <a:cs typeface="Lato" panose="020B0604020202020204" charset="0"/>
              </a:rPr>
              <a:t>’ (cosmetic) or ‘</a:t>
            </a:r>
            <a:r>
              <a:rPr lang="en-US" sz="2400" b="1" dirty="0">
                <a:latin typeface="Lato" panose="020B0604020202020204" charset="0"/>
                <a:ea typeface="Lato" panose="020B0604020202020204" charset="0"/>
                <a:cs typeface="Lato" panose="020B0604020202020204" charset="0"/>
              </a:rPr>
              <a:t>B</a:t>
            </a:r>
            <a:r>
              <a:rPr lang="en-US" sz="2400" dirty="0">
                <a:latin typeface="Lato" panose="020B0604020202020204" charset="0"/>
                <a:ea typeface="Lato" panose="020B0604020202020204" charset="0"/>
                <a:cs typeface="Lato" panose="020B0604020202020204" charset="0"/>
              </a:rPr>
              <a:t>’ (both) on each box on the worksheet.</a:t>
            </a:r>
          </a:p>
          <a:p>
            <a:endParaRPr lang="en-US" sz="2400" dirty="0">
              <a:latin typeface="Lato" panose="020B0604020202020204" charset="0"/>
              <a:ea typeface="Lato" panose="020B0604020202020204" charset="0"/>
              <a:cs typeface="Lato" panose="020B0604020202020204" charset="0"/>
            </a:endParaRPr>
          </a:p>
          <a:p>
            <a:r>
              <a:rPr lang="en-US" sz="2400" dirty="0">
                <a:latin typeface="Lato" panose="020B0604020202020204" charset="0"/>
                <a:ea typeface="Lato" panose="020B0604020202020204" charset="0"/>
                <a:cs typeface="Lato" panose="020B0604020202020204" charset="0"/>
              </a:rPr>
              <a:t>Then, check your answers on the next slides…</a:t>
            </a:r>
          </a:p>
          <a:p>
            <a:endParaRPr lang="en-US" sz="2400" dirty="0">
              <a:latin typeface="Lato" panose="020B0604020202020204" charset="0"/>
              <a:ea typeface="Lato" panose="020B0604020202020204" charset="0"/>
              <a:cs typeface="Lato" panose="020B0604020202020204" charset="0"/>
            </a:endParaRPr>
          </a:p>
          <a:p>
            <a:endParaRPr lang="en-US" sz="2400" dirty="0">
              <a:latin typeface="Lato" panose="020B0604020202020204" charset="0"/>
              <a:ea typeface="Lato" panose="020B0604020202020204" charset="0"/>
              <a:cs typeface="Lato" panose="020B0604020202020204" charset="0"/>
            </a:endParaRPr>
          </a:p>
        </p:txBody>
      </p:sp>
      <p:sp>
        <p:nvSpPr>
          <p:cNvPr id="5" name="Rectangle 4">
            <a:extLst>
              <a:ext uri="{FF2B5EF4-FFF2-40B4-BE49-F238E27FC236}">
                <a16:creationId xmlns:a16="http://schemas.microsoft.com/office/drawing/2014/main" id="{71243CCE-3192-4F4D-8ED3-8B82410BCAC8}"/>
              </a:ext>
            </a:extLst>
          </p:cNvPr>
          <p:cNvSpPr/>
          <p:nvPr/>
        </p:nvSpPr>
        <p:spPr>
          <a:xfrm rot="20275253">
            <a:off x="10216403" y="1332790"/>
            <a:ext cx="1775637" cy="1111102"/>
          </a:xfrm>
          <a:prstGeom prst="rect">
            <a:avLst/>
          </a:prstGeom>
          <a:solidFill>
            <a:srgbClr val="955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8057BCA-400B-4E14-BAF6-B5B1D56292A7}"/>
              </a:ext>
            </a:extLst>
          </p:cNvPr>
          <p:cNvSpPr/>
          <p:nvPr/>
        </p:nvSpPr>
        <p:spPr>
          <a:xfrm rot="21092968">
            <a:off x="10144690" y="803451"/>
            <a:ext cx="1775637" cy="1111102"/>
          </a:xfrm>
          <a:prstGeom prst="rect">
            <a:avLst/>
          </a:prstGeom>
          <a:solidFill>
            <a:srgbClr val="955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09C2FBC-EFBB-4507-A1D7-852B8DAAB815}"/>
              </a:ext>
            </a:extLst>
          </p:cNvPr>
          <p:cNvSpPr/>
          <p:nvPr/>
        </p:nvSpPr>
        <p:spPr>
          <a:xfrm rot="973312">
            <a:off x="10240269" y="4730676"/>
            <a:ext cx="1775637" cy="1111102"/>
          </a:xfrm>
          <a:prstGeom prst="rect">
            <a:avLst/>
          </a:prstGeom>
          <a:solidFill>
            <a:srgbClr val="955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C8B3276-B95B-4ADE-A4E0-7B2EE7722C0A}"/>
              </a:ext>
            </a:extLst>
          </p:cNvPr>
          <p:cNvSpPr/>
          <p:nvPr/>
        </p:nvSpPr>
        <p:spPr>
          <a:xfrm rot="1998207">
            <a:off x="10335043" y="3869539"/>
            <a:ext cx="1775637" cy="1111102"/>
          </a:xfrm>
          <a:prstGeom prst="rect">
            <a:avLst/>
          </a:prstGeom>
          <a:solidFill>
            <a:srgbClr val="95519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ooter Placeholder 1">
            <a:extLst>
              <a:ext uri="{FF2B5EF4-FFF2-40B4-BE49-F238E27FC236}">
                <a16:creationId xmlns:a16="http://schemas.microsoft.com/office/drawing/2014/main" id="{C6E626A6-878C-48AB-8080-1500EAB3CBF8}"/>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155886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DBEE3D-6CED-4197-B7C6-7D72D8014C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651D86-383D-45DB-A701-76B5BFCFE28F}" type="slidenum">
              <a:rPr kumimoji="0" lang="en-GB" sz="1400" b="0" i="0" u="none" strike="noStrike" kern="1200" cap="none" spc="0" normalizeH="0" baseline="0" noProof="0" smtClean="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D4EC9CF7-2192-41AD-8D0D-D0891D042E49}"/>
              </a:ext>
            </a:extLst>
          </p:cNvPr>
          <p:cNvSpPr txBox="1"/>
          <p:nvPr/>
        </p:nvSpPr>
        <p:spPr>
          <a:xfrm>
            <a:off x="211281" y="106924"/>
            <a:ext cx="5673437" cy="3539430"/>
          </a:xfrm>
          <a:prstGeom prst="rect">
            <a:avLst/>
          </a:prstGeom>
          <a:noFill/>
        </p:spPr>
        <p:txBody>
          <a:bodyPr wrap="square" rtlCol="0">
            <a:spAutoFit/>
          </a:bodyPr>
          <a:lstStyle/>
          <a:p>
            <a:r>
              <a:rPr lang="en-GB" sz="3000" b="1" dirty="0">
                <a:solidFill>
                  <a:srgbClr val="95519E"/>
                </a:solidFill>
                <a:latin typeface="Lato" panose="020B0604020202020204" charset="0"/>
                <a:ea typeface="Lato" panose="020B0604020202020204" charset="0"/>
                <a:cs typeface="Lato" panose="020B0604020202020204" charset="0"/>
              </a:rPr>
              <a:t>Health</a:t>
            </a:r>
          </a:p>
          <a:p>
            <a:pPr marL="285750" indent="-285750">
              <a:buFont typeface="Arial" panose="020B0604020202020204" pitchFamily="34" charset="0"/>
              <a:buChar char="•"/>
            </a:pPr>
            <a:endParaRPr lang="en-GB" sz="1000" dirty="0">
              <a:latin typeface="Lato" panose="020B0604020202020204" charset="0"/>
              <a:ea typeface="Lato" panose="020B0604020202020204" charset="0"/>
              <a:cs typeface="Lato" panose="020B0604020202020204" charset="0"/>
            </a:endParaRPr>
          </a:p>
          <a:p>
            <a:pPr marL="285750" indent="-285750">
              <a:lnSpc>
                <a:spcPts val="2700"/>
              </a:lnSpc>
              <a:spcAft>
                <a:spcPts val="6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Having a dental check-up</a:t>
            </a:r>
          </a:p>
          <a:p>
            <a:pPr marL="285750" indent="-285750">
              <a:lnSpc>
                <a:spcPts val="2700"/>
              </a:lnSpc>
              <a:spcAft>
                <a:spcPts val="6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Getting a filling to treat decay</a:t>
            </a:r>
          </a:p>
          <a:p>
            <a:pPr marL="285750" indent="-285750">
              <a:lnSpc>
                <a:spcPts val="2500"/>
              </a:lnSpc>
              <a:spcAft>
                <a:spcPts val="6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Removing wisdom teeth (the teeth at the back of your mouth)</a:t>
            </a:r>
          </a:p>
          <a:p>
            <a:pPr marL="285750" indent="-285750">
              <a:lnSpc>
                <a:spcPts val="2700"/>
              </a:lnSpc>
              <a:spcAft>
                <a:spcPts val="6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Root canal (treating a dead tooth nerve)</a:t>
            </a:r>
          </a:p>
          <a:p>
            <a:pPr marL="285750" indent="-285750">
              <a:lnSpc>
                <a:spcPts val="2700"/>
              </a:lnSpc>
              <a:spcAft>
                <a:spcPts val="6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Removal of decayed teeth</a:t>
            </a:r>
          </a:p>
          <a:p>
            <a:pPr marL="285750" indent="-285750">
              <a:buFont typeface="Arial" panose="020B0604020202020204" pitchFamily="34" charset="0"/>
              <a:buChar char="•"/>
            </a:pPr>
            <a:endParaRPr lang="en-GB" sz="2400" dirty="0">
              <a:latin typeface="Lato" panose="020B0604020202020204" charset="0"/>
              <a:ea typeface="Lato" panose="020B0604020202020204" charset="0"/>
              <a:cs typeface="Lato" panose="020B0604020202020204" charset="0"/>
            </a:endParaRPr>
          </a:p>
        </p:txBody>
      </p:sp>
      <p:sp>
        <p:nvSpPr>
          <p:cNvPr id="16" name="Footer Placeholder 1">
            <a:extLst>
              <a:ext uri="{FF2B5EF4-FFF2-40B4-BE49-F238E27FC236}">
                <a16:creationId xmlns:a16="http://schemas.microsoft.com/office/drawing/2014/main" id="{DCA52FEB-AD28-4B46-89E6-4A7591AF61A2}"/>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
        <p:nvSpPr>
          <p:cNvPr id="12" name="TextBox 11">
            <a:extLst>
              <a:ext uri="{FF2B5EF4-FFF2-40B4-BE49-F238E27FC236}">
                <a16:creationId xmlns:a16="http://schemas.microsoft.com/office/drawing/2014/main" id="{10E2B35F-E103-481A-97E1-096140936C81}"/>
              </a:ext>
            </a:extLst>
          </p:cNvPr>
          <p:cNvSpPr txBox="1"/>
          <p:nvPr/>
        </p:nvSpPr>
        <p:spPr>
          <a:xfrm>
            <a:off x="6307282" y="106924"/>
            <a:ext cx="5673436" cy="3388300"/>
          </a:xfrm>
          <a:prstGeom prst="rect">
            <a:avLst/>
          </a:prstGeom>
          <a:noFill/>
        </p:spPr>
        <p:txBody>
          <a:bodyPr wrap="square" rtlCol="0">
            <a:spAutoFit/>
          </a:bodyPr>
          <a:lstStyle/>
          <a:p>
            <a:r>
              <a:rPr lang="en-GB" sz="3000" b="1" dirty="0">
                <a:solidFill>
                  <a:srgbClr val="95519E"/>
                </a:solidFill>
                <a:latin typeface="Lato" panose="020B0604020202020204" charset="0"/>
                <a:ea typeface="Lato" panose="020B0604020202020204" charset="0"/>
                <a:cs typeface="Lato" panose="020B0604020202020204" charset="0"/>
              </a:rPr>
              <a:t>Cosmetic</a:t>
            </a:r>
          </a:p>
          <a:p>
            <a:pPr marL="285750" indent="-285750">
              <a:buFont typeface="Arial" panose="020B0604020202020204" pitchFamily="34" charset="0"/>
              <a:buChar char="•"/>
            </a:pPr>
            <a:endParaRPr lang="en-GB" sz="1050" dirty="0">
              <a:latin typeface="Lato" panose="020B0604020202020204" charset="0"/>
              <a:ea typeface="Lato" panose="020B0604020202020204" charset="0"/>
              <a:cs typeface="Lato" panose="020B0604020202020204" charset="0"/>
            </a:endParaRPr>
          </a:p>
          <a:p>
            <a:pPr marL="285750" indent="-285750">
              <a:lnSpc>
                <a:spcPts val="2700"/>
              </a:lnSpc>
              <a:spcAft>
                <a:spcPts val="6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Getting veneers  (thin pieces of porcelain that cover teeth)</a:t>
            </a:r>
          </a:p>
          <a:p>
            <a:pPr marL="285750" indent="-285750">
              <a:lnSpc>
                <a:spcPts val="2700"/>
              </a:lnSpc>
              <a:spcAft>
                <a:spcPts val="6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Replacing an existing amalgam (silver) filling with a white filling</a:t>
            </a:r>
          </a:p>
          <a:p>
            <a:pPr marL="285750" indent="-285750">
              <a:lnSpc>
                <a:spcPct val="107000"/>
              </a:lnSpc>
              <a:spcAft>
                <a:spcPts val="0"/>
              </a:spcAft>
              <a:buFont typeface="Arial" panose="020B0604020202020204" pitchFamily="34" charset="0"/>
              <a:buChar char="•"/>
            </a:pPr>
            <a:endParaRPr lang="en-GB" sz="2400" dirty="0">
              <a:latin typeface="Lato" panose="020B0604020202020204" charset="0"/>
              <a:ea typeface="Lato" panose="020B0604020202020204" charset="0"/>
              <a:cs typeface="Lato" panose="020B0604020202020204" charset="0"/>
            </a:endParaRPr>
          </a:p>
          <a:p>
            <a:pPr marL="285750" indent="-285750">
              <a:buFont typeface="Arial" panose="020B0604020202020204" pitchFamily="34" charset="0"/>
              <a:buChar char="•"/>
            </a:pPr>
            <a:endParaRPr lang="en-GB" sz="2400" dirty="0">
              <a:latin typeface="Lato" panose="020B0604020202020204" charset="0"/>
              <a:ea typeface="Lato" panose="020B0604020202020204" charset="0"/>
              <a:cs typeface="Lato" panose="020B0604020202020204" charset="0"/>
            </a:endParaRPr>
          </a:p>
          <a:p>
            <a:pPr marL="285750" indent="-285750">
              <a:buFont typeface="Arial" panose="020B0604020202020204" pitchFamily="34" charset="0"/>
              <a:buChar char="•"/>
            </a:pPr>
            <a:endParaRPr lang="en-GB" sz="2400" dirty="0">
              <a:latin typeface="Lato" panose="020B0604020202020204" charset="0"/>
              <a:ea typeface="Lato" panose="020B0604020202020204" charset="0"/>
              <a:cs typeface="Lato" panose="020B0604020202020204" charset="0"/>
            </a:endParaRPr>
          </a:p>
        </p:txBody>
      </p:sp>
      <p:sp>
        <p:nvSpPr>
          <p:cNvPr id="13" name="TextBox 12">
            <a:extLst>
              <a:ext uri="{FF2B5EF4-FFF2-40B4-BE49-F238E27FC236}">
                <a16:creationId xmlns:a16="http://schemas.microsoft.com/office/drawing/2014/main" id="{6D145B0A-7CA8-43C9-9945-A3E1E64F9E39}"/>
              </a:ext>
            </a:extLst>
          </p:cNvPr>
          <p:cNvSpPr txBox="1"/>
          <p:nvPr/>
        </p:nvSpPr>
        <p:spPr>
          <a:xfrm>
            <a:off x="211281" y="3646354"/>
            <a:ext cx="6923166" cy="3670236"/>
          </a:xfrm>
          <a:prstGeom prst="rect">
            <a:avLst/>
          </a:prstGeom>
          <a:noFill/>
        </p:spPr>
        <p:txBody>
          <a:bodyPr wrap="square" rtlCol="0">
            <a:spAutoFit/>
          </a:bodyPr>
          <a:lstStyle/>
          <a:p>
            <a:r>
              <a:rPr lang="en-GB" sz="3000" b="1" dirty="0">
                <a:solidFill>
                  <a:srgbClr val="95519E"/>
                </a:solidFill>
                <a:latin typeface="Lato" panose="020B0604020202020204" charset="0"/>
                <a:ea typeface="Lato" panose="020B0604020202020204" charset="0"/>
                <a:cs typeface="Lato" panose="020B0604020202020204" charset="0"/>
              </a:rPr>
              <a:t>Both</a:t>
            </a:r>
          </a:p>
          <a:p>
            <a:endParaRPr lang="en-GB" sz="1050" b="1" dirty="0">
              <a:solidFill>
                <a:srgbClr val="7030A0"/>
              </a:solidFill>
              <a:latin typeface="Lato" panose="020B0604020202020204" charset="0"/>
              <a:ea typeface="Lato" panose="020B0604020202020204" charset="0"/>
              <a:cs typeface="Lato" panose="020B0604020202020204" charset="0"/>
            </a:endParaRPr>
          </a:p>
          <a:p>
            <a:pPr marL="285750" indent="-285750">
              <a:spcAft>
                <a:spcPts val="6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Getting braces</a:t>
            </a:r>
          </a:p>
          <a:p>
            <a:pPr marL="285750" indent="-285750">
              <a:spcAft>
                <a:spcPts val="6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Tooth whitening</a:t>
            </a:r>
          </a:p>
          <a:p>
            <a:pPr marL="285750" indent="-285750">
              <a:spcAft>
                <a:spcPts val="6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Scale and polish (when a hygienist removes plaque and tartar from teeth)</a:t>
            </a:r>
          </a:p>
          <a:p>
            <a:pPr marL="285750" indent="-285750">
              <a:spcAft>
                <a:spcPts val="600"/>
              </a:spcAft>
              <a:buFont typeface="Arial" panose="020B0604020202020204" pitchFamily="34" charset="0"/>
              <a:buChar char="•"/>
            </a:pPr>
            <a:r>
              <a:rPr lang="en-GB" sz="2000" dirty="0">
                <a:latin typeface="Lato" panose="020B0604020202020204" charset="0"/>
                <a:ea typeface="Lato" panose="020B0604020202020204" charset="0"/>
                <a:cs typeface="Lato" panose="020B0604020202020204" charset="0"/>
              </a:rPr>
              <a:t>Covering a damaged tooth with a crown</a:t>
            </a:r>
          </a:p>
          <a:p>
            <a:endParaRPr lang="en-GB" sz="2400" dirty="0">
              <a:latin typeface="Lato" panose="020B0604020202020204" charset="0"/>
              <a:ea typeface="Lato" panose="020B0604020202020204" charset="0"/>
              <a:cs typeface="Lato" panose="020B0604020202020204" charset="0"/>
            </a:endParaRPr>
          </a:p>
          <a:p>
            <a:pPr marL="171450" indent="-171450">
              <a:buFont typeface="Arial" panose="020B0604020202020204" pitchFamily="34" charset="0"/>
              <a:buChar char="•"/>
            </a:pPr>
            <a:endParaRPr lang="en-GB" sz="2400" dirty="0">
              <a:latin typeface="Lato" panose="020B0604020202020204" charset="0"/>
              <a:ea typeface="Lato" panose="020B0604020202020204" charset="0"/>
              <a:cs typeface="Lato" panose="020B0604020202020204" charset="0"/>
            </a:endParaRPr>
          </a:p>
          <a:p>
            <a:pPr marL="285750" indent="-285750">
              <a:buFont typeface="Arial" panose="020B0604020202020204" pitchFamily="34" charset="0"/>
              <a:buChar char="•"/>
            </a:pPr>
            <a:endParaRPr lang="en-GB" sz="2400" dirty="0">
              <a:latin typeface="Lato" panose="020B0604020202020204" charset="0"/>
              <a:ea typeface="Lato" panose="020B0604020202020204" charset="0"/>
              <a:cs typeface="Lato" panose="020B0604020202020204" charset="0"/>
            </a:endParaRPr>
          </a:p>
        </p:txBody>
      </p:sp>
      <p:sp>
        <p:nvSpPr>
          <p:cNvPr id="14" name="Cloud 13">
            <a:extLst>
              <a:ext uri="{FF2B5EF4-FFF2-40B4-BE49-F238E27FC236}">
                <a16:creationId xmlns:a16="http://schemas.microsoft.com/office/drawing/2014/main" id="{EC8A6FD5-3B6C-44AD-AE32-5ED68E385368}"/>
              </a:ext>
            </a:extLst>
          </p:cNvPr>
          <p:cNvSpPr/>
          <p:nvPr/>
        </p:nvSpPr>
        <p:spPr>
          <a:xfrm rot="409992">
            <a:off x="7504790" y="3346952"/>
            <a:ext cx="4048161" cy="2915454"/>
          </a:xfrm>
          <a:prstGeom prst="cloud">
            <a:avLst/>
          </a:prstGeom>
          <a:solidFill>
            <a:srgbClr val="95519E"/>
          </a:solidFill>
          <a:ln>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pPr>
            <a:r>
              <a:rPr lang="en-GB" sz="2000" dirty="0">
                <a:latin typeface="Lato" panose="020B0604020202020204" charset="0"/>
                <a:ea typeface="Lato" panose="020B0604020202020204" charset="0"/>
                <a:cs typeface="Lato" panose="020B0604020202020204" charset="0"/>
              </a:rPr>
              <a:t>Read ‘Activity 2: Did you know…?’ in your worksheet pack to find out more!</a:t>
            </a:r>
          </a:p>
        </p:txBody>
      </p:sp>
    </p:spTree>
    <p:extLst>
      <p:ext uri="{BB962C8B-B14F-4D97-AF65-F5344CB8AC3E}">
        <p14:creationId xmlns:p14="http://schemas.microsoft.com/office/powerpoint/2010/main" val="116303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D651D86-383D-45DB-A701-76B5BFCFE28F}" type="slidenum">
              <a:rPr lang="en-GB" smtClean="0"/>
              <a:pPr/>
              <a:t>9</a:t>
            </a:fld>
            <a:endParaRPr lang="en-GB" dirty="0"/>
          </a:p>
        </p:txBody>
      </p:sp>
      <p:sp>
        <p:nvSpPr>
          <p:cNvPr id="4" name="TextBox 3"/>
          <p:cNvSpPr txBox="1"/>
          <p:nvPr/>
        </p:nvSpPr>
        <p:spPr>
          <a:xfrm>
            <a:off x="247879" y="512851"/>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Activity 3: Scenarios</a:t>
            </a:r>
            <a:endParaRPr lang="en-GB" sz="4400" b="1" dirty="0">
              <a:latin typeface="League Spartan" panose="00000800000000000000" pitchFamily="50" charset="0"/>
            </a:endParaRPr>
          </a:p>
        </p:txBody>
      </p:sp>
      <p:sp>
        <p:nvSpPr>
          <p:cNvPr id="5" name="Rectangle 4"/>
          <p:cNvSpPr/>
          <p:nvPr/>
        </p:nvSpPr>
        <p:spPr>
          <a:xfrm>
            <a:off x="3568258" y="1282292"/>
            <a:ext cx="8375863" cy="5693866"/>
          </a:xfrm>
          <a:prstGeom prst="rect">
            <a:avLst/>
          </a:prstGeom>
        </p:spPr>
        <p:txBody>
          <a:bodyPr wrap="square">
            <a:spAutoFit/>
          </a:bodyPr>
          <a:lstStyle/>
          <a:p>
            <a:r>
              <a:rPr lang="en-GB" sz="2800" dirty="0">
                <a:solidFill>
                  <a:srgbClr val="95519E"/>
                </a:solidFill>
                <a:latin typeface="Lato" panose="020F0502020204030203" pitchFamily="34" charset="0"/>
                <a:ea typeface="Lato" panose="020F0502020204030203" pitchFamily="34" charset="0"/>
                <a:cs typeface="Lato" panose="020F0502020204030203" pitchFamily="34" charset="0"/>
              </a:rPr>
              <a:t>Read</a:t>
            </a:r>
            <a:r>
              <a:rPr lang="en-GB" sz="2800" b="1" i="1" dirty="0">
                <a:solidFill>
                  <a:srgbClr val="95519E"/>
                </a:solidFill>
                <a:latin typeface="Lato" panose="020F0502020204030203" pitchFamily="34" charset="0"/>
                <a:ea typeface="Lato" panose="020F0502020204030203" pitchFamily="34" charset="0"/>
                <a:cs typeface="Lato" panose="020F0502020204030203" pitchFamily="34" charset="0"/>
              </a:rPr>
              <a:t> ‘Activity 3: Scenarios’ </a:t>
            </a:r>
            <a:r>
              <a:rPr lang="en-GB" sz="2800" dirty="0">
                <a:solidFill>
                  <a:srgbClr val="95519E"/>
                </a:solidFill>
                <a:latin typeface="Lato" panose="020F0502020204030203" pitchFamily="34" charset="0"/>
                <a:ea typeface="Lato" panose="020F0502020204030203" pitchFamily="34" charset="0"/>
                <a:cs typeface="Lato" panose="020F0502020204030203" pitchFamily="34" charset="0"/>
              </a:rPr>
              <a:t>and, for each character, consider the following questions:</a:t>
            </a:r>
          </a:p>
          <a:p>
            <a:endParaRPr lang="en-GB" sz="2800" dirty="0">
              <a:solidFill>
                <a:srgbClr val="95519E"/>
              </a:solidFill>
              <a:latin typeface="Lato" panose="020F0502020204030203" pitchFamily="34" charset="0"/>
              <a:ea typeface="Lato" panose="020F0502020204030203" pitchFamily="34" charset="0"/>
              <a:cs typeface="Lato" panose="020F0502020204030203" pitchFamily="34" charset="0"/>
            </a:endParaRPr>
          </a:p>
          <a:p>
            <a:r>
              <a:rPr lang="en-GB" sz="2800" dirty="0">
                <a:solidFill>
                  <a:srgbClr val="7030A0"/>
                </a:solidFill>
                <a:latin typeface="Lato" panose="020F0502020204030203" pitchFamily="34" charset="0"/>
                <a:ea typeface="Lato" panose="020F0502020204030203" pitchFamily="34" charset="0"/>
                <a:cs typeface="Lato" panose="020F0502020204030203" pitchFamily="34" charset="0"/>
              </a:rPr>
              <a:t>1. </a:t>
            </a:r>
            <a:r>
              <a:rPr lang="en-GB" sz="2800" dirty="0">
                <a:latin typeface="Lato" panose="020F0502020204030203" pitchFamily="34" charset="0"/>
                <a:ea typeface="Lato" panose="020F0502020204030203" pitchFamily="34" charset="0"/>
                <a:cs typeface="Lato" panose="020F0502020204030203" pitchFamily="34" charset="0"/>
              </a:rPr>
              <a:t>What </a:t>
            </a:r>
            <a:r>
              <a:rPr lang="en-GB" sz="2800" b="1" u="sng" dirty="0">
                <a:latin typeface="Lato" panose="020F0502020204030203" pitchFamily="34" charset="0"/>
                <a:ea typeface="Lato" panose="020F0502020204030203" pitchFamily="34" charset="0"/>
                <a:cs typeface="Lato" panose="020F0502020204030203" pitchFamily="34" charset="0"/>
              </a:rPr>
              <a:t>habits</a:t>
            </a:r>
            <a:r>
              <a:rPr lang="en-GB" sz="2800" dirty="0">
                <a:latin typeface="Lato" panose="020F0502020204030203" pitchFamily="34" charset="0"/>
                <a:ea typeface="Lato" panose="020F0502020204030203" pitchFamily="34" charset="0"/>
                <a:cs typeface="Lato" panose="020F0502020204030203" pitchFamily="34" charset="0"/>
              </a:rPr>
              <a:t> might affect the characters’ dental health?</a:t>
            </a:r>
          </a:p>
          <a:p>
            <a:endParaRPr lang="en-GB" sz="2800" dirty="0">
              <a:latin typeface="Lato" panose="020F0502020204030203" pitchFamily="34" charset="0"/>
              <a:ea typeface="Lato" panose="020F0502020204030203" pitchFamily="34" charset="0"/>
              <a:cs typeface="Lato" panose="020F0502020204030203" pitchFamily="34" charset="0"/>
            </a:endParaRPr>
          </a:p>
          <a:p>
            <a:r>
              <a:rPr lang="en-GB" sz="2800" dirty="0">
                <a:solidFill>
                  <a:srgbClr val="95519E"/>
                </a:solidFill>
                <a:latin typeface="Lato" panose="020F0502020204030203" pitchFamily="34" charset="0"/>
                <a:ea typeface="Lato" panose="020F0502020204030203" pitchFamily="34" charset="0"/>
                <a:cs typeface="Lato" panose="020F0502020204030203" pitchFamily="34" charset="0"/>
              </a:rPr>
              <a:t>2. </a:t>
            </a:r>
            <a:r>
              <a:rPr lang="en-GB" sz="2800" dirty="0">
                <a:solidFill>
                  <a:prstClr val="black"/>
                </a:solidFill>
                <a:latin typeface="Lato" panose="020F0502020204030203" pitchFamily="34" charset="0"/>
                <a:ea typeface="Lato" panose="020F0502020204030203" pitchFamily="34" charset="0"/>
                <a:cs typeface="Lato" panose="020F0502020204030203" pitchFamily="34" charset="0"/>
              </a:rPr>
              <a:t>Where might they get </a:t>
            </a:r>
            <a:r>
              <a:rPr lang="en-GB" sz="2800" b="1" u="sng" dirty="0">
                <a:solidFill>
                  <a:prstClr val="black"/>
                </a:solidFill>
                <a:latin typeface="Lato" panose="020F0502020204030203" pitchFamily="34" charset="0"/>
                <a:ea typeface="Lato" panose="020F0502020204030203" pitchFamily="34" charset="0"/>
                <a:cs typeface="Lato" panose="020F0502020204030203" pitchFamily="34" charset="0"/>
              </a:rPr>
              <a:t>support</a:t>
            </a:r>
            <a:r>
              <a:rPr lang="en-GB" sz="2800" b="1" dirty="0">
                <a:solidFill>
                  <a:prstClr val="black"/>
                </a:solidFill>
                <a:latin typeface="Lato" panose="020F0502020204030203" pitchFamily="34" charset="0"/>
                <a:ea typeface="Lato" panose="020F0502020204030203" pitchFamily="34" charset="0"/>
                <a:cs typeface="Lato" panose="020F0502020204030203" pitchFamily="34" charset="0"/>
              </a:rPr>
              <a:t> </a:t>
            </a:r>
            <a:r>
              <a:rPr lang="en-GB" sz="2800" dirty="0">
                <a:solidFill>
                  <a:prstClr val="black"/>
                </a:solidFill>
                <a:latin typeface="Lato" panose="020F0502020204030203" pitchFamily="34" charset="0"/>
                <a:ea typeface="Lato" panose="020F0502020204030203" pitchFamily="34" charset="0"/>
                <a:cs typeface="Lato" panose="020F0502020204030203" pitchFamily="34" charset="0"/>
              </a:rPr>
              <a:t>or </a:t>
            </a:r>
            <a:r>
              <a:rPr lang="en-GB" sz="2800" b="1" u="sng" dirty="0">
                <a:solidFill>
                  <a:prstClr val="black"/>
                </a:solidFill>
                <a:latin typeface="Lato" panose="020F0502020204030203" pitchFamily="34" charset="0"/>
                <a:ea typeface="Lato" panose="020F0502020204030203" pitchFamily="34" charset="0"/>
                <a:cs typeface="Lato" panose="020F0502020204030203" pitchFamily="34" charset="0"/>
              </a:rPr>
              <a:t>treatment</a:t>
            </a:r>
            <a:r>
              <a:rPr lang="en-GB" sz="2800" dirty="0">
                <a:solidFill>
                  <a:prstClr val="black"/>
                </a:solidFill>
                <a:latin typeface="Lato" panose="020F0502020204030203" pitchFamily="34" charset="0"/>
                <a:ea typeface="Lato" panose="020F0502020204030203" pitchFamily="34" charset="0"/>
                <a:cs typeface="Lato" panose="020F0502020204030203" pitchFamily="34" charset="0"/>
              </a:rPr>
              <a:t>?</a:t>
            </a:r>
          </a:p>
          <a:p>
            <a:endParaRPr lang="en-GB" sz="2800" dirty="0">
              <a:solidFill>
                <a:prstClr val="black"/>
              </a:solidFill>
              <a:latin typeface="Lato" panose="020F0502020204030203" pitchFamily="34" charset="0"/>
              <a:ea typeface="Lato" panose="020F0502020204030203" pitchFamily="34" charset="0"/>
              <a:cs typeface="Lato" panose="020F0502020204030203" pitchFamily="34" charset="0"/>
            </a:endParaRPr>
          </a:p>
          <a:p>
            <a:r>
              <a:rPr lang="en-GB" sz="2800" dirty="0">
                <a:solidFill>
                  <a:srgbClr val="95519E"/>
                </a:solidFill>
                <a:latin typeface="Lato" panose="020F0502020204030203" pitchFamily="34" charset="0"/>
                <a:ea typeface="Lato" panose="020F0502020204030203" pitchFamily="34" charset="0"/>
                <a:cs typeface="Lato" panose="020F0502020204030203" pitchFamily="34" charset="0"/>
              </a:rPr>
              <a:t>3. </a:t>
            </a:r>
            <a:r>
              <a:rPr lang="en-GB" sz="2800" dirty="0">
                <a:solidFill>
                  <a:prstClr val="black"/>
                </a:solidFill>
                <a:latin typeface="Lato" panose="020F0502020204030203" pitchFamily="34" charset="0"/>
                <a:ea typeface="Lato" panose="020F0502020204030203" pitchFamily="34" charset="0"/>
                <a:cs typeface="Lato" panose="020F0502020204030203" pitchFamily="34" charset="0"/>
              </a:rPr>
              <a:t>What </a:t>
            </a:r>
            <a:r>
              <a:rPr lang="en-GB" sz="2800" b="1" u="sng" dirty="0">
                <a:solidFill>
                  <a:prstClr val="black"/>
                </a:solidFill>
                <a:latin typeface="Lato" panose="020F0502020204030203" pitchFamily="34" charset="0"/>
                <a:ea typeface="Lato" panose="020F0502020204030203" pitchFamily="34" charset="0"/>
                <a:cs typeface="Lato" panose="020F0502020204030203" pitchFamily="34" charset="0"/>
              </a:rPr>
              <a:t>co</a:t>
            </a:r>
            <a:r>
              <a:rPr lang="en-GB" sz="2800" b="1" u="sng" dirty="0">
                <a:latin typeface="Lato" panose="020F0502020204030203" pitchFamily="34" charset="0"/>
                <a:ea typeface="Lato" panose="020F0502020204030203" pitchFamily="34" charset="0"/>
                <a:cs typeface="Lato" panose="020F0502020204030203" pitchFamily="34" charset="0"/>
              </a:rPr>
              <a:t>nsideration</a:t>
            </a:r>
            <a:r>
              <a:rPr lang="en-GB" sz="2800" b="1" u="sng" dirty="0">
                <a:solidFill>
                  <a:prstClr val="black"/>
                </a:solidFill>
                <a:latin typeface="Lato" panose="020F0502020204030203" pitchFamily="34" charset="0"/>
                <a:ea typeface="Lato" panose="020F0502020204030203" pitchFamily="34" charset="0"/>
                <a:cs typeface="Lato" panose="020F0502020204030203" pitchFamily="34" charset="0"/>
              </a:rPr>
              <a:t>s </a:t>
            </a:r>
            <a:r>
              <a:rPr lang="en-GB" sz="2800" dirty="0">
                <a:solidFill>
                  <a:prstClr val="black"/>
                </a:solidFill>
                <a:latin typeface="Lato" panose="020F0502020204030203" pitchFamily="34" charset="0"/>
                <a:ea typeface="Lato" panose="020F0502020204030203" pitchFamily="34" charset="0"/>
                <a:cs typeface="Lato" panose="020F0502020204030203" pitchFamily="34" charset="0"/>
              </a:rPr>
              <a:t>would they need to have when deciding whether to get treatment? (i.e. cost or risks)</a:t>
            </a:r>
          </a:p>
          <a:p>
            <a:endParaRPr lang="en-GB" sz="2800" dirty="0">
              <a:solidFill>
                <a:prstClr val="black"/>
              </a:solidFill>
              <a:latin typeface="Lato" panose="020F0502020204030203" pitchFamily="34" charset="0"/>
              <a:ea typeface="Lato" panose="020F0502020204030203" pitchFamily="34" charset="0"/>
              <a:cs typeface="Lato" panose="020F0502020204030203" pitchFamily="34" charset="0"/>
            </a:endParaRPr>
          </a:p>
          <a:p>
            <a:pPr marL="514350" indent="-514350">
              <a:buAutoNum type="arabicPeriod"/>
            </a:pPr>
            <a:endParaRPr lang="en-GB" sz="2800" dirty="0">
              <a:latin typeface="Lato" panose="020F0502020204030203" pitchFamily="34" charset="0"/>
              <a:ea typeface="Lato" panose="020F0502020204030203" pitchFamily="34" charset="0"/>
              <a:cs typeface="Lato" panose="020F0502020204030203" pitchFamily="34" charset="0"/>
            </a:endParaRPr>
          </a:p>
        </p:txBody>
      </p:sp>
      <p:pic>
        <p:nvPicPr>
          <p:cNvPr id="6" name="Picture 5">
            <a:extLst>
              <a:ext uri="{FF2B5EF4-FFF2-40B4-BE49-F238E27FC236}">
                <a16:creationId xmlns:a16="http://schemas.microsoft.com/office/drawing/2014/main" id="{FF804E93-7032-4D8F-947B-A737A429F511}"/>
              </a:ext>
            </a:extLst>
          </p:cNvPr>
          <p:cNvPicPr>
            <a:picLocks noChangeAspect="1"/>
          </p:cNvPicPr>
          <p:nvPr/>
        </p:nvPicPr>
        <p:blipFill rotWithShape="1">
          <a:blip r:embed="rId3">
            <a:extLst>
              <a:ext uri="{28A0092B-C50C-407E-A947-70E740481C1C}">
                <a14:useLocalDpi xmlns:a14="http://schemas.microsoft.com/office/drawing/2010/main" val="0"/>
              </a:ext>
            </a:extLst>
          </a:blip>
          <a:srcRect l="1271" t="68987" r="78924" b="9050"/>
          <a:stretch/>
        </p:blipFill>
        <p:spPr>
          <a:xfrm>
            <a:off x="1008153" y="1803297"/>
            <a:ext cx="1833048" cy="1429442"/>
          </a:xfrm>
          <a:prstGeom prst="rect">
            <a:avLst/>
          </a:prstGeom>
        </p:spPr>
      </p:pic>
      <p:pic>
        <p:nvPicPr>
          <p:cNvPr id="9" name="Picture 8">
            <a:extLst>
              <a:ext uri="{FF2B5EF4-FFF2-40B4-BE49-F238E27FC236}">
                <a16:creationId xmlns:a16="http://schemas.microsoft.com/office/drawing/2014/main" id="{400D1F3B-B7EF-4492-805B-5C368983F3C4}"/>
              </a:ext>
            </a:extLst>
          </p:cNvPr>
          <p:cNvPicPr>
            <a:picLocks noChangeAspect="1"/>
          </p:cNvPicPr>
          <p:nvPr/>
        </p:nvPicPr>
        <p:blipFill rotWithShape="1">
          <a:blip r:embed="rId3">
            <a:extLst>
              <a:ext uri="{28A0092B-C50C-407E-A947-70E740481C1C}">
                <a14:useLocalDpi xmlns:a14="http://schemas.microsoft.com/office/drawing/2010/main" val="0"/>
              </a:ext>
            </a:extLst>
          </a:blip>
          <a:srcRect l="23958" t="69032" r="58185" b="8229"/>
          <a:stretch/>
        </p:blipFill>
        <p:spPr>
          <a:xfrm>
            <a:off x="539460" y="3355701"/>
            <a:ext cx="1587854" cy="1421681"/>
          </a:xfrm>
          <a:prstGeom prst="rect">
            <a:avLst/>
          </a:prstGeom>
        </p:spPr>
      </p:pic>
      <p:pic>
        <p:nvPicPr>
          <p:cNvPr id="16" name="Picture 15">
            <a:extLst>
              <a:ext uri="{FF2B5EF4-FFF2-40B4-BE49-F238E27FC236}">
                <a16:creationId xmlns:a16="http://schemas.microsoft.com/office/drawing/2014/main" id="{BF88B474-3AE4-423B-9D0A-E674DD0DBA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02" t="29524" r="15272" b="30293"/>
          <a:stretch/>
        </p:blipFill>
        <p:spPr>
          <a:xfrm rot="19961665">
            <a:off x="1539989" y="5395085"/>
            <a:ext cx="1212112" cy="682880"/>
          </a:xfrm>
          <a:prstGeom prst="rect">
            <a:avLst/>
          </a:prstGeom>
        </p:spPr>
      </p:pic>
      <p:pic>
        <p:nvPicPr>
          <p:cNvPr id="18" name="Picture 17">
            <a:extLst>
              <a:ext uri="{FF2B5EF4-FFF2-40B4-BE49-F238E27FC236}">
                <a16:creationId xmlns:a16="http://schemas.microsoft.com/office/drawing/2014/main" id="{5DFF06ED-92C9-43D9-8EF0-074488DD36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402" t="29524" r="15272" b="30293"/>
          <a:stretch/>
        </p:blipFill>
        <p:spPr>
          <a:xfrm rot="19106699">
            <a:off x="1351721" y="5216431"/>
            <a:ext cx="1212112" cy="682880"/>
          </a:xfrm>
          <a:prstGeom prst="rect">
            <a:avLst/>
          </a:prstGeom>
        </p:spPr>
      </p:pic>
      <p:sp>
        <p:nvSpPr>
          <p:cNvPr id="2" name="Rectangle 1">
            <a:extLst>
              <a:ext uri="{FF2B5EF4-FFF2-40B4-BE49-F238E27FC236}">
                <a16:creationId xmlns:a16="http://schemas.microsoft.com/office/drawing/2014/main" id="{DF62F31C-18B6-4050-A4E7-9FFACACA798A}"/>
              </a:ext>
            </a:extLst>
          </p:cNvPr>
          <p:cNvSpPr/>
          <p:nvPr/>
        </p:nvSpPr>
        <p:spPr>
          <a:xfrm>
            <a:off x="5311302" y="5736525"/>
            <a:ext cx="7146389" cy="646331"/>
          </a:xfrm>
          <a:prstGeom prst="rect">
            <a:avLst/>
          </a:prstGeom>
        </p:spPr>
        <p:txBody>
          <a:bodyPr wrap="square">
            <a:spAutoFit/>
          </a:bodyPr>
          <a:lstStyle/>
          <a:p>
            <a:endParaRPr lang="en-GB" dirty="0">
              <a:solidFill>
                <a:prstClr val="black"/>
              </a:solidFill>
              <a:latin typeface="Lato" panose="020F0502020204030203" pitchFamily="34" charset="0"/>
              <a:ea typeface="Lato" panose="020F0502020204030203" pitchFamily="34" charset="0"/>
              <a:cs typeface="Lato" panose="020F0502020204030203" pitchFamily="34" charset="0"/>
            </a:endParaRPr>
          </a:p>
          <a:p>
            <a:r>
              <a:rPr lang="en-GB" dirty="0">
                <a:solidFill>
                  <a:srgbClr val="95519E"/>
                </a:solidFill>
                <a:latin typeface="Lato" panose="020F0502020204030203" pitchFamily="34" charset="0"/>
                <a:ea typeface="Lato" panose="020F0502020204030203" pitchFamily="34" charset="0"/>
                <a:cs typeface="Lato" panose="020F0502020204030203" pitchFamily="34" charset="0"/>
              </a:rPr>
              <a:t>Then, click on each name on the next slide to check your answers!</a:t>
            </a:r>
            <a:endParaRPr lang="en-GB" dirty="0">
              <a:latin typeface="Lato" panose="020F0502020204030203" pitchFamily="34" charset="0"/>
              <a:ea typeface="Lato" panose="020F0502020204030203" pitchFamily="34" charset="0"/>
              <a:cs typeface="Lato" panose="020F0502020204030203" pitchFamily="34" charset="0"/>
            </a:endParaRPr>
          </a:p>
        </p:txBody>
      </p:sp>
      <p:sp>
        <p:nvSpPr>
          <p:cNvPr id="14" name="Footer Placeholder 1">
            <a:extLst>
              <a:ext uri="{FF2B5EF4-FFF2-40B4-BE49-F238E27FC236}">
                <a16:creationId xmlns:a16="http://schemas.microsoft.com/office/drawing/2014/main" id="{64EBCFBF-9356-4C33-9F39-CB93C2C53DC8}"/>
              </a:ext>
            </a:extLst>
          </p:cNvPr>
          <p:cNvSpPr>
            <a:spLocks noGrp="1"/>
          </p:cNvSpPr>
          <p:nvPr/>
        </p:nvSpPr>
        <p:spPr>
          <a:xfrm>
            <a:off x="0" y="6492875"/>
            <a:ext cx="12192000" cy="365125"/>
          </a:xfrm>
          <a:prstGeom prst="rect">
            <a:avLst/>
          </a:prstGeom>
          <a:noFill/>
        </p:spPr>
        <p:txBody>
          <a:bodyPr vert="horz" lIns="91440" tIns="45720" rIns="91440" bIns="45720" rtlCol="0" anchor="ctr"/>
          <a:lstStyle>
            <a:defPPr>
              <a:defRPr lang="en-US"/>
            </a:defPPr>
            <a:lvl1pPr marL="0" algn="ctr" defTabSz="914400" rtl="0" eaLnBrk="1" latinLnBrk="0" hangingPunct="1">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PSHE Association 2020  </a:t>
            </a:r>
          </a:p>
        </p:txBody>
      </p:sp>
    </p:spTree>
    <p:extLst>
      <p:ext uri="{BB962C8B-B14F-4D97-AF65-F5344CB8AC3E}">
        <p14:creationId xmlns:p14="http://schemas.microsoft.com/office/powerpoint/2010/main" val="127908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8548</TotalTime>
  <Words>1437</Words>
  <Application>Microsoft Office PowerPoint</Application>
  <PresentationFormat>Widescreen</PresentationFormat>
  <Paragraphs>169</Paragraphs>
  <Slides>13</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Lato</vt:lpstr>
      <vt:lpstr>Calibri</vt:lpstr>
      <vt:lpstr>Calibri Light</vt:lpstr>
      <vt:lpstr>Open Sans Light</vt:lpstr>
      <vt:lpstr>Gill Sans MT</vt:lpstr>
      <vt:lpstr>Arial</vt:lpstr>
      <vt:lpstr>League Spartan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PSHE Association©</dc:creator>
  <cp:lastModifiedBy>Sam Harvey</cp:lastModifiedBy>
  <cp:revision>546</cp:revision>
  <dcterms:created xsi:type="dcterms:W3CDTF">2018-11-29T11:01:12Z</dcterms:created>
  <dcterms:modified xsi:type="dcterms:W3CDTF">2020-04-02T09:34:52Z</dcterms:modified>
</cp:coreProperties>
</file>