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24"/>
  </p:notesMasterIdLst>
  <p:handoutMasterIdLst>
    <p:handoutMasterId r:id="rId25"/>
  </p:handoutMasterIdLst>
  <p:sldIdLst>
    <p:sldId id="257" r:id="rId6"/>
    <p:sldId id="269" r:id="rId7"/>
    <p:sldId id="270" r:id="rId8"/>
    <p:sldId id="260" r:id="rId9"/>
    <p:sldId id="272" r:id="rId10"/>
    <p:sldId id="261" r:id="rId11"/>
    <p:sldId id="256" r:id="rId12"/>
    <p:sldId id="262" r:id="rId13"/>
    <p:sldId id="263" r:id="rId14"/>
    <p:sldId id="264" r:id="rId15"/>
    <p:sldId id="265" r:id="rId16"/>
    <p:sldId id="288" r:id="rId17"/>
    <p:sldId id="279" r:id="rId18"/>
    <p:sldId id="287" r:id="rId19"/>
    <p:sldId id="285" r:id="rId20"/>
    <p:sldId id="273" r:id="rId21"/>
    <p:sldId id="268" r:id="rId22"/>
    <p:sldId id="278" r:id="rId2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69"/>
            <p14:sldId id="270"/>
            <p14:sldId id="260"/>
            <p14:sldId id="272"/>
            <p14:sldId id="261"/>
            <p14:sldId id="256"/>
            <p14:sldId id="262"/>
          </p14:sldIdLst>
        </p14:section>
        <p14:section name="Pupil Slides" id="{938DD7AC-2297-1F48-B25E-0B0BFFE37CBE}">
          <p14:sldIdLst>
            <p14:sldId id="263"/>
            <p14:sldId id="264"/>
            <p14:sldId id="265"/>
            <p14:sldId id="288"/>
            <p14:sldId id="279"/>
            <p14:sldId id="287"/>
            <p14:sldId id="285"/>
            <p14:sldId id="273"/>
            <p14:sldId id="268"/>
            <p14:sldId id="278"/>
          </p14:sldIdLst>
        </p14:section>
      </p14:sectionLst>
    </p:ext>
    <p:ext uri="{EFAFB233-063F-42B5-8137-9DF3F51BA10A}">
      <p15:sldGuideLst xmlns:p15="http://schemas.microsoft.com/office/powerpoint/2012/main">
        <p15:guide id="2" pos="3120" userDrawn="1">
          <p15:clr>
            <a:srgbClr val="A4A3A4"/>
          </p15:clr>
        </p15:guide>
        <p15:guide id="3" orient="horz" pos="22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9DA7D97E-0E7E-1C61-E981-34651E1E73A9}" name="Monica Perry" initials="MP" userId="S::Monica@pshe-association.org.uk::2b9395e8-95cb-4167-9b45-755ad557802d" providerId="AD"/>
  <p188:author id="{49F4D48D-B9AE-63B3-08F1-F6CADBD8013F}" name="Jasmine John" initials="JJ" userId="S::Jasmine@pshe-association.org.uk::f5f6a001-5c5b-4349-9c1b-b373bda37f43"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6756"/>
    <a:srgbClr val="ED694B"/>
    <a:srgbClr val="1EA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7" autoAdjust="0"/>
    <p:restoredTop sz="77007" autoAdjust="0"/>
  </p:normalViewPr>
  <p:slideViewPr>
    <p:cSldViewPr snapToGrid="0">
      <p:cViewPr varScale="1">
        <p:scale>
          <a:sx n="97" d="100"/>
          <a:sy n="97" d="100"/>
        </p:scale>
        <p:origin x="1648" y="192"/>
      </p:cViewPr>
      <p:guideLst>
        <p:guide pos="3120"/>
        <p:guide orient="horz" pos="2228"/>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18/11/2024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11/18/24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talktofrank.co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Ensure that students know where they can seek help and further advice, both now and in the future, if they are concerned about substance use, including drugs and alcohol, or peer influence. Students wishing to seek further guidance can:</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Speak to a tutor, pastoral lead or other trusted member of staff in the school</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Contact Childline </a:t>
            </a:r>
            <a:r>
              <a:rPr lang="en-GB" sz="1800" u="sng" dirty="0">
                <a:solidFill>
                  <a:srgbClr val="3B3838"/>
                </a:solidFill>
                <a:effectLst/>
                <a:latin typeface="Outfit"/>
                <a:ea typeface="Calibri" panose="020F0502020204030204" pitchFamily="34" charset="0"/>
                <a:cs typeface="Times New Roman" panose="02020603050405020304" pitchFamily="18" charset="0"/>
                <a:hlinkClick r:id="rId3"/>
              </a:rPr>
              <a:t>www.childline.org.uk</a:t>
            </a:r>
            <a:r>
              <a:rPr lang="en-GB" sz="1800" dirty="0">
                <a:solidFill>
                  <a:srgbClr val="3B3838"/>
                </a:solidFill>
                <a:effectLst/>
                <a:latin typeface="Outfit"/>
                <a:ea typeface="Calibri" panose="020F0502020204030204" pitchFamily="34" charset="0"/>
                <a:cs typeface="Times New Roman" panose="02020603050405020304" pitchFamily="18" charset="0"/>
              </a:rPr>
              <a:t> 0800 1111</a:t>
            </a:r>
          </a:p>
          <a:p>
            <a:pPr marL="342900" lvl="0" indent="-342900">
              <a:lnSpc>
                <a:spcPts val="155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Visit  </a:t>
            </a:r>
            <a:r>
              <a:rPr lang="en-GB" sz="1800" u="sng" dirty="0">
                <a:solidFill>
                  <a:srgbClr val="3B3838"/>
                </a:solidFill>
                <a:effectLst/>
                <a:latin typeface="Outfit"/>
                <a:ea typeface="Calibri" panose="020F0502020204030204" pitchFamily="34" charset="0"/>
                <a:cs typeface="Times New Roman" panose="02020603050405020304" pitchFamily="18" charset="0"/>
                <a:hlinkClick r:id="rId4"/>
              </a:rPr>
              <a:t>https://www.talktofrank.com</a:t>
            </a:r>
            <a:r>
              <a:rPr lang="en-GB" sz="1800" dirty="0">
                <a:solidFill>
                  <a:srgbClr val="3B3838"/>
                </a:solidFill>
                <a:effectLst/>
                <a:latin typeface="Outfit"/>
                <a:ea typeface="Times New Roman" panose="02020603050405020304" pitchFamily="18" charset="0"/>
                <a:cs typeface="Times New Roman" panose="02020603050405020304" pitchFamily="18" charset="0"/>
              </a:rPr>
              <a:t>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152764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Extension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students to select a stage of the timeline and create a script/role-play, modelling how an individual could communicate their decision to challenge or ignore an influence.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133570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7</a:t>
            </a:fld>
            <a:endParaRPr lang="en-US"/>
          </a:p>
        </p:txBody>
      </p:sp>
    </p:spTree>
    <p:extLst>
      <p:ext uri="{BB962C8B-B14F-4D97-AF65-F5344CB8AC3E}">
        <p14:creationId xmlns:p14="http://schemas.microsoft.com/office/powerpoint/2010/main" val="156521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(5 mins, slides 10-11)</a:t>
            </a:r>
          </a:p>
          <a:p>
            <a:endParaRPr lang="en-GB" dirty="0"/>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Ensure ground rules are established with the group before teaching this lesson and make students aware of the question box, which will be available throughout the lesson. Explain that if they have worries or questions during or after the lesson, that they do not want to raise in front of the class, they can write their question on a piece of paper, anonymously or with their name, and put it in the question box.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(5 mins, slides 10-11)</a:t>
            </a:r>
          </a:p>
          <a:p>
            <a:endParaRPr lang="en-US" dirty="0"/>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Introduce the learning objective and outcomes and explain that today’s lesson explores how to manage influences in relation to substance use.</a:t>
            </a:r>
          </a:p>
          <a:p>
            <a:pPr>
              <a:lnSpc>
                <a:spcPct val="115000"/>
              </a:lnSpc>
              <a:spcAft>
                <a:spcPts val="700"/>
              </a:spcAft>
            </a:pPr>
            <a:br>
              <a:rPr lang="en-US" dirty="0"/>
            </a:b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ED8D4-D3DA-BF89-B361-680B7D8CE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61504-5808-B89D-DB32-8D264FD560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0CA8C-8B23-D8E0-EE17-C942A85F0F94}"/>
              </a:ext>
            </a:extLst>
          </p:cNvPr>
          <p:cNvSpPr>
            <a:spLocks noGrp="1"/>
          </p:cNvSpPr>
          <p:nvPr>
            <p:ph type="body" idx="1"/>
          </p:nvPr>
        </p:nvSpPr>
        <p:spPr/>
        <p:txBody>
          <a:bodyPr/>
          <a:lstStyle/>
          <a:p>
            <a:r>
              <a:rPr lang="en-US" b="1" i="0" dirty="0">
                <a:solidFill>
                  <a:srgbClr val="1D1C1D"/>
                </a:solidFill>
                <a:effectLst/>
                <a:latin typeface="Slack-Lato"/>
              </a:rPr>
              <a:t>Teacher notes – Baseline assessment activity (10 mins)</a:t>
            </a:r>
          </a:p>
          <a:p>
            <a:endParaRPr lang="en-US" b="1" i="0" dirty="0">
              <a:solidFill>
                <a:srgbClr val="1D1C1D"/>
              </a:solidFill>
              <a:effectLst/>
              <a:latin typeface="Slack-Lato"/>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 pairs, ask students to sort the influence cards from </a:t>
            </a:r>
            <a:r>
              <a:rPr lang="en-GB" sz="1800" b="1" dirty="0">
                <a:solidFill>
                  <a:srgbClr val="3B3838"/>
                </a:solidFill>
                <a:effectLst/>
                <a:latin typeface="Outfit"/>
                <a:ea typeface="Calibri" panose="020F0502020204030204" pitchFamily="34" charset="0"/>
                <a:cs typeface="Times New Roman" panose="02020603050405020304" pitchFamily="18" charset="0"/>
              </a:rPr>
              <a:t>Resource 2: Influence cards</a:t>
            </a:r>
            <a:r>
              <a:rPr lang="en-GB" sz="1800" dirty="0">
                <a:solidFill>
                  <a:srgbClr val="3B3838"/>
                </a:solidFill>
                <a:effectLst/>
                <a:latin typeface="Outfit"/>
                <a:ea typeface="Calibri" panose="020F0502020204030204" pitchFamily="34" charset="0"/>
                <a:cs typeface="Times New Roman" panose="02020603050405020304" pitchFamily="18" charset="0"/>
              </a:rPr>
              <a:t> onto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 Influence chart</a:t>
            </a:r>
            <a:r>
              <a:rPr lang="en-GB" sz="1800" dirty="0">
                <a:solidFill>
                  <a:srgbClr val="3B3838"/>
                </a:solidFill>
                <a:effectLst/>
                <a:latin typeface="Outfit"/>
                <a:ea typeface="Calibri" panose="020F0502020204030204" pitchFamily="34" charset="0"/>
                <a:cs typeface="Times New Roman" panose="02020603050405020304" pitchFamily="18" charset="0"/>
              </a:rPr>
              <a:t>, assessing whether they think each is an internal or external influence and how weak or strong the impact of the influence is likely to be on a person’s behaviour. Explain that internal influence relates to someone’s own thoughts, feelings, perceptions, attitudes etc., while external influence relates to other aspects which affect someone’s ideas, such as those coming from others, the media, or the environment around them.</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Next, share their responses as a class. Draw out common ideas about influences and what influences they believe have the strongest impact on behaviour. Note that there may be considerable differences in how strong an impact individual students consider an influence will have on someone’s behaviour. Religion, for example, may be identified as a very strong influence for some but not at all for others. If time allows, ask students if there are any other types of influence that they think are common for young people that are not mentioned on the cards.</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Use the discussions from this activity to gauge students’ understanding/perception of influences relating to the use of alcohol and other drugs. Use this to prioritise and adapt discussions in the lesson.</a:t>
            </a:r>
          </a:p>
        </p:txBody>
      </p:sp>
      <p:sp>
        <p:nvSpPr>
          <p:cNvPr id="4" name="Slide Number Placeholder 3">
            <a:extLst>
              <a:ext uri="{FF2B5EF4-FFF2-40B4-BE49-F238E27FC236}">
                <a16:creationId xmlns:a16="http://schemas.microsoft.com/office/drawing/2014/main" id="{734EE472-4317-FF5C-7CDC-8DDA10F67B49}"/>
              </a:ext>
            </a:extLst>
          </p:cNvPr>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73203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Festival timeline (15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 a class, read the timeline of Max’s experience of preparing for and going to a festival, in </a:t>
            </a:r>
            <a:r>
              <a:rPr lang="en-GB" sz="1800" b="1" dirty="0">
                <a:solidFill>
                  <a:srgbClr val="3B3838"/>
                </a:solidFill>
                <a:effectLst/>
                <a:latin typeface="Outfit"/>
                <a:ea typeface="Calibri" panose="020F0502020204030204" pitchFamily="34" charset="0"/>
                <a:cs typeface="Times New Roman" panose="02020603050405020304" pitchFamily="18" charset="0"/>
              </a:rPr>
              <a:t>Resource 3: Festival timeline</a:t>
            </a:r>
            <a:r>
              <a:rPr lang="en-GB" sz="1800" dirty="0">
                <a:solidFill>
                  <a:srgbClr val="3B3838"/>
                </a:solidFill>
                <a:effectLst/>
                <a:latin typeface="Outfit"/>
                <a:ea typeface="Calibri" panose="020F0502020204030204" pitchFamily="34" charset="0"/>
                <a:cs typeface="Times New Roman" panose="02020603050405020304" pitchFamily="18" charset="0"/>
              </a:rPr>
              <a:t>.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 pairs, ask students to identify the potential influences on Max and the other characters at each stage, and analyse the potential impact of acting based on these pressures and influences.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Finally, ask students to state whether the influences on Max at each stage are internal or external, i.e. are they coming from Max himself or from an outside source?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a:t>
            </a: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Take feedback, drawing out key learning:</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At the start of the timeline, it is likely that Max is excited about going away with his friends, although he may start to feel external pressure to engage in alcohol/drug-taking activity when he receives the group messages about drugs and alcohol. While he may be going to the festival because he wants to (internal), the assumption of his friends might be that they will all be using drugs/alcohol (and Max may not want to).</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At stage 2, Max may be feeling happy and relaxed and perhaps less obvious pressure to take drugs/alcohol, as there is a positive, relaxed vibe. He may feel internal influence to join in as the atmosphere is friendly and may feel safe, but external influence to join in from his friends and others attending the festival. This could be because he wants to “fit in” or feels that he is expected to.</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Stage 3 of the timeline may begin with an excited and energetic mood, but Max may soon be feeling external pressure from friends and other festival goers to engage in drinking or drug-taking. They may also feel some external influence from musicians/celebrities. Max also thinks someone may have added something to (‘spiked’) his non-alcoholic drink without telling him. The people Max is with might be trying to pressure him to consume alcohol or other drugs, but spiking means that Max has not consented to consuming alcohol or other drugs. Spiking is illegal and can carry a sentence of up to ten years (this can be higher if the spiking is linked to further crimes against the person).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At stage 4, Max may be feeling pressure to ‘stay quiet’ in case he ruins the ‘good mood’ of the others – this might be internal or external.  The use of nitrous oxide (identified in the story as ‘balloons’ but also known as ‘</a:t>
            </a:r>
            <a:r>
              <a:rPr lang="en-GB" sz="1800" i="1" dirty="0" err="1">
                <a:solidFill>
                  <a:srgbClr val="3B3838"/>
                </a:solidFill>
                <a:effectLst/>
                <a:latin typeface="Outfit"/>
                <a:ea typeface="Calibri" panose="020F0502020204030204" pitchFamily="34" charset="0"/>
                <a:cs typeface="Times New Roman" panose="02020603050405020304" pitchFamily="18" charset="0"/>
              </a:rPr>
              <a:t>Noz</a:t>
            </a:r>
            <a:r>
              <a:rPr lang="en-GB" sz="1800" i="1" dirty="0">
                <a:solidFill>
                  <a:srgbClr val="3B3838"/>
                </a:solidFill>
                <a:effectLst/>
                <a:latin typeface="Outfit"/>
                <a:ea typeface="Calibri" panose="020F0502020204030204" pitchFamily="34" charset="0"/>
                <a:cs typeface="Times New Roman" panose="02020603050405020304" pitchFamily="18" charset="0"/>
              </a:rPr>
              <a:t>’, ‘Nos’ or ‘laughing gas’) has become more prevalent amongst young people, but can be dangerous with heavy use or unsafe inhalation practices and result in effects such as headaches, breathing problems, nerve damage, unconsciousness. Nitrous oxide became a class C controlled substance in 2023. The Office for National Statistics reported 45 registered deaths involving nitrous oxide in England and Wales since 2010 (Office for National Statistics, 2022).</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To sum up, explain that if a person can identify an influence as external, they may have a greater opportunity to evaluate whether it benefits them to act on it or not. If they recognise that the pressure is only coming from within themselves, then this can help them to resist the pressure and make more autonomous and authentic choices.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 </a:t>
            </a:r>
          </a:p>
          <a:p>
            <a:pPr>
              <a:lnSpc>
                <a:spcPct val="107000"/>
              </a:lnSpc>
              <a:spcAft>
                <a:spcPts val="800"/>
              </a:spcAft>
            </a:pPr>
            <a:r>
              <a:rPr lang="en-GB" sz="1800" b="1" dirty="0">
                <a:solidFill>
                  <a:srgbClr val="A73679"/>
                </a:solidFill>
                <a:effectLst/>
                <a:latin typeface="Outfit"/>
                <a:ea typeface="Calibri" panose="020F0502020204030204" pitchFamily="34" charset="0"/>
                <a:cs typeface="Times New Roman" panose="02020603050405020304" pitchFamily="18" charset="0"/>
              </a:rPr>
              <a:t>Support:</a:t>
            </a:r>
            <a:r>
              <a:rPr lang="en-GB" sz="1800" dirty="0">
                <a:solidFill>
                  <a:srgbClr val="A73679"/>
                </a:solidFill>
                <a:effectLst/>
                <a:latin typeface="Outfit"/>
                <a:ea typeface="Calibri" panose="020F0502020204030204" pitchFamily="34" charset="0"/>
                <a:cs typeface="Times New Roman" panose="02020603050405020304" pitchFamily="18" charset="0"/>
              </a:rPr>
              <a:t> </a:t>
            </a:r>
            <a:r>
              <a:rPr lang="en-GB" sz="1800" dirty="0">
                <a:solidFill>
                  <a:srgbClr val="3B3838"/>
                </a:solidFill>
                <a:effectLst/>
                <a:latin typeface="Outfit"/>
                <a:ea typeface="Calibri" panose="020F0502020204030204" pitchFamily="34" charset="0"/>
                <a:cs typeface="Times New Roman" panose="02020603050405020304" pitchFamily="18" charset="0"/>
              </a:rPr>
              <a:t>Ask students to identify the influence at each stage and whether it is internal or external, using the timeline in </a:t>
            </a:r>
            <a:r>
              <a:rPr lang="en-GB" sz="1800" b="1" dirty="0">
                <a:solidFill>
                  <a:srgbClr val="3B3838"/>
                </a:solidFill>
                <a:effectLst/>
                <a:latin typeface="Outfit"/>
                <a:ea typeface="Calibri" panose="020F0502020204030204" pitchFamily="34" charset="0"/>
                <a:cs typeface="Times New Roman" panose="02020603050405020304" pitchFamily="18" charset="0"/>
              </a:rPr>
              <a:t>Resource 3a:  Festival timeline – key moments</a:t>
            </a:r>
            <a:r>
              <a:rPr lang="en-GB" sz="1800" dirty="0">
                <a:solidFill>
                  <a:srgbClr val="3B3838"/>
                </a:solidFill>
                <a:effectLst/>
                <a:latin typeface="Outfit"/>
                <a:ea typeface="Calibri" panose="020F0502020204030204" pitchFamily="34" charset="0"/>
                <a:cs typeface="Times New Roman" panose="02020603050405020304" pitchFamily="18" charset="0"/>
              </a:rPr>
              <a:t>.</a:t>
            </a:r>
          </a:p>
          <a:p>
            <a:pPr>
              <a:lnSpc>
                <a:spcPts val="1550"/>
              </a:lnSpc>
              <a:spcAft>
                <a:spcPts val="700"/>
              </a:spcAft>
            </a:pPr>
            <a:r>
              <a:rPr lang="en-GB" sz="1800" b="1" dirty="0">
                <a:solidFill>
                  <a:srgbClr val="A73679"/>
                </a:solidFill>
                <a:effectLst/>
                <a:latin typeface="Outfit"/>
                <a:ea typeface="Calibri" panose="020F0502020204030204" pitchFamily="34" charset="0"/>
                <a:cs typeface="Times New Roman" panose="02020603050405020304" pitchFamily="18" charset="0"/>
              </a:rPr>
              <a:t>Challenge:</a:t>
            </a:r>
            <a:r>
              <a:rPr lang="en-GB" sz="1800" dirty="0">
                <a:solidFill>
                  <a:srgbClr val="3B3838"/>
                </a:solidFill>
                <a:effectLst/>
                <a:latin typeface="Outfit"/>
                <a:ea typeface="Calibri" panose="020F0502020204030204" pitchFamily="34" charset="0"/>
                <a:cs typeface="Times New Roman" panose="02020603050405020304" pitchFamily="18" charset="0"/>
              </a:rPr>
              <a:t> Ask students to discuss what they think most often has the greatest impact: external or internal influence? Are there any contexts in which this balance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GB" dirty="0"/>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1001606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E5683-8DA3-C9C5-3773-345995E71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C1FC9-74C2-393D-1B7D-EA99F37BFA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4BE36-2B8B-656A-24CF-969AA40E1B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Strategies for Max (10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Remind students that sometimes people might be going along with others because of the influences we have been considering, but it can just take one person to ‘break ranks’ for others to admit they feel the same about what is happening.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 their groups, ask students to identify opportunities for Max to be a positive influence on others in the timeline, and what strategy he could use e.g. could he encourage the friend to drink water between alcoholic drinks?  Should he find help or a first aid tent at any point?</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Then, ask for at least one strategy from each group. You may wish to collate these strategies on a whole class mind map.</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Key learning:</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In situations where they are increasingly independent, it is important that students know how to help keep themselves and others safe. For many students, festivals or similar weekends away will be the first time they feel independent, and this can be a very exciting time. It is easy for young people to get caught up ‘in the moment’, especially when with their peers and in a place where there is less direct adult supervision.</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It is important that young people know that they have options and that using substances or drinking alcohol is not the norm, even if it feels like it is in environments such as music festivals.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Strategies might include: establishing expectations with friends before going to the festival; saying a polite but assertive ‘no thanks’ to offers of alcohol or other drugs; agreeing to respect others’ decisions not to use substances; drinking water between alcoholic drinks; arranging designated meeting points or meeting times in case they lose one another; finding appropriate help such as going to the first aid tent if needed; always staying in at least pairs throughout the weekend; not leaving drinks unattended; being aware of drug testing facilities which are present at some festivals (these tests may show the contents of a drug, and how frequently these are not the same as ‘advertised’, but do not remove the risks of taking the drug).</a:t>
            </a:r>
          </a:p>
          <a:p>
            <a:pPr marL="342900" lvl="0" indent="-342900">
              <a:lnSpc>
                <a:spcPts val="1550"/>
              </a:lnSpc>
              <a:buFont typeface="Symbol" panose="05050102010706020507" pitchFamily="18" charset="2"/>
              <a:buChar char=""/>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b="1" dirty="0">
                <a:solidFill>
                  <a:srgbClr val="A73679"/>
                </a:solidFill>
                <a:effectLst/>
                <a:latin typeface="Outfit"/>
                <a:ea typeface="Calibri" panose="020F0502020204030204" pitchFamily="34" charset="0"/>
                <a:cs typeface="Times New Roman" panose="02020603050405020304" pitchFamily="18" charset="0"/>
              </a:rPr>
              <a:t>Challenge:</a:t>
            </a:r>
            <a:r>
              <a:rPr lang="en-GB" sz="1800" dirty="0">
                <a:solidFill>
                  <a:srgbClr val="3B3838"/>
                </a:solidFill>
                <a:effectLst/>
                <a:latin typeface="Outfit"/>
                <a:ea typeface="Calibri" panose="020F0502020204030204" pitchFamily="34" charset="0"/>
                <a:cs typeface="Times New Roman" panose="02020603050405020304" pitchFamily="18" charset="0"/>
              </a:rPr>
              <a:t> Ask students to discuss if they think festival organisers should do more to keep young people safe and if so, how?</a:t>
            </a:r>
          </a:p>
          <a:p>
            <a:endParaRPr lang="en-GB" dirty="0"/>
          </a:p>
        </p:txBody>
      </p:sp>
      <p:sp>
        <p:nvSpPr>
          <p:cNvPr id="4" name="Slide Number Placeholder 3">
            <a:extLst>
              <a:ext uri="{FF2B5EF4-FFF2-40B4-BE49-F238E27FC236}">
                <a16:creationId xmlns:a16="http://schemas.microsoft.com/office/drawing/2014/main" id="{B960CF00-616E-C7A1-20F9-F37DD24037D8}"/>
              </a:ext>
            </a:extLst>
          </p:cNvPr>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774998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9DFC0-39E5-306F-E8C2-74EDF499B0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22586-FC69-452F-FFBF-3ABB012E0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E70E63-C65F-7AA9-1129-E90911E6A0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What if..? (10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rgbClr val="1D1C1D"/>
              </a:solidFill>
              <a:effectLst/>
              <a:latin typeface="Slack-Lato"/>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Reflecting on who or what is influencing Max and his friends at each stage, assign groups a different part of the story each and ask them to rewrite that stage, considering what decisions might have been made if the pressures/influences (internal or external) had been ignored or challenged.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each group to feedback their part of the story in order of the timeline.</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Elements of the timeline that might have been different include:</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The group deciding not to take alcohol or other drugs with them to the festival (e.g. if somebody spoke out against doing so at the start)</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The group sticking together, returning together and creating a plan for the day together, without the use of drugs or alcohol</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Telling others in the group how they are feeling about what is happening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Contacting a first aider if concerned about a friend</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0" lvl="0" indent="0">
              <a:lnSpc>
                <a:spcPts val="1550"/>
              </a:lnSpc>
              <a:spcAft>
                <a:spcPts val="700"/>
              </a:spcAft>
              <a:buFont typeface="Symbol" panose="05050102010706020507" pitchFamily="18" charset="2"/>
              <a:buNone/>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rgbClr val="1D1C1D"/>
              </a:solidFill>
              <a:effectLst/>
              <a:latin typeface="Slack-Lato"/>
            </a:endParaRPr>
          </a:p>
          <a:p>
            <a:endParaRPr lang="en-GB" dirty="0"/>
          </a:p>
        </p:txBody>
      </p:sp>
      <p:sp>
        <p:nvSpPr>
          <p:cNvPr id="4" name="Slide Number Placeholder 3">
            <a:extLst>
              <a:ext uri="{FF2B5EF4-FFF2-40B4-BE49-F238E27FC236}">
                <a16:creationId xmlns:a16="http://schemas.microsoft.com/office/drawing/2014/main" id="{B2313C39-1991-2D64-AA9E-42F8E7759DEA}"/>
              </a:ext>
            </a:extLst>
          </p:cNvPr>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277545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D1C1D"/>
                </a:solidFill>
                <a:effectLst/>
                <a:latin typeface="Slack-Lato"/>
              </a:rPr>
              <a:t>Teacher notes – Reflection and endpoint assessment (10 mins)</a:t>
            </a:r>
          </a:p>
          <a:p>
            <a:endParaRPr lang="en-US" b="1" i="0" dirty="0">
              <a:solidFill>
                <a:srgbClr val="1D1C1D"/>
              </a:solidFill>
              <a:effectLst/>
              <a:latin typeface="Slack-Lato"/>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students to come up with a list of at least five top tips for a ‘festival survival guide’ on a website about how to keep the experience enjoyable and safe for all, e.g. create a system to check on one another at various points in the day, aim to drink a certain amount of water to stay hydrated etc.  They should include tips that show what they have learnt about the effects of different internal and external influences, strategies for managing peer influence and ways to be a positive influence on peers in relation to substance use.</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students to feedback what they think is their most important tip from their list. This is an opportunity for you to gather evidence of the learning that has taken place and to inform your planning for subsequent learning.</a:t>
            </a:r>
          </a:p>
          <a:p>
            <a:endParaRPr lang="en-US" b="1" i="0"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570676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3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4" userDrawn="1">
          <p15:clr>
            <a:srgbClr val="F26B43"/>
          </p15:clr>
        </p15:guide>
        <p15:guide id="4" pos="1005" userDrawn="1">
          <p15:clr>
            <a:srgbClr val="F26B43"/>
          </p15:clr>
        </p15:guide>
        <p15:guide id="5" pos="1210" userDrawn="1">
          <p15:clr>
            <a:srgbClr val="F26B43"/>
          </p15:clr>
        </p15:guide>
        <p15:guide id="6" pos="2011" userDrawn="1">
          <p15:clr>
            <a:srgbClr val="F26B43"/>
          </p15:clr>
        </p15:guide>
        <p15:guide id="7" pos="2216" userDrawn="1">
          <p15:clr>
            <a:srgbClr val="F26B43"/>
          </p15:clr>
        </p15:guide>
        <p15:guide id="8" pos="3017" userDrawn="1">
          <p15:clr>
            <a:srgbClr val="F26B43"/>
          </p15:clr>
        </p15:guide>
        <p15:guide id="9" pos="3222" userDrawn="1">
          <p15:clr>
            <a:srgbClr val="F26B43"/>
          </p15:clr>
        </p15:guide>
        <p15:guide id="10" pos="4023" userDrawn="1">
          <p15:clr>
            <a:srgbClr val="F26B43"/>
          </p15:clr>
        </p15:guide>
        <p15:guide id="11" pos="4228" userDrawn="1">
          <p15:clr>
            <a:srgbClr val="F26B43"/>
          </p15:clr>
        </p15:guide>
        <p15:guide id="12" pos="5029" userDrawn="1">
          <p15:clr>
            <a:srgbClr val="F26B43"/>
          </p15:clr>
        </p15:guide>
        <p15:guide id="13" pos="5234" userDrawn="1">
          <p15:clr>
            <a:srgbClr val="F26B43"/>
          </p15:clr>
        </p15:guide>
        <p15:guide id="14" pos="6035" userDrawn="1">
          <p15:clr>
            <a:srgbClr val="F26B43"/>
          </p15:clr>
        </p15:guide>
        <p15:guide id="15" orient="horz" userDrawn="1">
          <p15:clr>
            <a:srgbClr val="F26B43"/>
          </p15:clr>
        </p15:guide>
        <p15:guide id="16" orient="horz" pos="4320" userDrawn="1">
          <p15:clr>
            <a:srgbClr val="F26B43"/>
          </p15:clr>
        </p15:guide>
        <p15:guide id="17" orient="horz" pos="204" userDrawn="1">
          <p15:clr>
            <a:srgbClr val="F26B43"/>
          </p15:clr>
        </p15:guide>
        <p15:guide id="18" orient="horz" pos="685" userDrawn="1">
          <p15:clr>
            <a:srgbClr val="F26B43"/>
          </p15:clr>
        </p15:guide>
        <p15:guide id="19" orient="horz" pos="890" userDrawn="1">
          <p15:clr>
            <a:srgbClr val="F26B43"/>
          </p15:clr>
        </p15:guide>
        <p15:guide id="20" orient="horz" pos="1371" userDrawn="1">
          <p15:clr>
            <a:srgbClr val="F26B43"/>
          </p15:clr>
        </p15:guide>
        <p15:guide id="21" orient="horz" pos="1576" userDrawn="1">
          <p15:clr>
            <a:srgbClr val="F26B43"/>
          </p15:clr>
        </p15:guide>
        <p15:guide id="22" orient="horz" pos="2057" userDrawn="1">
          <p15:clr>
            <a:srgbClr val="F26B43"/>
          </p15:clr>
        </p15:guide>
        <p15:guide id="23" orient="horz" pos="2262" userDrawn="1">
          <p15:clr>
            <a:srgbClr val="F26B43"/>
          </p15:clr>
        </p15:guide>
        <p15:guide id="24" orient="horz" pos="2743" userDrawn="1">
          <p15:clr>
            <a:srgbClr val="F26B43"/>
          </p15:clr>
        </p15:guide>
        <p15:guide id="25" orient="horz" pos="2948" userDrawn="1">
          <p15:clr>
            <a:srgbClr val="F26B43"/>
          </p15:clr>
        </p15:guide>
        <p15:guide id="26" orient="horz" pos="3429" userDrawn="1">
          <p15:clr>
            <a:srgbClr val="F26B43"/>
          </p15:clr>
        </p15:guide>
        <p15:guide id="27" orient="horz" pos="3634" userDrawn="1">
          <p15:clr>
            <a:srgbClr val="F26B43"/>
          </p15:clr>
        </p15:guide>
        <p15:guide id="28" orient="horz" pos="4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talktofrank.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p:txBody>
          <a:bodyPr>
            <a:normAutofit fontScale="90000"/>
          </a:bodyPr>
          <a:lstStyle/>
          <a:p>
            <a:r>
              <a:rPr lang="en-US" dirty="0"/>
              <a:t>Drug education</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6" y="3483582"/>
            <a:ext cx="5071113" cy="895913"/>
          </a:xfrm>
        </p:spPr>
        <p:txBody>
          <a:bodyPr/>
          <a:lstStyle/>
          <a:p>
            <a:pPr>
              <a:lnSpc>
                <a:spcPts val="3200"/>
              </a:lnSpc>
              <a:spcBef>
                <a:spcPts val="0"/>
              </a:spcBef>
            </a:pPr>
            <a:r>
              <a:rPr lang="en-US" sz="2400" dirty="0"/>
              <a:t>Managing influence</a:t>
            </a:r>
          </a:p>
          <a:p>
            <a:pPr>
              <a:lnSpc>
                <a:spcPts val="3200"/>
              </a:lnSpc>
              <a:spcBef>
                <a:spcPts val="0"/>
              </a:spcBef>
            </a:pPr>
            <a:r>
              <a:rPr lang="en-US" dirty="0"/>
              <a:t>Year 10-11: Lesson 2</a:t>
            </a:r>
            <a:endParaRPr lang="en-US" sz="2400" dirty="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Placeholder 11">
            <a:extLst>
              <a:ext uri="{FF2B5EF4-FFF2-40B4-BE49-F238E27FC236}">
                <a16:creationId xmlns:a16="http://schemas.microsoft.com/office/drawing/2014/main" id="{5EAD9B2A-7F83-9651-6C68-9A7E05362387}"/>
              </a:ext>
            </a:extLst>
          </p:cNvPr>
          <p:cNvPicPr>
            <a:picLocks noChangeAspect="1"/>
          </p:cNvPicPr>
          <p:nvPr/>
        </p:nvPicPr>
        <p:blipFill>
          <a:blip r:embed="rId2"/>
          <a:srcRect t="1207" b="1207"/>
          <a:stretch/>
        </p:blipFill>
        <p:spPr>
          <a:xfrm>
            <a:off x="6750838" y="1412875"/>
            <a:ext cx="2449299" cy="3382670"/>
          </a:xfrm>
          <a:prstGeom prst="rect">
            <a:avLst/>
          </a:prstGeom>
          <a:ln>
            <a:noFill/>
          </a:ln>
          <a:effectLst>
            <a:outerShdw blurRad="292100" dist="232131" dir="5400000" algn="tl" rotWithShape="0">
              <a:srgbClr val="333333">
                <a:alpha val="71669"/>
              </a:srgbClr>
            </a:outerShdw>
          </a:effectLst>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2025</a:t>
            </a:r>
          </a:p>
        </p:txBody>
      </p:sp>
    </p:spTree>
    <p:extLst>
      <p:ext uri="{BB962C8B-B14F-4D97-AF65-F5344CB8AC3E}">
        <p14:creationId xmlns:p14="http://schemas.microsoft.com/office/powerpoint/2010/main" val="255290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D1B41380-CE5F-737D-911C-2826BEA3C027}"/>
              </a:ext>
            </a:extLst>
          </p:cNvPr>
          <p:cNvSpPr>
            <a:spLocks noGrp="1"/>
          </p:cNvSpPr>
          <p:nvPr>
            <p:ph sz="half" idx="12"/>
          </p:nvPr>
        </p:nvSpPr>
        <p:spPr>
          <a:xfrm>
            <a:off x="234316" y="1333463"/>
            <a:ext cx="3184746" cy="4650224"/>
          </a:xfrm>
        </p:spPr>
        <p:txBody>
          <a:bodyPr/>
          <a:lstStyle/>
          <a:p>
            <a:pPr>
              <a:lnSpc>
                <a:spcPts val="2800"/>
              </a:lnSpc>
            </a:pPr>
            <a:r>
              <a:rPr lang="en-US" dirty="0"/>
              <a:t>To learn how to manage influences in relation to alcohol and other drug use.</a:t>
            </a:r>
          </a:p>
          <a:p>
            <a:pPr>
              <a:lnSpc>
                <a:spcPts val="2800"/>
              </a:lnSpc>
            </a:pPr>
            <a:endParaRPr lang="en-US" dirty="0"/>
          </a:p>
        </p:txBody>
      </p:sp>
      <p:sp>
        <p:nvSpPr>
          <p:cNvPr id="6" name="Content Placeholder 5">
            <a:extLst>
              <a:ext uri="{FF2B5EF4-FFF2-40B4-BE49-F238E27FC236}">
                <a16:creationId xmlns:a16="http://schemas.microsoft.com/office/drawing/2014/main" id="{E476D276-A037-8F3F-2293-303A10A6A3C8}"/>
              </a:ext>
            </a:extLst>
          </p:cNvPr>
          <p:cNvSpPr>
            <a:spLocks noGrp="1"/>
          </p:cNvSpPr>
          <p:nvPr>
            <p:ph sz="half" idx="13"/>
          </p:nvPr>
        </p:nvSpPr>
        <p:spPr>
          <a:xfrm>
            <a:off x="4067944" y="1333463"/>
            <a:ext cx="4320682" cy="4650224"/>
          </a:xfrm>
        </p:spPr>
        <p:txBody>
          <a:bodyPr/>
          <a:lstStyle/>
          <a:p>
            <a:pPr marL="198000" indent="-198000">
              <a:lnSpc>
                <a:spcPts val="2800"/>
              </a:lnSpc>
              <a:spcBef>
                <a:spcPts val="1100"/>
              </a:spcBef>
              <a:spcAft>
                <a:spcPts val="0"/>
              </a:spcAft>
            </a:pPr>
            <a:r>
              <a:rPr lang="en-US" dirty="0"/>
              <a:t>We will be able to:</a:t>
            </a:r>
          </a:p>
          <a:p>
            <a:pPr marL="198000" indent="-198000">
              <a:lnSpc>
                <a:spcPts val="2800"/>
              </a:lnSpc>
              <a:spcBef>
                <a:spcPts val="1100"/>
              </a:spcBef>
              <a:spcAft>
                <a:spcPts val="0"/>
              </a:spcAft>
              <a:buFont typeface="Arial" panose="020B0604020202020204" pitchFamily="34" charset="0"/>
              <a:buChar char="•"/>
            </a:pPr>
            <a:r>
              <a:rPr lang="en-US" dirty="0"/>
              <a:t>explain how different internal and external influences can affect decision making</a:t>
            </a:r>
          </a:p>
          <a:p>
            <a:pPr marL="198000" indent="-198000">
              <a:lnSpc>
                <a:spcPts val="2800"/>
              </a:lnSpc>
              <a:spcBef>
                <a:spcPts val="1100"/>
              </a:spcBef>
              <a:spcAft>
                <a:spcPts val="0"/>
              </a:spcAft>
              <a:buFont typeface="Arial" panose="020B0604020202020204" pitchFamily="34" charset="0"/>
              <a:buChar char="•"/>
            </a:pPr>
            <a:r>
              <a:rPr lang="en-US" dirty="0"/>
              <a:t>describe strategies for managing peer influence in contexts where young people are increasingly independent </a:t>
            </a:r>
          </a:p>
          <a:p>
            <a:pPr marL="198000" indent="-198000">
              <a:lnSpc>
                <a:spcPts val="2800"/>
              </a:lnSpc>
              <a:spcBef>
                <a:spcPts val="1100"/>
              </a:spcBef>
              <a:spcAft>
                <a:spcPts val="0"/>
              </a:spcAft>
              <a:buFont typeface="Arial" panose="020B0604020202020204" pitchFamily="34" charset="0"/>
              <a:buChar char="•"/>
            </a:pPr>
            <a:r>
              <a:rPr lang="en-US" dirty="0"/>
              <a:t>evaluate ways to be a positive influence on peers in relation to substance use </a:t>
            </a:r>
          </a:p>
        </p:txBody>
      </p:sp>
    </p:spTree>
    <p:extLst>
      <p:ext uri="{BB962C8B-B14F-4D97-AF65-F5344CB8AC3E}">
        <p14:creationId xmlns:p14="http://schemas.microsoft.com/office/powerpoint/2010/main" val="375756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40CE5-9840-98C9-2A77-D763434CDFC3}"/>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5F38863-B404-36FF-FD1E-E868BE0973DB}"/>
              </a:ext>
            </a:extLst>
          </p:cNvPr>
          <p:cNvSpPr txBox="1">
            <a:spLocks/>
          </p:cNvSpPr>
          <p:nvPr/>
        </p:nvSpPr>
        <p:spPr>
          <a:xfrm>
            <a:off x="232914" y="1303304"/>
            <a:ext cx="5841662" cy="1991694"/>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spcBef>
                <a:spcPts val="900"/>
              </a:spcBef>
            </a:pPr>
            <a:r>
              <a:rPr lang="en-GB" dirty="0">
                <a:ea typeface="Calibri" panose="020F0502020204030204" pitchFamily="34" charset="0"/>
                <a:cs typeface="Times New Roman" panose="02020603050405020304" pitchFamily="18" charset="0"/>
              </a:rPr>
              <a:t>Sort the influence cards onto the chart.</a:t>
            </a:r>
          </a:p>
          <a:p>
            <a:pPr marL="198000" indent="-198000">
              <a:spcBef>
                <a:spcPts val="900"/>
              </a:spcBef>
              <a:buFont typeface="Arial" panose="020B0604020202020204" pitchFamily="34" charset="0"/>
              <a:buChar char="•"/>
            </a:pPr>
            <a:r>
              <a:rPr lang="en-GB" dirty="0">
                <a:ea typeface="Calibri" panose="020F0502020204030204" pitchFamily="34" charset="0"/>
                <a:cs typeface="Times New Roman" panose="02020603050405020304" pitchFamily="18" charset="0"/>
              </a:rPr>
              <a:t>Are the influences </a:t>
            </a:r>
            <a:r>
              <a:rPr lang="en-GB" b="1" dirty="0">
                <a:ea typeface="Calibri" panose="020F0502020204030204" pitchFamily="34" charset="0"/>
                <a:cs typeface="Times New Roman" panose="02020603050405020304" pitchFamily="18" charset="0"/>
              </a:rPr>
              <a:t>internal </a:t>
            </a:r>
            <a:r>
              <a:rPr lang="en-GB" dirty="0">
                <a:ea typeface="Calibri" panose="020F0502020204030204" pitchFamily="34" charset="0"/>
                <a:cs typeface="Times New Roman" panose="02020603050405020304" pitchFamily="18" charset="0"/>
              </a:rPr>
              <a:t>or </a:t>
            </a:r>
            <a:br>
              <a:rPr lang="en-GB" dirty="0">
                <a:ea typeface="Calibri" panose="020F0502020204030204" pitchFamily="34" charset="0"/>
                <a:cs typeface="Times New Roman" panose="02020603050405020304" pitchFamily="18" charset="0"/>
              </a:rPr>
            </a:br>
            <a:r>
              <a:rPr lang="en-GB" b="1" dirty="0">
                <a:ea typeface="Calibri" panose="020F0502020204030204" pitchFamily="34" charset="0"/>
                <a:cs typeface="Times New Roman" panose="02020603050405020304" pitchFamily="18" charset="0"/>
              </a:rPr>
              <a:t>external</a:t>
            </a:r>
            <a:r>
              <a:rPr lang="en-GB" dirty="0">
                <a:ea typeface="Calibri" panose="020F0502020204030204" pitchFamily="34" charset="0"/>
                <a:cs typeface="Times New Roman" panose="02020603050405020304" pitchFamily="18" charset="0"/>
              </a:rPr>
              <a:t> influences?</a:t>
            </a:r>
          </a:p>
          <a:p>
            <a:pPr marL="198000" indent="-198000">
              <a:spcBef>
                <a:spcPts val="900"/>
              </a:spcBef>
              <a:buFont typeface="Arial" panose="020B0604020202020204" pitchFamily="34" charset="0"/>
              <a:buChar char="•"/>
            </a:pPr>
            <a:r>
              <a:rPr lang="en-GB" dirty="0">
                <a:ea typeface="Calibri" panose="020F0502020204030204" pitchFamily="34" charset="0"/>
                <a:cs typeface="Times New Roman" panose="02020603050405020304" pitchFamily="18" charset="0"/>
              </a:rPr>
              <a:t>How much impact will they have on a person’s behaviour?</a:t>
            </a:r>
          </a:p>
          <a:p>
            <a:endParaRPr lang="en-US" dirty="0"/>
          </a:p>
        </p:txBody>
      </p:sp>
      <p:sp>
        <p:nvSpPr>
          <p:cNvPr id="6" name="Title 1">
            <a:extLst>
              <a:ext uri="{FF2B5EF4-FFF2-40B4-BE49-F238E27FC236}">
                <a16:creationId xmlns:a16="http://schemas.microsoft.com/office/drawing/2014/main" id="{38848145-4B33-44AB-0386-CC501EADFCF2}"/>
              </a:ext>
            </a:extLst>
          </p:cNvPr>
          <p:cNvSpPr txBox="1">
            <a:spLocks/>
          </p:cNvSpPr>
          <p:nvPr/>
        </p:nvSpPr>
        <p:spPr>
          <a:xfrm>
            <a:off x="233593" y="543878"/>
            <a:ext cx="7027016"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What’s our starting point?</a:t>
            </a:r>
          </a:p>
        </p:txBody>
      </p:sp>
      <p:sp>
        <p:nvSpPr>
          <p:cNvPr id="24" name="Rounded Rectangle 23">
            <a:extLst>
              <a:ext uri="{FF2B5EF4-FFF2-40B4-BE49-F238E27FC236}">
                <a16:creationId xmlns:a16="http://schemas.microsoft.com/office/drawing/2014/main" id="{ABD699D3-D94F-597D-BBDD-DC5DA3CC1285}"/>
              </a:ext>
            </a:extLst>
          </p:cNvPr>
          <p:cNvSpPr/>
          <p:nvPr/>
        </p:nvSpPr>
        <p:spPr>
          <a:xfrm>
            <a:off x="341121" y="3563001"/>
            <a:ext cx="5733455" cy="1277219"/>
          </a:xfrm>
          <a:prstGeom prst="roundRect">
            <a:avLst>
              <a:gd name="adj" fmla="val 1079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324000" rtlCol="0" anchor="ctr"/>
          <a:lstStyle/>
          <a:p>
            <a:pPr>
              <a:lnSpc>
                <a:spcPts val="2800"/>
              </a:lnSpc>
              <a:spcBef>
                <a:spcPts val="700"/>
              </a:spcBef>
            </a:pPr>
            <a:r>
              <a:rPr lang="en-GB" sz="2000" b="1" dirty="0">
                <a:solidFill>
                  <a:sysClr val="windowText" lastClr="000000"/>
                </a:solidFill>
                <a:latin typeface="Century Gothic" panose="020B0502020202020204" pitchFamily="34" charset="0"/>
                <a:ea typeface="Lato" panose="020B0604020202020204" charset="0"/>
                <a:cs typeface="Lato" panose="020B0604020202020204" charset="0"/>
              </a:rPr>
              <a:t>Internal influence </a:t>
            </a:r>
            <a:r>
              <a:rPr lang="en-GB" sz="2000" dirty="0">
                <a:solidFill>
                  <a:sysClr val="windowText" lastClr="000000"/>
                </a:solidFill>
                <a:latin typeface="Century Gothic" panose="020B0502020202020204" pitchFamily="34" charset="0"/>
                <a:ea typeface="Lato" panose="020B0604020202020204" charset="0"/>
                <a:cs typeface="Lato" panose="020B0604020202020204" charset="0"/>
              </a:rPr>
              <a:t>– relates to someone’s own thoughts, feelings, perceptions and attitudes etc.</a:t>
            </a:r>
          </a:p>
          <a:p>
            <a:pPr algn="ctr"/>
            <a:endParaRPr lang="en-US" dirty="0"/>
          </a:p>
        </p:txBody>
      </p:sp>
      <p:sp>
        <p:nvSpPr>
          <p:cNvPr id="25" name="Rounded Rectangle 24">
            <a:extLst>
              <a:ext uri="{FF2B5EF4-FFF2-40B4-BE49-F238E27FC236}">
                <a16:creationId xmlns:a16="http://schemas.microsoft.com/office/drawing/2014/main" id="{4ECCE8C9-1474-2BD3-C6E7-8D29F5B4E797}"/>
              </a:ext>
            </a:extLst>
          </p:cNvPr>
          <p:cNvSpPr/>
          <p:nvPr/>
        </p:nvSpPr>
        <p:spPr>
          <a:xfrm>
            <a:off x="341122" y="4910974"/>
            <a:ext cx="5706314" cy="1595155"/>
          </a:xfrm>
          <a:prstGeom prst="roundRect">
            <a:avLst>
              <a:gd name="adj" fmla="val 905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0" rIns="108000" rtlCol="0" anchor="ctr"/>
          <a:lstStyle/>
          <a:p>
            <a:pPr>
              <a:lnSpc>
                <a:spcPts val="2800"/>
              </a:lnSpc>
              <a:spcBef>
                <a:spcPts val="700"/>
              </a:spcBef>
            </a:pPr>
            <a:r>
              <a:rPr lang="en-GB" sz="2000" b="1" dirty="0">
                <a:solidFill>
                  <a:schemeClr val="tx1"/>
                </a:solidFill>
                <a:latin typeface="Century Gothic" panose="020B0502020202020204" pitchFamily="34" charset="0"/>
                <a:ea typeface="Lato" panose="020B0604020202020204" charset="0"/>
                <a:cs typeface="Lato" panose="020B0604020202020204" charset="0"/>
              </a:rPr>
              <a:t>External influence </a:t>
            </a:r>
            <a:r>
              <a:rPr lang="en-GB" sz="2000" dirty="0">
                <a:solidFill>
                  <a:schemeClr val="tx1"/>
                </a:solidFill>
                <a:latin typeface="Century Gothic" panose="020B0502020202020204" pitchFamily="34" charset="0"/>
                <a:ea typeface="Lato" panose="020B0604020202020204" charset="0"/>
                <a:cs typeface="Lato" panose="020B0604020202020204" charset="0"/>
              </a:rPr>
              <a:t>– relates to other aspects which affect someone’s ideas, such as those coming from others, the media, or the environment around them.</a:t>
            </a:r>
          </a:p>
          <a:p>
            <a:pPr algn="ctr">
              <a:lnSpc>
                <a:spcPts val="2200"/>
              </a:lnSpc>
              <a:spcBef>
                <a:spcPts val="700"/>
              </a:spcBef>
            </a:pPr>
            <a:endParaRPr lang="en-US" sz="1600" dirty="0"/>
          </a:p>
        </p:txBody>
      </p:sp>
      <p:grpSp>
        <p:nvGrpSpPr>
          <p:cNvPr id="34" name="Group 33">
            <a:extLst>
              <a:ext uri="{FF2B5EF4-FFF2-40B4-BE49-F238E27FC236}">
                <a16:creationId xmlns:a16="http://schemas.microsoft.com/office/drawing/2014/main" id="{324ACC69-3247-F779-986E-81A77C91C25E}"/>
              </a:ext>
            </a:extLst>
          </p:cNvPr>
          <p:cNvGrpSpPr/>
          <p:nvPr/>
        </p:nvGrpSpPr>
        <p:grpSpPr>
          <a:xfrm rot="20944870">
            <a:off x="6584705" y="1516692"/>
            <a:ext cx="2768735" cy="3729951"/>
            <a:chOff x="6583262" y="1520557"/>
            <a:chExt cx="3198584" cy="4309029"/>
          </a:xfrm>
        </p:grpSpPr>
        <p:sp>
          <p:nvSpPr>
            <p:cNvPr id="3" name="Rounded Rectangle 2">
              <a:extLst>
                <a:ext uri="{FF2B5EF4-FFF2-40B4-BE49-F238E27FC236}">
                  <a16:creationId xmlns:a16="http://schemas.microsoft.com/office/drawing/2014/main" id="{3AE63712-D65E-C665-89F8-ECCD0E3ADFD8}"/>
                </a:ext>
              </a:extLst>
            </p:cNvPr>
            <p:cNvSpPr/>
            <p:nvPr/>
          </p:nvSpPr>
          <p:spPr>
            <a:xfrm>
              <a:off x="6583262" y="1520557"/>
              <a:ext cx="3198584" cy="4309029"/>
            </a:xfrm>
            <a:prstGeom prst="roundRect">
              <a:avLst>
                <a:gd name="adj" fmla="val 4640"/>
              </a:avLst>
            </a:prstGeom>
            <a:solidFill>
              <a:schemeClr val="bg1"/>
            </a:solidFill>
            <a:ln>
              <a:noFill/>
            </a:ln>
            <a:effectLst>
              <a:outerShdw blurRad="50800" dist="50800" dir="5400000" algn="ctr" rotWithShape="0">
                <a:srgbClr val="000000">
                  <a:alpha val="26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0B51F74-AF30-01BD-773A-BD72C9DF9BFF}"/>
                </a:ext>
              </a:extLst>
            </p:cNvPr>
            <p:cNvCxnSpPr>
              <a:cxnSpLocks/>
            </p:cNvCxnSpPr>
            <p:nvPr/>
          </p:nvCxnSpPr>
          <p:spPr>
            <a:xfrm>
              <a:off x="8170755" y="2007496"/>
              <a:ext cx="0" cy="338136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F116F7D-DF8B-D05A-7994-F6E7D2CEBD61}"/>
                </a:ext>
              </a:extLst>
            </p:cNvPr>
            <p:cNvCxnSpPr>
              <a:cxnSpLocks/>
            </p:cNvCxnSpPr>
            <p:nvPr/>
          </p:nvCxnSpPr>
          <p:spPr>
            <a:xfrm flipH="1">
              <a:off x="7348136" y="3698176"/>
              <a:ext cx="18189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510B026-36AE-1889-29EC-C530074EFE17}"/>
                </a:ext>
              </a:extLst>
            </p:cNvPr>
            <p:cNvSpPr txBox="1"/>
            <p:nvPr/>
          </p:nvSpPr>
          <p:spPr>
            <a:xfrm>
              <a:off x="7063514" y="1672117"/>
              <a:ext cx="2265735" cy="250941"/>
            </a:xfrm>
            <a:prstGeom prst="rect">
              <a:avLst/>
            </a:prstGeom>
            <a:noFill/>
          </p:spPr>
          <p:txBody>
            <a:bodyPr wrap="square" rtlCol="0">
              <a:spAutoFit/>
            </a:bodyPr>
            <a:lstStyle/>
            <a:p>
              <a:pPr algn="ctr"/>
              <a:r>
                <a:rPr lang="en-US" sz="400" b="1" dirty="0">
                  <a:latin typeface="Century Gothic" panose="020B0502020202020204" pitchFamily="34" charset="0"/>
                </a:rPr>
                <a:t>Strong</a:t>
              </a:r>
            </a:p>
            <a:p>
              <a:pPr algn="ctr"/>
              <a:r>
                <a:rPr lang="en-US" sz="400" dirty="0">
                  <a:latin typeface="Century Gothic" panose="020B0502020202020204" pitchFamily="34" charset="0"/>
                </a:rPr>
                <a:t>(Level of influence)</a:t>
              </a:r>
            </a:p>
          </p:txBody>
        </p:sp>
        <p:sp>
          <p:nvSpPr>
            <p:cNvPr id="31" name="TextBox 30">
              <a:extLst>
                <a:ext uri="{FF2B5EF4-FFF2-40B4-BE49-F238E27FC236}">
                  <a16:creationId xmlns:a16="http://schemas.microsoft.com/office/drawing/2014/main" id="{1E0FC409-05E6-6B10-78B0-6F2316859A05}"/>
                </a:ext>
              </a:extLst>
            </p:cNvPr>
            <p:cNvSpPr txBox="1"/>
            <p:nvPr/>
          </p:nvSpPr>
          <p:spPr>
            <a:xfrm>
              <a:off x="7063514" y="5436595"/>
              <a:ext cx="2265735" cy="250941"/>
            </a:xfrm>
            <a:prstGeom prst="rect">
              <a:avLst/>
            </a:prstGeom>
            <a:noFill/>
          </p:spPr>
          <p:txBody>
            <a:bodyPr wrap="square" rtlCol="0">
              <a:spAutoFit/>
            </a:bodyPr>
            <a:lstStyle/>
            <a:p>
              <a:pPr algn="ctr"/>
              <a:r>
                <a:rPr lang="en-US" sz="400" b="1" dirty="0">
                  <a:latin typeface="Century Gothic" panose="020B0502020202020204" pitchFamily="34" charset="0"/>
                </a:rPr>
                <a:t>Weak</a:t>
              </a:r>
            </a:p>
            <a:p>
              <a:pPr algn="ctr"/>
              <a:r>
                <a:rPr lang="en-US" sz="400" dirty="0">
                  <a:latin typeface="Century Gothic" panose="020B0502020202020204" pitchFamily="34" charset="0"/>
                </a:rPr>
                <a:t>(Level of influence)</a:t>
              </a:r>
            </a:p>
          </p:txBody>
        </p:sp>
        <p:sp>
          <p:nvSpPr>
            <p:cNvPr id="32" name="TextBox 31">
              <a:extLst>
                <a:ext uri="{FF2B5EF4-FFF2-40B4-BE49-F238E27FC236}">
                  <a16:creationId xmlns:a16="http://schemas.microsoft.com/office/drawing/2014/main" id="{386DCE6F-CB17-65AC-9739-5EFF5AE20930}"/>
                </a:ext>
              </a:extLst>
            </p:cNvPr>
            <p:cNvSpPr txBox="1"/>
            <p:nvPr/>
          </p:nvSpPr>
          <p:spPr>
            <a:xfrm>
              <a:off x="9091788" y="3622331"/>
              <a:ext cx="690058" cy="533339"/>
            </a:xfrm>
            <a:prstGeom prst="rect">
              <a:avLst/>
            </a:prstGeom>
            <a:noFill/>
          </p:spPr>
          <p:txBody>
            <a:bodyPr wrap="square" rtlCol="0">
              <a:spAutoFit/>
            </a:bodyPr>
            <a:lstStyle/>
            <a:p>
              <a:pPr algn="ctr"/>
              <a:r>
                <a:rPr lang="en-US" sz="400" b="1" dirty="0">
                  <a:latin typeface="Century Gothic" panose="020B0502020202020204" pitchFamily="34" charset="0"/>
                </a:rPr>
                <a:t>External</a:t>
              </a:r>
            </a:p>
            <a:p>
              <a:pPr algn="ctr"/>
              <a:r>
                <a:rPr lang="en-US" sz="400" dirty="0">
                  <a:latin typeface="Century Gothic" panose="020B0502020202020204" pitchFamily="34" charset="0"/>
                </a:rPr>
                <a:t>Influence from others or the environment (Type of influence)</a:t>
              </a:r>
            </a:p>
          </p:txBody>
        </p:sp>
        <p:sp>
          <p:nvSpPr>
            <p:cNvPr id="36" name="TextBox 35">
              <a:extLst>
                <a:ext uri="{FF2B5EF4-FFF2-40B4-BE49-F238E27FC236}">
                  <a16:creationId xmlns:a16="http://schemas.microsoft.com/office/drawing/2014/main" id="{7487B046-C845-E6DE-E5EC-17983357D160}"/>
                </a:ext>
              </a:extLst>
            </p:cNvPr>
            <p:cNvSpPr txBox="1"/>
            <p:nvPr/>
          </p:nvSpPr>
          <p:spPr>
            <a:xfrm>
              <a:off x="6617838" y="3622330"/>
              <a:ext cx="756659" cy="533339"/>
            </a:xfrm>
            <a:prstGeom prst="rect">
              <a:avLst/>
            </a:prstGeom>
            <a:noFill/>
          </p:spPr>
          <p:txBody>
            <a:bodyPr wrap="square" rtlCol="0">
              <a:spAutoFit/>
            </a:bodyPr>
            <a:lstStyle/>
            <a:p>
              <a:pPr algn="ctr"/>
              <a:r>
                <a:rPr lang="en-US" sz="400" b="1" dirty="0">
                  <a:latin typeface="Century Gothic" panose="020B0502020202020204" pitchFamily="34" charset="0"/>
                </a:rPr>
                <a:t>Internal</a:t>
              </a:r>
            </a:p>
            <a:p>
              <a:pPr algn="ctr"/>
              <a:r>
                <a:rPr lang="en-US" sz="400" dirty="0">
                  <a:latin typeface="Century Gothic" panose="020B0502020202020204" pitchFamily="34" charset="0"/>
                </a:rPr>
                <a:t>Self-generated influence from thoughts and feelings</a:t>
              </a:r>
            </a:p>
            <a:p>
              <a:pPr algn="ctr"/>
              <a:r>
                <a:rPr lang="en-US" sz="400" dirty="0">
                  <a:latin typeface="Century Gothic" panose="020B0502020202020204" pitchFamily="34" charset="0"/>
                </a:rPr>
                <a:t>(Type of influence)</a:t>
              </a:r>
            </a:p>
          </p:txBody>
        </p:sp>
      </p:grpSp>
      <p:grpSp>
        <p:nvGrpSpPr>
          <p:cNvPr id="23" name="Group 22">
            <a:extLst>
              <a:ext uri="{FF2B5EF4-FFF2-40B4-BE49-F238E27FC236}">
                <a16:creationId xmlns:a16="http://schemas.microsoft.com/office/drawing/2014/main" id="{B294BE31-0EA3-1F8C-5121-6ABD63A0F2B6}"/>
              </a:ext>
            </a:extLst>
          </p:cNvPr>
          <p:cNvGrpSpPr/>
          <p:nvPr/>
        </p:nvGrpSpPr>
        <p:grpSpPr>
          <a:xfrm>
            <a:off x="6552598" y="4474324"/>
            <a:ext cx="2103834" cy="1709627"/>
            <a:chOff x="2737077" y="3635097"/>
            <a:chExt cx="3273903" cy="2660454"/>
          </a:xfrm>
        </p:grpSpPr>
        <p:sp>
          <p:nvSpPr>
            <p:cNvPr id="12" name="Rounded Rectangle 11">
              <a:extLst>
                <a:ext uri="{FF2B5EF4-FFF2-40B4-BE49-F238E27FC236}">
                  <a16:creationId xmlns:a16="http://schemas.microsoft.com/office/drawing/2014/main" id="{090A095B-B1F7-5D6F-B8C7-77FA6B2A21E4}"/>
                </a:ext>
              </a:extLst>
            </p:cNvPr>
            <p:cNvSpPr/>
            <p:nvPr/>
          </p:nvSpPr>
          <p:spPr>
            <a:xfrm rot="20973337">
              <a:off x="4895194" y="4539882"/>
              <a:ext cx="1115786" cy="739760"/>
            </a:xfrm>
            <a:prstGeom prst="roundRect">
              <a:avLst>
                <a:gd name="adj" fmla="val 11048"/>
              </a:avLst>
            </a:prstGeom>
            <a:solidFill>
              <a:schemeClr val="bg2"/>
            </a:solidFill>
            <a:ln>
              <a:noFill/>
            </a:ln>
            <a:effectLst>
              <a:outerShdw blurRad="50800" dist="508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dirty="0">
                  <a:solidFill>
                    <a:sysClr val="windowText" lastClr="000000"/>
                  </a:solidFill>
                  <a:latin typeface="Century Gothic" panose="020B0502020202020204" pitchFamily="34" charset="0"/>
                </a:rPr>
                <a:t>Media, including advertising</a:t>
              </a:r>
            </a:p>
          </p:txBody>
        </p:sp>
        <p:grpSp>
          <p:nvGrpSpPr>
            <p:cNvPr id="22" name="Group 21">
              <a:extLst>
                <a:ext uri="{FF2B5EF4-FFF2-40B4-BE49-F238E27FC236}">
                  <a16:creationId xmlns:a16="http://schemas.microsoft.com/office/drawing/2014/main" id="{9A442477-F430-7731-F692-31FAD20C2B84}"/>
                </a:ext>
              </a:extLst>
            </p:cNvPr>
            <p:cNvGrpSpPr/>
            <p:nvPr/>
          </p:nvGrpSpPr>
          <p:grpSpPr>
            <a:xfrm>
              <a:off x="2737077" y="3635097"/>
              <a:ext cx="3200446" cy="2660454"/>
              <a:chOff x="2564717" y="3794702"/>
              <a:chExt cx="3200446" cy="2660454"/>
            </a:xfrm>
          </p:grpSpPr>
          <p:sp>
            <p:nvSpPr>
              <p:cNvPr id="10" name="Rounded Rectangle 9">
                <a:extLst>
                  <a:ext uri="{FF2B5EF4-FFF2-40B4-BE49-F238E27FC236}">
                    <a16:creationId xmlns:a16="http://schemas.microsoft.com/office/drawing/2014/main" id="{F9A0F50C-5242-50C9-EF77-15CD759C8CCF}"/>
                  </a:ext>
                </a:extLst>
              </p:cNvPr>
              <p:cNvSpPr/>
              <p:nvPr/>
            </p:nvSpPr>
            <p:spPr>
              <a:xfrm>
                <a:off x="4395108" y="4004249"/>
                <a:ext cx="1115786" cy="739760"/>
              </a:xfrm>
              <a:prstGeom prst="roundRect">
                <a:avLst>
                  <a:gd name="adj" fmla="val 11048"/>
                </a:avLst>
              </a:prstGeom>
              <a:solidFill>
                <a:schemeClr val="bg2"/>
              </a:solidFill>
              <a:ln>
                <a:noFill/>
              </a:ln>
              <a:effectLst>
                <a:outerShdw blurRad="194183" dist="50800" dir="5400000" algn="ctr" rotWithShape="0">
                  <a:srgbClr val="000000">
                    <a:alpha val="36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dirty="0">
                    <a:solidFill>
                      <a:sysClr val="windowText" lastClr="000000"/>
                    </a:solidFill>
                    <a:latin typeface="Century Gothic" panose="020B0502020202020204" pitchFamily="34" charset="0"/>
                  </a:rPr>
                  <a:t>Peer group</a:t>
                </a:r>
              </a:p>
            </p:txBody>
          </p:sp>
          <p:sp>
            <p:nvSpPr>
              <p:cNvPr id="11" name="Rounded Rectangle 10">
                <a:extLst>
                  <a:ext uri="{FF2B5EF4-FFF2-40B4-BE49-F238E27FC236}">
                    <a16:creationId xmlns:a16="http://schemas.microsoft.com/office/drawing/2014/main" id="{5145FAAB-9EAB-1989-95BB-5832594796B0}"/>
                  </a:ext>
                </a:extLst>
              </p:cNvPr>
              <p:cNvSpPr/>
              <p:nvPr/>
            </p:nvSpPr>
            <p:spPr>
              <a:xfrm rot="834157">
                <a:off x="3840926" y="4655413"/>
                <a:ext cx="1115786" cy="739760"/>
              </a:xfrm>
              <a:prstGeom prst="roundRect">
                <a:avLst>
                  <a:gd name="adj" fmla="val 11048"/>
                </a:avLst>
              </a:prstGeom>
              <a:solidFill>
                <a:schemeClr val="bg2"/>
              </a:solidFill>
              <a:ln>
                <a:noFill/>
              </a:ln>
              <a:effectLst>
                <a:outerShdw blurRad="194183" dist="50800" dir="5400000" algn="ctr" rotWithShape="0">
                  <a:srgbClr val="000000">
                    <a:alpha val="36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dirty="0">
                    <a:solidFill>
                      <a:sysClr val="windowText" lastClr="000000"/>
                    </a:solidFill>
                    <a:latin typeface="Century Gothic" panose="020B0502020202020204" pitchFamily="34" charset="0"/>
                  </a:rPr>
                  <a:t>Desire to fit in </a:t>
                </a:r>
              </a:p>
            </p:txBody>
          </p:sp>
          <p:sp>
            <p:nvSpPr>
              <p:cNvPr id="13" name="Rounded Rectangle 12">
                <a:extLst>
                  <a:ext uri="{FF2B5EF4-FFF2-40B4-BE49-F238E27FC236}">
                    <a16:creationId xmlns:a16="http://schemas.microsoft.com/office/drawing/2014/main" id="{B28A245A-136D-EE3F-B219-9DA758BD045B}"/>
                  </a:ext>
                </a:extLst>
              </p:cNvPr>
              <p:cNvSpPr/>
              <p:nvPr/>
            </p:nvSpPr>
            <p:spPr>
              <a:xfrm rot="20973337">
                <a:off x="4244030" y="5260319"/>
                <a:ext cx="1115786" cy="739760"/>
              </a:xfrm>
              <a:prstGeom prst="roundRect">
                <a:avLst>
                  <a:gd name="adj" fmla="val 11048"/>
                </a:avLst>
              </a:prstGeom>
              <a:solidFill>
                <a:schemeClr val="bg2"/>
              </a:solidFill>
              <a:ln>
                <a:noFill/>
              </a:ln>
              <a:effectLst>
                <a:outerShdw blurRad="194183" dist="50800" dir="5400000" algn="ctr" rotWithShape="0">
                  <a:srgbClr val="000000">
                    <a:alpha val="36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dirty="0">
                    <a:solidFill>
                      <a:sysClr val="windowText" lastClr="000000"/>
                    </a:solidFill>
                    <a:latin typeface="Century Gothic" panose="020B0502020202020204" pitchFamily="34" charset="0"/>
                  </a:rPr>
                  <a:t>Religion </a:t>
                </a:r>
              </a:p>
            </p:txBody>
          </p:sp>
          <p:sp>
            <p:nvSpPr>
              <p:cNvPr id="14" name="Rounded Rectangle 13">
                <a:extLst>
                  <a:ext uri="{FF2B5EF4-FFF2-40B4-BE49-F238E27FC236}">
                    <a16:creationId xmlns:a16="http://schemas.microsoft.com/office/drawing/2014/main" id="{EF713BB6-99A0-5AD9-0D93-78CB9DC90A66}"/>
                  </a:ext>
                </a:extLst>
              </p:cNvPr>
              <p:cNvSpPr/>
              <p:nvPr/>
            </p:nvSpPr>
            <p:spPr>
              <a:xfrm rot="20043979">
                <a:off x="3239945" y="5260507"/>
                <a:ext cx="1115786" cy="739760"/>
              </a:xfrm>
              <a:prstGeom prst="roundRect">
                <a:avLst>
                  <a:gd name="adj" fmla="val 11048"/>
                </a:avLst>
              </a:prstGeom>
              <a:solidFill>
                <a:schemeClr val="bg2"/>
              </a:solidFill>
              <a:ln>
                <a:noFill/>
              </a:ln>
              <a:effectLst>
                <a:outerShdw blurRad="194183" dist="50800" dir="5400000" algn="ctr" rotWithShape="0">
                  <a:srgbClr val="000000">
                    <a:alpha val="36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dirty="0">
                    <a:solidFill>
                      <a:sysClr val="windowText" lastClr="000000"/>
                    </a:solidFill>
                    <a:latin typeface="Century Gothic" panose="020B0502020202020204" pitchFamily="34" charset="0"/>
                  </a:rPr>
                  <a:t>Personal values and goals</a:t>
                </a:r>
              </a:p>
            </p:txBody>
          </p:sp>
          <p:sp>
            <p:nvSpPr>
              <p:cNvPr id="15" name="Rounded Rectangle 14">
                <a:extLst>
                  <a:ext uri="{FF2B5EF4-FFF2-40B4-BE49-F238E27FC236}">
                    <a16:creationId xmlns:a16="http://schemas.microsoft.com/office/drawing/2014/main" id="{CBB2E212-AF22-5A6F-70BD-EB7773B19A1B}"/>
                  </a:ext>
                </a:extLst>
              </p:cNvPr>
              <p:cNvSpPr/>
              <p:nvPr/>
            </p:nvSpPr>
            <p:spPr>
              <a:xfrm rot="21417229">
                <a:off x="3212237" y="4193707"/>
                <a:ext cx="1115786" cy="739760"/>
              </a:xfrm>
              <a:prstGeom prst="roundRect">
                <a:avLst>
                  <a:gd name="adj" fmla="val 11048"/>
                </a:avLst>
              </a:prstGeom>
              <a:solidFill>
                <a:schemeClr val="bg2"/>
              </a:solidFill>
              <a:ln>
                <a:noFill/>
              </a:ln>
              <a:effectLst>
                <a:outerShdw blurRad="194183" dist="50800" dir="5400000" algn="ctr" rotWithShape="0">
                  <a:srgbClr val="000000">
                    <a:alpha val="36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dirty="0">
                    <a:solidFill>
                      <a:sysClr val="windowText" lastClr="000000"/>
                    </a:solidFill>
                    <a:latin typeface="Century Gothic" panose="020B0502020202020204" pitchFamily="34" charset="0"/>
                  </a:rPr>
                  <a:t>Self-worth</a:t>
                </a:r>
              </a:p>
            </p:txBody>
          </p:sp>
          <p:sp>
            <p:nvSpPr>
              <p:cNvPr id="16" name="Rounded Rectangle 15">
                <a:extLst>
                  <a:ext uri="{FF2B5EF4-FFF2-40B4-BE49-F238E27FC236}">
                    <a16:creationId xmlns:a16="http://schemas.microsoft.com/office/drawing/2014/main" id="{879162EE-3C6E-D7C0-48F6-0ACFF214C030}"/>
                  </a:ext>
                </a:extLst>
              </p:cNvPr>
              <p:cNvSpPr/>
              <p:nvPr/>
            </p:nvSpPr>
            <p:spPr>
              <a:xfrm rot="20369720">
                <a:off x="3999267" y="3794702"/>
                <a:ext cx="1115786" cy="739760"/>
              </a:xfrm>
              <a:prstGeom prst="roundRect">
                <a:avLst>
                  <a:gd name="adj" fmla="val 11048"/>
                </a:avLst>
              </a:prstGeom>
              <a:solidFill>
                <a:schemeClr val="bg2"/>
              </a:solidFill>
              <a:ln>
                <a:noFill/>
              </a:ln>
              <a:effectLst>
                <a:outerShdw blurRad="194183" dist="50800" dir="5400000" algn="ctr" rotWithShape="0">
                  <a:srgbClr val="000000">
                    <a:alpha val="36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dirty="0">
                    <a:solidFill>
                      <a:sysClr val="windowText" lastClr="000000"/>
                    </a:solidFill>
                    <a:latin typeface="Century Gothic" panose="020B0502020202020204" pitchFamily="34" charset="0"/>
                  </a:rPr>
                  <a:t>Family</a:t>
                </a:r>
              </a:p>
            </p:txBody>
          </p:sp>
          <p:sp>
            <p:nvSpPr>
              <p:cNvPr id="17" name="Rounded Rectangle 16">
                <a:extLst>
                  <a:ext uri="{FF2B5EF4-FFF2-40B4-BE49-F238E27FC236}">
                    <a16:creationId xmlns:a16="http://schemas.microsoft.com/office/drawing/2014/main" id="{635873EE-30CD-9E7E-3275-48A285247AED}"/>
                  </a:ext>
                </a:extLst>
              </p:cNvPr>
              <p:cNvSpPr/>
              <p:nvPr/>
            </p:nvSpPr>
            <p:spPr>
              <a:xfrm rot="623132">
                <a:off x="2786389" y="4745577"/>
                <a:ext cx="1115786" cy="739760"/>
              </a:xfrm>
              <a:prstGeom prst="roundRect">
                <a:avLst>
                  <a:gd name="adj" fmla="val 11048"/>
                </a:avLst>
              </a:prstGeom>
              <a:solidFill>
                <a:schemeClr val="bg2"/>
              </a:solidFill>
              <a:ln>
                <a:noFill/>
              </a:ln>
              <a:effectLst>
                <a:outerShdw blurRad="194183" dist="50800" dir="5400000" algn="ctr" rotWithShape="0">
                  <a:srgbClr val="000000">
                    <a:alpha val="36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dirty="0">
                    <a:solidFill>
                      <a:sysClr val="windowText" lastClr="000000"/>
                    </a:solidFill>
                    <a:latin typeface="Century Gothic" panose="020B0502020202020204" pitchFamily="34" charset="0"/>
                  </a:rPr>
                  <a:t>Celebrities</a:t>
                </a:r>
              </a:p>
            </p:txBody>
          </p:sp>
          <p:sp>
            <p:nvSpPr>
              <p:cNvPr id="18" name="Rounded Rectangle 17">
                <a:extLst>
                  <a:ext uri="{FF2B5EF4-FFF2-40B4-BE49-F238E27FC236}">
                    <a16:creationId xmlns:a16="http://schemas.microsoft.com/office/drawing/2014/main" id="{D1F47563-4A0D-2E69-CBE6-306923EA2C0A}"/>
                  </a:ext>
                </a:extLst>
              </p:cNvPr>
              <p:cNvSpPr/>
              <p:nvPr/>
            </p:nvSpPr>
            <p:spPr>
              <a:xfrm rot="21113925">
                <a:off x="2564717" y="5507577"/>
                <a:ext cx="1115786" cy="739760"/>
              </a:xfrm>
              <a:prstGeom prst="roundRect">
                <a:avLst>
                  <a:gd name="adj" fmla="val 11048"/>
                </a:avLst>
              </a:prstGeom>
              <a:solidFill>
                <a:schemeClr val="bg2"/>
              </a:solidFill>
              <a:ln>
                <a:noFill/>
              </a:ln>
              <a:effectLst>
                <a:outerShdw blurRad="194183" dist="50800" dir="5400000" algn="ctr" rotWithShape="0">
                  <a:srgbClr val="000000">
                    <a:alpha val="36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dirty="0">
                    <a:solidFill>
                      <a:sysClr val="windowText" lastClr="000000"/>
                    </a:solidFill>
                    <a:latin typeface="Century Gothic" panose="020B0502020202020204" pitchFamily="34" charset="0"/>
                  </a:rPr>
                  <a:t>Political opinions</a:t>
                </a:r>
              </a:p>
            </p:txBody>
          </p:sp>
          <p:sp>
            <p:nvSpPr>
              <p:cNvPr id="19" name="Rounded Rectangle 18">
                <a:extLst>
                  <a:ext uri="{FF2B5EF4-FFF2-40B4-BE49-F238E27FC236}">
                    <a16:creationId xmlns:a16="http://schemas.microsoft.com/office/drawing/2014/main" id="{A475BD72-D225-E613-E5F7-92E500CA8D4D}"/>
                  </a:ext>
                </a:extLst>
              </p:cNvPr>
              <p:cNvSpPr/>
              <p:nvPr/>
            </p:nvSpPr>
            <p:spPr>
              <a:xfrm rot="21113925">
                <a:off x="3714644" y="5715396"/>
                <a:ext cx="1115786" cy="739760"/>
              </a:xfrm>
              <a:prstGeom prst="roundRect">
                <a:avLst>
                  <a:gd name="adj" fmla="val 11048"/>
                </a:avLst>
              </a:prstGeom>
              <a:solidFill>
                <a:schemeClr val="bg2"/>
              </a:solidFill>
              <a:ln>
                <a:noFill/>
              </a:ln>
              <a:effectLst>
                <a:outerShdw blurRad="194183" dist="50800" dir="5400000" algn="ctr" rotWithShape="0">
                  <a:srgbClr val="000000">
                    <a:alpha val="36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dirty="0">
                    <a:solidFill>
                      <a:sysClr val="windowText" lastClr="000000"/>
                    </a:solidFill>
                    <a:latin typeface="Century Gothic" panose="020B0502020202020204" pitchFamily="34" charset="0"/>
                  </a:rPr>
                  <a:t>Social media</a:t>
                </a:r>
              </a:p>
            </p:txBody>
          </p:sp>
          <p:sp>
            <p:nvSpPr>
              <p:cNvPr id="20" name="Rounded Rectangle 19">
                <a:extLst>
                  <a:ext uri="{FF2B5EF4-FFF2-40B4-BE49-F238E27FC236}">
                    <a16:creationId xmlns:a16="http://schemas.microsoft.com/office/drawing/2014/main" id="{9431FC26-118B-A165-0053-9383FC834E16}"/>
                  </a:ext>
                </a:extLst>
              </p:cNvPr>
              <p:cNvSpPr/>
              <p:nvPr/>
            </p:nvSpPr>
            <p:spPr>
              <a:xfrm rot="18427494">
                <a:off x="4837390" y="5463496"/>
                <a:ext cx="1115786" cy="739760"/>
              </a:xfrm>
              <a:prstGeom prst="roundRect">
                <a:avLst>
                  <a:gd name="adj" fmla="val 11048"/>
                </a:avLst>
              </a:prstGeom>
              <a:solidFill>
                <a:schemeClr val="bg2"/>
              </a:solidFill>
              <a:ln>
                <a:noFill/>
              </a:ln>
              <a:effectLst>
                <a:outerShdw blurRad="194183" dist="50800" dir="5400000" algn="ctr" rotWithShape="0">
                  <a:srgbClr val="000000">
                    <a:alpha val="36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dirty="0">
                    <a:solidFill>
                      <a:sysClr val="windowText" lastClr="000000"/>
                    </a:solidFill>
                    <a:latin typeface="Century Gothic" panose="020B0502020202020204" pitchFamily="34" charset="0"/>
                  </a:rPr>
                  <a:t>School ethos</a:t>
                </a:r>
              </a:p>
            </p:txBody>
          </p:sp>
          <p:sp>
            <p:nvSpPr>
              <p:cNvPr id="21" name="Rounded Rectangle 20">
                <a:extLst>
                  <a:ext uri="{FF2B5EF4-FFF2-40B4-BE49-F238E27FC236}">
                    <a16:creationId xmlns:a16="http://schemas.microsoft.com/office/drawing/2014/main" id="{45621B70-1CC7-BC5A-902F-4366CCFCF20A}"/>
                  </a:ext>
                </a:extLst>
              </p:cNvPr>
              <p:cNvSpPr/>
              <p:nvPr/>
            </p:nvSpPr>
            <p:spPr>
              <a:xfrm rot="18427494">
                <a:off x="2606808" y="5103278"/>
                <a:ext cx="1115786" cy="739760"/>
              </a:xfrm>
              <a:prstGeom prst="roundRect">
                <a:avLst>
                  <a:gd name="adj" fmla="val 11048"/>
                </a:avLst>
              </a:prstGeom>
              <a:solidFill>
                <a:schemeClr val="bg2"/>
              </a:solidFill>
              <a:ln>
                <a:noFill/>
              </a:ln>
              <a:effectLst>
                <a:outerShdw blurRad="194183" dist="50800" dir="5400000" algn="ctr" rotWithShape="0">
                  <a:srgbClr val="000000">
                    <a:alpha val="36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dirty="0">
                    <a:solidFill>
                      <a:sysClr val="windowText" lastClr="000000"/>
                    </a:solidFill>
                    <a:latin typeface="Century Gothic" panose="020B0502020202020204" pitchFamily="34" charset="0"/>
                  </a:rPr>
                  <a:t>Mental health or wellbeing</a:t>
                </a:r>
              </a:p>
            </p:txBody>
          </p:sp>
        </p:grpSp>
      </p:grpSp>
      <p:sp>
        <p:nvSpPr>
          <p:cNvPr id="5" name="TextBox 4">
            <a:extLst>
              <a:ext uri="{FF2B5EF4-FFF2-40B4-BE49-F238E27FC236}">
                <a16:creationId xmlns:a16="http://schemas.microsoft.com/office/drawing/2014/main" id="{EA768E07-3D1B-6FA8-EBA2-4854A9369530}"/>
              </a:ext>
            </a:extLst>
          </p:cNvPr>
          <p:cNvSpPr txBox="1"/>
          <p:nvPr/>
        </p:nvSpPr>
        <p:spPr>
          <a:xfrm>
            <a:off x="6531429" y="4862286"/>
            <a:ext cx="184731" cy="369332"/>
          </a:xfrm>
          <a:prstGeom prst="rect">
            <a:avLst/>
          </a:prstGeom>
          <a:noFill/>
        </p:spPr>
        <p:txBody>
          <a:bodyPr wrap="none" rtlCol="0">
            <a:spAutoFit/>
          </a:bodyPr>
          <a:lstStyle/>
          <a:p>
            <a:endParaRPr lang="en-US" dirty="0"/>
          </a:p>
        </p:txBody>
      </p:sp>
      <p:sp>
        <p:nvSpPr>
          <p:cNvPr id="4" name="Slide Number Placeholder 5">
            <a:extLst>
              <a:ext uri="{FF2B5EF4-FFF2-40B4-BE49-F238E27FC236}">
                <a16:creationId xmlns:a16="http://schemas.microsoft.com/office/drawing/2014/main" id="{4DC13713-1CA6-5CBC-E911-B106E8DCCE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spTree>
    <p:extLst>
      <p:ext uri="{BB962C8B-B14F-4D97-AF65-F5344CB8AC3E}">
        <p14:creationId xmlns:p14="http://schemas.microsoft.com/office/powerpoint/2010/main" val="206730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E58A8F-3522-DC4B-C23F-9DF0632F5780}"/>
              </a:ext>
            </a:extLst>
          </p:cNvPr>
          <p:cNvPicPr>
            <a:picLocks noChangeAspect="1"/>
          </p:cNvPicPr>
          <p:nvPr/>
        </p:nvPicPr>
        <p:blipFill>
          <a:blip r:embed="rId3"/>
          <a:srcRect l="1152" r="96"/>
          <a:stretch/>
        </p:blipFill>
        <p:spPr>
          <a:xfrm>
            <a:off x="0" y="1251367"/>
            <a:ext cx="9906000" cy="5666637"/>
          </a:xfrm>
          <a:prstGeom prst="rect">
            <a:avLst/>
          </a:prstGeom>
        </p:spPr>
      </p:pic>
      <p:sp>
        <p:nvSpPr>
          <p:cNvPr id="5" name="Title 4">
            <a:extLst>
              <a:ext uri="{FF2B5EF4-FFF2-40B4-BE49-F238E27FC236}">
                <a16:creationId xmlns:a16="http://schemas.microsoft.com/office/drawing/2014/main" id="{326B14EF-BD5F-6021-614C-21423A486FEB}"/>
              </a:ext>
            </a:extLst>
          </p:cNvPr>
          <p:cNvSpPr>
            <a:spLocks noGrp="1"/>
          </p:cNvSpPr>
          <p:nvPr>
            <p:ph type="title"/>
          </p:nvPr>
        </p:nvSpPr>
        <p:spPr/>
        <p:txBody>
          <a:bodyPr/>
          <a:lstStyle/>
          <a:p>
            <a:r>
              <a:rPr lang="en-US" dirty="0"/>
              <a:t>Festival timeline</a:t>
            </a:r>
            <a:endParaRPr lang="en-GB" dirty="0"/>
          </a:p>
        </p:txBody>
      </p:sp>
      <p:sp>
        <p:nvSpPr>
          <p:cNvPr id="6" name="Content Placeholder 5">
            <a:extLst>
              <a:ext uri="{FF2B5EF4-FFF2-40B4-BE49-F238E27FC236}">
                <a16:creationId xmlns:a16="http://schemas.microsoft.com/office/drawing/2014/main" id="{A5817376-BC96-C953-789A-D7F272361433}"/>
              </a:ext>
            </a:extLst>
          </p:cNvPr>
          <p:cNvSpPr>
            <a:spLocks noGrp="1"/>
          </p:cNvSpPr>
          <p:nvPr>
            <p:ph sz="half" idx="10"/>
          </p:nvPr>
        </p:nvSpPr>
        <p:spPr>
          <a:xfrm>
            <a:off x="232914" y="1303304"/>
            <a:ext cx="5651051" cy="4368246"/>
          </a:xfrm>
        </p:spPr>
        <p:txBody>
          <a:bodyPr>
            <a:normAutofit/>
          </a:bodyPr>
          <a:lstStyle/>
          <a:p>
            <a:pPr>
              <a:spcBef>
                <a:spcPts val="900"/>
              </a:spcBef>
            </a:pPr>
            <a:r>
              <a:rPr lang="en-US" b="1" dirty="0">
                <a:ea typeface="Lato" panose="020B0604020202020204" charset="0"/>
                <a:cs typeface="Lato" panose="020B0604020202020204" charset="0"/>
              </a:rPr>
              <a:t>Read the timeline of Max’s experience.</a:t>
            </a:r>
          </a:p>
          <a:p>
            <a:pPr marL="198000" indent="-198000">
              <a:spcBef>
                <a:spcPts val="900"/>
              </a:spcBef>
              <a:buFont typeface="Arial" panose="020B0604020202020204" pitchFamily="34" charset="0"/>
              <a:buChar char="•"/>
            </a:pPr>
            <a:r>
              <a:rPr lang="en-US" dirty="0">
                <a:ea typeface="Lato" panose="020B0604020202020204" charset="0"/>
                <a:cs typeface="Lato" panose="020B0604020202020204" charset="0"/>
              </a:rPr>
              <a:t>What are the potential influences on Max and the other characters at each stage of the timeline?</a:t>
            </a:r>
          </a:p>
          <a:p>
            <a:pPr marL="198000" indent="-198000">
              <a:spcBef>
                <a:spcPts val="900"/>
              </a:spcBef>
              <a:buFont typeface="Arial" panose="020B0604020202020204" pitchFamily="34" charset="0"/>
              <a:buChar char="•"/>
            </a:pPr>
            <a:r>
              <a:rPr lang="en-US" dirty="0">
                <a:ea typeface="Lato" panose="020B0604020202020204" charset="0"/>
                <a:cs typeface="Lato" panose="020B0604020202020204" charset="0"/>
              </a:rPr>
              <a:t>What would be the impact of acting based on these influences?</a:t>
            </a:r>
          </a:p>
          <a:p>
            <a:pPr marL="198000" indent="-198000">
              <a:spcBef>
                <a:spcPts val="900"/>
              </a:spcBef>
              <a:buFont typeface="Arial" panose="020B0604020202020204" pitchFamily="34" charset="0"/>
              <a:buChar char="•"/>
            </a:pPr>
            <a:r>
              <a:rPr lang="en-US" dirty="0">
                <a:ea typeface="Lato" panose="020B0604020202020204" charset="0"/>
                <a:cs typeface="Lato" panose="020B0604020202020204" charset="0"/>
              </a:rPr>
              <a:t>Are the influences on Max internal </a:t>
            </a:r>
            <a:br>
              <a:rPr lang="en-US" dirty="0">
                <a:ea typeface="Lato" panose="020B0604020202020204" charset="0"/>
                <a:cs typeface="Lato" panose="020B0604020202020204" charset="0"/>
              </a:rPr>
            </a:br>
            <a:r>
              <a:rPr lang="en-US" dirty="0">
                <a:ea typeface="Lato" panose="020B0604020202020204" charset="0"/>
                <a:cs typeface="Lato" panose="020B0604020202020204" charset="0"/>
              </a:rPr>
              <a:t>or external?</a:t>
            </a:r>
            <a:endParaRPr lang="en-GB" dirty="0">
              <a:ea typeface="Lato" panose="020B0604020202020204" charset="0"/>
              <a:cs typeface="Lato" panose="020B0604020202020204" charset="0"/>
            </a:endParaRPr>
          </a:p>
        </p:txBody>
      </p:sp>
      <p:sp>
        <p:nvSpPr>
          <p:cNvPr id="4" name="Slide Number Placeholder 3">
            <a:extLst>
              <a:ext uri="{FF2B5EF4-FFF2-40B4-BE49-F238E27FC236}">
                <a16:creationId xmlns:a16="http://schemas.microsoft.com/office/drawing/2014/main" id="{4D463133-AF52-81E6-084A-2FF54AF0D47B}"/>
              </a:ext>
            </a:extLst>
          </p:cNvPr>
          <p:cNvSpPr>
            <a:spLocks noGrp="1"/>
          </p:cNvSpPr>
          <p:nvPr>
            <p:ph type="sldNum" sz="quarter" idx="4"/>
          </p:nvPr>
        </p:nvSpPr>
        <p:spPr/>
        <p:txBody>
          <a:bodyPr/>
          <a:lstStyle/>
          <a:p>
            <a:r>
              <a:rPr lang="en-GB"/>
              <a:t>© PSHE Association 2025</a:t>
            </a:r>
            <a:endParaRPr lang="en-GB" dirty="0"/>
          </a:p>
        </p:txBody>
      </p:sp>
      <p:grpSp>
        <p:nvGrpSpPr>
          <p:cNvPr id="2" name="Group 1">
            <a:extLst>
              <a:ext uri="{FF2B5EF4-FFF2-40B4-BE49-F238E27FC236}">
                <a16:creationId xmlns:a16="http://schemas.microsoft.com/office/drawing/2014/main" id="{9965233F-CA8B-763D-1476-E4377737B287}"/>
              </a:ext>
            </a:extLst>
          </p:cNvPr>
          <p:cNvGrpSpPr/>
          <p:nvPr/>
        </p:nvGrpSpPr>
        <p:grpSpPr>
          <a:xfrm>
            <a:off x="371248" y="5859888"/>
            <a:ext cx="899744" cy="685958"/>
            <a:chOff x="422763" y="5716228"/>
            <a:chExt cx="1054391" cy="803860"/>
          </a:xfrm>
        </p:grpSpPr>
        <p:pic>
          <p:nvPicPr>
            <p:cNvPr id="9" name="Google Shape;374;p14">
              <a:extLst>
                <a:ext uri="{FF2B5EF4-FFF2-40B4-BE49-F238E27FC236}">
                  <a16:creationId xmlns:a16="http://schemas.microsoft.com/office/drawing/2014/main" id="{23AADB53-6269-D70B-D503-BADF2898EAC2}"/>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rot="917769" flipH="1">
              <a:off x="422763" y="5716228"/>
              <a:ext cx="401930" cy="803860"/>
            </a:xfrm>
            <a:prstGeom prst="rect">
              <a:avLst/>
            </a:prstGeom>
            <a:noFill/>
            <a:ln>
              <a:noFill/>
            </a:ln>
          </p:spPr>
        </p:pic>
        <p:pic>
          <p:nvPicPr>
            <p:cNvPr id="10" name="Google Shape;375;p14">
              <a:extLst>
                <a:ext uri="{FF2B5EF4-FFF2-40B4-BE49-F238E27FC236}">
                  <a16:creationId xmlns:a16="http://schemas.microsoft.com/office/drawing/2014/main" id="{D5EDF364-1F7A-E9F5-3B58-1D265EB36633}"/>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950111" y="5859243"/>
              <a:ext cx="527043" cy="600708"/>
            </a:xfrm>
            <a:prstGeom prst="rect">
              <a:avLst/>
            </a:prstGeom>
            <a:noFill/>
            <a:ln>
              <a:noFill/>
            </a:ln>
          </p:spPr>
        </p:pic>
      </p:grpSp>
    </p:spTree>
    <p:extLst>
      <p:ext uri="{BB962C8B-B14F-4D97-AF65-F5344CB8AC3E}">
        <p14:creationId xmlns:p14="http://schemas.microsoft.com/office/powerpoint/2010/main" val="285587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41DB8-7BBE-78BF-D21F-13721C6C4F0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40C4A26-9922-CD49-05A0-BFD3080975AC}"/>
              </a:ext>
            </a:extLst>
          </p:cNvPr>
          <p:cNvSpPr/>
          <p:nvPr/>
        </p:nvSpPr>
        <p:spPr>
          <a:xfrm>
            <a:off x="0" y="5604890"/>
            <a:ext cx="949451" cy="1253110"/>
          </a:xfrm>
          <a:prstGeom prst="rect">
            <a:avLst/>
          </a:prstGeom>
          <a:solidFill>
            <a:srgbClr val="BC67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ilhouette of a person sitting in a chair next to a tent&#10;&#10;Description automatically generated">
            <a:extLst>
              <a:ext uri="{FF2B5EF4-FFF2-40B4-BE49-F238E27FC236}">
                <a16:creationId xmlns:a16="http://schemas.microsoft.com/office/drawing/2014/main" id="{696C2C0F-97F8-D142-2D39-68476A2C91AC}"/>
              </a:ext>
            </a:extLst>
          </p:cNvPr>
          <p:cNvPicPr>
            <a:picLocks noChangeAspect="1"/>
          </p:cNvPicPr>
          <p:nvPr/>
        </p:nvPicPr>
        <p:blipFill>
          <a:blip r:embed="rId3"/>
          <a:srcRect r="8273" b="9918"/>
          <a:stretch/>
        </p:blipFill>
        <p:spPr>
          <a:xfrm>
            <a:off x="493099" y="4839125"/>
            <a:ext cx="9412901" cy="2018876"/>
          </a:xfrm>
          <a:prstGeom prst="rect">
            <a:avLst/>
          </a:prstGeom>
        </p:spPr>
      </p:pic>
      <p:sp>
        <p:nvSpPr>
          <p:cNvPr id="5" name="Title 4">
            <a:extLst>
              <a:ext uri="{FF2B5EF4-FFF2-40B4-BE49-F238E27FC236}">
                <a16:creationId xmlns:a16="http://schemas.microsoft.com/office/drawing/2014/main" id="{63DFFF1F-3A3F-747C-C56A-68DB99AF9ACF}"/>
              </a:ext>
            </a:extLst>
          </p:cNvPr>
          <p:cNvSpPr>
            <a:spLocks noGrp="1"/>
          </p:cNvSpPr>
          <p:nvPr>
            <p:ph type="title"/>
          </p:nvPr>
        </p:nvSpPr>
        <p:spPr/>
        <p:txBody>
          <a:bodyPr/>
          <a:lstStyle/>
          <a:p>
            <a:r>
              <a:rPr lang="en-US" dirty="0"/>
              <a:t>Strategies for Max</a:t>
            </a:r>
            <a:endParaRPr lang="en-GB" dirty="0"/>
          </a:p>
        </p:txBody>
      </p:sp>
      <p:sp>
        <p:nvSpPr>
          <p:cNvPr id="4" name="Slide Number Placeholder 3">
            <a:extLst>
              <a:ext uri="{FF2B5EF4-FFF2-40B4-BE49-F238E27FC236}">
                <a16:creationId xmlns:a16="http://schemas.microsoft.com/office/drawing/2014/main" id="{B0405A92-410B-1181-0D3E-DAB88438A383}"/>
              </a:ext>
            </a:extLst>
          </p:cNvPr>
          <p:cNvSpPr>
            <a:spLocks noGrp="1"/>
          </p:cNvSpPr>
          <p:nvPr>
            <p:ph type="sldNum" sz="quarter" idx="4"/>
          </p:nvPr>
        </p:nvSpPr>
        <p:spPr/>
        <p:txBody>
          <a:bodyPr/>
          <a:lstStyle/>
          <a:p>
            <a:r>
              <a:rPr lang="en-GB"/>
              <a:t>© PSHE Association 2025</a:t>
            </a:r>
            <a:endParaRPr lang="en-GB" dirty="0"/>
          </a:p>
        </p:txBody>
      </p:sp>
      <p:sp>
        <p:nvSpPr>
          <p:cNvPr id="7" name="Rounded Rectangle 6">
            <a:extLst>
              <a:ext uri="{FF2B5EF4-FFF2-40B4-BE49-F238E27FC236}">
                <a16:creationId xmlns:a16="http://schemas.microsoft.com/office/drawing/2014/main" id="{D6323A92-555D-5262-00D8-BB75A86B1C42}"/>
              </a:ext>
            </a:extLst>
          </p:cNvPr>
          <p:cNvSpPr/>
          <p:nvPr/>
        </p:nvSpPr>
        <p:spPr>
          <a:xfrm>
            <a:off x="1920875" y="2554396"/>
            <a:ext cx="6172030" cy="2045030"/>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251999" bIns="90000" rtlCol="0" anchor="ctr" anchorCtr="0"/>
          <a:lstStyle/>
          <a:p>
            <a:pPr marR="0" lvl="0" algn="ctr" defTabSz="990570" rtl="0" eaLnBrk="1" fontAlgn="auto" latinLnBrk="0" hangingPunct="1">
              <a:lnSpc>
                <a:spcPts val="2400"/>
              </a:lnSpc>
              <a:spcBef>
                <a:spcPts val="900"/>
              </a:spcBef>
              <a:spcAft>
                <a:spcPts val="600"/>
              </a:spcAft>
              <a:buClrTx/>
              <a:buSzTx/>
              <a:tabLst/>
              <a:defRPr/>
            </a:pPr>
            <a:r>
              <a:rPr lang="en-US" sz="2000" b="1" dirty="0">
                <a:solidFill>
                  <a:schemeClr val="tx1"/>
                </a:solidFill>
                <a:latin typeface="Century Gothic" panose="020B0502020202020204" pitchFamily="34" charset="0"/>
              </a:rPr>
              <a:t>What opportunities are there for Max to </a:t>
            </a:r>
            <a:br>
              <a:rPr lang="en-US" sz="2000" b="1" dirty="0">
                <a:solidFill>
                  <a:schemeClr val="tx1"/>
                </a:solidFill>
                <a:latin typeface="Century Gothic" panose="020B0502020202020204" pitchFamily="34" charset="0"/>
              </a:rPr>
            </a:br>
            <a:r>
              <a:rPr lang="en-US" sz="2000" b="1" dirty="0">
                <a:solidFill>
                  <a:schemeClr val="tx1"/>
                </a:solidFill>
                <a:latin typeface="Century Gothic" panose="020B0502020202020204" pitchFamily="34" charset="0"/>
              </a:rPr>
              <a:t>be a positive influence on others?</a:t>
            </a:r>
          </a:p>
          <a:p>
            <a:pPr marR="0" lvl="0" algn="ctr" defTabSz="990570" rtl="0" eaLnBrk="1" fontAlgn="auto" latinLnBrk="0" hangingPunct="1">
              <a:lnSpc>
                <a:spcPts val="2400"/>
              </a:lnSpc>
              <a:spcBef>
                <a:spcPts val="900"/>
              </a:spcBef>
              <a:spcAft>
                <a:spcPts val="1200"/>
              </a:spcAft>
              <a:buClrTx/>
              <a:buSzTx/>
              <a:tabLst/>
              <a:defRPr/>
            </a:pPr>
            <a:r>
              <a:rPr kumimoji="0" lang="en-GB" sz="2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What strategies could he use?</a:t>
            </a:r>
            <a:endPar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9" name="Picture 8">
            <a:extLst>
              <a:ext uri="{FF2B5EF4-FFF2-40B4-BE49-F238E27FC236}">
                <a16:creationId xmlns:a16="http://schemas.microsoft.com/office/drawing/2014/main" id="{61B9E033-11EF-DE7E-1907-E607E2AF5DE6}"/>
              </a:ext>
            </a:extLst>
          </p:cNvPr>
          <p:cNvPicPr>
            <a:picLocks noChangeAspect="1"/>
          </p:cNvPicPr>
          <p:nvPr/>
        </p:nvPicPr>
        <p:blipFill>
          <a:blip r:embed="rId4"/>
          <a:srcRect/>
          <a:stretch/>
        </p:blipFill>
        <p:spPr>
          <a:xfrm>
            <a:off x="4194268" y="1443054"/>
            <a:ext cx="1577675" cy="1577675"/>
          </a:xfrm>
          <a:prstGeom prst="rect">
            <a:avLst/>
          </a:prstGeom>
        </p:spPr>
      </p:pic>
      <p:pic>
        <p:nvPicPr>
          <p:cNvPr id="13" name="Picture 12" descr="A red and black striped object&#10;&#10;Description automatically generated">
            <a:extLst>
              <a:ext uri="{FF2B5EF4-FFF2-40B4-BE49-F238E27FC236}">
                <a16:creationId xmlns:a16="http://schemas.microsoft.com/office/drawing/2014/main" id="{256139EF-4D2C-4963-543C-CA46A01F9AF7}"/>
              </a:ext>
            </a:extLst>
          </p:cNvPr>
          <p:cNvPicPr>
            <a:picLocks noChangeAspect="1"/>
          </p:cNvPicPr>
          <p:nvPr/>
        </p:nvPicPr>
        <p:blipFill>
          <a:blip r:embed="rId5"/>
          <a:stretch>
            <a:fillRect/>
          </a:stretch>
        </p:blipFill>
        <p:spPr>
          <a:xfrm rot="8848927">
            <a:off x="1148998" y="2855492"/>
            <a:ext cx="149894" cy="1147012"/>
          </a:xfrm>
          <a:prstGeom prst="rect">
            <a:avLst/>
          </a:prstGeom>
        </p:spPr>
      </p:pic>
      <p:sp>
        <p:nvSpPr>
          <p:cNvPr id="14" name="Rectangle 13">
            <a:extLst>
              <a:ext uri="{FF2B5EF4-FFF2-40B4-BE49-F238E27FC236}">
                <a16:creationId xmlns:a16="http://schemas.microsoft.com/office/drawing/2014/main" id="{E7B7D33C-E7B6-A43E-3308-BE0DE63EC6B8}"/>
              </a:ext>
            </a:extLst>
          </p:cNvPr>
          <p:cNvSpPr/>
          <p:nvPr/>
        </p:nvSpPr>
        <p:spPr>
          <a:xfrm>
            <a:off x="325079" y="2698587"/>
            <a:ext cx="1052701" cy="72376"/>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35F3B6-D894-BC10-CDCE-ADC9250AF4EF}"/>
              </a:ext>
            </a:extLst>
          </p:cNvPr>
          <p:cNvSpPr/>
          <p:nvPr/>
        </p:nvSpPr>
        <p:spPr>
          <a:xfrm>
            <a:off x="325079" y="2814143"/>
            <a:ext cx="728255" cy="72376"/>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urple vertical striped object&#10;&#10;Description automatically generated">
            <a:extLst>
              <a:ext uri="{FF2B5EF4-FFF2-40B4-BE49-F238E27FC236}">
                <a16:creationId xmlns:a16="http://schemas.microsoft.com/office/drawing/2014/main" id="{753D6DC9-108E-D51D-D2EA-7772AA992AE7}"/>
              </a:ext>
            </a:extLst>
          </p:cNvPr>
          <p:cNvPicPr>
            <a:picLocks noChangeAspect="1"/>
          </p:cNvPicPr>
          <p:nvPr/>
        </p:nvPicPr>
        <p:blipFill>
          <a:blip r:embed="rId6"/>
          <a:stretch>
            <a:fillRect/>
          </a:stretch>
        </p:blipFill>
        <p:spPr>
          <a:xfrm rot="2879808">
            <a:off x="8576636" y="1001268"/>
            <a:ext cx="273718" cy="1303423"/>
          </a:xfrm>
          <a:prstGeom prst="rect">
            <a:avLst/>
          </a:prstGeom>
        </p:spPr>
      </p:pic>
      <p:sp>
        <p:nvSpPr>
          <p:cNvPr id="17" name="Rectangle 16">
            <a:extLst>
              <a:ext uri="{FF2B5EF4-FFF2-40B4-BE49-F238E27FC236}">
                <a16:creationId xmlns:a16="http://schemas.microsoft.com/office/drawing/2014/main" id="{FD372D65-F54F-A853-2F79-E7BA30F7954F}"/>
              </a:ext>
            </a:extLst>
          </p:cNvPr>
          <p:cNvSpPr/>
          <p:nvPr/>
        </p:nvSpPr>
        <p:spPr>
          <a:xfrm>
            <a:off x="7325206" y="2126765"/>
            <a:ext cx="1052701" cy="723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0B3BB0-8676-BA64-1F56-69154E718B15}"/>
              </a:ext>
            </a:extLst>
          </p:cNvPr>
          <p:cNvSpPr/>
          <p:nvPr/>
        </p:nvSpPr>
        <p:spPr>
          <a:xfrm>
            <a:off x="7325206" y="2242321"/>
            <a:ext cx="728255" cy="723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ue and black striped object&#10;&#10;Description automatically generated">
            <a:extLst>
              <a:ext uri="{FF2B5EF4-FFF2-40B4-BE49-F238E27FC236}">
                <a16:creationId xmlns:a16="http://schemas.microsoft.com/office/drawing/2014/main" id="{A5CF4543-73BD-9A91-C0E2-CA22968B8632}"/>
              </a:ext>
            </a:extLst>
          </p:cNvPr>
          <p:cNvPicPr>
            <a:picLocks noChangeAspect="1"/>
          </p:cNvPicPr>
          <p:nvPr/>
        </p:nvPicPr>
        <p:blipFill>
          <a:blip r:embed="rId7"/>
          <a:stretch>
            <a:fillRect/>
          </a:stretch>
        </p:blipFill>
        <p:spPr>
          <a:xfrm rot="1126032">
            <a:off x="8449467" y="3704105"/>
            <a:ext cx="162927" cy="1257803"/>
          </a:xfrm>
          <a:prstGeom prst="rect">
            <a:avLst/>
          </a:prstGeom>
        </p:spPr>
      </p:pic>
      <p:sp>
        <p:nvSpPr>
          <p:cNvPr id="20" name="Rectangle 19">
            <a:extLst>
              <a:ext uri="{FF2B5EF4-FFF2-40B4-BE49-F238E27FC236}">
                <a16:creationId xmlns:a16="http://schemas.microsoft.com/office/drawing/2014/main" id="{93D71A43-D21C-EE7E-E9B2-B65ED12BC8B5}"/>
              </a:ext>
            </a:extLst>
          </p:cNvPr>
          <p:cNvSpPr/>
          <p:nvPr/>
        </p:nvSpPr>
        <p:spPr>
          <a:xfrm>
            <a:off x="7329339" y="4956763"/>
            <a:ext cx="1052701" cy="72376"/>
          </a:xfrm>
          <a:prstGeom prst="rect">
            <a:avLst/>
          </a:prstGeom>
          <a:solidFill>
            <a:srgbClr val="0440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204FD88-D512-2606-38AF-9E3F2E1BF2FF}"/>
              </a:ext>
            </a:extLst>
          </p:cNvPr>
          <p:cNvSpPr/>
          <p:nvPr/>
        </p:nvSpPr>
        <p:spPr>
          <a:xfrm>
            <a:off x="7329339" y="5099266"/>
            <a:ext cx="822943" cy="72376"/>
          </a:xfrm>
          <a:prstGeom prst="rect">
            <a:avLst/>
          </a:prstGeom>
          <a:solidFill>
            <a:srgbClr val="0440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375;p14">
            <a:extLst>
              <a:ext uri="{FF2B5EF4-FFF2-40B4-BE49-F238E27FC236}">
                <a16:creationId xmlns:a16="http://schemas.microsoft.com/office/drawing/2014/main" id="{D22F34AB-2A38-E863-BE43-FCD4FA555C35}"/>
              </a:ext>
            </a:extLst>
          </p:cNvPr>
          <p:cNvPicPr preferRelativeResize="0"/>
          <p:nvPr/>
        </p:nvPicPr>
        <p:blipFill rotWithShape="1">
          <a:blip r:embed="rId8">
            <a:alphaModFix/>
            <a:extLst>
              <a:ext uri="{BEBA8EAE-BF5A-486C-A8C5-ECC9F3942E4B}">
                <a14:imgProps xmlns:a14="http://schemas.microsoft.com/office/drawing/2010/main">
                  <a14:imgLayer r:embed="rId9">
                    <a14:imgEffect>
                      <a14:brightnessContrast bright="-100000"/>
                    </a14:imgEffect>
                  </a14:imgLayer>
                </a14:imgProps>
              </a:ext>
            </a:extLst>
          </a:blip>
          <a:srcRect/>
          <a:stretch/>
        </p:blipFill>
        <p:spPr>
          <a:xfrm>
            <a:off x="325079" y="5981927"/>
            <a:ext cx="449742" cy="512602"/>
          </a:xfrm>
          <a:prstGeom prst="rect">
            <a:avLst/>
          </a:prstGeom>
          <a:noFill/>
          <a:ln>
            <a:noFill/>
          </a:ln>
        </p:spPr>
      </p:pic>
    </p:spTree>
    <p:extLst>
      <p:ext uri="{BB962C8B-B14F-4D97-AF65-F5344CB8AC3E}">
        <p14:creationId xmlns:p14="http://schemas.microsoft.com/office/powerpoint/2010/main" val="72407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38748-E771-E6C8-D6B6-93D375B30F47}"/>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0A1A392-E920-7F46-00E9-DDD1F09A0321}"/>
              </a:ext>
            </a:extLst>
          </p:cNvPr>
          <p:cNvSpPr>
            <a:spLocks noGrp="1"/>
          </p:cNvSpPr>
          <p:nvPr>
            <p:ph sz="half" idx="10"/>
          </p:nvPr>
        </p:nvSpPr>
        <p:spPr>
          <a:xfrm>
            <a:off x="232915" y="1303304"/>
            <a:ext cx="8360360" cy="1251637"/>
          </a:xfrm>
        </p:spPr>
        <p:txBody>
          <a:bodyPr>
            <a:noAutofit/>
          </a:bodyPr>
          <a:lstStyle/>
          <a:p>
            <a:pPr>
              <a:spcBef>
                <a:spcPts val="900"/>
              </a:spcBef>
            </a:pPr>
            <a:r>
              <a:rPr lang="en-US" dirty="0"/>
              <a:t>Rewrite your stage of the story, considering what decisions might have been made if the pressures/influences on the characters had been ignored or challenged.</a:t>
            </a:r>
            <a:endParaRPr lang="en-GB" dirty="0"/>
          </a:p>
        </p:txBody>
      </p:sp>
      <p:sp>
        <p:nvSpPr>
          <p:cNvPr id="5" name="Title 4">
            <a:extLst>
              <a:ext uri="{FF2B5EF4-FFF2-40B4-BE49-F238E27FC236}">
                <a16:creationId xmlns:a16="http://schemas.microsoft.com/office/drawing/2014/main" id="{A978A36B-CB4F-C585-D75B-FC23755865B0}"/>
              </a:ext>
            </a:extLst>
          </p:cNvPr>
          <p:cNvSpPr>
            <a:spLocks noGrp="1"/>
          </p:cNvSpPr>
          <p:nvPr>
            <p:ph type="title"/>
          </p:nvPr>
        </p:nvSpPr>
        <p:spPr/>
        <p:txBody>
          <a:bodyPr/>
          <a:lstStyle/>
          <a:p>
            <a:r>
              <a:rPr lang="en-US" dirty="0"/>
              <a:t>What if ..?</a:t>
            </a:r>
            <a:endParaRPr lang="en-GB" dirty="0"/>
          </a:p>
        </p:txBody>
      </p:sp>
      <p:sp>
        <p:nvSpPr>
          <p:cNvPr id="4" name="Slide Number Placeholder 3">
            <a:extLst>
              <a:ext uri="{FF2B5EF4-FFF2-40B4-BE49-F238E27FC236}">
                <a16:creationId xmlns:a16="http://schemas.microsoft.com/office/drawing/2014/main" id="{E1BF5FFD-04AC-46E2-0182-CD8381F8B59A}"/>
              </a:ext>
            </a:extLst>
          </p:cNvPr>
          <p:cNvSpPr>
            <a:spLocks noGrp="1"/>
          </p:cNvSpPr>
          <p:nvPr>
            <p:ph type="sldNum" sz="quarter" idx="4"/>
          </p:nvPr>
        </p:nvSpPr>
        <p:spPr/>
        <p:txBody>
          <a:bodyPr/>
          <a:lstStyle/>
          <a:p>
            <a:r>
              <a:rPr lang="en-GB"/>
              <a:t>© PSHE Association 2025</a:t>
            </a:r>
            <a:endParaRPr lang="en-GB" dirty="0"/>
          </a:p>
        </p:txBody>
      </p:sp>
      <p:cxnSp>
        <p:nvCxnSpPr>
          <p:cNvPr id="3" name="Straight Connector 2">
            <a:extLst>
              <a:ext uri="{FF2B5EF4-FFF2-40B4-BE49-F238E27FC236}">
                <a16:creationId xmlns:a16="http://schemas.microsoft.com/office/drawing/2014/main" id="{539BEA6B-9E78-71A7-B835-5097629CA4BB}"/>
              </a:ext>
            </a:extLst>
          </p:cNvPr>
          <p:cNvCxnSpPr>
            <a:cxnSpLocks/>
          </p:cNvCxnSpPr>
          <p:nvPr/>
        </p:nvCxnSpPr>
        <p:spPr>
          <a:xfrm>
            <a:off x="0" y="3297149"/>
            <a:ext cx="9906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829CBC1-0CE0-D9B1-9B40-FE623FF82DE1}"/>
              </a:ext>
            </a:extLst>
          </p:cNvPr>
          <p:cNvGrpSpPr/>
          <p:nvPr/>
        </p:nvGrpSpPr>
        <p:grpSpPr>
          <a:xfrm>
            <a:off x="323850" y="2861597"/>
            <a:ext cx="5369623" cy="2207944"/>
            <a:chOff x="323849" y="2585837"/>
            <a:chExt cx="9256714" cy="3806283"/>
          </a:xfrm>
        </p:grpSpPr>
        <p:cxnSp>
          <p:nvCxnSpPr>
            <p:cNvPr id="25" name="Straight Connector 24">
              <a:extLst>
                <a:ext uri="{FF2B5EF4-FFF2-40B4-BE49-F238E27FC236}">
                  <a16:creationId xmlns:a16="http://schemas.microsoft.com/office/drawing/2014/main" id="{43CC0D03-0263-9276-4E45-4FB269D4A115}"/>
                </a:ext>
              </a:extLst>
            </p:cNvPr>
            <p:cNvCxnSpPr>
              <a:cxnSpLocks/>
            </p:cNvCxnSpPr>
            <p:nvPr/>
          </p:nvCxnSpPr>
          <p:spPr>
            <a:xfrm>
              <a:off x="3752961" y="3311479"/>
              <a:ext cx="0" cy="4055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84EBBA6-381D-01E5-B22F-96BA8DB3F33C}"/>
                </a:ext>
              </a:extLst>
            </p:cNvPr>
            <p:cNvCxnSpPr>
              <a:cxnSpLocks/>
            </p:cNvCxnSpPr>
            <p:nvPr/>
          </p:nvCxnSpPr>
          <p:spPr>
            <a:xfrm>
              <a:off x="6148689" y="3311479"/>
              <a:ext cx="0" cy="4055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E79699-973C-A3CB-ADC7-C150893C54CF}"/>
                </a:ext>
              </a:extLst>
            </p:cNvPr>
            <p:cNvCxnSpPr>
              <a:cxnSpLocks/>
            </p:cNvCxnSpPr>
            <p:nvPr/>
          </p:nvCxnSpPr>
          <p:spPr>
            <a:xfrm>
              <a:off x="8553561" y="3311479"/>
              <a:ext cx="0" cy="4055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78A5DD-D818-7878-A3AB-29D9896FF15B}"/>
                </a:ext>
              </a:extLst>
            </p:cNvPr>
            <p:cNvCxnSpPr>
              <a:cxnSpLocks/>
              <a:stCxn id="18" idx="4"/>
            </p:cNvCxnSpPr>
            <p:nvPr/>
          </p:nvCxnSpPr>
          <p:spPr>
            <a:xfrm>
              <a:off x="1357233" y="3396928"/>
              <a:ext cx="0" cy="4055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523E197D-9938-49E9-A922-7018B631C6C3}"/>
                </a:ext>
              </a:extLst>
            </p:cNvPr>
            <p:cNvSpPr/>
            <p:nvPr/>
          </p:nvSpPr>
          <p:spPr>
            <a:xfrm>
              <a:off x="323849" y="3585887"/>
              <a:ext cx="2066769" cy="2806233"/>
            </a:xfrm>
            <a:prstGeom prst="roundRect">
              <a:avLst>
                <a:gd name="adj" fmla="val 6064"/>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7D51A4B1-32F8-84C0-8EDB-6A9A7B2C6ADB}"/>
                </a:ext>
              </a:extLst>
            </p:cNvPr>
            <p:cNvSpPr/>
            <p:nvPr/>
          </p:nvSpPr>
          <p:spPr>
            <a:xfrm>
              <a:off x="2717740" y="3585887"/>
              <a:ext cx="2066769" cy="2806233"/>
            </a:xfrm>
            <a:prstGeom prst="roundRect">
              <a:avLst>
                <a:gd name="adj" fmla="val 6064"/>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472A3281-466D-6748-B358-4E2CBDABC521}"/>
                </a:ext>
              </a:extLst>
            </p:cNvPr>
            <p:cNvSpPr/>
            <p:nvPr/>
          </p:nvSpPr>
          <p:spPr>
            <a:xfrm>
              <a:off x="5117025" y="3585887"/>
              <a:ext cx="2066769" cy="2806233"/>
            </a:xfrm>
            <a:prstGeom prst="roundRect">
              <a:avLst>
                <a:gd name="adj" fmla="val 6064"/>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FBEFC450-897A-968D-BC22-D3D8394AE25C}"/>
                </a:ext>
              </a:extLst>
            </p:cNvPr>
            <p:cNvSpPr/>
            <p:nvPr/>
          </p:nvSpPr>
          <p:spPr>
            <a:xfrm>
              <a:off x="7513794" y="3585887"/>
              <a:ext cx="2066769" cy="2806233"/>
            </a:xfrm>
            <a:prstGeom prst="roundRect">
              <a:avLst>
                <a:gd name="adj" fmla="val 6064"/>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6A830A2-6CEA-DA97-B394-DCF35B27A964}"/>
                </a:ext>
              </a:extLst>
            </p:cNvPr>
            <p:cNvSpPr/>
            <p:nvPr/>
          </p:nvSpPr>
          <p:spPr>
            <a:xfrm>
              <a:off x="1257453" y="3197369"/>
              <a:ext cx="199559" cy="19955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21A691-4DE1-99FC-7FED-A05137A535F9}"/>
                </a:ext>
              </a:extLst>
            </p:cNvPr>
            <p:cNvSpPr/>
            <p:nvPr/>
          </p:nvSpPr>
          <p:spPr>
            <a:xfrm>
              <a:off x="3651029" y="3197369"/>
              <a:ext cx="199559" cy="19955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174A9C2-2FEE-6850-AEAC-E90066A84AC6}"/>
                </a:ext>
              </a:extLst>
            </p:cNvPr>
            <p:cNvSpPr/>
            <p:nvPr/>
          </p:nvSpPr>
          <p:spPr>
            <a:xfrm>
              <a:off x="6044606" y="3197369"/>
              <a:ext cx="199559" cy="19955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8D1E0A2-1A53-3251-3B8E-9F598B516339}"/>
                </a:ext>
              </a:extLst>
            </p:cNvPr>
            <p:cNvSpPr/>
            <p:nvPr/>
          </p:nvSpPr>
          <p:spPr>
            <a:xfrm>
              <a:off x="8451629" y="3197369"/>
              <a:ext cx="199559" cy="19955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5">
              <a:extLst>
                <a:ext uri="{FF2B5EF4-FFF2-40B4-BE49-F238E27FC236}">
                  <a16:creationId xmlns:a16="http://schemas.microsoft.com/office/drawing/2014/main" id="{7C59C3EC-C1EF-80EC-E70B-75F2AD957D0D}"/>
                </a:ext>
              </a:extLst>
            </p:cNvPr>
            <p:cNvSpPr txBox="1">
              <a:spLocks/>
            </p:cNvSpPr>
            <p:nvPr/>
          </p:nvSpPr>
          <p:spPr>
            <a:xfrm>
              <a:off x="537823" y="2743900"/>
              <a:ext cx="1595886" cy="464069"/>
            </a:xfrm>
            <a:prstGeom prst="rect">
              <a:avLst/>
            </a:prstGeom>
          </p:spPr>
          <p:txBody>
            <a:bodyPr vert="horz" lIns="91440" tIns="45720" rIns="91440" bIns="45720" rtlCol="0">
              <a:normAutofit fontScale="25000" lnSpcReduction="20000"/>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ctr">
                <a:lnSpc>
                  <a:spcPts val="2400"/>
                </a:lnSpc>
                <a:spcBef>
                  <a:spcPts val="900"/>
                </a:spcBef>
              </a:pPr>
              <a:endParaRPr lang="en-GB" sz="1800" dirty="0"/>
            </a:p>
          </p:txBody>
        </p:sp>
        <p:sp>
          <p:nvSpPr>
            <p:cNvPr id="33" name="TextBox 32">
              <a:extLst>
                <a:ext uri="{FF2B5EF4-FFF2-40B4-BE49-F238E27FC236}">
                  <a16:creationId xmlns:a16="http://schemas.microsoft.com/office/drawing/2014/main" id="{A1BC13E1-CB1C-CAFD-EB60-A3352E8CB14F}"/>
                </a:ext>
              </a:extLst>
            </p:cNvPr>
            <p:cNvSpPr txBox="1"/>
            <p:nvPr/>
          </p:nvSpPr>
          <p:spPr>
            <a:xfrm>
              <a:off x="7732683" y="2585837"/>
              <a:ext cx="1701038" cy="583635"/>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STAGE 4</a:t>
              </a:r>
            </a:p>
          </p:txBody>
        </p:sp>
        <p:sp>
          <p:nvSpPr>
            <p:cNvPr id="7" name="TextBox 6">
              <a:extLst>
                <a:ext uri="{FF2B5EF4-FFF2-40B4-BE49-F238E27FC236}">
                  <a16:creationId xmlns:a16="http://schemas.microsoft.com/office/drawing/2014/main" id="{CC18DA7D-9144-F763-7C07-EBA638096F32}"/>
                </a:ext>
              </a:extLst>
            </p:cNvPr>
            <p:cNvSpPr txBox="1"/>
            <p:nvPr/>
          </p:nvSpPr>
          <p:spPr>
            <a:xfrm>
              <a:off x="5298632" y="2585837"/>
              <a:ext cx="1701038" cy="583635"/>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STAGE 3</a:t>
              </a:r>
            </a:p>
          </p:txBody>
        </p:sp>
        <p:sp>
          <p:nvSpPr>
            <p:cNvPr id="9" name="TextBox 8">
              <a:extLst>
                <a:ext uri="{FF2B5EF4-FFF2-40B4-BE49-F238E27FC236}">
                  <a16:creationId xmlns:a16="http://schemas.microsoft.com/office/drawing/2014/main" id="{30A58406-CBDB-C911-7861-227AB40E1B74}"/>
                </a:ext>
              </a:extLst>
            </p:cNvPr>
            <p:cNvSpPr txBox="1"/>
            <p:nvPr/>
          </p:nvSpPr>
          <p:spPr>
            <a:xfrm>
              <a:off x="2910944" y="2585837"/>
              <a:ext cx="1701038" cy="583635"/>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STAGE 2</a:t>
              </a:r>
            </a:p>
          </p:txBody>
        </p:sp>
        <p:sp>
          <p:nvSpPr>
            <p:cNvPr id="10" name="TextBox 9">
              <a:extLst>
                <a:ext uri="{FF2B5EF4-FFF2-40B4-BE49-F238E27FC236}">
                  <a16:creationId xmlns:a16="http://schemas.microsoft.com/office/drawing/2014/main" id="{39046979-92A3-7C54-F492-E73034C30A6C}"/>
                </a:ext>
              </a:extLst>
            </p:cNvPr>
            <p:cNvSpPr txBox="1"/>
            <p:nvPr/>
          </p:nvSpPr>
          <p:spPr>
            <a:xfrm>
              <a:off x="500075" y="2585837"/>
              <a:ext cx="1701038" cy="583635"/>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STAGE 1</a:t>
              </a:r>
            </a:p>
          </p:txBody>
        </p:sp>
      </p:grpSp>
      <p:grpSp>
        <p:nvGrpSpPr>
          <p:cNvPr id="43" name="Group 42">
            <a:extLst>
              <a:ext uri="{FF2B5EF4-FFF2-40B4-BE49-F238E27FC236}">
                <a16:creationId xmlns:a16="http://schemas.microsoft.com/office/drawing/2014/main" id="{463CC46A-C570-66B5-5A7C-5D0DC4D9544C}"/>
              </a:ext>
            </a:extLst>
          </p:cNvPr>
          <p:cNvGrpSpPr/>
          <p:nvPr/>
        </p:nvGrpSpPr>
        <p:grpSpPr>
          <a:xfrm>
            <a:off x="447972" y="3602294"/>
            <a:ext cx="872908" cy="1170874"/>
            <a:chOff x="-1573306" y="4531659"/>
            <a:chExt cx="914938" cy="843937"/>
          </a:xfrm>
        </p:grpSpPr>
        <p:cxnSp>
          <p:nvCxnSpPr>
            <p:cNvPr id="12" name="Straight Connector 11">
              <a:extLst>
                <a:ext uri="{FF2B5EF4-FFF2-40B4-BE49-F238E27FC236}">
                  <a16:creationId xmlns:a16="http://schemas.microsoft.com/office/drawing/2014/main" id="{CC8AB7B0-C280-495E-8371-448F9F6DAB4D}"/>
                </a:ext>
              </a:extLst>
            </p:cNvPr>
            <p:cNvCxnSpPr>
              <a:cxnSpLocks/>
            </p:cNvCxnSpPr>
            <p:nvPr/>
          </p:nvCxnSpPr>
          <p:spPr>
            <a:xfrm>
              <a:off x="-1573306" y="4531659"/>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4B84DD-35E1-B059-9192-580A4145512E}"/>
                </a:ext>
              </a:extLst>
            </p:cNvPr>
            <p:cNvCxnSpPr>
              <a:cxnSpLocks/>
            </p:cNvCxnSpPr>
            <p:nvPr/>
          </p:nvCxnSpPr>
          <p:spPr>
            <a:xfrm>
              <a:off x="-1573306" y="4639235"/>
              <a:ext cx="9149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C2EE89-34B7-437E-3E60-0920062D58EC}"/>
                </a:ext>
              </a:extLst>
            </p:cNvPr>
            <p:cNvCxnSpPr>
              <a:cxnSpLocks/>
            </p:cNvCxnSpPr>
            <p:nvPr/>
          </p:nvCxnSpPr>
          <p:spPr>
            <a:xfrm>
              <a:off x="-1573306" y="4760259"/>
              <a:ext cx="49431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097A252-EE95-1226-B713-0403CB0874E5}"/>
                </a:ext>
              </a:extLst>
            </p:cNvPr>
            <p:cNvCxnSpPr>
              <a:cxnSpLocks/>
            </p:cNvCxnSpPr>
            <p:nvPr/>
          </p:nvCxnSpPr>
          <p:spPr>
            <a:xfrm>
              <a:off x="-1573306" y="4867835"/>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221AE00-0F25-EF90-6FF6-A606E2320740}"/>
                </a:ext>
              </a:extLst>
            </p:cNvPr>
            <p:cNvCxnSpPr>
              <a:cxnSpLocks/>
            </p:cNvCxnSpPr>
            <p:nvPr/>
          </p:nvCxnSpPr>
          <p:spPr>
            <a:xfrm>
              <a:off x="-1573306" y="4975412"/>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68EF50-4562-CA9E-9568-5E2C0EE4DB00}"/>
                </a:ext>
              </a:extLst>
            </p:cNvPr>
            <p:cNvCxnSpPr>
              <a:cxnSpLocks/>
            </p:cNvCxnSpPr>
            <p:nvPr/>
          </p:nvCxnSpPr>
          <p:spPr>
            <a:xfrm>
              <a:off x="-1573306" y="5082988"/>
              <a:ext cx="9149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87DBB4-9D82-A336-5664-7515390163B3}"/>
                </a:ext>
              </a:extLst>
            </p:cNvPr>
            <p:cNvCxnSpPr>
              <a:cxnSpLocks/>
            </p:cNvCxnSpPr>
            <p:nvPr/>
          </p:nvCxnSpPr>
          <p:spPr>
            <a:xfrm>
              <a:off x="-1573306" y="5185724"/>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9D8931D-EEAA-EEA4-C17B-28BADA8C99C9}"/>
                </a:ext>
              </a:extLst>
            </p:cNvPr>
            <p:cNvCxnSpPr>
              <a:cxnSpLocks/>
            </p:cNvCxnSpPr>
            <p:nvPr/>
          </p:nvCxnSpPr>
          <p:spPr>
            <a:xfrm>
              <a:off x="-1573306" y="5272323"/>
              <a:ext cx="49431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136DEC8-E481-4C5D-5740-AB3882751F1C}"/>
                </a:ext>
              </a:extLst>
            </p:cNvPr>
            <p:cNvCxnSpPr>
              <a:cxnSpLocks/>
            </p:cNvCxnSpPr>
            <p:nvPr/>
          </p:nvCxnSpPr>
          <p:spPr>
            <a:xfrm>
              <a:off x="-1573306" y="5375596"/>
              <a:ext cx="9149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25A5B21C-739D-6A05-FA46-C3492FA1D2D4}"/>
              </a:ext>
            </a:extLst>
          </p:cNvPr>
          <p:cNvGrpSpPr/>
          <p:nvPr/>
        </p:nvGrpSpPr>
        <p:grpSpPr>
          <a:xfrm>
            <a:off x="1824569" y="3602294"/>
            <a:ext cx="872908" cy="1170874"/>
            <a:chOff x="-1573306" y="4531659"/>
            <a:chExt cx="914938" cy="843937"/>
          </a:xfrm>
        </p:grpSpPr>
        <p:cxnSp>
          <p:nvCxnSpPr>
            <p:cNvPr id="45" name="Straight Connector 44">
              <a:extLst>
                <a:ext uri="{FF2B5EF4-FFF2-40B4-BE49-F238E27FC236}">
                  <a16:creationId xmlns:a16="http://schemas.microsoft.com/office/drawing/2014/main" id="{586E4F66-F786-4723-CEDE-2A2A07CB6980}"/>
                </a:ext>
              </a:extLst>
            </p:cNvPr>
            <p:cNvCxnSpPr>
              <a:cxnSpLocks/>
            </p:cNvCxnSpPr>
            <p:nvPr/>
          </p:nvCxnSpPr>
          <p:spPr>
            <a:xfrm>
              <a:off x="-1573306" y="4531659"/>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D239319-E924-28C1-A4CF-9BB54D22432A}"/>
                </a:ext>
              </a:extLst>
            </p:cNvPr>
            <p:cNvCxnSpPr>
              <a:cxnSpLocks/>
            </p:cNvCxnSpPr>
            <p:nvPr/>
          </p:nvCxnSpPr>
          <p:spPr>
            <a:xfrm>
              <a:off x="-1573306" y="4639235"/>
              <a:ext cx="9149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39DBEEB-8598-2243-4B3E-A8EEBEF3C5E4}"/>
                </a:ext>
              </a:extLst>
            </p:cNvPr>
            <p:cNvCxnSpPr>
              <a:cxnSpLocks/>
            </p:cNvCxnSpPr>
            <p:nvPr/>
          </p:nvCxnSpPr>
          <p:spPr>
            <a:xfrm>
              <a:off x="-1573306" y="4760259"/>
              <a:ext cx="49431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9229AA9-6BAC-6A8E-036A-F0B7E3EA6F8B}"/>
                </a:ext>
              </a:extLst>
            </p:cNvPr>
            <p:cNvCxnSpPr>
              <a:cxnSpLocks/>
            </p:cNvCxnSpPr>
            <p:nvPr/>
          </p:nvCxnSpPr>
          <p:spPr>
            <a:xfrm>
              <a:off x="-1573306" y="4867835"/>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7332B01-8D2D-B361-37BD-725599AC41BD}"/>
                </a:ext>
              </a:extLst>
            </p:cNvPr>
            <p:cNvCxnSpPr>
              <a:cxnSpLocks/>
            </p:cNvCxnSpPr>
            <p:nvPr/>
          </p:nvCxnSpPr>
          <p:spPr>
            <a:xfrm>
              <a:off x="-1573306" y="4975412"/>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A7C3B32-70A4-3CBB-A0A7-EB742EAC6749}"/>
                </a:ext>
              </a:extLst>
            </p:cNvPr>
            <p:cNvCxnSpPr>
              <a:cxnSpLocks/>
            </p:cNvCxnSpPr>
            <p:nvPr/>
          </p:nvCxnSpPr>
          <p:spPr>
            <a:xfrm>
              <a:off x="-1573306" y="5082988"/>
              <a:ext cx="9149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3289CC8-38AA-77EF-9FC3-21E8C026A875}"/>
                </a:ext>
              </a:extLst>
            </p:cNvPr>
            <p:cNvCxnSpPr>
              <a:cxnSpLocks/>
            </p:cNvCxnSpPr>
            <p:nvPr/>
          </p:nvCxnSpPr>
          <p:spPr>
            <a:xfrm>
              <a:off x="-1573306" y="5185724"/>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204EA47-14FA-58ED-28D8-3D83B9AD3973}"/>
                </a:ext>
              </a:extLst>
            </p:cNvPr>
            <p:cNvCxnSpPr>
              <a:cxnSpLocks/>
            </p:cNvCxnSpPr>
            <p:nvPr/>
          </p:nvCxnSpPr>
          <p:spPr>
            <a:xfrm>
              <a:off x="-1573306" y="5272323"/>
              <a:ext cx="49431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55680D3-5AA9-81D3-026C-760223616601}"/>
                </a:ext>
              </a:extLst>
            </p:cNvPr>
            <p:cNvCxnSpPr>
              <a:cxnSpLocks/>
            </p:cNvCxnSpPr>
            <p:nvPr/>
          </p:nvCxnSpPr>
          <p:spPr>
            <a:xfrm>
              <a:off x="-1573306" y="5375596"/>
              <a:ext cx="9149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53350786-66CB-901A-8520-141A558362B2}"/>
              </a:ext>
            </a:extLst>
          </p:cNvPr>
          <p:cNvGrpSpPr/>
          <p:nvPr/>
        </p:nvGrpSpPr>
        <p:grpSpPr>
          <a:xfrm>
            <a:off x="3232745" y="3602294"/>
            <a:ext cx="872908" cy="1170874"/>
            <a:chOff x="-1573306" y="4531659"/>
            <a:chExt cx="914938" cy="843937"/>
          </a:xfrm>
        </p:grpSpPr>
        <p:cxnSp>
          <p:nvCxnSpPr>
            <p:cNvPr id="55" name="Straight Connector 54">
              <a:extLst>
                <a:ext uri="{FF2B5EF4-FFF2-40B4-BE49-F238E27FC236}">
                  <a16:creationId xmlns:a16="http://schemas.microsoft.com/office/drawing/2014/main" id="{CE4E43C4-714D-AA20-E4A5-8759D4D4F540}"/>
                </a:ext>
              </a:extLst>
            </p:cNvPr>
            <p:cNvCxnSpPr>
              <a:cxnSpLocks/>
            </p:cNvCxnSpPr>
            <p:nvPr/>
          </p:nvCxnSpPr>
          <p:spPr>
            <a:xfrm>
              <a:off x="-1573306" y="4531659"/>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D5A2F2E-7A40-2DF8-0067-13B3E82AF600}"/>
                </a:ext>
              </a:extLst>
            </p:cNvPr>
            <p:cNvCxnSpPr>
              <a:cxnSpLocks/>
            </p:cNvCxnSpPr>
            <p:nvPr/>
          </p:nvCxnSpPr>
          <p:spPr>
            <a:xfrm>
              <a:off x="-1573306" y="4639235"/>
              <a:ext cx="9149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D8C34DB-637D-91DE-EA81-50DD4DA12237}"/>
                </a:ext>
              </a:extLst>
            </p:cNvPr>
            <p:cNvCxnSpPr>
              <a:cxnSpLocks/>
            </p:cNvCxnSpPr>
            <p:nvPr/>
          </p:nvCxnSpPr>
          <p:spPr>
            <a:xfrm>
              <a:off x="-1573306" y="4760259"/>
              <a:ext cx="49431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1B0E80A-5F77-A274-ECFB-FA377262E02A}"/>
                </a:ext>
              </a:extLst>
            </p:cNvPr>
            <p:cNvCxnSpPr>
              <a:cxnSpLocks/>
            </p:cNvCxnSpPr>
            <p:nvPr/>
          </p:nvCxnSpPr>
          <p:spPr>
            <a:xfrm>
              <a:off x="-1573306" y="4867835"/>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E64A631-5BF1-D75C-FFD9-1C3C5BA50F29}"/>
                </a:ext>
              </a:extLst>
            </p:cNvPr>
            <p:cNvCxnSpPr>
              <a:cxnSpLocks/>
            </p:cNvCxnSpPr>
            <p:nvPr/>
          </p:nvCxnSpPr>
          <p:spPr>
            <a:xfrm>
              <a:off x="-1573306" y="4975412"/>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BFA73FC-0CEB-AFB2-ECB1-A853C10BDFA5}"/>
                </a:ext>
              </a:extLst>
            </p:cNvPr>
            <p:cNvCxnSpPr>
              <a:cxnSpLocks/>
            </p:cNvCxnSpPr>
            <p:nvPr/>
          </p:nvCxnSpPr>
          <p:spPr>
            <a:xfrm>
              <a:off x="-1573306" y="5082988"/>
              <a:ext cx="9149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B0C96E2-17A7-BA06-AE6B-496CE75B22BE}"/>
                </a:ext>
              </a:extLst>
            </p:cNvPr>
            <p:cNvCxnSpPr>
              <a:cxnSpLocks/>
            </p:cNvCxnSpPr>
            <p:nvPr/>
          </p:nvCxnSpPr>
          <p:spPr>
            <a:xfrm>
              <a:off x="-1573306" y="5185724"/>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1BE7A09-D34F-9AD4-1FCF-1C8D68FACF99}"/>
                </a:ext>
              </a:extLst>
            </p:cNvPr>
            <p:cNvCxnSpPr>
              <a:cxnSpLocks/>
            </p:cNvCxnSpPr>
            <p:nvPr/>
          </p:nvCxnSpPr>
          <p:spPr>
            <a:xfrm>
              <a:off x="-1573306" y="5272323"/>
              <a:ext cx="49431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4B39D54-CEA5-B461-B6A1-AF55388CE896}"/>
                </a:ext>
              </a:extLst>
            </p:cNvPr>
            <p:cNvCxnSpPr>
              <a:cxnSpLocks/>
            </p:cNvCxnSpPr>
            <p:nvPr/>
          </p:nvCxnSpPr>
          <p:spPr>
            <a:xfrm>
              <a:off x="-1573306" y="5375596"/>
              <a:ext cx="9149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3DB43CAF-D43C-D81C-488C-78019D8C8C79}"/>
              </a:ext>
            </a:extLst>
          </p:cNvPr>
          <p:cNvGrpSpPr/>
          <p:nvPr/>
        </p:nvGrpSpPr>
        <p:grpSpPr>
          <a:xfrm>
            <a:off x="4604345" y="3602294"/>
            <a:ext cx="872908" cy="1170874"/>
            <a:chOff x="-1573306" y="4531659"/>
            <a:chExt cx="914938" cy="843937"/>
          </a:xfrm>
        </p:grpSpPr>
        <p:cxnSp>
          <p:nvCxnSpPr>
            <p:cNvPr id="65" name="Straight Connector 64">
              <a:extLst>
                <a:ext uri="{FF2B5EF4-FFF2-40B4-BE49-F238E27FC236}">
                  <a16:creationId xmlns:a16="http://schemas.microsoft.com/office/drawing/2014/main" id="{31812B31-D23E-BCEC-96FB-14DE3110CAD8}"/>
                </a:ext>
              </a:extLst>
            </p:cNvPr>
            <p:cNvCxnSpPr>
              <a:cxnSpLocks/>
            </p:cNvCxnSpPr>
            <p:nvPr/>
          </p:nvCxnSpPr>
          <p:spPr>
            <a:xfrm>
              <a:off x="-1573306" y="4531659"/>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3D3F5C5-7537-F5EC-4965-14A066DCED13}"/>
                </a:ext>
              </a:extLst>
            </p:cNvPr>
            <p:cNvCxnSpPr>
              <a:cxnSpLocks/>
            </p:cNvCxnSpPr>
            <p:nvPr/>
          </p:nvCxnSpPr>
          <p:spPr>
            <a:xfrm>
              <a:off x="-1573306" y="4639235"/>
              <a:ext cx="9149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EAEFF83-EE32-6ABB-B950-644C81E144C4}"/>
                </a:ext>
              </a:extLst>
            </p:cNvPr>
            <p:cNvCxnSpPr>
              <a:cxnSpLocks/>
            </p:cNvCxnSpPr>
            <p:nvPr/>
          </p:nvCxnSpPr>
          <p:spPr>
            <a:xfrm>
              <a:off x="-1573306" y="4760259"/>
              <a:ext cx="49431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1FFFE6C-C4B8-3D23-3C60-2593C4302064}"/>
                </a:ext>
              </a:extLst>
            </p:cNvPr>
            <p:cNvCxnSpPr>
              <a:cxnSpLocks/>
            </p:cNvCxnSpPr>
            <p:nvPr/>
          </p:nvCxnSpPr>
          <p:spPr>
            <a:xfrm>
              <a:off x="-1573306" y="4867835"/>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697D7A1-C007-0E85-2A4A-A9F210E438A9}"/>
                </a:ext>
              </a:extLst>
            </p:cNvPr>
            <p:cNvCxnSpPr>
              <a:cxnSpLocks/>
            </p:cNvCxnSpPr>
            <p:nvPr/>
          </p:nvCxnSpPr>
          <p:spPr>
            <a:xfrm>
              <a:off x="-1573306" y="4975412"/>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960BDED-D878-71DD-705A-E8723073E408}"/>
                </a:ext>
              </a:extLst>
            </p:cNvPr>
            <p:cNvCxnSpPr>
              <a:cxnSpLocks/>
            </p:cNvCxnSpPr>
            <p:nvPr/>
          </p:nvCxnSpPr>
          <p:spPr>
            <a:xfrm>
              <a:off x="-1573306" y="5082988"/>
              <a:ext cx="9149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F012D70-51D3-1F4C-A9FB-A6C1E8A1EC96}"/>
                </a:ext>
              </a:extLst>
            </p:cNvPr>
            <p:cNvCxnSpPr>
              <a:cxnSpLocks/>
            </p:cNvCxnSpPr>
            <p:nvPr/>
          </p:nvCxnSpPr>
          <p:spPr>
            <a:xfrm>
              <a:off x="-1573306" y="5185724"/>
              <a:ext cx="7664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07851F4-698C-C584-B248-68737356D17E}"/>
                </a:ext>
              </a:extLst>
            </p:cNvPr>
            <p:cNvCxnSpPr>
              <a:cxnSpLocks/>
            </p:cNvCxnSpPr>
            <p:nvPr/>
          </p:nvCxnSpPr>
          <p:spPr>
            <a:xfrm>
              <a:off x="-1573306" y="5272323"/>
              <a:ext cx="49431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4EEB8A1-2E7A-B352-5877-CB1D223237C1}"/>
                </a:ext>
              </a:extLst>
            </p:cNvPr>
            <p:cNvCxnSpPr>
              <a:cxnSpLocks/>
            </p:cNvCxnSpPr>
            <p:nvPr/>
          </p:nvCxnSpPr>
          <p:spPr>
            <a:xfrm>
              <a:off x="-1573306" y="5375596"/>
              <a:ext cx="9149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77" name="Picture 76">
            <a:extLst>
              <a:ext uri="{FF2B5EF4-FFF2-40B4-BE49-F238E27FC236}">
                <a16:creationId xmlns:a16="http://schemas.microsoft.com/office/drawing/2014/main" id="{50878F23-0A52-A81D-C0B8-7DB7DB357FEF}"/>
              </a:ext>
            </a:extLst>
          </p:cNvPr>
          <p:cNvPicPr>
            <a:picLocks noChangeAspect="1"/>
          </p:cNvPicPr>
          <p:nvPr/>
        </p:nvPicPr>
        <p:blipFill>
          <a:blip r:embed="rId3"/>
          <a:srcRect t="-319" r="8909" b="12191"/>
          <a:stretch/>
        </p:blipFill>
        <p:spPr>
          <a:xfrm>
            <a:off x="6120266" y="2211871"/>
            <a:ext cx="3785734" cy="4646130"/>
          </a:xfrm>
          <a:prstGeom prst="rect">
            <a:avLst/>
          </a:prstGeom>
        </p:spPr>
      </p:pic>
      <p:pic>
        <p:nvPicPr>
          <p:cNvPr id="75" name="Picture 74" descr="A purple pencil with purple tips&#10;&#10;Description automatically generated">
            <a:extLst>
              <a:ext uri="{FF2B5EF4-FFF2-40B4-BE49-F238E27FC236}">
                <a16:creationId xmlns:a16="http://schemas.microsoft.com/office/drawing/2014/main" id="{F06EC95C-A8BF-8D54-3324-AEFE6E429183}"/>
              </a:ext>
            </a:extLst>
          </p:cNvPr>
          <p:cNvPicPr>
            <a:picLocks noChangeAspect="1"/>
          </p:cNvPicPr>
          <p:nvPr/>
        </p:nvPicPr>
        <p:blipFill>
          <a:blip r:embed="rId4"/>
          <a:stretch>
            <a:fillRect/>
          </a:stretch>
        </p:blipFill>
        <p:spPr>
          <a:xfrm rot="21249767">
            <a:off x="6924640" y="3814183"/>
            <a:ext cx="1705117" cy="1530816"/>
          </a:xfrm>
          <a:prstGeom prst="rect">
            <a:avLst/>
          </a:prstGeom>
        </p:spPr>
      </p:pic>
      <p:sp>
        <p:nvSpPr>
          <p:cNvPr id="11" name="TextBox 10">
            <a:extLst>
              <a:ext uri="{FF2B5EF4-FFF2-40B4-BE49-F238E27FC236}">
                <a16:creationId xmlns:a16="http://schemas.microsoft.com/office/drawing/2014/main" id="{D208A8D6-7E40-EE1A-D763-2FDB6F5B31CC}"/>
              </a:ext>
            </a:extLst>
          </p:cNvPr>
          <p:cNvSpPr txBox="1"/>
          <p:nvPr/>
        </p:nvSpPr>
        <p:spPr>
          <a:xfrm rot="557883">
            <a:off x="7363947" y="3060772"/>
            <a:ext cx="2968831" cy="373500"/>
          </a:xfrm>
          <a:prstGeom prst="rect">
            <a:avLst/>
          </a:prstGeom>
          <a:noFill/>
        </p:spPr>
        <p:txBody>
          <a:bodyPr wrap="square" rtlCol="0">
            <a:spAutoFit/>
          </a:bodyPr>
          <a:lstStyle/>
          <a:p>
            <a:pPr>
              <a:lnSpc>
                <a:spcPts val="2400"/>
              </a:lnSpc>
              <a:spcBef>
                <a:spcPts val="900"/>
              </a:spcBef>
            </a:pPr>
            <a:r>
              <a:rPr lang="en-US" sz="1400" b="1" dirty="0">
                <a:solidFill>
                  <a:schemeClr val="accent4">
                    <a:lumMod val="50000"/>
                  </a:schemeClr>
                </a:solidFill>
                <a:latin typeface="Century Gothic" panose="020B0502020202020204" pitchFamily="34" charset="0"/>
              </a:rPr>
              <a:t>Max’s story - STAGE 3</a:t>
            </a:r>
          </a:p>
        </p:txBody>
      </p:sp>
      <p:sp>
        <p:nvSpPr>
          <p:cNvPr id="30" name="Rectangle 29">
            <a:extLst>
              <a:ext uri="{FF2B5EF4-FFF2-40B4-BE49-F238E27FC236}">
                <a16:creationId xmlns:a16="http://schemas.microsoft.com/office/drawing/2014/main" id="{354DBCE7-FFDD-C319-D11A-3915FB59BC6E}"/>
              </a:ext>
            </a:extLst>
          </p:cNvPr>
          <p:cNvSpPr/>
          <p:nvPr/>
        </p:nvSpPr>
        <p:spPr>
          <a:xfrm rot="566172">
            <a:off x="7346811" y="3525500"/>
            <a:ext cx="2060039" cy="45719"/>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EEBE0C3-7EBB-0274-D267-13080922AEA5}"/>
              </a:ext>
            </a:extLst>
          </p:cNvPr>
          <p:cNvSpPr/>
          <p:nvPr/>
        </p:nvSpPr>
        <p:spPr>
          <a:xfrm rot="566172">
            <a:off x="7321617" y="3647254"/>
            <a:ext cx="1210179" cy="45719"/>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28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and white rectangular object with text&#10;&#10;Description automatically generated with medium confidence">
            <a:extLst>
              <a:ext uri="{FF2B5EF4-FFF2-40B4-BE49-F238E27FC236}">
                <a16:creationId xmlns:a16="http://schemas.microsoft.com/office/drawing/2014/main" id="{73651034-765D-11CC-0468-B7A98E20166E}"/>
              </a:ext>
            </a:extLst>
          </p:cNvPr>
          <p:cNvPicPr>
            <a:picLocks noChangeAspect="1"/>
          </p:cNvPicPr>
          <p:nvPr/>
        </p:nvPicPr>
        <p:blipFill>
          <a:blip r:embed="rId3"/>
          <a:srcRect r="34240"/>
          <a:stretch/>
        </p:blipFill>
        <p:spPr>
          <a:xfrm>
            <a:off x="5786693" y="1452760"/>
            <a:ext cx="4119307" cy="4368246"/>
          </a:xfrm>
          <a:prstGeom prst="rect">
            <a:avLst/>
          </a:prstGeom>
        </p:spPr>
      </p:pic>
      <p:sp>
        <p:nvSpPr>
          <p:cNvPr id="8" name="Content Placeholder 7">
            <a:extLst>
              <a:ext uri="{FF2B5EF4-FFF2-40B4-BE49-F238E27FC236}">
                <a16:creationId xmlns:a16="http://schemas.microsoft.com/office/drawing/2014/main" id="{9A52D599-73F0-1373-CD79-5FDE1D71C190}"/>
              </a:ext>
            </a:extLst>
          </p:cNvPr>
          <p:cNvSpPr>
            <a:spLocks noGrp="1"/>
          </p:cNvSpPr>
          <p:nvPr>
            <p:ph sz="half" idx="10"/>
          </p:nvPr>
        </p:nvSpPr>
        <p:spPr>
          <a:xfrm>
            <a:off x="232915" y="1303304"/>
            <a:ext cx="5328491" cy="4368246"/>
          </a:xfrm>
        </p:spPr>
        <p:txBody>
          <a:bodyPr>
            <a:noAutofit/>
          </a:bodyPr>
          <a:lstStyle/>
          <a:p>
            <a:pPr>
              <a:spcBef>
                <a:spcPts val="900"/>
              </a:spcBef>
            </a:pPr>
            <a:r>
              <a:rPr lang="en-US" dirty="0">
                <a:ea typeface="Lato" panose="020B0604020202020204" charset="0"/>
                <a:cs typeface="Lato" panose="020B0604020202020204" charset="0"/>
              </a:rPr>
              <a:t>Write five top tips for a ‘festival survival guide’, about how to keep the experience enjoyable and safe for everyone.</a:t>
            </a:r>
          </a:p>
          <a:p>
            <a:pPr>
              <a:spcBef>
                <a:spcPts val="900"/>
              </a:spcBef>
            </a:pPr>
            <a:r>
              <a:rPr lang="en-US" dirty="0">
                <a:ea typeface="Lato" panose="020B0604020202020204" charset="0"/>
                <a:cs typeface="Lato" panose="020B0604020202020204" charset="0"/>
              </a:rPr>
              <a:t>Remember to include what you have learnt about:</a:t>
            </a:r>
          </a:p>
          <a:p>
            <a:pPr marL="198000" indent="-198000">
              <a:spcBef>
                <a:spcPts val="900"/>
              </a:spcBef>
              <a:buFont typeface="Arial" panose="020B0604020202020204" pitchFamily="34" charset="0"/>
              <a:buChar char="•"/>
            </a:pPr>
            <a:r>
              <a:rPr lang="en-US" dirty="0">
                <a:ea typeface="Lato" panose="020B0604020202020204" charset="0"/>
                <a:cs typeface="Lato" panose="020B0604020202020204" charset="0"/>
              </a:rPr>
              <a:t>the effects of different internal and external influences</a:t>
            </a:r>
          </a:p>
          <a:p>
            <a:pPr marL="198000" indent="-198000">
              <a:spcBef>
                <a:spcPts val="900"/>
              </a:spcBef>
              <a:buFont typeface="Arial" panose="020B0604020202020204" pitchFamily="34" charset="0"/>
              <a:buChar char="•"/>
            </a:pPr>
            <a:r>
              <a:rPr lang="en-US" dirty="0">
                <a:ea typeface="Lato" panose="020B0604020202020204" charset="0"/>
                <a:cs typeface="Lato" panose="020B0604020202020204" charset="0"/>
              </a:rPr>
              <a:t>strategies for managing </a:t>
            </a:r>
            <a:br>
              <a:rPr lang="en-US" dirty="0">
                <a:ea typeface="Lato" panose="020B0604020202020204" charset="0"/>
                <a:cs typeface="Lato" panose="020B0604020202020204" charset="0"/>
              </a:rPr>
            </a:br>
            <a:r>
              <a:rPr lang="en-US" dirty="0">
                <a:ea typeface="Lato" panose="020B0604020202020204" charset="0"/>
                <a:cs typeface="Lato" panose="020B0604020202020204" charset="0"/>
              </a:rPr>
              <a:t>peer influence</a:t>
            </a:r>
          </a:p>
          <a:p>
            <a:pPr marL="198000" indent="-198000">
              <a:spcBef>
                <a:spcPts val="900"/>
              </a:spcBef>
              <a:buFont typeface="Arial" panose="020B0604020202020204" pitchFamily="34" charset="0"/>
              <a:buChar char="•"/>
            </a:pPr>
            <a:r>
              <a:rPr lang="en-US" dirty="0">
                <a:ea typeface="Lato" panose="020B0604020202020204" charset="0"/>
                <a:cs typeface="Lato" panose="020B0604020202020204" charset="0"/>
              </a:rPr>
              <a:t>ways to be a positive influence on others in relation to substance use</a:t>
            </a:r>
          </a:p>
        </p:txBody>
      </p:sp>
      <p:sp>
        <p:nvSpPr>
          <p:cNvPr id="3" name="Title 2">
            <a:extLst>
              <a:ext uri="{FF2B5EF4-FFF2-40B4-BE49-F238E27FC236}">
                <a16:creationId xmlns:a16="http://schemas.microsoft.com/office/drawing/2014/main" id="{37C813F4-D1A2-C391-415C-4B929DF6A681}"/>
              </a:ext>
            </a:extLst>
          </p:cNvPr>
          <p:cNvSpPr>
            <a:spLocks noGrp="1"/>
          </p:cNvSpPr>
          <p:nvPr>
            <p:ph type="title"/>
          </p:nvPr>
        </p:nvSpPr>
        <p:spPr>
          <a:xfrm>
            <a:off x="233593" y="543878"/>
            <a:ext cx="6888910" cy="694054"/>
          </a:xfrm>
        </p:spPr>
        <p:txBody>
          <a:bodyPr/>
          <a:lstStyle/>
          <a:p>
            <a:r>
              <a:rPr lang="en-US" dirty="0"/>
              <a:t>What have we learnt?</a:t>
            </a:r>
            <a:endParaRPr lang="en-GB" dirty="0"/>
          </a:p>
        </p:txBody>
      </p:sp>
      <p:sp>
        <p:nvSpPr>
          <p:cNvPr id="4" name="Slide Number Placeholder 5">
            <a:extLst>
              <a:ext uri="{FF2B5EF4-FFF2-40B4-BE49-F238E27FC236}">
                <a16:creationId xmlns:a16="http://schemas.microsoft.com/office/drawing/2014/main" id="{BFC49A77-BB91-49D9-60F3-B11AB99A4D1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10" name="Picture 9" descr="A green pencil with a black background&#10;&#10;Description automatically generated">
            <a:extLst>
              <a:ext uri="{FF2B5EF4-FFF2-40B4-BE49-F238E27FC236}">
                <a16:creationId xmlns:a16="http://schemas.microsoft.com/office/drawing/2014/main" id="{A3CA6011-1E71-2808-6BC2-5DD50612182F}"/>
              </a:ext>
            </a:extLst>
          </p:cNvPr>
          <p:cNvPicPr>
            <a:picLocks noChangeAspect="1"/>
          </p:cNvPicPr>
          <p:nvPr/>
        </p:nvPicPr>
        <p:blipFill>
          <a:blip r:embed="rId4"/>
          <a:stretch>
            <a:fillRect/>
          </a:stretch>
        </p:blipFill>
        <p:spPr>
          <a:xfrm rot="15987438">
            <a:off x="7096059" y="2567422"/>
            <a:ext cx="1589474" cy="1441123"/>
          </a:xfrm>
          <a:prstGeom prst="rect">
            <a:avLst/>
          </a:prstGeom>
        </p:spPr>
      </p:pic>
    </p:spTree>
    <p:extLst>
      <p:ext uri="{BB962C8B-B14F-4D97-AF65-F5344CB8AC3E}">
        <p14:creationId xmlns:p14="http://schemas.microsoft.com/office/powerpoint/2010/main" val="429989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2915" y="1303304"/>
            <a:ext cx="4556573" cy="5108006"/>
          </a:xfrm>
        </p:spPr>
        <p:txBody>
          <a:bodyPr>
            <a:normAutofit/>
          </a:bodyPr>
          <a:lstStyle/>
          <a:p>
            <a:pPr>
              <a:lnSpc>
                <a:spcPts val="2800"/>
              </a:lnSpc>
              <a:spcBef>
                <a:spcPts val="1100"/>
              </a:spcBef>
              <a:spcAft>
                <a:spcPts val="0"/>
              </a:spcAft>
            </a:pPr>
            <a:r>
              <a:rPr lang="en-US" dirty="0"/>
              <a:t>To access further advice, guidance and support related to substance use, including drugs and alcohol, or peer influence, you can:</a:t>
            </a:r>
          </a:p>
          <a:p>
            <a:pPr marL="198000" indent="-198000">
              <a:lnSpc>
                <a:spcPts val="2800"/>
              </a:lnSpc>
              <a:spcBef>
                <a:spcPts val="1100"/>
              </a:spcBef>
              <a:spcAft>
                <a:spcPts val="0"/>
              </a:spcAft>
              <a:buFont typeface="Arial" panose="020B0604020202020204" pitchFamily="34" charset="0"/>
              <a:buChar char="•"/>
            </a:pPr>
            <a:r>
              <a:rPr lang="en-US" dirty="0"/>
              <a:t>speak to a tutor, pastoral lead, or other trusted adult</a:t>
            </a:r>
          </a:p>
          <a:p>
            <a:pPr marL="198000" indent="-198000">
              <a:lnSpc>
                <a:spcPts val="2800"/>
              </a:lnSpc>
              <a:spcBef>
                <a:spcPts val="1100"/>
              </a:spcBef>
              <a:spcAft>
                <a:spcPts val="0"/>
              </a:spcAft>
              <a:buFont typeface="Arial" panose="020B0604020202020204" pitchFamily="34" charset="0"/>
              <a:buChar char="•"/>
            </a:pPr>
            <a:r>
              <a:rPr lang="en-US" dirty="0"/>
              <a:t>contact Childline: </a:t>
            </a:r>
            <a:r>
              <a:rPr lang="en-US" dirty="0">
                <a:hlinkClick r:id="rId3"/>
              </a:rPr>
              <a:t>www.childline.org.uk</a:t>
            </a:r>
            <a:r>
              <a:rPr lang="en-US" dirty="0"/>
              <a:t>, 0800 1111</a:t>
            </a:r>
          </a:p>
          <a:p>
            <a:pPr marL="198000" indent="-198000">
              <a:lnSpc>
                <a:spcPts val="2800"/>
              </a:lnSpc>
              <a:spcBef>
                <a:spcPts val="1100"/>
              </a:spcBef>
              <a:spcAft>
                <a:spcPts val="0"/>
              </a:spcAft>
              <a:buFont typeface="Arial" panose="020B0604020202020204" pitchFamily="34" charset="0"/>
              <a:buChar char="•"/>
            </a:pPr>
            <a:r>
              <a:rPr lang="en-US" dirty="0"/>
              <a:t>visit </a:t>
            </a:r>
            <a:r>
              <a:rPr lang="en-US" dirty="0">
                <a:hlinkClick r:id="rId4"/>
              </a:rPr>
              <a:t>www.talktofrank.com</a:t>
            </a:r>
            <a:endParaRPr lang="en-US" dirty="0"/>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dirty="0"/>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5"/>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6"/>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6"/>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1145813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ilhouette of a person and person&#10;&#10;Description automatically generated">
            <a:extLst>
              <a:ext uri="{FF2B5EF4-FFF2-40B4-BE49-F238E27FC236}">
                <a16:creationId xmlns:a16="http://schemas.microsoft.com/office/drawing/2014/main" id="{42DF794C-B208-7FB8-03F7-19A074430E7F}"/>
              </a:ext>
            </a:extLst>
          </p:cNvPr>
          <p:cNvPicPr>
            <a:picLocks noChangeAspect="1"/>
          </p:cNvPicPr>
          <p:nvPr/>
        </p:nvPicPr>
        <p:blipFill>
          <a:blip r:embed="rId3"/>
          <a:srcRect b="36897"/>
          <a:stretch/>
        </p:blipFill>
        <p:spPr>
          <a:xfrm>
            <a:off x="5246916" y="1303304"/>
            <a:ext cx="3739879" cy="5554696"/>
          </a:xfrm>
          <a:prstGeom prst="rect">
            <a:avLst/>
          </a:prstGeom>
        </p:spPr>
      </p:pic>
      <p:sp>
        <p:nvSpPr>
          <p:cNvPr id="5" name="Title 4">
            <a:extLst>
              <a:ext uri="{FF2B5EF4-FFF2-40B4-BE49-F238E27FC236}">
                <a16:creationId xmlns:a16="http://schemas.microsoft.com/office/drawing/2014/main" id="{EDE6008C-5255-5689-9EA3-B11A25B6D219}"/>
              </a:ext>
            </a:extLst>
          </p:cNvPr>
          <p:cNvSpPr>
            <a:spLocks noGrp="1"/>
          </p:cNvSpPr>
          <p:nvPr>
            <p:ph type="title"/>
          </p:nvPr>
        </p:nvSpPr>
        <p:spPr/>
        <p:txBody>
          <a:bodyPr/>
          <a:lstStyle/>
          <a:p>
            <a:r>
              <a:rPr lang="en-US" dirty="0"/>
              <a:t>Script-writing</a:t>
            </a:r>
            <a:endParaRPr lang="en-GB" dirty="0"/>
          </a:p>
        </p:txBody>
      </p:sp>
      <p:sp>
        <p:nvSpPr>
          <p:cNvPr id="4" name="Slide Number Placeholder 3">
            <a:extLst>
              <a:ext uri="{FF2B5EF4-FFF2-40B4-BE49-F238E27FC236}">
                <a16:creationId xmlns:a16="http://schemas.microsoft.com/office/drawing/2014/main" id="{610C1810-08AC-8D3F-8C03-3618D5ED7243}"/>
              </a:ext>
            </a:extLst>
          </p:cNvPr>
          <p:cNvSpPr>
            <a:spLocks noGrp="1"/>
          </p:cNvSpPr>
          <p:nvPr>
            <p:ph type="sldNum" sz="quarter" idx="4"/>
          </p:nvPr>
        </p:nvSpPr>
        <p:spPr/>
        <p:txBody>
          <a:bodyPr/>
          <a:lstStyle/>
          <a:p>
            <a:r>
              <a:rPr lang="en-GB"/>
              <a:t>© PSHE Association 2025</a:t>
            </a:r>
            <a:endParaRPr lang="en-GB" dirty="0"/>
          </a:p>
        </p:txBody>
      </p:sp>
      <p:sp>
        <p:nvSpPr>
          <p:cNvPr id="16" name="Content Placeholder 5">
            <a:extLst>
              <a:ext uri="{FF2B5EF4-FFF2-40B4-BE49-F238E27FC236}">
                <a16:creationId xmlns:a16="http://schemas.microsoft.com/office/drawing/2014/main" id="{E6B2EC2E-69C2-4269-B57A-EFC3647F0A56}"/>
              </a:ext>
            </a:extLst>
          </p:cNvPr>
          <p:cNvSpPr>
            <a:spLocks noGrp="1"/>
          </p:cNvSpPr>
          <p:nvPr>
            <p:ph sz="half" idx="10"/>
          </p:nvPr>
        </p:nvSpPr>
        <p:spPr>
          <a:xfrm>
            <a:off x="232915" y="1303304"/>
            <a:ext cx="4426171" cy="4368246"/>
          </a:xfrm>
        </p:spPr>
        <p:txBody>
          <a:bodyPr>
            <a:normAutofit/>
          </a:bodyPr>
          <a:lstStyle/>
          <a:p>
            <a:r>
              <a:rPr lang="en-GB" dirty="0">
                <a:ea typeface="Lato" panose="020B0604020202020204" charset="0"/>
                <a:cs typeface="Lato" panose="020B0604020202020204" charset="0"/>
              </a:rPr>
              <a:t>Choose a stage of the timeline and create a script or role-play, showing how someone could communicate their decision to challenge or ignore an influence.</a:t>
            </a:r>
          </a:p>
        </p:txBody>
      </p:sp>
      <p:grpSp>
        <p:nvGrpSpPr>
          <p:cNvPr id="6" name="Group 5">
            <a:extLst>
              <a:ext uri="{FF2B5EF4-FFF2-40B4-BE49-F238E27FC236}">
                <a16:creationId xmlns:a16="http://schemas.microsoft.com/office/drawing/2014/main" id="{8376338D-9201-61ED-F409-4AB17E062F73}"/>
              </a:ext>
            </a:extLst>
          </p:cNvPr>
          <p:cNvGrpSpPr/>
          <p:nvPr/>
        </p:nvGrpSpPr>
        <p:grpSpPr>
          <a:xfrm flipH="1">
            <a:off x="3075239" y="3962399"/>
            <a:ext cx="2628498" cy="2908852"/>
            <a:chOff x="3314263" y="4198575"/>
            <a:chExt cx="2414109" cy="2671596"/>
          </a:xfrm>
        </p:grpSpPr>
        <p:pic>
          <p:nvPicPr>
            <p:cNvPr id="2" name="Picture 1">
              <a:extLst>
                <a:ext uri="{FF2B5EF4-FFF2-40B4-BE49-F238E27FC236}">
                  <a16:creationId xmlns:a16="http://schemas.microsoft.com/office/drawing/2014/main" id="{EB1DCA36-6D7E-26F9-B88D-9492BA935D4A}"/>
                </a:ext>
              </a:extLst>
            </p:cNvPr>
            <p:cNvPicPr>
              <a:picLocks noChangeAspect="1"/>
            </p:cNvPicPr>
            <p:nvPr/>
          </p:nvPicPr>
          <p:blipFill>
            <a:blip r:embed="rId4"/>
            <a:srcRect l="-2520" t="-2057" b="9117"/>
            <a:stretch/>
          </p:blipFill>
          <p:spPr>
            <a:xfrm flipH="1">
              <a:off x="3367819" y="4198575"/>
              <a:ext cx="2360553" cy="2671596"/>
            </a:xfrm>
            <a:prstGeom prst="rect">
              <a:avLst/>
            </a:prstGeom>
          </p:spPr>
        </p:pic>
        <p:pic>
          <p:nvPicPr>
            <p:cNvPr id="3" name="Picture 2" descr="A purple pencil with purple tips&#10;&#10;Description automatically generated">
              <a:extLst>
                <a:ext uri="{FF2B5EF4-FFF2-40B4-BE49-F238E27FC236}">
                  <a16:creationId xmlns:a16="http://schemas.microsoft.com/office/drawing/2014/main" id="{39A904B2-58A9-8BF1-48AA-0ACDE8FEA093}"/>
                </a:ext>
              </a:extLst>
            </p:cNvPr>
            <p:cNvPicPr>
              <a:picLocks noChangeAspect="1"/>
            </p:cNvPicPr>
            <p:nvPr/>
          </p:nvPicPr>
          <p:blipFill>
            <a:blip r:embed="rId5"/>
            <a:stretch>
              <a:fillRect/>
            </a:stretch>
          </p:blipFill>
          <p:spPr>
            <a:xfrm rot="21249767">
              <a:off x="3314263" y="5095716"/>
              <a:ext cx="1292960" cy="1160791"/>
            </a:xfrm>
            <a:prstGeom prst="rect">
              <a:avLst/>
            </a:prstGeom>
          </p:spPr>
        </p:pic>
      </p:grpSp>
    </p:spTree>
    <p:extLst>
      <p:ext uri="{BB962C8B-B14F-4D97-AF65-F5344CB8AC3E}">
        <p14:creationId xmlns:p14="http://schemas.microsoft.com/office/powerpoint/2010/main" val="231191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B3A5DCE-84C3-2258-1D58-DAC034C4165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6" name="Title 5">
            <a:extLst>
              <a:ext uri="{FF2B5EF4-FFF2-40B4-BE49-F238E27FC236}">
                <a16:creationId xmlns:a16="http://schemas.microsoft.com/office/drawing/2014/main" id="{7B9C906D-6583-8109-A627-228C516B4A8A}"/>
              </a:ext>
            </a:extLst>
          </p:cNvPr>
          <p:cNvSpPr>
            <a:spLocks noGrp="1"/>
          </p:cNvSpPr>
          <p:nvPr>
            <p:ph type="title"/>
          </p:nvPr>
        </p:nvSpPr>
        <p:spPr>
          <a:xfrm>
            <a:off x="205987" y="587217"/>
            <a:ext cx="7498822" cy="694054"/>
          </a:xfrm>
        </p:spPr>
        <p:txBody>
          <a:bodyPr/>
          <a:lstStyle/>
          <a:p>
            <a:r>
              <a:rPr lang="en-US" dirty="0"/>
              <a:t>Using this PowerPoint</a:t>
            </a:r>
          </a:p>
        </p:txBody>
      </p:sp>
      <p:sp>
        <p:nvSpPr>
          <p:cNvPr id="2" name="Content Placeholder 9">
            <a:extLst>
              <a:ext uri="{FF2B5EF4-FFF2-40B4-BE49-F238E27FC236}">
                <a16:creationId xmlns:a16="http://schemas.microsoft.com/office/drawing/2014/main" id="{4211B9C5-E8BD-F86D-CDF2-73C6DA3982AA}"/>
              </a:ext>
            </a:extLst>
          </p:cNvPr>
          <p:cNvSpPr txBox="1">
            <a:spLocks/>
          </p:cNvSpPr>
          <p:nvPr/>
        </p:nvSpPr>
        <p:spPr>
          <a:xfrm>
            <a:off x="234315" y="1333463"/>
            <a:ext cx="7372433"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Student slides </a:t>
            </a:r>
            <a:r>
              <a:rPr lang="en-US" dirty="0"/>
              <a:t>– provide a visual focus point for students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pPr>
              <a:lnSpc>
                <a:spcPts val="2800"/>
              </a:lnSpc>
              <a:spcBef>
                <a:spcPts val="1100"/>
              </a:spcBef>
            </a:pPr>
            <a:endParaRPr lang="en-US" dirty="0"/>
          </a:p>
          <a:p>
            <a:pPr>
              <a:lnSpc>
                <a:spcPts val="2800"/>
              </a:lnSpc>
              <a:spcBef>
                <a:spcPts val="1100"/>
              </a:spcBef>
            </a:pPr>
            <a:endParaRPr lang="en-US" dirty="0"/>
          </a:p>
          <a:p>
            <a:pPr>
              <a:lnSpc>
                <a:spcPts val="2800"/>
              </a:lnSpc>
              <a:spcBef>
                <a:spcPts val="1100"/>
              </a:spcBef>
              <a:spcAft>
                <a:spcPts val="0"/>
              </a:spcAft>
            </a:pPr>
            <a:endParaRPr lang="en-US" dirty="0"/>
          </a:p>
        </p:txBody>
      </p:sp>
    </p:spTree>
    <p:extLst>
      <p:ext uri="{BB962C8B-B14F-4D97-AF65-F5344CB8AC3E}">
        <p14:creationId xmlns:p14="http://schemas.microsoft.com/office/powerpoint/2010/main" val="286864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9895" y="1333462"/>
            <a:ext cx="3748405" cy="4937321"/>
          </a:xfrm>
        </p:spPr>
        <p:txBody>
          <a:bodyPr/>
          <a:lstStyle/>
          <a:p>
            <a:pPr>
              <a:lnSpc>
                <a:spcPts val="2800"/>
              </a:lnSpc>
              <a:spcBef>
                <a:spcPts val="1100"/>
              </a:spcBef>
              <a:spcAft>
                <a:spcPts val="0"/>
              </a:spcAft>
            </a:pPr>
            <a:r>
              <a:rPr lang="en-US" b="1" i="1" dirty="0"/>
              <a:t>Challenge activities </a:t>
            </a:r>
            <a:r>
              <a:rPr lang="en-US" dirty="0"/>
              <a:t>deepen and extend learning for those who need more challenge or who finish the activity quickly.</a:t>
            </a:r>
          </a:p>
          <a:p>
            <a:pPr>
              <a:lnSpc>
                <a:spcPts val="2800"/>
              </a:lnSpc>
              <a:spcBef>
                <a:spcPts val="1100"/>
              </a:spcBef>
              <a:spcAft>
                <a:spcPts val="0"/>
              </a:spcAft>
            </a:pPr>
            <a:r>
              <a:rPr lang="en-US" dirty="0"/>
              <a:t>Look for these icons on the pupil slides. See delivery notes for details of the activities.</a:t>
            </a:r>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p:txBody>
          <a:bodyPr/>
          <a:lstStyle/>
          <a:p>
            <a:pPr>
              <a:lnSpc>
                <a:spcPts val="2800"/>
              </a:lnSpc>
              <a:spcBef>
                <a:spcPts val="1100"/>
              </a:spcBef>
              <a:spcAft>
                <a:spcPts val="0"/>
              </a:spcAft>
            </a:pPr>
            <a:r>
              <a:rPr lang="en-US" dirty="0"/>
              <a:t>The lesson includes suggestions for challenge and support activities, to help you differentiate appropriately for your class.  </a:t>
            </a:r>
          </a:p>
          <a:p>
            <a:pPr>
              <a:lnSpc>
                <a:spcPts val="2800"/>
              </a:lnSpc>
              <a:spcBef>
                <a:spcPts val="1100"/>
              </a:spcBef>
              <a:spcAft>
                <a:spcPts val="0"/>
              </a:spcAft>
            </a:pPr>
            <a:r>
              <a:rPr lang="en-US" b="1" i="1" dirty="0"/>
              <a:t>Support activities </a:t>
            </a:r>
            <a:r>
              <a:rPr lang="en-US" dirty="0"/>
              <a:t>are adapted to be more accessible for those who need it.</a:t>
            </a:r>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a:p>
            <a:pPr>
              <a:lnSpc>
                <a:spcPts val="2800"/>
              </a:lnSpc>
              <a:spcBef>
                <a:spcPts val="1100"/>
              </a:spcBef>
              <a:spcAft>
                <a:spcPts val="0"/>
              </a:spcAft>
            </a:pPr>
            <a:endParaRPr lang="en-US" dirty="0"/>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34315" y="1333463"/>
            <a:ext cx="7203771" cy="4566366"/>
          </a:xfrm>
        </p:spPr>
        <p:txBody>
          <a:bodyPr/>
          <a:lstStyle/>
          <a:p>
            <a:pPr>
              <a:lnSpc>
                <a:spcPts val="2800"/>
              </a:lnSpc>
              <a:spcBef>
                <a:spcPts val="1100"/>
              </a:spcBef>
              <a:spcAft>
                <a:spcPts val="0"/>
              </a:spcAft>
            </a:pPr>
            <a:r>
              <a:rPr lang="en-US" dirty="0">
                <a:effectLst/>
                <a:ea typeface="Calibri" panose="020F0502020204030204" pitchFamily="34" charset="0"/>
                <a:cs typeface="Times New Roman" panose="02020603050405020304" pitchFamily="18" charset="0"/>
              </a:rPr>
              <a:t>This is the second of three drug education lessons, for year 10–11. This lesson explores how different sources of influence affect decision-making; strategies to manage peer influence; and ways to act as a positive influence on peers. </a:t>
            </a:r>
            <a:endParaRPr lang="en-US" dirty="0"/>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Context</a:t>
            </a: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p:txBody>
          <a:bodyPr/>
          <a:lstStyle/>
          <a:p>
            <a:pPr>
              <a:lnSpc>
                <a:spcPts val="2800"/>
              </a:lnSpc>
              <a:spcBef>
                <a:spcPts val="1100"/>
              </a:spcBef>
              <a:spcAft>
                <a:spcPts val="0"/>
              </a:spcAft>
            </a:pPr>
            <a:r>
              <a:rPr lang="en-US" dirty="0"/>
              <a:t>Key information on content related to these lessons can be found in the Year 10–11 Knowledge </a:t>
            </a:r>
            <a:r>
              <a:rPr lang="en-US" dirty="0" err="1"/>
              <a:t>Organiser</a:t>
            </a:r>
            <a:r>
              <a:rPr lang="en-US" dirty="0"/>
              <a:t>.</a:t>
            </a:r>
          </a:p>
          <a:p>
            <a:pPr>
              <a:lnSpc>
                <a:spcPts val="2800"/>
              </a:lnSpc>
              <a:spcBef>
                <a:spcPts val="1100"/>
              </a:spcBef>
              <a:spcAft>
                <a:spcPts val="0"/>
              </a:spcAft>
            </a:pPr>
            <a:r>
              <a:rPr lang="en-US" dirty="0"/>
              <a:t>Advice on safe practice, dispelling common misconceptions, visitors to the classroom and other important information can be found in </a:t>
            </a:r>
            <a:r>
              <a:rPr lang="en-US" i="1" dirty="0"/>
              <a:t>Teacher Guidance: Drug and alcohol education.</a:t>
            </a:r>
          </a:p>
          <a:p>
            <a:pPr>
              <a:lnSpc>
                <a:spcPts val="2800"/>
              </a:lnSpc>
              <a:spcBef>
                <a:spcPts val="1100"/>
              </a:spcBef>
              <a:spcAft>
                <a:spcPts val="0"/>
              </a:spcAft>
            </a:pPr>
            <a:r>
              <a:rPr lang="en-US" dirty="0"/>
              <a:t>Data sources to inform your planning can be found within our document that outlines the approach of these lessons </a:t>
            </a:r>
            <a:r>
              <a:rPr lang="en-US" i="1" dirty="0"/>
              <a:t>Evidence Review: Effective drug and alcohol education</a:t>
            </a:r>
            <a:r>
              <a:rPr lang="en-US" dirty="0"/>
              <a:t>.</a:t>
            </a:r>
          </a:p>
          <a:p>
            <a:pPr>
              <a:lnSpc>
                <a:spcPts val="2800"/>
              </a:lnSpc>
              <a:spcBef>
                <a:spcPts val="1100"/>
              </a:spcBef>
              <a:spcAft>
                <a:spcPts val="0"/>
              </a:spcAft>
            </a:pPr>
            <a:endParaRPr lang="en-US" dirty="0"/>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Developing subject knowledge</a:t>
            </a:r>
            <a:endParaRPr lang="en-US" dirty="0"/>
          </a:p>
        </p:txBody>
      </p:sp>
    </p:spTree>
    <p:extLst>
      <p:ext uri="{BB962C8B-B14F-4D97-AF65-F5344CB8AC3E}">
        <p14:creationId xmlns:p14="http://schemas.microsoft.com/office/powerpoint/2010/main" val="393540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34315" y="1333463"/>
            <a:ext cx="3091981" cy="4650224"/>
          </a:xfrm>
        </p:spPr>
        <p:txBody>
          <a:bodyPr/>
          <a:lstStyle/>
          <a:p>
            <a:pPr>
              <a:lnSpc>
                <a:spcPts val="2800"/>
              </a:lnSpc>
              <a:spcBef>
                <a:spcPts val="1100"/>
              </a:spcBef>
              <a:spcAft>
                <a:spcPts val="0"/>
              </a:spcAft>
            </a:pPr>
            <a:r>
              <a:rPr lang="en-US" dirty="0"/>
              <a:t>To learn how to manage influences in relation to alcohol and other drug use.</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333463"/>
            <a:ext cx="4237856" cy="4650224"/>
          </a:xfrm>
        </p:spPr>
        <p:txBody>
          <a:bodyPr/>
          <a:lstStyle/>
          <a:p>
            <a:pPr>
              <a:lnSpc>
                <a:spcPts val="2800"/>
              </a:lnSpc>
              <a:spcBef>
                <a:spcPts val="1100"/>
              </a:spcBef>
              <a:spcAft>
                <a:spcPts val="0"/>
              </a:spcAft>
            </a:pPr>
            <a:r>
              <a:rPr lang="en-US" dirty="0"/>
              <a:t>Students will be able to:</a:t>
            </a:r>
          </a:p>
          <a:p>
            <a:pPr marL="198000" indent="-198000">
              <a:lnSpc>
                <a:spcPts val="2800"/>
              </a:lnSpc>
              <a:spcBef>
                <a:spcPts val="1100"/>
              </a:spcBef>
              <a:spcAft>
                <a:spcPts val="0"/>
              </a:spcAft>
              <a:buFont typeface="Arial" panose="020B0604020202020204" pitchFamily="34" charset="0"/>
              <a:buChar char="•"/>
            </a:pPr>
            <a:r>
              <a:rPr lang="en-US" dirty="0"/>
              <a:t>explain how different internal and external influences can affect decision making</a:t>
            </a:r>
          </a:p>
          <a:p>
            <a:pPr marL="198000" indent="-198000">
              <a:lnSpc>
                <a:spcPts val="2800"/>
              </a:lnSpc>
              <a:spcBef>
                <a:spcPts val="1100"/>
              </a:spcBef>
              <a:spcAft>
                <a:spcPts val="0"/>
              </a:spcAft>
              <a:buFont typeface="Arial" panose="020B0604020202020204" pitchFamily="34" charset="0"/>
              <a:buChar char="•"/>
            </a:pPr>
            <a:r>
              <a:rPr lang="en-US" dirty="0"/>
              <a:t>describe strategies for managing peer influence in contexts where young people are increasingly independent </a:t>
            </a:r>
          </a:p>
          <a:p>
            <a:pPr marL="198000" indent="-198000">
              <a:lnSpc>
                <a:spcPts val="2800"/>
              </a:lnSpc>
              <a:spcBef>
                <a:spcPts val="1100"/>
              </a:spcBef>
              <a:spcAft>
                <a:spcPts val="0"/>
              </a:spcAft>
              <a:buFont typeface="Arial" panose="020B0604020202020204" pitchFamily="34" charset="0"/>
              <a:buChar char="•"/>
            </a:pPr>
            <a:r>
              <a:rPr lang="en-US" dirty="0"/>
              <a:t>evaluate ways to be a positive influence on peers in relation to substance use </a:t>
            </a:r>
          </a:p>
        </p:txBody>
      </p:sp>
    </p:spTree>
    <p:extLst>
      <p:ext uri="{BB962C8B-B14F-4D97-AF65-F5344CB8AC3E}">
        <p14:creationId xmlns:p14="http://schemas.microsoft.com/office/powerpoint/2010/main" val="40209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162075"/>
            <a:ext cx="4562158" cy="4573593"/>
          </a:xfrm>
        </p:spPr>
        <p:txBody>
          <a:bodyPr>
            <a:normAutofit/>
          </a:bodyPr>
          <a:lstStyle/>
          <a:p>
            <a:pPr marL="162000" indent="-162000">
              <a:lnSpc>
                <a:spcPts val="2200"/>
              </a:lnSpc>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Box or envelope for questions</a:t>
            </a:r>
            <a:endParaRPr lang="en-GB" dirty="0">
              <a:ea typeface="Calibri" panose="020F0502020204030204" pitchFamily="34" charset="0"/>
              <a:cs typeface="Times New Roman" panose="02020603050405020304" pitchFamily="18" charset="0"/>
            </a:endParaRPr>
          </a:p>
          <a:p>
            <a:pPr marL="162000" indent="-162000">
              <a:lnSpc>
                <a:spcPts val="2200"/>
              </a:lnSpc>
              <a:buFont typeface="Arial" panose="020B0604020202020204" pitchFamily="34" charset="0"/>
              <a:buChar char="•"/>
            </a:pPr>
            <a:r>
              <a:rPr lang="en-US" dirty="0"/>
              <a:t>Resource 1: </a:t>
            </a:r>
            <a:r>
              <a:rPr lang="en-US" i="1" dirty="0"/>
              <a:t>Influence chart </a:t>
            </a:r>
            <a:br>
              <a:rPr lang="en-US" i="1" dirty="0"/>
            </a:br>
            <a:r>
              <a:rPr lang="en-US" dirty="0"/>
              <a:t>[one per pair]</a:t>
            </a:r>
          </a:p>
          <a:p>
            <a:pPr marL="162000" indent="-162000">
              <a:lnSpc>
                <a:spcPts val="2200"/>
              </a:lnSpc>
              <a:buFont typeface="Arial" panose="020B0604020202020204" pitchFamily="34" charset="0"/>
              <a:buChar char="•"/>
            </a:pPr>
            <a:r>
              <a:rPr lang="en-US" dirty="0"/>
              <a:t>Resource 2: </a:t>
            </a:r>
            <a:r>
              <a:rPr lang="en-US" i="1" dirty="0"/>
              <a:t>Influence cards </a:t>
            </a:r>
            <a:br>
              <a:rPr lang="en-US" i="1" dirty="0"/>
            </a:br>
            <a:r>
              <a:rPr lang="en-US" dirty="0"/>
              <a:t>[one cut-up set per pair]</a:t>
            </a:r>
          </a:p>
          <a:p>
            <a:pPr marL="162000" indent="-162000">
              <a:lnSpc>
                <a:spcPts val="2200"/>
              </a:lnSpc>
              <a:buFont typeface="Arial" panose="020B0604020202020204" pitchFamily="34" charset="0"/>
              <a:buChar char="•"/>
            </a:pPr>
            <a:r>
              <a:rPr lang="en-US" dirty="0"/>
              <a:t>Resource 3: </a:t>
            </a:r>
            <a:r>
              <a:rPr lang="en-US" i="1" dirty="0"/>
              <a:t>Festival timeline </a:t>
            </a:r>
            <a:br>
              <a:rPr lang="en-US" i="1" dirty="0"/>
            </a:br>
            <a:r>
              <a:rPr lang="en-US" dirty="0"/>
              <a:t>[one per pair]</a:t>
            </a:r>
          </a:p>
          <a:p>
            <a:pPr marL="162000" indent="-162000">
              <a:lnSpc>
                <a:spcPts val="2200"/>
              </a:lnSpc>
              <a:buFont typeface="Arial" panose="020B0604020202020204" pitchFamily="34" charset="0"/>
              <a:buChar char="•"/>
            </a:pPr>
            <a:r>
              <a:rPr lang="en-US" dirty="0"/>
              <a:t>Resource 3a: </a:t>
            </a:r>
            <a:r>
              <a:rPr lang="en-US" i="1" dirty="0"/>
              <a:t>Festival timeline – key moments</a:t>
            </a:r>
            <a:r>
              <a:rPr lang="en-US" dirty="0"/>
              <a:t> [support option, as required]</a:t>
            </a:r>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93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2536819656"/>
              </p:ext>
            </p:extLst>
          </p:nvPr>
        </p:nvGraphicFramePr>
        <p:xfrm>
          <a:off x="330201" y="1317941"/>
          <a:ext cx="9245600" cy="4760111"/>
        </p:xfrm>
        <a:graphic>
          <a:graphicData uri="http://schemas.openxmlformats.org/drawingml/2006/table">
            <a:tbl>
              <a:tblPr firstRow="1" bandRow="1">
                <a:tableStyleId>{F5AB1C69-6EDB-4FF4-983F-18BD219EF322}</a:tableStyleId>
              </a:tblPr>
              <a:tblGrid>
                <a:gridCol w="1932962">
                  <a:extLst>
                    <a:ext uri="{9D8B030D-6E8A-4147-A177-3AD203B41FA5}">
                      <a16:colId xmlns:a16="http://schemas.microsoft.com/office/drawing/2014/main" val="2495411842"/>
                    </a:ext>
                  </a:extLst>
                </a:gridCol>
                <a:gridCol w="6046067">
                  <a:extLst>
                    <a:ext uri="{9D8B030D-6E8A-4147-A177-3AD203B41FA5}">
                      <a16:colId xmlns:a16="http://schemas.microsoft.com/office/drawing/2014/main" val="3888252853"/>
                    </a:ext>
                  </a:extLst>
                </a:gridCol>
                <a:gridCol w="1266571">
                  <a:extLst>
                    <a:ext uri="{9D8B030D-6E8A-4147-A177-3AD203B41FA5}">
                      <a16:colId xmlns:a16="http://schemas.microsoft.com/office/drawing/2014/main" val="1961446416"/>
                    </a:ext>
                  </a:extLst>
                </a:gridCol>
              </a:tblGrid>
              <a:tr h="602605">
                <a:tc>
                  <a:txBody>
                    <a:bodyPr/>
                    <a:lstStyle/>
                    <a:p>
                      <a:pPr marL="0" indent="0" algn="l">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0" marR="72000" marT="72000" marB="72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0" marR="72000" marT="72000" marB="7200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0" marT="72000" marB="72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531106">
                <a:tc>
                  <a:txBody>
                    <a:bodyPr/>
                    <a:lstStyle/>
                    <a:p>
                      <a:pPr marL="0" indent="0">
                        <a:lnSpc>
                          <a:spcPts val="15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Introduction</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spcBef>
                          <a:spcPts val="700"/>
                        </a:spcBef>
                        <a:spcAft>
                          <a:spcPts val="600"/>
                        </a:spcAft>
                      </a:pPr>
                      <a:r>
                        <a:rPr lang="en-GB" sz="1200" dirty="0">
                          <a:solidFill>
                            <a:schemeClr val="tx1"/>
                          </a:solidFill>
                          <a:effectLst/>
                          <a:latin typeface="Century Gothic" panose="020B0502020202020204" pitchFamily="34" charset="0"/>
                          <a:ea typeface="Lato" panose="020B0604020202020204" charset="0"/>
                          <a:cs typeface="Lato" panose="020B0604020202020204" charset="0"/>
                        </a:rPr>
                        <a:t>Introduce learning objective and outcomes and revisit ground rules.</a:t>
                      </a:r>
                    </a:p>
                  </a:txBody>
                  <a:tcPr marL="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500"/>
                        </a:lnSpc>
                        <a:spcBef>
                          <a:spcPts val="700"/>
                        </a:spcBef>
                      </a:pPr>
                      <a:r>
                        <a:rPr lang="en-GB" sz="1200" dirty="0">
                          <a:solidFill>
                            <a:schemeClr val="tx1"/>
                          </a:solidFill>
                          <a:latin typeface="Century Gothic" panose="020B0502020202020204" pitchFamily="34" charset="0"/>
                        </a:rPr>
                        <a:t>5 mins</a:t>
                      </a: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636105">
                <a:tc>
                  <a:txBody>
                    <a:bodyPr/>
                    <a:lstStyle/>
                    <a:p>
                      <a:pPr marL="0" indent="0">
                        <a:lnSpc>
                          <a:spcPts val="15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Baseline assessment activity</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spcBef>
                          <a:spcPts val="700"/>
                        </a:spcBef>
                        <a:spcAft>
                          <a:spcPts val="600"/>
                        </a:spcAft>
                      </a:pPr>
                      <a:r>
                        <a:rPr lang="en-US" sz="1200" dirty="0">
                          <a:solidFill>
                            <a:schemeClr val="tx1"/>
                          </a:solidFill>
                          <a:effectLst/>
                          <a:latin typeface="Century Gothic" panose="020B0502020202020204" pitchFamily="34" charset="0"/>
                          <a:ea typeface="Lato" panose="020B0604020202020204" charset="0"/>
                          <a:cs typeface="Lato" panose="020B0604020202020204" charset="0"/>
                        </a:rPr>
                        <a:t>Students sort different influence cards, assessing the type and level of influence for each.</a:t>
                      </a:r>
                    </a:p>
                  </a:txBody>
                  <a:tcPr marL="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500"/>
                        </a:lnSpc>
                        <a:spcBef>
                          <a:spcPts val="7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586247">
                <a:tc>
                  <a:txBody>
                    <a:bodyPr/>
                    <a:lstStyle/>
                    <a:p>
                      <a:pPr marL="0" indent="0">
                        <a:lnSpc>
                          <a:spcPts val="15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Festival timeline</a:t>
                      </a:r>
                      <a:endParaRPr lang="en-GB" sz="1200" b="0" dirty="0">
                        <a:solidFill>
                          <a:schemeClr val="tx1"/>
                        </a:solidFill>
                        <a:latin typeface="Century Gothic" panose="020B0502020202020204" pitchFamily="34" charset="0"/>
                      </a:endParaRP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spcBef>
                          <a:spcPts val="700"/>
                        </a:spcBef>
                        <a:spcAft>
                          <a:spcPts val="600"/>
                        </a:spcAft>
                      </a:pPr>
                      <a:r>
                        <a:rPr lang="en-US" sz="1200" dirty="0">
                          <a:solidFill>
                            <a:schemeClr val="tx1"/>
                          </a:solidFill>
                          <a:effectLst/>
                          <a:latin typeface="Century Gothic" panose="020B0502020202020204" pitchFamily="34" charset="0"/>
                          <a:ea typeface="Lato" panose="020B0604020202020204" charset="0"/>
                          <a:cs typeface="Lato" panose="020B0604020202020204" charset="0"/>
                        </a:rPr>
                        <a:t>Pairs review a timeline of a music festival and examine the pressures and influences experienced at each stage. </a:t>
                      </a:r>
                    </a:p>
                  </a:txBody>
                  <a:tcPr marL="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500"/>
                        </a:lnSpc>
                        <a:spcBef>
                          <a:spcPts val="700"/>
                        </a:spcBef>
                      </a:pPr>
                      <a:r>
                        <a:rPr lang="en-US" sz="1200" dirty="0">
                          <a:solidFill>
                            <a:schemeClr val="tx1"/>
                          </a:solidFill>
                          <a:latin typeface="Century Gothic" panose="020B0502020202020204" pitchFamily="34" charset="0"/>
                        </a:rPr>
                        <a:t>15 mins</a:t>
                      </a:r>
                      <a:endParaRPr lang="en-GB" sz="1200" dirty="0">
                        <a:solidFill>
                          <a:schemeClr val="tx1"/>
                        </a:solidFill>
                        <a:latin typeface="Century Gothic" panose="020B0502020202020204" pitchFamily="34" charset="0"/>
                      </a:endParaRP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500431">
                <a:tc>
                  <a:txBody>
                    <a:bodyPr/>
                    <a:lstStyle/>
                    <a:p>
                      <a:pPr marL="0" indent="0">
                        <a:lnSpc>
                          <a:spcPts val="15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Strategies for Max</a:t>
                      </a:r>
                      <a:endParaRPr lang="en-GB" sz="1200" b="0" dirty="0">
                        <a:solidFill>
                          <a:schemeClr val="tx1"/>
                        </a:solidFill>
                        <a:latin typeface="Century Gothic" panose="020B0502020202020204" pitchFamily="34" charset="0"/>
                      </a:endParaRP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spcBef>
                          <a:spcPts val="700"/>
                        </a:spcBef>
                        <a:spcAft>
                          <a:spcPts val="600"/>
                        </a:spcAft>
                      </a:pPr>
                      <a:r>
                        <a:rPr lang="en-US" sz="1200" dirty="0">
                          <a:solidFill>
                            <a:schemeClr val="tx1"/>
                          </a:solidFill>
                          <a:effectLst/>
                          <a:latin typeface="Century Gothic" panose="020B0502020202020204" pitchFamily="34" charset="0"/>
                          <a:ea typeface="Lato" panose="020B0604020202020204" charset="0"/>
                          <a:cs typeface="Lato" panose="020B0604020202020204" charset="0"/>
                        </a:rPr>
                        <a:t>Students identify strategies for how to be a positive influence.</a:t>
                      </a:r>
                    </a:p>
                  </a:txBody>
                  <a:tcPr marL="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500"/>
                        </a:lnSpc>
                        <a:spcBef>
                          <a:spcPts val="7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628752">
                <a:tc>
                  <a:txBody>
                    <a:bodyPr/>
                    <a:lstStyle/>
                    <a:p>
                      <a:pPr marL="0" indent="0">
                        <a:lnSpc>
                          <a:spcPts val="15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What if..?</a:t>
                      </a:r>
                      <a:endParaRPr lang="en-GB" sz="1200" b="0" dirty="0">
                        <a:solidFill>
                          <a:schemeClr val="tx1"/>
                        </a:solidFill>
                        <a:latin typeface="Century Gothic" panose="020B0502020202020204" pitchFamily="34" charset="0"/>
                      </a:endParaRP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spcBef>
                          <a:spcPts val="700"/>
                        </a:spcBef>
                        <a:spcAft>
                          <a:spcPts val="600"/>
                        </a:spcAft>
                      </a:pPr>
                      <a:r>
                        <a:rPr lang="en-US" sz="1200" dirty="0">
                          <a:solidFill>
                            <a:schemeClr val="tx1"/>
                          </a:solidFill>
                          <a:effectLst/>
                          <a:latin typeface="Century Gothic" panose="020B0502020202020204" pitchFamily="34" charset="0"/>
                          <a:ea typeface="Lato" panose="020B0604020202020204" charset="0"/>
                          <a:cs typeface="Lato" panose="020B0604020202020204" charset="0"/>
                        </a:rPr>
                        <a:t>Groups consider how the timeline might differ without the influences identified in </a:t>
                      </a:r>
                      <a:br>
                        <a:rPr lang="en-US" sz="1200" dirty="0">
                          <a:solidFill>
                            <a:schemeClr val="tx1"/>
                          </a:solidFill>
                          <a:effectLst/>
                          <a:latin typeface="Century Gothic" panose="020B0502020202020204" pitchFamily="34" charset="0"/>
                          <a:ea typeface="Lato" panose="020B0604020202020204" charset="0"/>
                          <a:cs typeface="Lato" panose="020B0604020202020204" charset="0"/>
                        </a:rPr>
                      </a:br>
                      <a:r>
                        <a:rPr lang="en-US" sz="1200" dirty="0">
                          <a:solidFill>
                            <a:schemeClr val="tx1"/>
                          </a:solidFill>
                          <a:effectLst/>
                          <a:latin typeface="Century Gothic" panose="020B0502020202020204" pitchFamily="34" charset="0"/>
                          <a:ea typeface="Lato" panose="020B0604020202020204" charset="0"/>
                          <a:cs typeface="Lato" panose="020B0604020202020204" charset="0"/>
                        </a:rPr>
                        <a:t>the previous activity.</a:t>
                      </a:r>
                    </a:p>
                  </a:txBody>
                  <a:tcPr marL="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500"/>
                        </a:lnSpc>
                        <a:spcBef>
                          <a:spcPts val="7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651223"/>
                  </a:ext>
                </a:extLst>
              </a:tr>
              <a:tr h="630204">
                <a:tc>
                  <a:txBody>
                    <a:bodyPr/>
                    <a:lstStyle/>
                    <a:p>
                      <a:pPr marL="0" marR="0" lvl="0" indent="0" algn="l" defTabSz="990570" rtl="0" eaLnBrk="1" fontAlgn="auto" latinLnBrk="0" hangingPunct="1">
                        <a:lnSpc>
                          <a:spcPts val="1500"/>
                        </a:lnSpc>
                        <a:spcBef>
                          <a:spcPts val="700"/>
                        </a:spcBef>
                        <a:spcAft>
                          <a:spcPts val="0"/>
                        </a:spcAft>
                        <a:buClrTx/>
                        <a:buSzTx/>
                        <a:buFont typeface="Arial" panose="020B0604020202020204" pitchFamily="34" charset="0"/>
                        <a:buNone/>
                        <a:tabLst/>
                        <a:defRPr/>
                      </a:pPr>
                      <a:r>
                        <a:rPr lang="en-GB" sz="1200" b="0" dirty="0">
                          <a:solidFill>
                            <a:schemeClr val="tx1"/>
                          </a:solidFill>
                          <a:latin typeface="Century Gothic" panose="020B0502020202020204" pitchFamily="34" charset="0"/>
                        </a:rPr>
                        <a:t>Reflection and endpoint assessment</a:t>
                      </a: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spcBef>
                          <a:spcPts val="700"/>
                        </a:spcBef>
                        <a:spcAft>
                          <a:spcPts val="600"/>
                        </a:spcAft>
                      </a:pPr>
                      <a:r>
                        <a:rPr lang="en-US" sz="1200" dirty="0">
                          <a:solidFill>
                            <a:schemeClr val="tx1"/>
                          </a:solidFill>
                          <a:effectLst/>
                          <a:latin typeface="Century Gothic" panose="020B0502020202020204" pitchFamily="34" charset="0"/>
                          <a:ea typeface="Lato" panose="020B0604020202020204" charset="0"/>
                          <a:cs typeface="Lato" panose="020B0604020202020204" charset="0"/>
                        </a:rPr>
                        <a:t>Students create top tips for a festival survival guide.</a:t>
                      </a:r>
                    </a:p>
                  </a:txBody>
                  <a:tcPr marL="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ts val="1500"/>
                        </a:lnSpc>
                        <a:spcBef>
                          <a:spcPts val="700"/>
                        </a:spcBef>
                        <a:buNone/>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644661">
                <a:tc>
                  <a:txBody>
                    <a:bodyPr/>
                    <a:lstStyle/>
                    <a:p>
                      <a:pPr marL="0" indent="0">
                        <a:lnSpc>
                          <a:spcPts val="15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Signposting support</a:t>
                      </a:r>
                      <a:endParaRPr lang="en-GB" sz="1200" b="0" dirty="0">
                        <a:solidFill>
                          <a:schemeClr val="tx1"/>
                        </a:solidFill>
                        <a:latin typeface="Century Gothic" panose="020B0502020202020204" pitchFamily="34" charset="0"/>
                      </a:endParaRPr>
                    </a:p>
                  </a:txBody>
                  <a:tcPr marL="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spcBef>
                          <a:spcPts val="700"/>
                        </a:spcBef>
                        <a:spcAft>
                          <a:spcPts val="600"/>
                        </a:spcAft>
                      </a:pPr>
                      <a:r>
                        <a:rPr lang="en-GB" sz="1200" dirty="0">
                          <a:solidFill>
                            <a:schemeClr val="tx1"/>
                          </a:solidFill>
                          <a:effectLst/>
                          <a:latin typeface="Century Gothic" panose="020B0502020202020204" pitchFamily="34" charset="0"/>
                        </a:rPr>
                        <a:t>Remind students how to access further advice, guidance and support related to substance use.</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500"/>
                        </a:lnSpc>
                        <a:spcBef>
                          <a:spcPts val="700"/>
                        </a:spcBef>
                      </a:pPr>
                      <a:r>
                        <a:rPr lang="en-US" sz="1200" dirty="0">
                          <a:solidFill>
                            <a:schemeClr val="tx1"/>
                          </a:solidFill>
                          <a:latin typeface="Century Gothic" panose="020B0502020202020204" pitchFamily="34" charset="0"/>
                        </a:rPr>
                        <a:t>5 mins</a:t>
                      </a:r>
                      <a:endParaRPr lang="en-GB" sz="1200" dirty="0">
                        <a:solidFill>
                          <a:schemeClr val="tx1"/>
                        </a:solidFill>
                        <a:latin typeface="Century Gothic" panose="020B0502020202020204" pitchFamily="34" charset="0"/>
                      </a:endParaRPr>
                    </a:p>
                  </a:txBody>
                  <a:tcPr marL="72000" marR="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46900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standing together&#10;&#10;Description automatically generated">
            <a:extLst>
              <a:ext uri="{FF2B5EF4-FFF2-40B4-BE49-F238E27FC236}">
                <a16:creationId xmlns:a16="http://schemas.microsoft.com/office/drawing/2014/main" id="{A5CA9D89-710E-105D-C532-2F9EDEFD3EA4}"/>
              </a:ext>
            </a:extLst>
          </p:cNvPr>
          <p:cNvPicPr>
            <a:picLocks noChangeAspect="1"/>
          </p:cNvPicPr>
          <p:nvPr/>
        </p:nvPicPr>
        <p:blipFill>
          <a:blip r:embed="rId2"/>
          <a:srcRect l="1137" r="1776" b="5439"/>
          <a:stretch/>
        </p:blipFill>
        <p:spPr>
          <a:xfrm>
            <a:off x="-1" y="3070915"/>
            <a:ext cx="9906001" cy="3787085"/>
          </a:xfrm>
          <a:prstGeom prst="rect">
            <a:avLst/>
          </a:prstGeom>
        </p:spPr>
      </p:pic>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Lesson 2</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32081" y="1157787"/>
            <a:ext cx="6901749" cy="1572642"/>
          </a:xfrm>
        </p:spPr>
        <p:txBody>
          <a:bodyPr>
            <a:normAutofit/>
          </a:bodyPr>
          <a:lstStyle/>
          <a:p>
            <a:r>
              <a:rPr lang="en-US" dirty="0"/>
              <a:t>Managing influence</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2017157559"/>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2DD3E0-FF10-4F7A-B115-FBEC4D627520}">
  <ds:schemaRefs>
    <ds:schemaRef ds:uri="http://schemas.microsoft.com/sharepoint/v3/contenttype/forms"/>
  </ds:schemaRefs>
</ds:datastoreItem>
</file>

<file path=customXml/itemProps2.xml><?xml version="1.0" encoding="utf-8"?>
<ds:datastoreItem xmlns:ds="http://schemas.openxmlformats.org/officeDocument/2006/customXml" ds:itemID="{E85811E8-CD25-40FF-998B-36D4D2A71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C0E2A9-F3BF-405C-BD8F-B8D7E62A97F4}">
  <ds:schemaRefs>
    <ds:schemaRef ds:uri="http://purl.org/dc/terms/"/>
    <ds:schemaRef ds:uri="http://purl.org/dc/dcmitype/"/>
    <ds:schemaRef ds:uri="http://schemas.microsoft.com/office/infopath/2007/PartnerControls"/>
    <ds:schemaRef ds:uri="http://schemas.microsoft.com/office/2006/metadata/properties"/>
    <ds:schemaRef ds:uri="6ded5182-507a-430e-922d-50a9575e5a4a"/>
    <ds:schemaRef ds:uri="http://purl.org/dc/elements/1.1/"/>
    <ds:schemaRef ds:uri="88f9c89a-407a-49b7-9ca1-7578c3d06dfc"/>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67</TotalTime>
  <Words>3062</Words>
  <Application>Microsoft Macintosh PowerPoint</Application>
  <PresentationFormat>A4 Paper (210x297 mm)</PresentationFormat>
  <Paragraphs>226</Paragraphs>
  <Slides>18</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Century Gothic</vt:lpstr>
      <vt:lpstr>Lato</vt:lpstr>
      <vt:lpstr>Outfit</vt:lpstr>
      <vt:lpstr>Slack-Lato</vt:lpstr>
      <vt:lpstr>Symbol</vt:lpstr>
      <vt:lpstr>Teacher slides</vt:lpstr>
      <vt:lpstr>Pupil slides </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Managing influence</vt:lpstr>
      <vt:lpstr>PowerPoint Presentation</vt:lpstr>
      <vt:lpstr>PowerPoint Presentation</vt:lpstr>
      <vt:lpstr>PowerPoint Presentation</vt:lpstr>
      <vt:lpstr>Festival timeline</vt:lpstr>
      <vt:lpstr>Strategies for Max</vt:lpstr>
      <vt:lpstr>What if ..?</vt:lpstr>
      <vt:lpstr>What have we learnt?</vt:lpstr>
      <vt:lpstr>Sources of support</vt:lpstr>
      <vt:lpstr>Script-writing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Cecily Crawford</cp:lastModifiedBy>
  <cp:revision>35</cp:revision>
  <dcterms:created xsi:type="dcterms:W3CDTF">2023-05-19T09:34:20Z</dcterms:created>
  <dcterms:modified xsi:type="dcterms:W3CDTF">2024-11-18T09:43:20Z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