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 id="2147483671" r:id="rId5"/>
  </p:sldMasterIdLst>
  <p:notesMasterIdLst>
    <p:notesMasterId r:id="rId29"/>
  </p:notesMasterIdLst>
  <p:handoutMasterIdLst>
    <p:handoutMasterId r:id="rId30"/>
  </p:handoutMasterIdLst>
  <p:sldIdLst>
    <p:sldId id="257" r:id="rId6"/>
    <p:sldId id="269" r:id="rId7"/>
    <p:sldId id="270" r:id="rId8"/>
    <p:sldId id="260" r:id="rId9"/>
    <p:sldId id="282" r:id="rId10"/>
    <p:sldId id="261" r:id="rId11"/>
    <p:sldId id="256" r:id="rId12"/>
    <p:sldId id="262" r:id="rId13"/>
    <p:sldId id="263" r:id="rId14"/>
    <p:sldId id="271" r:id="rId15"/>
    <p:sldId id="264" r:id="rId16"/>
    <p:sldId id="267" r:id="rId17"/>
    <p:sldId id="272" r:id="rId18"/>
    <p:sldId id="273" r:id="rId19"/>
    <p:sldId id="274" r:id="rId20"/>
    <p:sldId id="275" r:id="rId21"/>
    <p:sldId id="276" r:id="rId22"/>
    <p:sldId id="281" r:id="rId23"/>
    <p:sldId id="277" r:id="rId24"/>
    <p:sldId id="278" r:id="rId25"/>
    <p:sldId id="279" r:id="rId26"/>
    <p:sldId id="268" r:id="rId27"/>
    <p:sldId id="280"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82"/>
            <p14:sldId id="261"/>
            <p14:sldId id="256"/>
            <p14:sldId id="262"/>
          </p14:sldIdLst>
        </p14:section>
        <p14:section name="Pupil Slides" id="{938DD7AC-2297-1F48-B25E-0B0BFFE37CBE}">
          <p14:sldIdLst>
            <p14:sldId id="263"/>
            <p14:sldId id="271"/>
            <p14:sldId id="264"/>
            <p14:sldId id="267"/>
            <p14:sldId id="272"/>
            <p14:sldId id="273"/>
            <p14:sldId id="274"/>
            <p14:sldId id="275"/>
            <p14:sldId id="276"/>
            <p14:sldId id="281"/>
            <p14:sldId id="277"/>
            <p14:sldId id="278"/>
            <p14:sldId id="279"/>
            <p14:sldId id="268"/>
            <p14:sldId id="280"/>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570F869F-0EAA-8DAD-42F9-8210438D838E}" name="Sumnall, Harry" initials="SH" userId="S::PBHHSUMN@ljmu.ac.uk::b1590f1e-32cd-4b87-8198-8f10502a042e"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C2BF"/>
    <a:srgbClr val="F6B4A5"/>
    <a:srgbClr val="BCCE96"/>
    <a:srgbClr val="1EA099"/>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2C5C4-A0F9-4026-927A-5F031BE9EFC4}" v="68" dt="2024-11-21T12:33:57.282"/>
    <p1510:client id="{FF08D4E1-A870-4FED-AAE8-A89DDA68106E}" v="3" dt="2024-11-21T13:41:37.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24" autoAdjust="0"/>
  </p:normalViewPr>
  <p:slideViewPr>
    <p:cSldViewPr snapToGrid="0">
      <p:cViewPr varScale="1">
        <p:scale>
          <a:sx n="56" d="100"/>
          <a:sy n="56" d="100"/>
        </p:scale>
        <p:origin x="1277" y="38"/>
      </p:cViewPr>
      <p:guideLst>
        <p:guide pos="3120"/>
        <p:guide orient="horz" pos="2183"/>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userId="e146badb-6d45-41de-81bb-9480fcad5801" providerId="ADAL" clId="{FF08D4E1-A870-4FED-AAE8-A89DDA68106E}"/>
    <pc:docChg chg="modSld">
      <pc:chgData name="Jenny" userId="e146badb-6d45-41de-81bb-9480fcad5801" providerId="ADAL" clId="{FF08D4E1-A870-4FED-AAE8-A89DDA68106E}" dt="2024-11-21T13:02:54.046" v="0" actId="11530"/>
      <pc:docMkLst>
        <pc:docMk/>
      </pc:docMkLst>
      <pc:sldChg chg="modSp">
        <pc:chgData name="Jenny" userId="e146badb-6d45-41de-81bb-9480fcad5801" providerId="ADAL" clId="{FF08D4E1-A870-4FED-AAE8-A89DDA68106E}" dt="2024-11-21T13:02:54.046" v="0" actId="11530"/>
        <pc:sldMkLst>
          <pc:docMk/>
          <pc:sldMk cId="163084150" sldId="277"/>
        </pc:sldMkLst>
        <pc:picChg chg="mod">
          <ac:chgData name="Jenny" userId="e146badb-6d45-41de-81bb-9480fcad5801" providerId="ADAL" clId="{FF08D4E1-A870-4FED-AAE8-A89DDA68106E}" dt="2024-11-21T13:02:54.046" v="0" actId="11530"/>
          <ac:picMkLst>
            <pc:docMk/>
            <pc:sldMk cId="163084150" sldId="277"/>
            <ac:picMk id="3074" creationId="{CC709D80-6B68-8490-B888-611BAC9A5EAF}"/>
          </ac:picMkLst>
        </pc:picChg>
      </pc:sldChg>
    </pc:docChg>
  </pc:docChgLst>
  <pc:docChgLst>
    <pc:chgData name="Jasmine John" userId="f5f6a001-5c5b-4349-9c1b-b373bda37f43" providerId="ADAL" clId="{BF42C5C4-A0F9-4026-927A-5F031BE9EFC4}"/>
    <pc:docChg chg="undo custSel modSld">
      <pc:chgData name="Jasmine John" userId="f5f6a001-5c5b-4349-9c1b-b373bda37f43" providerId="ADAL" clId="{BF42C5C4-A0F9-4026-927A-5F031BE9EFC4}" dt="2024-11-21T12:34:26.821" v="99" actId="207"/>
      <pc:docMkLst>
        <pc:docMk/>
      </pc:docMkLst>
      <pc:sldChg chg="addSp delSp modSp mod">
        <pc:chgData name="Jasmine John" userId="f5f6a001-5c5b-4349-9c1b-b373bda37f43" providerId="ADAL" clId="{BF42C5C4-A0F9-4026-927A-5F031BE9EFC4}" dt="2024-11-21T11:45:19.243" v="88" actId="1076"/>
        <pc:sldMkLst>
          <pc:docMk/>
          <pc:sldMk cId="546158181" sldId="272"/>
        </pc:sldMkLst>
        <pc:picChg chg="add mod ord">
          <ac:chgData name="Jasmine John" userId="f5f6a001-5c5b-4349-9c1b-b373bda37f43" providerId="ADAL" clId="{BF42C5C4-A0F9-4026-927A-5F031BE9EFC4}" dt="2024-11-21T11:45:16.664" v="87" actId="1076"/>
          <ac:picMkLst>
            <pc:docMk/>
            <pc:sldMk cId="546158181" sldId="272"/>
            <ac:picMk id="4" creationId="{87057CD5-2E7D-360C-2B7C-213FEAE1F3E6}"/>
          </ac:picMkLst>
        </pc:picChg>
        <pc:picChg chg="del">
          <ac:chgData name="Jasmine John" userId="f5f6a001-5c5b-4349-9c1b-b373bda37f43" providerId="ADAL" clId="{BF42C5C4-A0F9-4026-927A-5F031BE9EFC4}" dt="2024-11-19T15:53:58.684" v="0" actId="478"/>
          <ac:picMkLst>
            <pc:docMk/>
            <pc:sldMk cId="546158181" sldId="272"/>
            <ac:picMk id="4" creationId="{F9A4C82D-5429-65DB-C9AC-2DD61F8B2E9C}"/>
          </ac:picMkLst>
        </pc:picChg>
        <pc:picChg chg="add del mod">
          <ac:chgData name="Jasmine John" userId="f5f6a001-5c5b-4349-9c1b-b373bda37f43" providerId="ADAL" clId="{BF42C5C4-A0F9-4026-927A-5F031BE9EFC4}" dt="2024-11-19T15:54:32.192" v="15" actId="478"/>
          <ac:picMkLst>
            <pc:docMk/>
            <pc:sldMk cId="546158181" sldId="272"/>
            <ac:picMk id="8" creationId="{A17F9045-4119-4C0C-BE67-7AEC9CE8D0AC}"/>
          </ac:picMkLst>
        </pc:picChg>
        <pc:picChg chg="add mod">
          <ac:chgData name="Jasmine John" userId="f5f6a001-5c5b-4349-9c1b-b373bda37f43" providerId="ADAL" clId="{BF42C5C4-A0F9-4026-927A-5F031BE9EFC4}" dt="2024-11-21T11:45:19.243" v="88" actId="1076"/>
          <ac:picMkLst>
            <pc:docMk/>
            <pc:sldMk cId="546158181" sldId="272"/>
            <ac:picMk id="9" creationId="{3ADCE57B-3C10-0290-8E6E-C3EA2A47401C}"/>
          </ac:picMkLst>
        </pc:picChg>
        <pc:picChg chg="del">
          <ac:chgData name="Jasmine John" userId="f5f6a001-5c5b-4349-9c1b-b373bda37f43" providerId="ADAL" clId="{BF42C5C4-A0F9-4026-927A-5F031BE9EFC4}" dt="2024-11-19T15:55:37.258" v="28" actId="478"/>
          <ac:picMkLst>
            <pc:docMk/>
            <pc:sldMk cId="546158181" sldId="272"/>
            <ac:picMk id="9" creationId="{C62D0A89-BFEA-AA64-28C4-F757F68E7854}"/>
          </ac:picMkLst>
        </pc:picChg>
        <pc:picChg chg="add del mod ord modCrop">
          <ac:chgData name="Jasmine John" userId="f5f6a001-5c5b-4349-9c1b-b373bda37f43" providerId="ADAL" clId="{BF42C5C4-A0F9-4026-927A-5F031BE9EFC4}" dt="2024-11-21T11:44:06.211" v="68" actId="478"/>
          <ac:picMkLst>
            <pc:docMk/>
            <pc:sldMk cId="546158181" sldId="272"/>
            <ac:picMk id="11" creationId="{BCC2C683-BD4F-0FD8-FCC0-A772BB5045D0}"/>
          </ac:picMkLst>
        </pc:picChg>
        <pc:picChg chg="add del mod">
          <ac:chgData name="Jasmine John" userId="f5f6a001-5c5b-4349-9c1b-b373bda37f43" providerId="ADAL" clId="{BF42C5C4-A0F9-4026-927A-5F031BE9EFC4}" dt="2024-11-21T11:44:31.192" v="72" actId="478"/>
          <ac:picMkLst>
            <pc:docMk/>
            <pc:sldMk cId="546158181" sldId="272"/>
            <ac:picMk id="14" creationId="{14E67685-513A-D62D-51A3-91224A7404B9}"/>
          </ac:picMkLst>
        </pc:picChg>
      </pc:sldChg>
      <pc:sldChg chg="modSp mod">
        <pc:chgData name="Jasmine John" userId="f5f6a001-5c5b-4349-9c1b-b373bda37f43" providerId="ADAL" clId="{BF42C5C4-A0F9-4026-927A-5F031BE9EFC4}" dt="2024-11-21T12:33:02.241" v="89" actId="207"/>
        <pc:sldMkLst>
          <pc:docMk/>
          <pc:sldMk cId="3382096791" sldId="274"/>
        </pc:sldMkLst>
        <pc:spChg chg="mod">
          <ac:chgData name="Jasmine John" userId="f5f6a001-5c5b-4349-9c1b-b373bda37f43" providerId="ADAL" clId="{BF42C5C4-A0F9-4026-927A-5F031BE9EFC4}" dt="2024-11-21T12:33:02.241" v="89" actId="207"/>
          <ac:spMkLst>
            <pc:docMk/>
            <pc:sldMk cId="3382096791" sldId="274"/>
            <ac:spMk id="7" creationId="{E2F6D103-B467-E26C-DB58-38740A90D253}"/>
          </ac:spMkLst>
        </pc:spChg>
      </pc:sldChg>
      <pc:sldChg chg="modSp mod">
        <pc:chgData name="Jasmine John" userId="f5f6a001-5c5b-4349-9c1b-b373bda37f43" providerId="ADAL" clId="{BF42C5C4-A0F9-4026-927A-5F031BE9EFC4}" dt="2024-11-21T12:34:09.092" v="97" actId="14100"/>
        <pc:sldMkLst>
          <pc:docMk/>
          <pc:sldMk cId="1226767252" sldId="276"/>
        </pc:sldMkLst>
        <pc:spChg chg="mod">
          <ac:chgData name="Jasmine John" userId="f5f6a001-5c5b-4349-9c1b-b373bda37f43" providerId="ADAL" clId="{BF42C5C4-A0F9-4026-927A-5F031BE9EFC4}" dt="2024-11-21T12:34:09.092" v="97" actId="14100"/>
          <ac:spMkLst>
            <pc:docMk/>
            <pc:sldMk cId="1226767252" sldId="276"/>
            <ac:spMk id="61" creationId="{1DBC8047-84DE-7F61-DF6A-B7B00F056D4D}"/>
          </ac:spMkLst>
        </pc:spChg>
        <pc:spChg chg="mod">
          <ac:chgData name="Jasmine John" userId="f5f6a001-5c5b-4349-9c1b-b373bda37f43" providerId="ADAL" clId="{BF42C5C4-A0F9-4026-927A-5F031BE9EFC4}" dt="2024-11-21T12:33:49.337" v="92" actId="14100"/>
          <ac:spMkLst>
            <pc:docMk/>
            <pc:sldMk cId="1226767252" sldId="276"/>
            <ac:spMk id="66" creationId="{19C7AB73-7473-7041-26E3-8ADB4875DC20}"/>
          </ac:spMkLst>
        </pc:spChg>
      </pc:sldChg>
      <pc:sldChg chg="modSp mod">
        <pc:chgData name="Jasmine John" userId="f5f6a001-5c5b-4349-9c1b-b373bda37f43" providerId="ADAL" clId="{BF42C5C4-A0F9-4026-927A-5F031BE9EFC4}" dt="2024-11-21T12:34:26.821" v="99" actId="207"/>
        <pc:sldMkLst>
          <pc:docMk/>
          <pc:sldMk cId="2810438889" sldId="278"/>
        </pc:sldMkLst>
        <pc:spChg chg="mod">
          <ac:chgData name="Jasmine John" userId="f5f6a001-5c5b-4349-9c1b-b373bda37f43" providerId="ADAL" clId="{BF42C5C4-A0F9-4026-927A-5F031BE9EFC4}" dt="2024-11-21T12:34:26.821" v="99" actId="207"/>
          <ac:spMkLst>
            <pc:docMk/>
            <pc:sldMk cId="2810438889" sldId="278"/>
            <ac:spMk id="7" creationId="{4F2FE341-8BAC-7610-2D07-495360DAF4B4}"/>
          </ac:spMkLst>
        </pc:spChg>
      </pc:sldChg>
      <pc:sldChg chg="modSp mod">
        <pc:chgData name="Jasmine John" userId="f5f6a001-5c5b-4349-9c1b-b373bda37f43" providerId="ADAL" clId="{BF42C5C4-A0F9-4026-927A-5F031BE9EFC4}" dt="2024-11-21T11:43:01.764" v="67" actId="688"/>
        <pc:sldMkLst>
          <pc:docMk/>
          <pc:sldMk cId="3881475032" sldId="280"/>
        </pc:sldMkLst>
        <pc:picChg chg="mod">
          <ac:chgData name="Jasmine John" userId="f5f6a001-5c5b-4349-9c1b-b373bda37f43" providerId="ADAL" clId="{BF42C5C4-A0F9-4026-927A-5F031BE9EFC4}" dt="2024-11-21T11:43:01.764" v="67" actId="688"/>
          <ac:picMkLst>
            <pc:docMk/>
            <pc:sldMk cId="3881475032" sldId="280"/>
            <ac:picMk id="8" creationId="{750B293A-BFEE-3A1D-7088-EABC3B4602E7}"/>
          </ac:picMkLst>
        </pc:picChg>
      </pc:sldChg>
      <pc:sldChg chg="addSp delSp modSp mod delAnim modAnim">
        <pc:chgData name="Jasmine John" userId="f5f6a001-5c5b-4349-9c1b-b373bda37f43" providerId="ADAL" clId="{BF42C5C4-A0F9-4026-927A-5F031BE9EFC4}" dt="2024-11-21T12:34:05.621" v="96" actId="14100"/>
        <pc:sldMkLst>
          <pc:docMk/>
          <pc:sldMk cId="367183367" sldId="281"/>
        </pc:sldMkLst>
        <pc:spChg chg="del">
          <ac:chgData name="Jasmine John" userId="f5f6a001-5c5b-4349-9c1b-b373bda37f43" providerId="ADAL" clId="{BF42C5C4-A0F9-4026-927A-5F031BE9EFC4}" dt="2024-11-21T12:33:56.743" v="93" actId="478"/>
          <ac:spMkLst>
            <pc:docMk/>
            <pc:sldMk cId="367183367" sldId="281"/>
            <ac:spMk id="2" creationId="{95FC15F6-E3AA-1B62-4C24-8903F616DF2B}"/>
          </ac:spMkLst>
        </pc:spChg>
        <pc:spChg chg="add mod">
          <ac:chgData name="Jasmine John" userId="f5f6a001-5c5b-4349-9c1b-b373bda37f43" providerId="ADAL" clId="{BF42C5C4-A0F9-4026-927A-5F031BE9EFC4}" dt="2024-11-21T12:34:02.401" v="95" actId="1076"/>
          <ac:spMkLst>
            <pc:docMk/>
            <pc:sldMk cId="367183367" sldId="281"/>
            <ac:spMk id="4" creationId="{3D8E0481-2024-B550-2298-6D368AE74979}"/>
          </ac:spMkLst>
        </pc:spChg>
        <pc:spChg chg="mod">
          <ac:chgData name="Jasmine John" userId="f5f6a001-5c5b-4349-9c1b-b373bda37f43" providerId="ADAL" clId="{BF42C5C4-A0F9-4026-927A-5F031BE9EFC4}" dt="2024-11-21T12:34:05.621" v="96" actId="14100"/>
          <ac:spMkLst>
            <pc:docMk/>
            <pc:sldMk cId="367183367" sldId="281"/>
            <ac:spMk id="62" creationId="{EE1A793E-90B6-9921-F264-90C67CF45654}"/>
          </ac:spMkLst>
        </pc:spChg>
      </pc:sldChg>
    </pc:docChg>
  </pc:docChgLst>
  <pc:docChgLst>
    <pc:chgData name="Jenny Barksfield" userId="e146badb-6d45-41de-81bb-9480fcad5801" providerId="ADAL" clId="{FF08D4E1-A870-4FED-AAE8-A89DDA68106E}"/>
    <pc:docChg chg="modSld">
      <pc:chgData name="Jenny Barksfield" userId="e146badb-6d45-41de-81bb-9480fcad5801" providerId="ADAL" clId="{FF08D4E1-A870-4FED-AAE8-A89DDA68106E}" dt="2024-11-21T13:46:43.785" v="6"/>
      <pc:docMkLst>
        <pc:docMk/>
      </pc:docMkLst>
      <pc:sldChg chg="delCm">
        <pc:chgData name="Jenny Barksfield" userId="e146badb-6d45-41de-81bb-9480fcad5801" providerId="ADAL" clId="{FF08D4E1-A870-4FED-AAE8-A89DDA68106E}" dt="2024-11-21T13:46:43.785" v="6"/>
        <pc:sldMkLst>
          <pc:docMk/>
          <pc:sldMk cId="2017157559" sldId="263"/>
        </pc:sldMkLst>
        <pc:extLst>
          <p:ext xmlns:p="http://schemas.openxmlformats.org/presentationml/2006/main" uri="{D6D511B9-2390-475A-947B-AFAB55BFBCF1}">
            <pc226:cmChg xmlns:pc226="http://schemas.microsoft.com/office/powerpoint/2022/06/main/command" chg="del">
              <pc226:chgData name="Jenny Barksfield" userId="e146badb-6d45-41de-81bb-9480fcad5801" providerId="ADAL" clId="{FF08D4E1-A870-4FED-AAE8-A89DDA68106E}" dt="2024-11-21T13:46:43.785" v="6"/>
              <pc2:cmMkLst xmlns:pc2="http://schemas.microsoft.com/office/powerpoint/2019/9/main/command">
                <pc:docMk/>
                <pc:sldMk cId="2017157559" sldId="263"/>
                <pc2:cmMk id="{DF28040A-5491-4AA3-A78D-FC60A1E1CE17}"/>
              </pc2:cmMkLst>
            </pc226:cmChg>
          </p:ext>
        </pc:extLst>
      </pc:sldChg>
      <pc:sldChg chg="modSp mod">
        <pc:chgData name="Jenny Barksfield" userId="e146badb-6d45-41de-81bb-9480fcad5801" providerId="ADAL" clId="{FF08D4E1-A870-4FED-AAE8-A89DDA68106E}" dt="2024-11-21T13:39:46.645" v="0" actId="1440"/>
        <pc:sldMkLst>
          <pc:docMk/>
          <pc:sldMk cId="546158181" sldId="272"/>
        </pc:sldMkLst>
        <pc:picChg chg="mod">
          <ac:chgData name="Jenny Barksfield" userId="e146badb-6d45-41de-81bb-9480fcad5801" providerId="ADAL" clId="{FF08D4E1-A870-4FED-AAE8-A89DDA68106E}" dt="2024-11-21T13:39:46.645" v="0" actId="1440"/>
          <ac:picMkLst>
            <pc:docMk/>
            <pc:sldMk cId="546158181" sldId="272"/>
            <ac:picMk id="4" creationId="{87057CD5-2E7D-360C-2B7C-213FEAE1F3E6}"/>
          </ac:picMkLst>
        </pc:picChg>
        <pc:picChg chg="mod">
          <ac:chgData name="Jenny Barksfield" userId="e146badb-6d45-41de-81bb-9480fcad5801" providerId="ADAL" clId="{FF08D4E1-A870-4FED-AAE8-A89DDA68106E}" dt="2024-11-21T13:39:46.645" v="0" actId="1440"/>
          <ac:picMkLst>
            <pc:docMk/>
            <pc:sldMk cId="546158181" sldId="272"/>
            <ac:picMk id="9" creationId="{3ADCE57B-3C10-0290-8E6E-C3EA2A47401C}"/>
          </ac:picMkLst>
        </pc:picChg>
      </pc:sldChg>
      <pc:sldChg chg="modSp">
        <pc:chgData name="Jenny Barksfield" userId="e146badb-6d45-41de-81bb-9480fcad5801" providerId="ADAL" clId="{FF08D4E1-A870-4FED-AAE8-A89DDA68106E}" dt="2024-11-21T13:40:12.267" v="1" actId="11530"/>
        <pc:sldMkLst>
          <pc:docMk/>
          <pc:sldMk cId="3382096791" sldId="274"/>
        </pc:sldMkLst>
        <pc:picChg chg="mod">
          <ac:chgData name="Jenny Barksfield" userId="e146badb-6d45-41de-81bb-9480fcad5801" providerId="ADAL" clId="{FF08D4E1-A870-4FED-AAE8-A89DDA68106E}" dt="2024-11-21T13:40:12.267" v="1" actId="11530"/>
          <ac:picMkLst>
            <pc:docMk/>
            <pc:sldMk cId="3382096791" sldId="274"/>
            <ac:picMk id="9" creationId="{3692E001-DA6E-A00A-BDBF-740389565FD0}"/>
          </ac:picMkLst>
        </pc:picChg>
      </pc:sldChg>
      <pc:sldChg chg="delCm">
        <pc:chgData name="Jenny Barksfield" userId="e146badb-6d45-41de-81bb-9480fcad5801" providerId="ADAL" clId="{FF08D4E1-A870-4FED-AAE8-A89DDA68106E}" dt="2024-11-21T13:46:25.422" v="5"/>
        <pc:sldMkLst>
          <pc:docMk/>
          <pc:sldMk cId="1650167866" sldId="275"/>
        </pc:sldMkLst>
        <pc:extLst>
          <p:ext xmlns:p="http://schemas.openxmlformats.org/presentationml/2006/main" uri="{D6D511B9-2390-475A-947B-AFAB55BFBCF1}">
            <pc226:cmChg xmlns:pc226="http://schemas.microsoft.com/office/powerpoint/2022/06/main/command" chg="del">
              <pc226:chgData name="Jenny Barksfield" userId="e146badb-6d45-41de-81bb-9480fcad5801" providerId="ADAL" clId="{FF08D4E1-A870-4FED-AAE8-A89DDA68106E}" dt="2024-11-21T13:46:25.422" v="5"/>
              <pc2:cmMkLst xmlns:pc2="http://schemas.microsoft.com/office/powerpoint/2019/9/main/command">
                <pc:docMk/>
                <pc:sldMk cId="1650167866" sldId="275"/>
                <pc2:cmMk id="{20CD2AE8-C923-4AED-9895-CA5600FE0484}"/>
              </pc2:cmMkLst>
            </pc226:cmChg>
          </p:ext>
        </pc:extLst>
      </pc:sldChg>
      <pc:sldChg chg="modSp mod">
        <pc:chgData name="Jenny Barksfield" userId="e146badb-6d45-41de-81bb-9480fcad5801" providerId="ADAL" clId="{FF08D4E1-A870-4FED-AAE8-A89DDA68106E}" dt="2024-11-21T13:41:41.550" v="4" actId="14100"/>
        <pc:sldMkLst>
          <pc:docMk/>
          <pc:sldMk cId="3881475032" sldId="280"/>
        </pc:sldMkLst>
        <pc:picChg chg="mod">
          <ac:chgData name="Jenny Barksfield" userId="e146badb-6d45-41de-81bb-9480fcad5801" providerId="ADAL" clId="{FF08D4E1-A870-4FED-AAE8-A89DDA68106E}" dt="2024-11-21T13:41:41.550" v="4" actId="14100"/>
          <ac:picMkLst>
            <pc:docMk/>
            <pc:sldMk cId="3881475032" sldId="280"/>
            <ac:picMk id="8" creationId="{750B293A-BFEE-3A1D-7088-EABC3B4602E7}"/>
          </ac:picMkLst>
        </pc:picChg>
      </pc:sldChg>
    </pc:docChg>
  </pc:docChgLst>
  <pc:docChgLst>
    <pc:chgData name="Elizabeth Laming" userId="9efb028c-33ba-4adf-b3e0-6fd4460b302f" providerId="ADAL" clId="{3C3D2736-72E5-449D-AD74-D6BFD7E3F88B}"/>
    <pc:docChg chg="undo custSel modSld">
      <pc:chgData name="Elizabeth Laming" userId="9efb028c-33ba-4adf-b3e0-6fd4460b302f" providerId="ADAL" clId="{3C3D2736-72E5-449D-AD74-D6BFD7E3F88B}" dt="2024-11-20T13:48:05.923" v="79" actId="20577"/>
      <pc:docMkLst>
        <pc:docMk/>
      </pc:docMkLst>
      <pc:sldChg chg="modSp mod">
        <pc:chgData name="Elizabeth Laming" userId="9efb028c-33ba-4adf-b3e0-6fd4460b302f" providerId="ADAL" clId="{3C3D2736-72E5-449D-AD74-D6BFD7E3F88B}" dt="2024-11-20T13:48:05.923" v="79" actId="20577"/>
        <pc:sldMkLst>
          <pc:docMk/>
          <pc:sldMk cId="2260120029" sldId="257"/>
        </pc:sldMkLst>
        <pc:spChg chg="mod">
          <ac:chgData name="Elizabeth Laming" userId="9efb028c-33ba-4adf-b3e0-6fd4460b302f" providerId="ADAL" clId="{3C3D2736-72E5-449D-AD74-D6BFD7E3F88B}" dt="2024-11-20T13:48:05.923" v="79" actId="20577"/>
          <ac:spMkLst>
            <pc:docMk/>
            <pc:sldMk cId="2260120029" sldId="257"/>
            <ac:spMk id="3" creationId="{F1231D9D-8A18-B483-FE64-1B1B1B96683A}"/>
          </ac:spMkLst>
        </pc:spChg>
      </pc:sldChg>
      <pc:sldChg chg="modSp mod">
        <pc:chgData name="Elizabeth Laming" userId="9efb028c-33ba-4adf-b3e0-6fd4460b302f" providerId="ADAL" clId="{3C3D2736-72E5-449D-AD74-D6BFD7E3F88B}" dt="2024-11-19T15:30:14.634" v="26" actId="113"/>
        <pc:sldMkLst>
          <pc:docMk/>
          <pc:sldMk cId="1469003410" sldId="262"/>
        </pc:sldMkLst>
        <pc:graphicFrameChg chg="modGraphic">
          <ac:chgData name="Elizabeth Laming" userId="9efb028c-33ba-4adf-b3e0-6fd4460b302f" providerId="ADAL" clId="{3C3D2736-72E5-449D-AD74-D6BFD7E3F88B}" dt="2024-11-19T15:30:14.634" v="26" actId="113"/>
          <ac:graphicFrameMkLst>
            <pc:docMk/>
            <pc:sldMk cId="1469003410" sldId="262"/>
            <ac:graphicFrameMk id="3" creationId="{09D9BA57-D907-9617-004A-5DFDB57B9A36}"/>
          </ac:graphicFrameMkLst>
        </pc:graphicFrameChg>
      </pc:sldChg>
      <pc:sldChg chg="modSp mod">
        <pc:chgData name="Elizabeth Laming" userId="9efb028c-33ba-4adf-b3e0-6fd4460b302f" providerId="ADAL" clId="{3C3D2736-72E5-449D-AD74-D6BFD7E3F88B}" dt="2024-11-19T15:31:15.165" v="28" actId="948"/>
        <pc:sldMkLst>
          <pc:docMk/>
          <pc:sldMk cId="1713290234" sldId="267"/>
        </pc:sldMkLst>
        <pc:spChg chg="mod">
          <ac:chgData name="Elizabeth Laming" userId="9efb028c-33ba-4adf-b3e0-6fd4460b302f" providerId="ADAL" clId="{3C3D2736-72E5-449D-AD74-D6BFD7E3F88B}" dt="2024-11-19T15:31:15.165" v="28" actId="948"/>
          <ac:spMkLst>
            <pc:docMk/>
            <pc:sldMk cId="1713290234" sldId="267"/>
            <ac:spMk id="5" creationId="{136129C1-F90D-D6CE-4468-C37BA206EC5A}"/>
          </ac:spMkLst>
        </pc:spChg>
      </pc:sldChg>
      <pc:sldChg chg="modSp mod">
        <pc:chgData name="Elizabeth Laming" userId="9efb028c-33ba-4adf-b3e0-6fd4460b302f" providerId="ADAL" clId="{3C3D2736-72E5-449D-AD74-D6BFD7E3F88B}" dt="2024-11-19T15:37:44.709" v="53" actId="20577"/>
        <pc:sldMkLst>
          <pc:docMk/>
          <pc:sldMk cId="1145813171" sldId="268"/>
        </pc:sldMkLst>
        <pc:spChg chg="mod">
          <ac:chgData name="Elizabeth Laming" userId="9efb028c-33ba-4adf-b3e0-6fd4460b302f" providerId="ADAL" clId="{3C3D2736-72E5-449D-AD74-D6BFD7E3F88B}" dt="2024-11-19T15:37:44.709" v="53" actId="20577"/>
          <ac:spMkLst>
            <pc:docMk/>
            <pc:sldMk cId="1145813171" sldId="268"/>
            <ac:spMk id="2" creationId="{7EC8CC62-2EAF-02A1-84FC-A7EB9AF05F32}"/>
          </ac:spMkLst>
        </pc:spChg>
      </pc:sldChg>
      <pc:sldChg chg="modSp mod">
        <pc:chgData name="Elizabeth Laming" userId="9efb028c-33ba-4adf-b3e0-6fd4460b302f" providerId="ADAL" clId="{3C3D2736-72E5-449D-AD74-D6BFD7E3F88B}" dt="2024-11-19T15:31:56.604" v="31" actId="14100"/>
        <pc:sldMkLst>
          <pc:docMk/>
          <pc:sldMk cId="546158181" sldId="272"/>
        </pc:sldMkLst>
        <pc:spChg chg="mod">
          <ac:chgData name="Elizabeth Laming" userId="9efb028c-33ba-4adf-b3e0-6fd4460b302f" providerId="ADAL" clId="{3C3D2736-72E5-449D-AD74-D6BFD7E3F88B}" dt="2024-11-19T15:31:56.604" v="31" actId="14100"/>
          <ac:spMkLst>
            <pc:docMk/>
            <pc:sldMk cId="546158181" sldId="272"/>
            <ac:spMk id="12" creationId="{CE785A9A-C1C5-22CF-D197-360F71CB4D5E}"/>
          </ac:spMkLst>
        </pc:spChg>
        <pc:picChg chg="mod">
          <ac:chgData name="Elizabeth Laming" userId="9efb028c-33ba-4adf-b3e0-6fd4460b302f" providerId="ADAL" clId="{3C3D2736-72E5-449D-AD74-D6BFD7E3F88B}" dt="2024-11-19T15:31:48.516" v="30" actId="1076"/>
          <ac:picMkLst>
            <pc:docMk/>
            <pc:sldMk cId="546158181" sldId="272"/>
            <ac:picMk id="4" creationId="{F9A4C82D-5429-65DB-C9AC-2DD61F8B2E9C}"/>
          </ac:picMkLst>
        </pc:picChg>
        <pc:picChg chg="mod">
          <ac:chgData name="Elizabeth Laming" userId="9efb028c-33ba-4adf-b3e0-6fd4460b302f" providerId="ADAL" clId="{3C3D2736-72E5-449D-AD74-D6BFD7E3F88B}" dt="2024-11-19T15:31:48.516" v="30" actId="1076"/>
          <ac:picMkLst>
            <pc:docMk/>
            <pc:sldMk cId="546158181" sldId="272"/>
            <ac:picMk id="9" creationId="{C62D0A89-BFEA-AA64-28C4-F757F68E7854}"/>
          </ac:picMkLst>
        </pc:picChg>
      </pc:sldChg>
      <pc:sldChg chg="modSp mod">
        <pc:chgData name="Elizabeth Laming" userId="9efb028c-33ba-4adf-b3e0-6fd4460b302f" providerId="ADAL" clId="{3C3D2736-72E5-449D-AD74-D6BFD7E3F88B}" dt="2024-11-19T15:05:20.982" v="0" actId="1076"/>
        <pc:sldMkLst>
          <pc:docMk/>
          <pc:sldMk cId="576693581" sldId="273"/>
        </pc:sldMkLst>
        <pc:picChg chg="mod">
          <ac:chgData name="Elizabeth Laming" userId="9efb028c-33ba-4adf-b3e0-6fd4460b302f" providerId="ADAL" clId="{3C3D2736-72E5-449D-AD74-D6BFD7E3F88B}" dt="2024-11-19T15:05:20.982" v="0" actId="1076"/>
          <ac:picMkLst>
            <pc:docMk/>
            <pc:sldMk cId="576693581" sldId="273"/>
            <ac:picMk id="2" creationId="{C10C49A9-7586-BBB9-07E1-24F210DF0F4D}"/>
          </ac:picMkLst>
        </pc:picChg>
        <pc:picChg chg="mod">
          <ac:chgData name="Elizabeth Laming" userId="9efb028c-33ba-4adf-b3e0-6fd4460b302f" providerId="ADAL" clId="{3C3D2736-72E5-449D-AD74-D6BFD7E3F88B}" dt="2024-11-19T15:05:20.982" v="0" actId="1076"/>
          <ac:picMkLst>
            <pc:docMk/>
            <pc:sldMk cId="576693581" sldId="273"/>
            <ac:picMk id="3" creationId="{C3E8AE02-5B7B-3540-424F-05B57467E051}"/>
          </ac:picMkLst>
        </pc:picChg>
      </pc:sldChg>
      <pc:sldChg chg="modSp mod">
        <pc:chgData name="Elizabeth Laming" userId="9efb028c-33ba-4adf-b3e0-6fd4460b302f" providerId="ADAL" clId="{3C3D2736-72E5-449D-AD74-D6BFD7E3F88B}" dt="2024-11-19T15:33:31.594" v="39" actId="1076"/>
        <pc:sldMkLst>
          <pc:docMk/>
          <pc:sldMk cId="3382096791" sldId="274"/>
        </pc:sldMkLst>
        <pc:spChg chg="mod">
          <ac:chgData name="Elizabeth Laming" userId="9efb028c-33ba-4adf-b3e0-6fd4460b302f" providerId="ADAL" clId="{3C3D2736-72E5-449D-AD74-D6BFD7E3F88B}" dt="2024-11-19T15:33:27.021" v="38" actId="14100"/>
          <ac:spMkLst>
            <pc:docMk/>
            <pc:sldMk cId="3382096791" sldId="274"/>
            <ac:spMk id="7" creationId="{E2F6D103-B467-E26C-DB58-38740A90D253}"/>
          </ac:spMkLst>
        </pc:spChg>
        <pc:picChg chg="mod">
          <ac:chgData name="Elizabeth Laming" userId="9efb028c-33ba-4adf-b3e0-6fd4460b302f" providerId="ADAL" clId="{3C3D2736-72E5-449D-AD74-D6BFD7E3F88B}" dt="2024-11-19T15:33:31.594" v="39" actId="1076"/>
          <ac:picMkLst>
            <pc:docMk/>
            <pc:sldMk cId="3382096791" sldId="274"/>
            <ac:picMk id="9" creationId="{3692E001-DA6E-A00A-BDBF-740389565FD0}"/>
          </ac:picMkLst>
        </pc:picChg>
      </pc:sldChg>
      <pc:sldChg chg="modSp mod">
        <pc:chgData name="Elizabeth Laming" userId="9efb028c-33ba-4adf-b3e0-6fd4460b302f" providerId="ADAL" clId="{3C3D2736-72E5-449D-AD74-D6BFD7E3F88B}" dt="2024-11-19T15:07:12.712" v="6" actId="948"/>
        <pc:sldMkLst>
          <pc:docMk/>
          <pc:sldMk cId="1650167866" sldId="275"/>
        </pc:sldMkLst>
        <pc:spChg chg="mod">
          <ac:chgData name="Elizabeth Laming" userId="9efb028c-33ba-4adf-b3e0-6fd4460b302f" providerId="ADAL" clId="{3C3D2736-72E5-449D-AD74-D6BFD7E3F88B}" dt="2024-11-19T15:07:12.712" v="6" actId="948"/>
          <ac:spMkLst>
            <pc:docMk/>
            <pc:sldMk cId="1650167866" sldId="275"/>
            <ac:spMk id="3" creationId="{05D88E74-EA20-E33A-FF7B-2F791AF759FA}"/>
          </ac:spMkLst>
        </pc:spChg>
        <pc:spChg chg="mod">
          <ac:chgData name="Elizabeth Laming" userId="9efb028c-33ba-4adf-b3e0-6fd4460b302f" providerId="ADAL" clId="{3C3D2736-72E5-449D-AD74-D6BFD7E3F88B}" dt="2024-11-19T15:06:21.756" v="4" actId="14100"/>
          <ac:spMkLst>
            <pc:docMk/>
            <pc:sldMk cId="1650167866" sldId="275"/>
            <ac:spMk id="14" creationId="{7D2AF34F-1800-6028-9A26-0745EB25F727}"/>
          </ac:spMkLst>
        </pc:spChg>
      </pc:sldChg>
      <pc:sldChg chg="modSp mod">
        <pc:chgData name="Elizabeth Laming" userId="9efb028c-33ba-4adf-b3e0-6fd4460b302f" providerId="ADAL" clId="{3C3D2736-72E5-449D-AD74-D6BFD7E3F88B}" dt="2024-11-19T15:37:22.416" v="52" actId="14100"/>
        <pc:sldMkLst>
          <pc:docMk/>
          <pc:sldMk cId="163084150" sldId="277"/>
        </pc:sldMkLst>
        <pc:spChg chg="mod">
          <ac:chgData name="Elizabeth Laming" userId="9efb028c-33ba-4adf-b3e0-6fd4460b302f" providerId="ADAL" clId="{3C3D2736-72E5-449D-AD74-D6BFD7E3F88B}" dt="2024-11-19T15:37:22.416" v="52" actId="14100"/>
          <ac:spMkLst>
            <pc:docMk/>
            <pc:sldMk cId="163084150" sldId="277"/>
            <ac:spMk id="12" creationId="{4B4085D8-87D1-C276-26ED-AC79A110ED5D}"/>
          </ac:spMkLst>
        </pc:spChg>
        <pc:spChg chg="mod">
          <ac:chgData name="Elizabeth Laming" userId="9efb028c-33ba-4adf-b3e0-6fd4460b302f" providerId="ADAL" clId="{3C3D2736-72E5-449D-AD74-D6BFD7E3F88B}" dt="2024-11-19T15:36:46.033" v="49" actId="14100"/>
          <ac:spMkLst>
            <pc:docMk/>
            <pc:sldMk cId="163084150" sldId="277"/>
            <ac:spMk id="13" creationId="{4205CBE6-9B03-972F-DE68-2E0A4713FF94}"/>
          </ac:spMkLst>
        </pc:spChg>
      </pc:sldChg>
      <pc:sldChg chg="modSp mod setBg">
        <pc:chgData name="Elizabeth Laming" userId="9efb028c-33ba-4adf-b3e0-6fd4460b302f" providerId="ADAL" clId="{3C3D2736-72E5-449D-AD74-D6BFD7E3F88B}" dt="2024-11-19T15:53:12.453" v="64" actId="14100"/>
        <pc:sldMkLst>
          <pc:docMk/>
          <pc:sldMk cId="2810438889" sldId="278"/>
        </pc:sldMkLst>
        <pc:spChg chg="mod">
          <ac:chgData name="Elizabeth Laming" userId="9efb028c-33ba-4adf-b3e0-6fd4460b302f" providerId="ADAL" clId="{3C3D2736-72E5-449D-AD74-D6BFD7E3F88B}" dt="2024-11-19T15:52:32.620" v="61" actId="1076"/>
          <ac:spMkLst>
            <pc:docMk/>
            <pc:sldMk cId="2810438889" sldId="278"/>
            <ac:spMk id="5" creationId="{DB64C03E-AA91-D37C-1080-9C3B968D5D50}"/>
          </ac:spMkLst>
        </pc:spChg>
        <pc:spChg chg="mod">
          <ac:chgData name="Elizabeth Laming" userId="9efb028c-33ba-4adf-b3e0-6fd4460b302f" providerId="ADAL" clId="{3C3D2736-72E5-449D-AD74-D6BFD7E3F88B}" dt="2024-11-19T15:52:25.071" v="60" actId="14100"/>
          <ac:spMkLst>
            <pc:docMk/>
            <pc:sldMk cId="2810438889" sldId="278"/>
            <ac:spMk id="6" creationId="{B6E8FAF3-2FED-1B7C-3AAC-E60E4A2A48B0}"/>
          </ac:spMkLst>
        </pc:spChg>
        <pc:spChg chg="mod">
          <ac:chgData name="Elizabeth Laming" userId="9efb028c-33ba-4adf-b3e0-6fd4460b302f" providerId="ADAL" clId="{3C3D2736-72E5-449D-AD74-D6BFD7E3F88B}" dt="2024-11-19T15:53:12.453" v="64" actId="14100"/>
          <ac:spMkLst>
            <pc:docMk/>
            <pc:sldMk cId="2810438889" sldId="278"/>
            <ac:spMk id="7" creationId="{4F2FE341-8BAC-7610-2D07-495360DAF4B4}"/>
          </ac:spMkLst>
        </pc:spChg>
      </pc:sldChg>
      <pc:sldChg chg="modSp mod setBg">
        <pc:chgData name="Elizabeth Laming" userId="9efb028c-33ba-4adf-b3e0-6fd4460b302f" providerId="ADAL" clId="{3C3D2736-72E5-449D-AD74-D6BFD7E3F88B}" dt="2024-11-19T15:54:12.138" v="70" actId="207"/>
        <pc:sldMkLst>
          <pc:docMk/>
          <pc:sldMk cId="790894635" sldId="279"/>
        </pc:sldMkLst>
        <pc:spChg chg="mod">
          <ac:chgData name="Elizabeth Laming" userId="9efb028c-33ba-4adf-b3e0-6fd4460b302f" providerId="ADAL" clId="{3C3D2736-72E5-449D-AD74-D6BFD7E3F88B}" dt="2024-11-19T15:54:01.032" v="68" actId="207"/>
          <ac:spMkLst>
            <pc:docMk/>
            <pc:sldMk cId="790894635" sldId="279"/>
            <ac:spMk id="5" creationId="{75F4BEE1-C259-80AD-8020-DEA585B8BC9F}"/>
          </ac:spMkLst>
        </pc:spChg>
        <pc:spChg chg="mod">
          <ac:chgData name="Elizabeth Laming" userId="9efb028c-33ba-4adf-b3e0-6fd4460b302f" providerId="ADAL" clId="{3C3D2736-72E5-449D-AD74-D6BFD7E3F88B}" dt="2024-11-19T15:54:12.138" v="70" actId="207"/>
          <ac:spMkLst>
            <pc:docMk/>
            <pc:sldMk cId="790894635" sldId="279"/>
            <ac:spMk id="6" creationId="{6E61EE66-60B3-6621-2186-D83DAE057574}"/>
          </ac:spMkLst>
        </pc:spChg>
      </pc:sldChg>
      <pc:sldChg chg="modSp mod setBg">
        <pc:chgData name="Elizabeth Laming" userId="9efb028c-33ba-4adf-b3e0-6fd4460b302f" providerId="ADAL" clId="{3C3D2736-72E5-449D-AD74-D6BFD7E3F88B}" dt="2024-11-19T15:54:47.043" v="71"/>
        <pc:sldMkLst>
          <pc:docMk/>
          <pc:sldMk cId="3881475032" sldId="280"/>
        </pc:sldMkLst>
        <pc:spChg chg="mod">
          <ac:chgData name="Elizabeth Laming" userId="9efb028c-33ba-4adf-b3e0-6fd4460b302f" providerId="ADAL" clId="{3C3D2736-72E5-449D-AD74-D6BFD7E3F88B}" dt="2024-11-19T15:35:38.242" v="45" actId="948"/>
          <ac:spMkLst>
            <pc:docMk/>
            <pc:sldMk cId="3881475032" sldId="280"/>
            <ac:spMk id="6" creationId="{76353E59-A532-EB91-C6EF-7E6C106F55E3}"/>
          </ac:spMkLst>
        </pc:spChg>
        <pc:picChg chg="mod">
          <ac:chgData name="Elizabeth Laming" userId="9efb028c-33ba-4adf-b3e0-6fd4460b302f" providerId="ADAL" clId="{3C3D2736-72E5-449D-AD74-D6BFD7E3F88B}" dt="2024-11-19T15:35:44.690" v="46" actId="14100"/>
          <ac:picMkLst>
            <pc:docMk/>
            <pc:sldMk cId="3881475032" sldId="280"/>
            <ac:picMk id="8" creationId="{750B293A-BFEE-3A1D-7088-EABC3B4602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21/11/2024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11/21/2024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Considering the wider impact (10 mins, slides 17-19)</a:t>
            </a:r>
          </a:p>
          <a:p>
            <a:endParaRPr lang="en-GB"/>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Ask students to read the conversation between two friends on this and the next slide. </a:t>
            </a: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51002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Considering the wider impact (10 mins, slides 17-19)</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11908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Considering the wider impact (10 mins, slides 17-19)</a:t>
            </a:r>
          </a:p>
          <a:p>
            <a:endParaRPr lang="en-GB" dirty="0"/>
          </a:p>
          <a:p>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In pairs, ask them to discuss what the impact of the drug trade might be at the local, community level (e.g. direct impact on the area where drugs are traded); the national level (the impact on the UK); and the international level</a:t>
            </a:r>
            <a:r>
              <a:rPr lang="en-GB" sz="1200"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 impact on different countries, or communities in different countries).</a:t>
            </a:r>
          </a:p>
          <a:p>
            <a:endParaRPr lang="en-GB" sz="1200" dirty="0">
              <a:solidFill>
                <a:srgbClr val="3B3838"/>
              </a:solidFill>
              <a:effectLst/>
              <a:latin typeface="Arial" panose="020B0604020202020204" pitchFamily="34" charset="0"/>
              <a:cs typeface="Times New Roman" panose="02020603050405020304" pitchFamily="18" charset="0"/>
            </a:endParaRPr>
          </a:p>
          <a:p>
            <a:pPr>
              <a:lnSpc>
                <a:spcPts val="1600"/>
              </a:lnSpc>
              <a:spcBef>
                <a:spcPts val="600"/>
              </a:spcBef>
              <a:spcAft>
                <a:spcPts val="1200"/>
              </a:spcAft>
            </a:pPr>
            <a:r>
              <a:rPr lang="en-GB" sz="18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Take feedback, collating answers on the whiteboard or flipchart paper. Use the suggestions in </a:t>
            </a:r>
            <a:r>
              <a:rPr lang="en-GB" sz="18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4: What’s the impact?</a:t>
            </a:r>
            <a:r>
              <a:rPr lang="en-GB" sz="18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to help guide discussion. </a:t>
            </a:r>
          </a:p>
          <a:p>
            <a:pPr>
              <a:lnSpc>
                <a:spcPts val="1600"/>
              </a:lnSpc>
              <a:spcBef>
                <a:spcPts val="600"/>
              </a:spcBef>
              <a:spcAft>
                <a:spcPts val="12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i="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Students might suggest: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Bef>
                <a:spcPts val="600"/>
              </a:spcBef>
              <a:buFont typeface="Symbol" panose="05050102010706020507" pitchFamily="18" charset="2"/>
              <a:buChar char=""/>
            </a:pPr>
            <a:r>
              <a:rPr lang="en-US" sz="1800" i="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At a local level, the drug trade might cause crime rates to rise in certain areas, making people feel unsafe. This may attract further crime, raise tensions in the area, or make community relations break down. This may also impact the local economy if an area is seen as at higher risk of violent crime. The drug trade can lead to worse health outcomes for the local population, for example if more people are </a:t>
            </a:r>
            <a:r>
              <a:rPr lang="en-US" sz="1800" i="1" dirty="0" err="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hospitalised</a:t>
            </a:r>
            <a:r>
              <a:rPr lang="en-US" sz="1800" i="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or face health complications due to using illegal substances, or if they have experienced harm as a result of exploitation and drug trafficking.</a:t>
            </a:r>
          </a:p>
          <a:p>
            <a:pPr marL="342900" lvl="0" indent="-342900">
              <a:lnSpc>
                <a:spcPts val="1600"/>
              </a:lnSpc>
              <a:spcBef>
                <a:spcPts val="600"/>
              </a:spcBef>
              <a:buFont typeface="Symbol" panose="05050102010706020507" pitchFamily="18" charset="2"/>
              <a:buChar char=""/>
            </a:pPr>
            <a:r>
              <a:rPr lang="en-US" sz="1800" i="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At a national level, the drug trade can lead to an escalation of policing against drug offences. This might increase tensions between different groups and the police, and lead to increased costs for the police and other emergency services. It may also lead to higher spending in the healthcare sector in response to drug-related illnesses or casualties.</a:t>
            </a:r>
          </a:p>
          <a:p>
            <a:pPr marL="342900" lvl="0" indent="-342900">
              <a:lnSpc>
                <a:spcPts val="1600"/>
              </a:lnSpc>
              <a:spcBef>
                <a:spcPts val="600"/>
              </a:spcBef>
              <a:buFont typeface="Symbol" panose="05050102010706020507" pitchFamily="18" charset="2"/>
              <a:buChar char=""/>
            </a:pPr>
            <a:r>
              <a:rPr lang="en-US" sz="1800" i="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At an international level, the drug trade can contribute to higher levels of violent crime in areas where there are high levels of drugs and human trafficking. These areas may also experience higher levels of poverty compared to areas where drugs are consumed, for example in countries with a higher gross national income. This economic inequality can be made worse by the exploitative nature of the drug trade.</a:t>
            </a:r>
          </a:p>
          <a:p>
            <a:pPr marL="342900" lvl="0" indent="-342900">
              <a:lnSpc>
                <a:spcPts val="1600"/>
              </a:lnSpc>
              <a:spcBef>
                <a:spcPts val="600"/>
              </a:spcBef>
              <a:buFont typeface="Symbol" panose="05050102010706020507" pitchFamily="18" charset="2"/>
              <a:buChar char=""/>
            </a:pPr>
            <a:r>
              <a:rPr lang="en-US" sz="1800" i="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 drug trade also has a significant and damaging environmental impact. For example, the harvesting, production and transportation of illegal substances create a significant carbon footprint and other harms, such as water and air pollution, and deforestation. Consuming illegal substances also produces high levels of waste pollution.</a:t>
            </a:r>
          </a:p>
          <a:p>
            <a:pPr marL="0" lvl="0" indent="0">
              <a:lnSpc>
                <a:spcPts val="1600"/>
              </a:lnSpc>
              <a:spcAft>
                <a:spcPts val="1200"/>
              </a:spcAft>
              <a:buFont typeface="Symbol" panose="05050102010706020507" pitchFamily="18" charset="2"/>
              <a:buNone/>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Support:</a:t>
            </a:r>
            <a:r>
              <a:rPr lang="en-GB" sz="18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Ask students to use </a:t>
            </a:r>
            <a:r>
              <a:rPr lang="en-GB" sz="18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4: What’s the impact? </a:t>
            </a:r>
            <a:r>
              <a:rPr lang="en-GB" sz="18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to sort the suggestions into the three categories, and then add their own ideas.</a:t>
            </a:r>
          </a:p>
          <a:p>
            <a:pPr>
              <a:lnSpc>
                <a:spcPts val="1600"/>
              </a:lnSpc>
              <a:spcBef>
                <a:spcPts val="600"/>
              </a:spcBef>
              <a:spcAft>
                <a:spcPts val="12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b="1"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Challenge:</a:t>
            </a:r>
            <a:r>
              <a:rPr lang="en-GB" sz="18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Ask students to consider how Friend B’s thinking might be challenged by Friend A’s ideas. What factor might most impact their future decision about whether to buy or use illegal drugs?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10930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and reflection (10 mins, slides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800"/>
              </a:lnSpc>
              <a:spcBef>
                <a:spcPts val="3000"/>
              </a:spcBef>
            </a:pPr>
            <a:r>
              <a:rPr lang="en-GB" sz="1800" b="0" dirty="0">
                <a:solidFill>
                  <a:srgbClr val="3B3838"/>
                </a:solidFill>
                <a:effectLst/>
                <a:latin typeface="Outfit"/>
                <a:ea typeface="Calibri" panose="020F0502020204030204" pitchFamily="34" charset="0"/>
                <a:cs typeface="Times New Roman" panose="02020603050405020304" pitchFamily="18" charset="0"/>
              </a:rPr>
              <a:t>Ask students to return to the questions from the baseline assessment. Remind them of the learning outcomes for the lesson, and using these to reflect on their learning, ask them to correct any misconceptions they may have written initially, or add any new learning (in a different coloured pen). Circulate as students complete the activity, to check student progress and identify if there are any remaining gaps in their understanding, or misconceptions, to address in future lessons. </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99999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Endpoint assessment and reflection (10 mins, slides 20-21)</a:t>
            </a:r>
          </a:p>
          <a:p>
            <a:endParaRPr lang="en-GB"/>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Give each student a </a:t>
            </a:r>
            <a:r>
              <a:rPr lang="en-GB" sz="1800" err="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post-it</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note and ask them to write down either:</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Bef>
                <a:spcPts val="600"/>
              </a:spcBef>
              <a:spcAft>
                <a:spcPts val="1200"/>
              </a:spcAft>
              <a:buFont typeface="Symbol" panose="05050102010706020507" pitchFamily="18" charset="2"/>
              <a:buChar cha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one way the lesson has changed or challenged the way they think about drugs</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228600">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and/or:</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Bef>
                <a:spcPts val="600"/>
              </a:spcBef>
              <a:spcAft>
                <a:spcPts val="1200"/>
              </a:spcAft>
              <a:buFont typeface="Symbol" panose="05050102010706020507" pitchFamily="18" charset="2"/>
              <a:buChar cha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one question they still have about drugs</a:t>
            </a:r>
            <a:r>
              <a:rPr lang="en-GB" sz="1800">
                <a:solidFill>
                  <a:srgbClr val="3B3838"/>
                </a:solidFill>
                <a:effectLst/>
                <a:latin typeface="Outfit"/>
                <a:ea typeface="Calibri" panose="020F0502020204030204" pitchFamily="34" charset="0"/>
                <a:cs typeface="Times New Roman" panose="02020603050405020304" pitchFamily="18" charset="0"/>
              </a:rPr>
              <a:t>.</a:t>
            </a:r>
          </a:p>
          <a:p>
            <a:pPr marL="342900" lvl="0" indent="-342900">
              <a:lnSpc>
                <a:spcPts val="1600"/>
              </a:lnSpc>
              <a:spcBef>
                <a:spcPts val="600"/>
              </a:spcBef>
              <a:spcAft>
                <a:spcPts val="1200"/>
              </a:spcAft>
              <a:buFont typeface="Symbol" panose="05050102010706020507" pitchFamily="18" charset="2"/>
              <a:buChar char=""/>
            </a:pP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Ask them to write their answers anonymously and drop them in a box when they leave the lesson in a few minutes.</a:t>
            </a:r>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155611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(3 mins)</a:t>
            </a:r>
          </a:p>
          <a:p>
            <a:endParaRPr lang="en-US" b="1" i="0" dirty="0">
              <a:solidFill>
                <a:srgbClr val="1D1C1D"/>
              </a:solidFill>
              <a:effectLst/>
              <a:latin typeface="Slack-Lato"/>
            </a:endParaRPr>
          </a:p>
          <a:p>
            <a:pPr>
              <a:lnSpc>
                <a:spcPts val="1600"/>
              </a:lnSpc>
              <a:spcBef>
                <a:spcPts val="2400"/>
              </a:spcBef>
              <a:spcAft>
                <a:spcPts val="1200"/>
              </a:spcAft>
            </a:pPr>
            <a:r>
              <a:rPr lang="en-GB"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If time allows, answer any questions from the question box that are appropriate to answer in front of the class. If students have written their names, keep the answers anonymous.</a:t>
            </a:r>
          </a:p>
          <a:p>
            <a:pPr>
              <a:lnSpc>
                <a:spcPts val="1600"/>
              </a:lnSpc>
              <a:spcBef>
                <a:spcPts val="2400"/>
              </a:spcBef>
              <a:spcAft>
                <a:spcPts val="1200"/>
              </a:spcAft>
            </a:pP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a:lnSpc>
                <a:spcPts val="1600"/>
              </a:lnSpc>
              <a:spcBef>
                <a:spcPts val="2400"/>
              </a:spcBef>
              <a:spcAft>
                <a:spcPts val="1200"/>
              </a:spcAft>
            </a:pPr>
            <a:r>
              <a:rPr lang="en-GB"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Remind students how they can access further advice, guidance and support related to substance use, including:</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marL="342900" lvl="0" indent="-342900">
              <a:lnSpc>
                <a:spcPts val="1600"/>
              </a:lnSpc>
              <a:spcBef>
                <a:spcPts val="2400"/>
              </a:spcBef>
              <a:spcAft>
                <a:spcPts val="1200"/>
              </a:spcAft>
              <a:buFont typeface="Symbol" panose="05050102010706020507" pitchFamily="18" charset="2"/>
              <a:buChar char=""/>
            </a:pPr>
            <a:r>
              <a:rPr lang="en-US"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Speak to staff in school such as their form tutor, head of year, school nurse, or a member of the safeguarding team</a:t>
            </a:r>
          </a:p>
          <a:p>
            <a:pPr marL="342900" lvl="0" indent="-342900">
              <a:lnSpc>
                <a:spcPts val="1600"/>
              </a:lnSpc>
              <a:spcBef>
                <a:spcPts val="2400"/>
              </a:spcBef>
              <a:spcAft>
                <a:spcPts val="1200"/>
              </a:spcAft>
              <a:buFont typeface="Symbol" panose="05050102010706020507" pitchFamily="18" charset="2"/>
              <a:buChar char=""/>
            </a:pPr>
            <a:r>
              <a:rPr lang="en-US"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Speak to another trusted adult such as a parent/carer, or family member, or visit their GP</a:t>
            </a:r>
          </a:p>
          <a:p>
            <a:pPr marL="342900" lvl="0" indent="-342900">
              <a:lnSpc>
                <a:spcPts val="1600"/>
              </a:lnSpc>
              <a:spcBef>
                <a:spcPts val="2400"/>
              </a:spcBef>
              <a:spcAft>
                <a:spcPts val="1200"/>
              </a:spcAft>
              <a:buFont typeface="Symbol" panose="05050102010706020507" pitchFamily="18" charset="2"/>
              <a:buChar char=""/>
            </a:pPr>
            <a:r>
              <a:rPr lang="en-US"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Childline, which can be contacted by young people under 19, at www.childline.org.uk; or by phone on 0800 1111</a:t>
            </a:r>
          </a:p>
          <a:p>
            <a:pPr marL="342900" lvl="0" indent="-342900">
              <a:lnSpc>
                <a:spcPts val="1600"/>
              </a:lnSpc>
              <a:spcBef>
                <a:spcPts val="2400"/>
              </a:spcBef>
              <a:spcAft>
                <a:spcPts val="1200"/>
              </a:spcAft>
              <a:buFont typeface="Symbol" panose="05050102010706020507" pitchFamily="18" charset="2"/>
              <a:buChar char=""/>
            </a:pPr>
            <a:r>
              <a:rPr lang="en-US"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their GP or www.nhs.uk/live-well/quit-smoking/nhs-stop-smoking-services-help-you-quit/ for help quitting smoking</a:t>
            </a:r>
          </a:p>
          <a:p>
            <a:pPr marL="342900" lvl="0" indent="-342900">
              <a:lnSpc>
                <a:spcPts val="1600"/>
              </a:lnSpc>
              <a:spcBef>
                <a:spcPts val="2400"/>
              </a:spcBef>
              <a:spcAft>
                <a:spcPts val="1200"/>
              </a:spcAft>
              <a:buFont typeface="Symbol" panose="05050102010706020507" pitchFamily="18" charset="2"/>
              <a:buChar char=""/>
            </a:pPr>
            <a:r>
              <a:rPr lang="en-US"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FRANK at www.talktofrank.com/get-help/find-support-near-you to find local support services </a:t>
            </a:r>
          </a:p>
          <a:p>
            <a:pPr marL="342900" lvl="0" indent="-342900">
              <a:lnSpc>
                <a:spcPts val="1600"/>
              </a:lnSpc>
              <a:spcBef>
                <a:spcPts val="2400"/>
              </a:spcBef>
              <a:spcAft>
                <a:spcPts val="1200"/>
              </a:spcAft>
              <a:buFont typeface="Symbol" panose="05050102010706020507" pitchFamily="18" charset="2"/>
              <a:buChar char=""/>
            </a:pPr>
            <a:r>
              <a:rPr lang="en-US" sz="1800" b="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Release, which provides a free, confidential and non-judgmental information and advice service in relation to drugs and drug laws, at www.release.org.uk/drugs-legal-advice, 0207 324 2989, or ask@release.org.uk</a:t>
            </a:r>
          </a:p>
          <a:p>
            <a:pPr>
              <a:spcBef>
                <a:spcPts val="600"/>
              </a:spcBef>
              <a:spcAft>
                <a:spcPts val="12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Ask students to write a short article for the school or college’s student paper/website about the social or environmental impact of using or buying illegal and harmful substances.</a:t>
            </a: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37419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29737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Introduction (2 mins, slides 10-11)</a:t>
            </a:r>
          </a:p>
          <a:p>
            <a:endParaRPr lang="en-GB"/>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Introduce the learning objective and outcomes. Explain that today’s lesson will explore the risks of using illegal drugs, including potential effects on mental and physical health, the consequences of possessing or supplying illegal drugs, and the impact of supplying drugs on the wider community. </a:t>
            </a:r>
            <a:endParaRPr lang="en-GB" sz="1800">
              <a:solidFill>
                <a:srgbClr val="3B3838"/>
              </a:solidFill>
              <a:effectLst/>
              <a:latin typeface="Outfit"/>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202702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Introduction (2 mins, slides 10-11)</a:t>
            </a:r>
          </a:p>
          <a:p>
            <a:endParaRPr lang="en-GB"/>
          </a:p>
          <a:p>
            <a:r>
              <a:rPr lang="en-US"/>
              <a:t>Establish or revisit ground rules and explain that if students have worries or questions during or after the lesson that they do not want to raise in front of the class, they can write their question on a piece of paper, anonymously or with their name, and put it in the question box.</a:t>
            </a:r>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1D1C1D"/>
                </a:solidFill>
                <a:effectLst/>
                <a:latin typeface="Slack-Lato"/>
              </a:rPr>
              <a:t>Teacher notes – Baseline assessment (10 mins)</a:t>
            </a:r>
            <a:br>
              <a:rPr lang="en-US"/>
            </a:br>
            <a:endParaRPr lang="en-US"/>
          </a:p>
          <a:p>
            <a:pPr>
              <a:lnSpc>
                <a:spcPts val="1300"/>
              </a:lnSpc>
              <a:spcBef>
                <a:spcPts val="1600"/>
              </a:spcBef>
              <a:spcAft>
                <a:spcPts val="600"/>
              </a:spcAft>
            </a:pPr>
            <a:r>
              <a:rPr lang="en-GB" sz="1800" b="0">
                <a:solidFill>
                  <a:srgbClr val="3B3838"/>
                </a:solidFill>
                <a:effectLst/>
                <a:latin typeface="Outfit"/>
                <a:ea typeface="Calibri" panose="020F0502020204030204" pitchFamily="34" charset="0"/>
                <a:cs typeface="Times New Roman" panose="02020603050405020304" pitchFamily="18" charset="0"/>
              </a:rPr>
              <a:t>Ask students to respond to the questions on </a:t>
            </a:r>
            <a:r>
              <a:rPr lang="en-GB" sz="1800" b="1">
                <a:solidFill>
                  <a:srgbClr val="3B3838"/>
                </a:solidFill>
                <a:effectLst/>
                <a:latin typeface="Outfit"/>
                <a:ea typeface="Calibri" panose="020F0502020204030204" pitchFamily="34" charset="0"/>
                <a:cs typeface="Times New Roman" panose="02020603050405020304" pitchFamily="18" charset="0"/>
              </a:rPr>
              <a:t>Resource 1: What I know now</a:t>
            </a:r>
            <a:r>
              <a:rPr lang="en-GB" sz="1800" b="0">
                <a:solidFill>
                  <a:srgbClr val="3B3838"/>
                </a:solidFill>
                <a:effectLst/>
                <a:latin typeface="Outfit"/>
                <a:ea typeface="Calibri" panose="020F0502020204030204" pitchFamily="34" charset="0"/>
                <a:cs typeface="Times New Roman" panose="02020603050405020304" pitchFamily="18" charset="0"/>
              </a:rPr>
              <a:t>, to demonstrate their prior learning from key stage 4. As this is a baseline assessment, they should complete it on their own, without any further prompting or discussion with others. </a:t>
            </a:r>
          </a:p>
          <a:p>
            <a:pPr>
              <a:lnSpc>
                <a:spcPts val="1300"/>
              </a:lnSpc>
              <a:spcBef>
                <a:spcPts val="1600"/>
              </a:spcBef>
              <a:spcAft>
                <a:spcPts val="600"/>
              </a:spcAft>
            </a:pPr>
            <a:r>
              <a:rPr lang="en-GB" sz="1800" b="0">
                <a:solidFill>
                  <a:srgbClr val="3B3838"/>
                </a:solidFill>
                <a:effectLst/>
                <a:latin typeface="Outfit"/>
                <a:ea typeface="Calibri" panose="020F0502020204030204" pitchFamily="34" charset="0"/>
                <a:cs typeface="Times New Roman" panose="02020603050405020304" pitchFamily="18" charset="0"/>
              </a:rPr>
              <a:t>Circulate as students complete the activity, to gauge what they already know, especially regarding the law relating to alcohol and other drugs, and the effects of drug and alcohol use.  </a:t>
            </a:r>
            <a:endParaRPr lang="en-GB" sz="1800" b="1">
              <a:solidFill>
                <a:srgbClr val="12A19B"/>
              </a:solidFill>
              <a:effectLst/>
              <a:latin typeface="Outfit SemiBold"/>
              <a:ea typeface="Times New Roman" panose="02020603050405020304" pitchFamily="18" charset="0"/>
              <a:cs typeface="Times New Roman" panose="02020603050405020304" pitchFamily="18" charset="0"/>
            </a:endParaRPr>
          </a:p>
          <a:p>
            <a:pPr>
              <a:lnSpc>
                <a:spcPts val="1300"/>
              </a:lnSpc>
              <a:spcBef>
                <a:spcPts val="1600"/>
              </a:spcBef>
              <a:spcAft>
                <a:spcPts val="600"/>
              </a:spcAft>
            </a:pPr>
            <a:r>
              <a:rPr lang="en-GB" sz="1800" b="0">
                <a:solidFill>
                  <a:srgbClr val="3B3838"/>
                </a:solidFill>
                <a:effectLst/>
                <a:latin typeface="Outfit"/>
                <a:ea typeface="Calibri" panose="020F0502020204030204" pitchFamily="34" charset="0"/>
                <a:cs typeface="Times New Roman" panose="02020603050405020304" pitchFamily="18" charset="0"/>
              </a:rPr>
              <a:t>Use this activity to identify any gaps or misconceptions about alcohol and other drugs that students might have, and plan how to address these over the course of the lesson. For example, if students show less knowledge and understanding of the risks associated with a range of drugs, you may want to spend more time on the first core activity, using the teacher notes to address the gaps in their knowledge.</a:t>
            </a:r>
            <a:endParaRPr lang="en-GB" sz="1800" b="1">
              <a:solidFill>
                <a:srgbClr val="12A19B"/>
              </a:solidFill>
              <a:effectLst/>
              <a:latin typeface="Outfit SemiBold"/>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Understanding drugs and their risks (10 mins, slides 13-14)</a:t>
            </a:r>
          </a:p>
          <a:p>
            <a:endParaRPr lang="en-GB"/>
          </a:p>
          <a:p>
            <a:r>
              <a:rPr lang="en-US"/>
              <a:t>In pairs, ask students to use </a:t>
            </a:r>
            <a:r>
              <a:rPr lang="en-US" b="1"/>
              <a:t>Resource 2: Risks and effects </a:t>
            </a:r>
            <a:r>
              <a:rPr lang="en-US"/>
              <a:t>to match examples of drugs to the correct type of drug by writing the corresponding numbers in the table. Then, ask them to identify the associated risks of those drugs by writing the corresponding letters into the correct row. Some letters may be used across multiple rows.</a:t>
            </a:r>
          </a:p>
          <a:p>
            <a:endParaRPr lang="en-US"/>
          </a:p>
          <a:p>
            <a:r>
              <a:rPr lang="en-US"/>
              <a:t>When students have completed the activity, ask volunteers to share their answers, as students self-assess their work. Use </a:t>
            </a:r>
            <a:r>
              <a:rPr lang="en-US" b="1"/>
              <a:t>Resource 2b: Risks and effects – answers </a:t>
            </a:r>
            <a:r>
              <a:rPr lang="en-US"/>
              <a:t>to guide feedback and answer any questions that students may have. </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41977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Understanding drugs and their risks (10 mins, slides 13-14)</a:t>
            </a:r>
          </a:p>
          <a:p>
            <a:endParaRPr lang="en-GB"/>
          </a:p>
          <a:p>
            <a:r>
              <a:rPr lang="en-US"/>
              <a:t>Draw out key learning: </a:t>
            </a:r>
          </a:p>
          <a:p>
            <a:pPr marL="342900" lvl="0" indent="-342900">
              <a:lnSpc>
                <a:spcPts val="1600"/>
              </a:lnSpc>
              <a:spcBef>
                <a:spcPts val="200"/>
              </a:spcBef>
              <a:buFont typeface="Symbol" panose="05050102010706020507" pitchFamily="18" charset="2"/>
              <a:buChar char=""/>
              <a:tabLst>
                <a:tab pos="228600" algn="l"/>
                <a:tab pos="457200" algn="l"/>
              </a:tabLst>
            </a:pPr>
            <a:r>
              <a:rPr lang="en-GB" sz="1800" i="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Although</a:t>
            </a:r>
            <a:r>
              <a:rPr lang="en-GB" sz="1800">
                <a:solidFill>
                  <a:srgbClr val="3B3838"/>
                </a:solidFill>
                <a:effectLst/>
                <a:latin typeface="Outfit"/>
                <a:ea typeface="Calibri" panose="020F0502020204030204" pitchFamily="34" charset="0"/>
                <a:cs typeface="Times New Roman" panose="02020603050405020304" pitchFamily="18" charset="0"/>
              </a:rPr>
              <a:t> </a:t>
            </a:r>
            <a:r>
              <a:rPr lang="en-GB" sz="1800" i="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some drugs listed may be used legally (e.g. benzodiazepines when prescribed by a healthcare professional; alcohol, or nicotine for over 18s), all drugs carry risks to physical and mental health and wellbeing when used other than for their intended purpose.</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Aft>
                <a:spcPts val="1200"/>
              </a:spcAft>
              <a:buFont typeface="Symbol" panose="05050102010706020507" pitchFamily="18" charset="2"/>
              <a:buChar char=""/>
              <a:tabLst>
                <a:tab pos="228600" algn="l"/>
                <a:tab pos="457200" algn="l"/>
              </a:tabLst>
            </a:pPr>
            <a:r>
              <a:rPr lang="en-GB" sz="1800" i="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 illegal drugs are unregulated, there is always an increased risk of harm, and it is often impossible to tell what is in a substance. Illegal drugs may be sold as different products, or in packaging designed to look like those which are prescribed by a healthcare professional. For example, a vape which is said to contain the substance THC may actually contain synthetic cannabinoids, while drugs sold illegally, under the guise of being medicines, may contain synthetic opioids. </a:t>
            </a:r>
            <a:endParaRPr lang="en-GB" sz="1800" i="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Aft>
                <a:spcPts val="1200"/>
              </a:spcAft>
              <a:buFont typeface="Symbol" panose="05050102010706020507" pitchFamily="18" charset="2"/>
              <a:buChar char=""/>
              <a:tabLst>
                <a:tab pos="228600" algn="l"/>
                <a:tab pos="457200" algn="l"/>
              </a:tabLst>
            </a:pPr>
            <a:r>
              <a:rPr lang="en-GB" sz="1800" i="1">
                <a:solidFill>
                  <a:srgbClr val="3B3838"/>
                </a:solidFill>
                <a:effectLst/>
                <a:latin typeface="Arial" panose="020B0604020202020204" pitchFamily="34" charset="0"/>
                <a:ea typeface="Calibri" panose="020F0502020204030204" pitchFamily="34" charset="0"/>
              </a:rPr>
              <a:t>Some drugs, such as nicotine, are restricted in their availability to young people due to the increased risk of developing dependence on the substance. For more information about challenging misconceptions related to the use of alcohol and other drugs, including dependence or ideas about ‘addiction’, see pages 6-8 of the </a:t>
            </a:r>
            <a:r>
              <a:rPr lang="en-GB" sz="1800" b="1" i="1">
                <a:solidFill>
                  <a:srgbClr val="3B3838"/>
                </a:solidFill>
                <a:effectLst/>
                <a:latin typeface="Arial" panose="020B0604020202020204" pitchFamily="34" charset="0"/>
                <a:ea typeface="Calibri" panose="020F0502020204030204" pitchFamily="34" charset="0"/>
              </a:rPr>
              <a:t>Teacher guidance.</a:t>
            </a:r>
            <a:br>
              <a:rPr lang="en-GB" sz="1800">
                <a:effectLst/>
                <a:latin typeface="Segoe UI" panose="020B0502040204020203" pitchFamily="34" charset="0"/>
                <a:ea typeface="Times New Roman" panose="02020603050405020304" pitchFamily="18" charset="0"/>
              </a:rPr>
            </a:br>
            <a:endParaRPr lang="en-US"/>
          </a:p>
          <a:p>
            <a:pPr>
              <a:lnSpc>
                <a:spcPts val="1600"/>
              </a:lnSpc>
              <a:spcBef>
                <a:spcPts val="600"/>
              </a:spcBef>
              <a:spcAft>
                <a:spcPts val="1200"/>
              </a:spcAft>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Support:</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Give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2a: Risks and effects – alternative </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to any students who might need extra support and ask them to complete the missing information.</a:t>
            </a:r>
          </a:p>
          <a:p>
            <a:pPr>
              <a:lnSpc>
                <a:spcPts val="1600"/>
              </a:lnSpc>
              <a:spcBef>
                <a:spcPts val="6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Challenge:</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Explain that the government has recently classified a wider group of synthetic opioids, known as ‘</a:t>
            </a:r>
            <a:r>
              <a:rPr lang="en-US" sz="1800" err="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nitazenes</a:t>
            </a:r>
            <a:r>
              <a:rPr lang="en-US"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 Class A drugs. Ask students to discuss what the positive impact of this classification might be, and what other measures might help people to understand the risks of using illegal drugs and seek support. Finally, ask students to consider why the government needs to keep classifying drugs.</a:t>
            </a:r>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44499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Exploring legal consequences (15 mins, slides 15-16)</a:t>
            </a:r>
          </a:p>
          <a:p>
            <a:endParaRPr lang="en-GB"/>
          </a:p>
          <a:p>
            <a:r>
              <a:rPr lang="en-GB" sz="1800">
                <a:solidFill>
                  <a:srgbClr val="3B3838"/>
                </a:solidFill>
                <a:effectLst/>
                <a:latin typeface="Arial" panose="020B0604020202020204" pitchFamily="34" charset="0"/>
                <a:ea typeface="Calibri" panose="020F0502020204030204" pitchFamily="34" charset="0"/>
              </a:rPr>
              <a:t>Ask students to ‘think-pair-share’ what is meant by the ‘supply’ of drugs. </a:t>
            </a:r>
          </a:p>
          <a:p>
            <a:pPr>
              <a:lnSpc>
                <a:spcPts val="1600"/>
              </a:lnSpc>
              <a:spcBef>
                <a:spcPts val="1200"/>
              </a:spcBef>
              <a:spcAft>
                <a:spcPts val="1200"/>
              </a:spcAft>
            </a:pPr>
            <a:r>
              <a:rPr lang="en-GB" sz="1800" i="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Take feedback, drawing out that the ‘supply’ of illegal drugs includes selling to others as well as sharing them with family or friends, for example as a gift or reward. Sharing or selling controlled substances, such as prescription-only medicines including antibiotics or antidepressants, is also illegal</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t>
            </a: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401977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Exploring legal consequences (15 mins, slides 15-16)</a:t>
            </a:r>
          </a:p>
          <a:p>
            <a:endParaRPr lang="en-GB"/>
          </a:p>
          <a:p>
            <a:r>
              <a:rPr lang="en-US"/>
              <a:t>Then, working in small groups of three to four, give students one of the scenarios in </a:t>
            </a:r>
            <a:r>
              <a:rPr lang="en-US" b="1"/>
              <a:t>Resource 3: Choices and consequences </a:t>
            </a:r>
            <a:r>
              <a:rPr lang="en-US"/>
              <a:t>and ask them to use it to help them note down their answers to the questions on the slide, on flipchart paper.  </a:t>
            </a:r>
          </a:p>
          <a:p>
            <a:endParaRPr lang="en-US"/>
          </a:p>
          <a:p>
            <a:r>
              <a:rPr lang="en-US"/>
              <a:t>After five minutes, ask groups to swap their flipchart paper with another group and look at the other scenario, adding any additional points they can think of.</a:t>
            </a:r>
          </a:p>
          <a:p>
            <a:r>
              <a:rPr lang="en-US"/>
              <a:t>Take feedback about both scenarios. </a:t>
            </a:r>
          </a:p>
          <a:p>
            <a:endParaRPr lang="en-US"/>
          </a:p>
          <a:p>
            <a:r>
              <a:rPr lang="en-US" i="1"/>
              <a:t>Students might suggest:</a:t>
            </a:r>
          </a:p>
          <a:p>
            <a:pPr marL="171450" indent="-171450">
              <a:buFont typeface="Arial" panose="020B0604020202020204" pitchFamily="34" charset="0"/>
              <a:buChar char="•"/>
            </a:pPr>
            <a:r>
              <a:rPr lang="en-US" i="1"/>
              <a:t>Joanna:</a:t>
            </a:r>
          </a:p>
          <a:p>
            <a:pPr marL="628650" lvl="1" indent="-171450">
              <a:buFont typeface="Arial" panose="020B0604020202020204" pitchFamily="34" charset="0"/>
              <a:buChar char="•"/>
            </a:pPr>
            <a:r>
              <a:rPr lang="en-US" i="1"/>
              <a:t>If Joanna decides to purchase the drugs, she is at risk of being found in possession of an illegal substance. The consequences she might face depend on what the substance is. For example, if the drugs contain substances such as ecstasy, cocaine, psilocybin mushrooms, or LSD, she would be in possession of a Class A drug. Joanna may face a fine or time in custody, depending on the amount of the substance that she possesses, or if she has an existing criminal record*.</a:t>
            </a:r>
          </a:p>
          <a:p>
            <a:pPr marL="628650" lvl="1" indent="-171450">
              <a:buFont typeface="Arial" panose="020B0604020202020204" pitchFamily="34" charset="0"/>
              <a:buChar char="•"/>
            </a:pPr>
            <a:r>
              <a:rPr lang="en-US" i="1"/>
              <a:t>Short-term consequences might include Joanna feeling embarrassed or worried if reprimanded by police in public or taken into custody. She might feel nervous or anxious about being found with illegal substances. She may become unwell if her body responds negatively to the substance, and her behaviour might change if she takes the substance, for example, becoming less aware of her surroundings, making decisions that lead to harm for herself or others, or doing something that might damage her relationships with others.</a:t>
            </a:r>
          </a:p>
          <a:p>
            <a:pPr marL="628650" lvl="1" indent="-171450">
              <a:buFont typeface="Arial" panose="020B0604020202020204" pitchFamily="34" charset="0"/>
              <a:buChar char="•"/>
            </a:pPr>
            <a:r>
              <a:rPr lang="en-US" i="1"/>
              <a:t>Long-term consequences might include Joanna receiving a criminal record if found with illegal substances. This might impact her employment, now or in future, if an employer asks Joanna if she has any criminal convictions (although explain to students that it is still very possible to find stable employment with a criminal conviction, depending on the severity of the offence). If Joanna is asked to share this information and chooses not to, this would be a further criminal offence. It could also affect factors such as her ability to travel, as some countries will restrict entry with a prior conviction.</a:t>
            </a:r>
          </a:p>
          <a:p>
            <a:pPr marL="171450" indent="-171450">
              <a:buFont typeface="Arial" panose="020B0604020202020204" pitchFamily="34" charset="0"/>
              <a:buChar char="•"/>
            </a:pPr>
            <a:r>
              <a:rPr lang="en-US" i="1"/>
              <a:t>Ivan:</a:t>
            </a:r>
          </a:p>
          <a:p>
            <a:pPr marL="628650" lvl="1" indent="-171450">
              <a:buFont typeface="Arial" panose="020B0604020202020204" pitchFamily="34" charset="0"/>
              <a:buChar char="•"/>
            </a:pPr>
            <a:r>
              <a:rPr lang="en-US" i="1"/>
              <a:t>If Ivan decides to speak to the friend about selling the ‘product’, and this involves him selling illegal drugs, he could face legal consequences for the supply of classified drugs, or for possession with intent to supply. These might include being referred to his local Youth Offending Team and being placed on a plan to prevent further offending (for example, attending regular meetings with a member of the team). Depending on the severity of Ivan’s actions, he could face time in custody, for example, if he is found in possession of a large quantity of classified drugs with intent to supply, or if he becomes involved in other related criminal activity.</a:t>
            </a:r>
          </a:p>
          <a:p>
            <a:pPr marL="628650" lvl="1" indent="-171450">
              <a:buFont typeface="Arial" panose="020B0604020202020204" pitchFamily="34" charset="0"/>
              <a:buChar char="•"/>
            </a:pPr>
            <a:r>
              <a:rPr lang="en-US" i="1"/>
              <a:t>Short-term consequences might include Ivan being placed in danger by the person arranging to have him supply illegal products. This is a form of child criminal exploitation, and Ivan may suffer from mental or physical harm.</a:t>
            </a:r>
          </a:p>
          <a:p>
            <a:pPr marL="628650" lvl="1" indent="-171450">
              <a:buFont typeface="Arial" panose="020B0604020202020204" pitchFamily="34" charset="0"/>
              <a:buChar char="•"/>
            </a:pPr>
            <a:r>
              <a:rPr lang="en-US" i="1"/>
              <a:t>Long-term consequences might include Ivan’s wellbeing being impacted if he experiences harm as a result of supplying illegal drugs. If he is found with illegal drugs, with intent to supply, he will face a criminal record. This might affect his current employment, where he could lose his job, or future employment, if he is asked to share this information. It could also impact his education, for example if he faces temporary or permanent exclusion from college.</a:t>
            </a:r>
          </a:p>
          <a:p>
            <a:pPr marL="628650" lvl="1" indent="-171450">
              <a:buFont typeface="Arial" panose="020B0604020202020204" pitchFamily="34" charset="0"/>
              <a:buChar char="•"/>
            </a:pPr>
            <a:endParaRPr lang="en-US" i="1"/>
          </a:p>
          <a:p>
            <a:r>
              <a:rPr lang="en-US"/>
              <a:t>Finally, ask the class to identify any differences between the consequences the two characters might face, and take feedback.</a:t>
            </a:r>
          </a:p>
          <a:p>
            <a:endParaRPr lang="en-US"/>
          </a:p>
          <a:p>
            <a:r>
              <a:rPr lang="en-US" i="1"/>
              <a:t>Students might suggest: Ivan and Joanna might face different consequences, such as Ivan facing a more serious penalty for the supply of drugs. As he is a minor, this would also be shared with his parent(s) or guardian(s). If taken into custody, Ivan’s legal identity as a minor would mean he might be kept in youth custody, rather than an institution for adults as Joanna would be. However, if he is convicted after his 18th birthday, he may face more serious consequences as an adult. As an adult, Joanna would likely have to declare that her conviction is ‘not spent’ (not yet finished) for a longer time period than Ivan.</a:t>
            </a:r>
          </a:p>
          <a:p>
            <a:endParaRPr lang="en-US" i="1"/>
          </a:p>
          <a:p>
            <a:r>
              <a:rPr lang="en-US" b="1"/>
              <a:t>Support: </a:t>
            </a:r>
            <a:r>
              <a:rPr lang="en-US"/>
              <a:t>To help students identify consequences for each character, ask them to consider the following factors: education, employment, relationships, feelings.</a:t>
            </a:r>
          </a:p>
          <a:p>
            <a:endParaRPr lang="en-US"/>
          </a:p>
          <a:p>
            <a:r>
              <a:rPr lang="en-US" b="1"/>
              <a:t>Challenge: </a:t>
            </a:r>
            <a:r>
              <a:rPr lang="en-US"/>
              <a:t>Ask students to identify any factors which might impact Joanna or Ivan’s decision to purchase or supply drugs. How might they overcome or turn away from any factors that influence them to make a decision that could be harmful or risky? </a:t>
            </a:r>
          </a:p>
          <a:p>
            <a:endParaRPr lang="en-US"/>
          </a:p>
          <a:p>
            <a:r>
              <a:rPr lang="en-US" sz="1800">
                <a:solidFill>
                  <a:srgbClr val="3B3838"/>
                </a:solidFill>
                <a:effectLst/>
                <a:latin typeface="Outfit"/>
                <a:ea typeface="Calibri" panose="020F0502020204030204" pitchFamily="34" charset="0"/>
                <a:cs typeface="Times New Roman" panose="02020603050405020304" pitchFamily="18" charset="0"/>
              </a:rPr>
              <a:t>* In Scotland, someone found in possession of a class A, B, or C drug may receive a Recorded Police Warning.  This is not the case in England or Wales, although possession of a controlled substance is still a criminal offence across the UK. (www.copfs.gov.uk/about-copfs/news/lord-advocate-statement-on-diversion-from-prosecution/ </a:t>
            </a:r>
            <a:r>
              <a:rPr lang="en-GB" sz="1800">
                <a:solidFill>
                  <a:srgbClr val="3B3838"/>
                </a:solidFill>
                <a:effectLst/>
                <a:latin typeface="Outfit"/>
                <a:ea typeface="Calibri" panose="020F0502020204030204" pitchFamily="34" charset="0"/>
                <a:cs typeface="Times New Roman" panose="02020603050405020304" pitchFamily="18" charset="0"/>
              </a:rPr>
              <a:t>[Accessed 12.06.2024])</a:t>
            </a:r>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3865993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a:t>Slide Title </a:t>
            </a:r>
            <a:endParaRPr lang="en-US"/>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Lower line subtitle – same line length as above</a:t>
            </a:r>
            <a:endParaRPr lang="en-GB"/>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outcomes  </a:t>
            </a:r>
            <a:endParaRPr lang="en-US" sz="240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objective  </a:t>
            </a:r>
            <a:endParaRPr lang="en-US" sz="240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a:t>Slide Title </a:t>
            </a:r>
            <a:endParaRPr lang="en-US"/>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outcomes  </a:t>
            </a:r>
            <a:endParaRPr lang="en-US" sz="240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objective  </a:t>
            </a:r>
            <a:endParaRPr lang="en-US" sz="240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3"/>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GB"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US"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endParaRPr lang="en-GB" sz="1600" b="0" kern="1200">
              <a:solidFill>
                <a:schemeClr val="tx1"/>
              </a:solidFill>
              <a:latin typeface="Century Gothic" panose="020B0502020202020204" pitchFamily="34" charset="0"/>
              <a:ea typeface="+mn-ea"/>
              <a:cs typeface="+mn-cs"/>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27868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709" r:id="rId8"/>
    <p:sldLayoutId id="2147483670" r:id="rId9"/>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4" userDrawn="1">
          <p15:clr>
            <a:srgbClr val="F26B43"/>
          </p15:clr>
        </p15:guide>
        <p15:guide id="4" pos="1005" userDrawn="1">
          <p15:clr>
            <a:srgbClr val="F26B43"/>
          </p15:clr>
        </p15:guide>
        <p15:guide id="5" pos="1210" userDrawn="1">
          <p15:clr>
            <a:srgbClr val="F26B43"/>
          </p15:clr>
        </p15:guide>
        <p15:guide id="6" pos="2011" userDrawn="1">
          <p15:clr>
            <a:srgbClr val="F26B43"/>
          </p15:clr>
        </p15:guide>
        <p15:guide id="7" pos="2216" userDrawn="1">
          <p15:clr>
            <a:srgbClr val="F26B43"/>
          </p15:clr>
        </p15:guide>
        <p15:guide id="8" pos="3017" userDrawn="1">
          <p15:clr>
            <a:srgbClr val="F26B43"/>
          </p15:clr>
        </p15:guide>
        <p15:guide id="9" pos="3222" userDrawn="1">
          <p15:clr>
            <a:srgbClr val="F26B43"/>
          </p15:clr>
        </p15:guide>
        <p15:guide id="10" pos="4023" userDrawn="1">
          <p15:clr>
            <a:srgbClr val="F26B43"/>
          </p15:clr>
        </p15:guide>
        <p15:guide id="11" pos="4228" userDrawn="1">
          <p15:clr>
            <a:srgbClr val="F26B43"/>
          </p15:clr>
        </p15:guide>
        <p15:guide id="12" pos="5029" userDrawn="1">
          <p15:clr>
            <a:srgbClr val="F26B43"/>
          </p15:clr>
        </p15:guide>
        <p15:guide id="13" pos="5234" userDrawn="1">
          <p15:clr>
            <a:srgbClr val="F26B43"/>
          </p15:clr>
        </p15:guide>
        <p15:guide id="14" pos="6035" userDrawn="1">
          <p15:clr>
            <a:srgbClr val="F26B43"/>
          </p15:clr>
        </p15:guide>
        <p15:guide id="15" orient="horz" userDrawn="1">
          <p15:clr>
            <a:srgbClr val="F26B43"/>
          </p15:clr>
        </p15:guide>
        <p15:guide id="16" orient="horz" pos="4320" userDrawn="1">
          <p15:clr>
            <a:srgbClr val="F26B43"/>
          </p15:clr>
        </p15:guide>
        <p15:guide id="17" orient="horz" pos="204" userDrawn="1">
          <p15:clr>
            <a:srgbClr val="F26B43"/>
          </p15:clr>
        </p15:guide>
        <p15:guide id="18" orient="horz" pos="685" userDrawn="1">
          <p15:clr>
            <a:srgbClr val="F26B43"/>
          </p15:clr>
        </p15:guide>
        <p15:guide id="19" orient="horz" pos="890" userDrawn="1">
          <p15:clr>
            <a:srgbClr val="F26B43"/>
          </p15:clr>
        </p15:guide>
        <p15:guide id="20" orient="horz" pos="1371" userDrawn="1">
          <p15:clr>
            <a:srgbClr val="F26B43"/>
          </p15:clr>
        </p15:guide>
        <p15:guide id="21" orient="horz" pos="1576" userDrawn="1">
          <p15:clr>
            <a:srgbClr val="F26B43"/>
          </p15:clr>
        </p15:guide>
        <p15:guide id="22" orient="horz" pos="2057" userDrawn="1">
          <p15:clr>
            <a:srgbClr val="F26B43"/>
          </p15:clr>
        </p15:guide>
        <p15:guide id="23" orient="horz" pos="2262" userDrawn="1">
          <p15:clr>
            <a:srgbClr val="F26B43"/>
          </p15:clr>
        </p15:guide>
        <p15:guide id="24" orient="horz" pos="2743" userDrawn="1">
          <p15:clr>
            <a:srgbClr val="F26B43"/>
          </p15:clr>
        </p15:guide>
        <p15:guide id="25" orient="horz" pos="2948" userDrawn="1">
          <p15:clr>
            <a:srgbClr val="F26B43"/>
          </p15:clr>
        </p15:guide>
        <p15:guide id="26" orient="horz" pos="3429" userDrawn="1">
          <p15:clr>
            <a:srgbClr val="F26B43"/>
          </p15:clr>
        </p15:guide>
        <p15:guide id="27" orient="horz" pos="3634" userDrawn="1">
          <p15:clr>
            <a:srgbClr val="F26B43"/>
          </p15:clr>
        </p15:guide>
        <p15:guide id="28" orient="horz" pos="4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childline.org.uk/"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hyperlink" Target="http://www.release.org.uk/drugs-legal-advice" TargetMode="External"/><Relationship Id="rId5" Type="http://schemas.openxmlformats.org/officeDocument/2006/relationships/hyperlink" Target="http://www.talktofrank.com/get-help/find-support-near-you" TargetMode="External"/><Relationship Id="rId4" Type="http://schemas.openxmlformats.org/officeDocument/2006/relationships/hyperlink" Target="http://www.nhs.uk/live-well/quit-smoking/nhs-stop-smoking-services-help-you-qu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30719" y="1059578"/>
            <a:ext cx="5651466" cy="2147646"/>
          </a:xfrm>
        </p:spPr>
        <p:txBody>
          <a:bodyPr>
            <a:normAutofit/>
          </a:bodyPr>
          <a:lstStyle/>
          <a:p>
            <a:r>
              <a:rPr lang="en-US"/>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1470555"/>
          </a:xfrm>
        </p:spPr>
        <p:txBody>
          <a:bodyPr/>
          <a:lstStyle/>
          <a:p>
            <a:pPr>
              <a:lnSpc>
                <a:spcPts val="3200"/>
              </a:lnSpc>
              <a:spcBef>
                <a:spcPts val="0"/>
              </a:spcBef>
            </a:pPr>
            <a:r>
              <a:rPr lang="en-US" sz="2400" dirty="0"/>
              <a:t>Understanding risks and consequences</a:t>
            </a:r>
          </a:p>
          <a:p>
            <a:pPr>
              <a:lnSpc>
                <a:spcPts val="3200"/>
              </a:lnSpc>
              <a:spcBef>
                <a:spcPts val="0"/>
              </a:spcBef>
            </a:pPr>
            <a:r>
              <a:rPr lang="en-US"/>
              <a:t>KS5/Post-16: Lesson 1</a:t>
            </a:r>
            <a:endParaRPr lang="en-US" sz="2400"/>
          </a:p>
        </p:txBody>
      </p:sp>
      <p:sp>
        <p:nvSpPr>
          <p:cNvPr id="6" name="Slide Number Placeholder 5">
            <a:extLst>
              <a:ext uri="{FF2B5EF4-FFF2-40B4-BE49-F238E27FC236}">
                <a16:creationId xmlns:a16="http://schemas.microsoft.com/office/drawing/2014/main" id="{D5822062-228E-09BE-C0F0-B6E25816F31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5" name="Picture Placeholder 11">
            <a:extLst>
              <a:ext uri="{FF2B5EF4-FFF2-40B4-BE49-F238E27FC236}">
                <a16:creationId xmlns:a16="http://schemas.microsoft.com/office/drawing/2014/main" id="{27261319-D4A0-0CE4-5D20-7D39757E1A49}"/>
              </a:ext>
            </a:extLst>
          </p:cNvPr>
          <p:cNvPicPr>
            <a:picLocks noGrp="1" noChangeAspect="1"/>
          </p:cNvPicPr>
          <p:nvPr>
            <p:ph type="pic" sz="quarter" idx="10"/>
          </p:nvPr>
        </p:nvPicPr>
        <p:blipFill>
          <a:blip r:embed="rId2"/>
          <a:srcRect t="1271" b="1271"/>
          <a:stretch/>
        </p:blipFill>
        <p:spPr>
          <a:xfrm>
            <a:off x="6748463" y="1412875"/>
            <a:ext cx="2452687" cy="3382963"/>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E1F9-B93B-F079-A5D0-D51201FF9D68}"/>
              </a:ext>
            </a:extLst>
          </p:cNvPr>
          <p:cNvSpPr>
            <a:spLocks noGrp="1"/>
          </p:cNvSpPr>
          <p:nvPr>
            <p:ph sz="half" idx="12"/>
          </p:nvPr>
        </p:nvSpPr>
        <p:spPr/>
        <p:txBody>
          <a:bodyPr/>
          <a:lstStyle/>
          <a:p>
            <a:r>
              <a:rPr lang="en-US"/>
              <a:t>To learn about the risks and consequences of drug use.</a:t>
            </a:r>
            <a:endParaRPr lang="en-GB"/>
          </a:p>
        </p:txBody>
      </p:sp>
      <p:sp>
        <p:nvSpPr>
          <p:cNvPr id="4" name="Content Placeholder 3">
            <a:extLst>
              <a:ext uri="{FF2B5EF4-FFF2-40B4-BE49-F238E27FC236}">
                <a16:creationId xmlns:a16="http://schemas.microsoft.com/office/drawing/2014/main" id="{6B191E02-04F0-02A6-F747-F534A6E52610}"/>
              </a:ext>
            </a:extLst>
          </p:cNvPr>
          <p:cNvSpPr>
            <a:spLocks noGrp="1"/>
          </p:cNvSpPr>
          <p:nvPr>
            <p:ph sz="half" idx="13"/>
          </p:nvPr>
        </p:nvSpPr>
        <p:spPr>
          <a:xfrm>
            <a:off x="4067944" y="1333463"/>
            <a:ext cx="4994169" cy="4650224"/>
          </a:xfrm>
        </p:spPr>
        <p:txBody>
          <a:bodyPr/>
          <a:lstStyle/>
          <a:p>
            <a:r>
              <a:rPr lang="en-US"/>
              <a:t>We will be able to:</a:t>
            </a:r>
          </a:p>
          <a:p>
            <a:pPr marL="342900" indent="-342900">
              <a:buFont typeface="Arial" panose="020B0604020202020204" pitchFamily="34" charset="0"/>
              <a:buChar char="•"/>
            </a:pPr>
            <a:r>
              <a:rPr lang="en-US"/>
              <a:t>identify illegal drugs and describe their associated risks</a:t>
            </a:r>
          </a:p>
          <a:p>
            <a:pPr marL="342900" indent="-342900">
              <a:buFont typeface="Arial" panose="020B0604020202020204" pitchFamily="34" charset="0"/>
              <a:buChar char="•"/>
            </a:pPr>
            <a:r>
              <a:rPr lang="en-US"/>
              <a:t>explain the consequences of possessing, using, or supplying illegal drugs</a:t>
            </a:r>
          </a:p>
          <a:p>
            <a:pPr marL="342900" indent="-342900">
              <a:buFont typeface="Arial" panose="020B0604020202020204" pitchFamily="34" charset="0"/>
              <a:buChar char="•"/>
            </a:pPr>
            <a:r>
              <a:rPr lang="en-US" err="1"/>
              <a:t>analyse</a:t>
            </a:r>
            <a:r>
              <a:rPr lang="en-US"/>
              <a:t> the impact of drug supply chains on communities at a local, national and international level</a:t>
            </a:r>
          </a:p>
        </p:txBody>
      </p:sp>
      <p:sp>
        <p:nvSpPr>
          <p:cNvPr id="3" name="Slide Number Placeholder 5">
            <a:extLst>
              <a:ext uri="{FF2B5EF4-FFF2-40B4-BE49-F238E27FC236}">
                <a16:creationId xmlns:a16="http://schemas.microsoft.com/office/drawing/2014/main" id="{8E4B71E8-F1A4-7F4D-6715-F5B838E79BF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85293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4" name="Slide Number Placeholder 5">
            <a:extLst>
              <a:ext uri="{FF2B5EF4-FFF2-40B4-BE49-F238E27FC236}">
                <a16:creationId xmlns:a16="http://schemas.microsoft.com/office/drawing/2014/main" id="{A3112D5E-87D2-2F65-4D3E-E8DF101A969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6129C1-F90D-D6CE-4468-C37BA206EC5A}"/>
              </a:ext>
            </a:extLst>
          </p:cNvPr>
          <p:cNvSpPr>
            <a:spLocks noGrp="1"/>
          </p:cNvSpPr>
          <p:nvPr>
            <p:ph sz="half" idx="10"/>
          </p:nvPr>
        </p:nvSpPr>
        <p:spPr>
          <a:xfrm>
            <a:off x="232914" y="1303304"/>
            <a:ext cx="8885685" cy="5108006"/>
          </a:xfrm>
        </p:spPr>
        <p:txBody>
          <a:bodyPr>
            <a:noAutofit/>
          </a:bodyPr>
          <a:lstStyle/>
          <a:p>
            <a:pPr marL="285750" indent="-285750">
              <a:lnSpc>
                <a:spcPct val="107000"/>
              </a:lnSpc>
              <a:spcAft>
                <a:spcPts val="800"/>
              </a:spcAft>
              <a:buFont typeface="Arial" panose="020B0604020202020204" pitchFamily="34" charset="0"/>
              <a:buChar char="•"/>
            </a:pPr>
            <a:r>
              <a:rPr lang="en-GB" kern="100">
                <a:effectLst/>
                <a:ea typeface="Aptos" panose="020B0004020202020204" pitchFamily="34" charset="0"/>
                <a:cs typeface="Times New Roman" panose="02020603050405020304" pitchFamily="18" charset="0"/>
              </a:rPr>
              <a:t>What groups or ‘classes’ of drugs are defined by the law in the UK? Can you give examples of drugs that might be found in these classes?</a:t>
            </a:r>
          </a:p>
          <a:p>
            <a:pPr marL="285750" indent="-285750">
              <a:lnSpc>
                <a:spcPct val="107000"/>
              </a:lnSpc>
              <a:spcAft>
                <a:spcPts val="800"/>
              </a:spcAft>
              <a:buFont typeface="Arial" panose="020B0604020202020204" pitchFamily="34" charset="0"/>
              <a:buChar char="•"/>
            </a:pPr>
            <a:r>
              <a:rPr lang="en-GB" kern="100">
                <a:effectLst/>
                <a:ea typeface="Aptos" panose="020B0004020202020204" pitchFamily="34" charset="0"/>
                <a:cs typeface="Times New Roman" panose="02020603050405020304" pitchFamily="18" charset="0"/>
              </a:rPr>
              <a:t>What do these key terms mean?</a:t>
            </a:r>
          </a:p>
          <a:p>
            <a:pPr marL="1028677" lvl="1" indent="-285750">
              <a:lnSpc>
                <a:spcPct val="107000"/>
              </a:lnSpc>
              <a:spcAft>
                <a:spcPts val="800"/>
              </a:spcAft>
            </a:pPr>
            <a:r>
              <a:rPr lang="en-GB" sz="2000" kern="100">
                <a:solidFill>
                  <a:schemeClr val="bg1"/>
                </a:solidFill>
                <a:ea typeface="Aptos" panose="020B0004020202020204" pitchFamily="34" charset="0"/>
                <a:cs typeface="Times New Roman" panose="02020603050405020304" pitchFamily="18" charset="0"/>
              </a:rPr>
              <a:t>Possession</a:t>
            </a:r>
          </a:p>
          <a:p>
            <a:pPr marL="1028677" lvl="1" indent="-285750">
              <a:lnSpc>
                <a:spcPct val="107000"/>
              </a:lnSpc>
              <a:spcAft>
                <a:spcPts val="800"/>
              </a:spcAft>
            </a:pPr>
            <a:r>
              <a:rPr lang="en-GB" sz="2000" kern="100">
                <a:solidFill>
                  <a:schemeClr val="bg1"/>
                </a:solidFill>
                <a:effectLst/>
                <a:ea typeface="Aptos" panose="020B0004020202020204" pitchFamily="34" charset="0"/>
                <a:cs typeface="Times New Roman" panose="02020603050405020304" pitchFamily="18" charset="0"/>
              </a:rPr>
              <a:t>Supply</a:t>
            </a:r>
          </a:p>
          <a:p>
            <a:pPr marL="1028677" lvl="1" indent="-285750">
              <a:lnSpc>
                <a:spcPct val="107000"/>
              </a:lnSpc>
              <a:spcAft>
                <a:spcPts val="800"/>
              </a:spcAft>
            </a:pPr>
            <a:r>
              <a:rPr lang="en-GB" sz="2000" kern="100">
                <a:solidFill>
                  <a:schemeClr val="bg1"/>
                </a:solidFill>
                <a:ea typeface="Aptos" panose="020B0004020202020204" pitchFamily="34" charset="0"/>
                <a:cs typeface="Times New Roman" panose="02020603050405020304" pitchFamily="18" charset="0"/>
              </a:rPr>
              <a:t>Intent to supply</a:t>
            </a:r>
          </a:p>
          <a:p>
            <a:pPr marL="285750" indent="-285750">
              <a:lnSpc>
                <a:spcPct val="107000"/>
              </a:lnSpc>
              <a:spcAft>
                <a:spcPts val="800"/>
              </a:spcAft>
              <a:buFont typeface="Arial" panose="020B0604020202020204" pitchFamily="34" charset="0"/>
              <a:buChar char="•"/>
            </a:pPr>
            <a:r>
              <a:rPr lang="en-GB" kern="100">
                <a:effectLst/>
                <a:ea typeface="Aptos" panose="020B0004020202020204" pitchFamily="34" charset="0"/>
                <a:cs typeface="Times New Roman" panose="02020603050405020304" pitchFamily="18" charset="0"/>
              </a:rPr>
              <a:t>What are the potential risks of using illegal drugs on someone’s health and wellbeing?</a:t>
            </a:r>
          </a:p>
          <a:p>
            <a:pPr marL="285750" indent="-285750">
              <a:lnSpc>
                <a:spcPct val="107000"/>
              </a:lnSpc>
              <a:spcAft>
                <a:spcPts val="800"/>
              </a:spcAft>
              <a:buFont typeface="Arial" panose="020B0604020202020204" pitchFamily="34" charset="0"/>
              <a:buChar char="•"/>
            </a:pPr>
            <a:r>
              <a:rPr lang="en-GB" kern="100">
                <a:effectLst/>
                <a:ea typeface="Aptos" panose="020B0004020202020204" pitchFamily="34" charset="0"/>
                <a:cs typeface="Times New Roman" panose="02020603050405020304" pitchFamily="18" charset="0"/>
              </a:rPr>
              <a:t>What might the consequences be for buying, selling, or using illegal drugs? List any that you can, including for the people directly involved, or others around them.</a:t>
            </a:r>
          </a:p>
          <a:p>
            <a:endParaRPr lang="en-GB"/>
          </a:p>
        </p:txBody>
      </p:sp>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p:txBody>
          <a:bodyPr/>
          <a:lstStyle/>
          <a:p>
            <a:r>
              <a:rPr lang="en-US"/>
              <a:t>What I know now</a:t>
            </a:r>
            <a:endParaRPr lang="en-GB"/>
          </a:p>
        </p:txBody>
      </p:sp>
      <p:sp>
        <p:nvSpPr>
          <p:cNvPr id="2" name="Slide Number Placeholder 5">
            <a:extLst>
              <a:ext uri="{FF2B5EF4-FFF2-40B4-BE49-F238E27FC236}">
                <a16:creationId xmlns:a16="http://schemas.microsoft.com/office/drawing/2014/main" id="{3C88350A-9F9C-309C-46E2-48A5483CDD8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Tree>
    <p:extLst>
      <p:ext uri="{BB962C8B-B14F-4D97-AF65-F5344CB8AC3E}">
        <p14:creationId xmlns:p14="http://schemas.microsoft.com/office/powerpoint/2010/main" val="17132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E785A9A-C1C5-22CF-D197-360F71CB4D5E}"/>
              </a:ext>
            </a:extLst>
          </p:cNvPr>
          <p:cNvSpPr>
            <a:spLocks noGrp="1"/>
          </p:cNvSpPr>
          <p:nvPr>
            <p:ph sz="half" idx="10"/>
          </p:nvPr>
        </p:nvSpPr>
        <p:spPr>
          <a:xfrm>
            <a:off x="232915" y="1303304"/>
            <a:ext cx="4386586" cy="4368246"/>
          </a:xfrm>
        </p:spPr>
        <p:txBody>
          <a:bodyPr>
            <a:normAutofit/>
          </a:bodyPr>
          <a:lstStyle/>
          <a:p>
            <a:pPr>
              <a:lnSpc>
                <a:spcPct val="107000"/>
              </a:lnSpc>
              <a:spcAft>
                <a:spcPts val="800"/>
              </a:spcAft>
            </a:pPr>
            <a:r>
              <a:rPr lang="en-US"/>
              <a:t>Use the information to match the examples of drugs and their risks to the right category.</a:t>
            </a:r>
            <a:endParaRPr lang="en-GB"/>
          </a:p>
        </p:txBody>
      </p:sp>
      <p:sp>
        <p:nvSpPr>
          <p:cNvPr id="5" name="Title 4">
            <a:extLst>
              <a:ext uri="{FF2B5EF4-FFF2-40B4-BE49-F238E27FC236}">
                <a16:creationId xmlns:a16="http://schemas.microsoft.com/office/drawing/2014/main" id="{78D194EE-8C62-742A-5826-5E0DA4C853BF}"/>
              </a:ext>
            </a:extLst>
          </p:cNvPr>
          <p:cNvSpPr>
            <a:spLocks noGrp="1"/>
          </p:cNvSpPr>
          <p:nvPr>
            <p:ph type="title"/>
          </p:nvPr>
        </p:nvSpPr>
        <p:spPr/>
        <p:txBody>
          <a:bodyPr/>
          <a:lstStyle/>
          <a:p>
            <a:r>
              <a:rPr lang="en-US"/>
              <a:t>Risks and effects</a:t>
            </a:r>
            <a:endParaRPr lang="en-GB"/>
          </a:p>
        </p:txBody>
      </p:sp>
      <p:sp>
        <p:nvSpPr>
          <p:cNvPr id="2" name="Slide Number Placeholder 5">
            <a:extLst>
              <a:ext uri="{FF2B5EF4-FFF2-40B4-BE49-F238E27FC236}">
                <a16:creationId xmlns:a16="http://schemas.microsoft.com/office/drawing/2014/main" id="{A6205867-FE09-6184-66BA-D55F2149C7EB}"/>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6" name="Picture 5">
            <a:extLst>
              <a:ext uri="{FF2B5EF4-FFF2-40B4-BE49-F238E27FC236}">
                <a16:creationId xmlns:a16="http://schemas.microsoft.com/office/drawing/2014/main" id="{BCA20DF3-419E-7C6C-EEC7-DA464E8CA81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9115" y="5898239"/>
            <a:ext cx="408764" cy="664804"/>
          </a:xfrm>
          <a:prstGeom prst="rect">
            <a:avLst/>
          </a:prstGeom>
        </p:spPr>
      </p:pic>
      <p:pic>
        <p:nvPicPr>
          <p:cNvPr id="7" name="Picture 6">
            <a:extLst>
              <a:ext uri="{FF2B5EF4-FFF2-40B4-BE49-F238E27FC236}">
                <a16:creationId xmlns:a16="http://schemas.microsoft.com/office/drawing/2014/main" id="{1F2C747B-E160-3704-4B08-AF155460132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717880" y="6051927"/>
            <a:ext cx="440209" cy="480636"/>
          </a:xfrm>
          <a:prstGeom prst="rect">
            <a:avLst/>
          </a:prstGeom>
        </p:spPr>
      </p:pic>
      <p:pic>
        <p:nvPicPr>
          <p:cNvPr id="9" name="Picture 8">
            <a:extLst>
              <a:ext uri="{FF2B5EF4-FFF2-40B4-BE49-F238E27FC236}">
                <a16:creationId xmlns:a16="http://schemas.microsoft.com/office/drawing/2014/main" id="{3ADCE57B-3C10-0290-8E6E-C3EA2A47401C}"/>
              </a:ext>
            </a:extLst>
          </p:cNvPr>
          <p:cNvPicPr>
            <a:picLocks noChangeAspect="1"/>
          </p:cNvPicPr>
          <p:nvPr/>
        </p:nvPicPr>
        <p:blipFill>
          <a:blip r:embed="rId7"/>
          <a:stretch>
            <a:fillRect/>
          </a:stretch>
        </p:blipFill>
        <p:spPr>
          <a:xfrm rot="318053">
            <a:off x="5443350" y="3731800"/>
            <a:ext cx="3989472" cy="224225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7057CD5-2E7D-360C-2B7C-213FEAE1F3E6}"/>
              </a:ext>
            </a:extLst>
          </p:cNvPr>
          <p:cNvPicPr>
            <a:picLocks noChangeAspect="1"/>
          </p:cNvPicPr>
          <p:nvPr/>
        </p:nvPicPr>
        <p:blipFill>
          <a:blip r:embed="rId8"/>
          <a:stretch>
            <a:fillRect/>
          </a:stretch>
        </p:blipFill>
        <p:spPr>
          <a:xfrm rot="21224095">
            <a:off x="4890350" y="1448947"/>
            <a:ext cx="3989473" cy="2233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15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D194EE-8C62-742A-5826-5E0DA4C853BF}"/>
              </a:ext>
            </a:extLst>
          </p:cNvPr>
          <p:cNvSpPr>
            <a:spLocks noGrp="1"/>
          </p:cNvSpPr>
          <p:nvPr>
            <p:ph type="title"/>
          </p:nvPr>
        </p:nvSpPr>
        <p:spPr/>
        <p:txBody>
          <a:bodyPr/>
          <a:lstStyle/>
          <a:p>
            <a:r>
              <a:rPr lang="en-US"/>
              <a:t>Risks and effects</a:t>
            </a:r>
            <a:endParaRPr lang="en-GB"/>
          </a:p>
        </p:txBody>
      </p:sp>
      <p:sp>
        <p:nvSpPr>
          <p:cNvPr id="12" name="Content Placeholder 11">
            <a:extLst>
              <a:ext uri="{FF2B5EF4-FFF2-40B4-BE49-F238E27FC236}">
                <a16:creationId xmlns:a16="http://schemas.microsoft.com/office/drawing/2014/main" id="{CE785A9A-C1C5-22CF-D197-360F71CB4D5E}"/>
              </a:ext>
            </a:extLst>
          </p:cNvPr>
          <p:cNvSpPr>
            <a:spLocks noGrp="1"/>
          </p:cNvSpPr>
          <p:nvPr>
            <p:ph sz="half" idx="10"/>
          </p:nvPr>
        </p:nvSpPr>
        <p:spPr/>
        <p:txBody>
          <a:bodyPr>
            <a:normAutofit/>
          </a:bodyPr>
          <a:lstStyle/>
          <a:p>
            <a:pPr marL="342900" indent="-342900">
              <a:lnSpc>
                <a:spcPct val="107000"/>
              </a:lnSpc>
              <a:spcAft>
                <a:spcPts val="800"/>
              </a:spcAft>
              <a:buFont typeface="Arial" panose="020B0604020202020204" pitchFamily="34" charset="0"/>
              <a:buChar char="•"/>
            </a:pPr>
            <a:r>
              <a:rPr lang="en-US"/>
              <a:t>It can be impossible to tell what is in an illegal substance.</a:t>
            </a:r>
          </a:p>
          <a:p>
            <a:pPr marL="342900" indent="-342900">
              <a:lnSpc>
                <a:spcPct val="107000"/>
              </a:lnSpc>
              <a:spcAft>
                <a:spcPts val="800"/>
              </a:spcAft>
              <a:buFont typeface="Arial" panose="020B0604020202020204" pitchFamily="34" charset="0"/>
              <a:buChar char="•"/>
            </a:pPr>
            <a:r>
              <a:rPr lang="en-US"/>
              <a:t>Some may contain other harmful drugs and chemicals and not state this.</a:t>
            </a:r>
          </a:p>
          <a:p>
            <a:pPr marL="342900" indent="-342900">
              <a:lnSpc>
                <a:spcPct val="107000"/>
              </a:lnSpc>
              <a:spcAft>
                <a:spcPts val="800"/>
              </a:spcAft>
              <a:buFont typeface="Arial" panose="020B0604020202020204" pitchFamily="34" charset="0"/>
              <a:buChar char="•"/>
            </a:pPr>
            <a:r>
              <a:rPr lang="en-US"/>
              <a:t>All drugs carry potential risks to health and wellbeing if they aren’t used for their intended purpose.</a:t>
            </a:r>
            <a:endParaRPr lang="en-GB"/>
          </a:p>
        </p:txBody>
      </p:sp>
      <p:sp>
        <p:nvSpPr>
          <p:cNvPr id="9" name="Slide Number Placeholder 5">
            <a:extLst>
              <a:ext uri="{FF2B5EF4-FFF2-40B4-BE49-F238E27FC236}">
                <a16:creationId xmlns:a16="http://schemas.microsoft.com/office/drawing/2014/main" id="{DF71B585-6045-6594-9790-C6B5CF927732}"/>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2" name="Picture 1">
            <a:extLst>
              <a:ext uri="{FF2B5EF4-FFF2-40B4-BE49-F238E27FC236}">
                <a16:creationId xmlns:a16="http://schemas.microsoft.com/office/drawing/2014/main" id="{C10C49A9-7586-BBB9-07E1-24F210DF0F4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32915" y="6032500"/>
            <a:ext cx="364781" cy="593270"/>
          </a:xfrm>
          <a:prstGeom prst="rect">
            <a:avLst/>
          </a:prstGeom>
        </p:spPr>
      </p:pic>
      <p:pic>
        <p:nvPicPr>
          <p:cNvPr id="3" name="Picture 2">
            <a:extLst>
              <a:ext uri="{FF2B5EF4-FFF2-40B4-BE49-F238E27FC236}">
                <a16:creationId xmlns:a16="http://schemas.microsoft.com/office/drawing/2014/main" id="{C3E8AE02-5B7B-3540-424F-05B57467E05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645063" y="6196850"/>
            <a:ext cx="392842" cy="428919"/>
          </a:xfrm>
          <a:prstGeom prst="rect">
            <a:avLst/>
          </a:prstGeom>
        </p:spPr>
      </p:pic>
      <p:pic>
        <p:nvPicPr>
          <p:cNvPr id="8" name="Picture 7" descr="A group of pills on a table&#10;&#10;Description automatically generated">
            <a:extLst>
              <a:ext uri="{FF2B5EF4-FFF2-40B4-BE49-F238E27FC236}">
                <a16:creationId xmlns:a16="http://schemas.microsoft.com/office/drawing/2014/main" id="{A492BCD5-5967-7DC6-03D6-F6904ECE1A4A}"/>
              </a:ext>
            </a:extLst>
          </p:cNvPr>
          <p:cNvPicPr>
            <a:picLocks noChangeAspect="1"/>
          </p:cNvPicPr>
          <p:nvPr/>
        </p:nvPicPr>
        <p:blipFill>
          <a:blip r:embed="rId7"/>
          <a:stretch>
            <a:fillRect/>
          </a:stretch>
        </p:blipFill>
        <p:spPr>
          <a:xfrm rot="5400000">
            <a:off x="4781179" y="2068514"/>
            <a:ext cx="5068652" cy="3378810"/>
          </a:xfrm>
          <a:prstGeom prst="round2DiagRect">
            <a:avLst/>
          </a:prstGeom>
        </p:spPr>
      </p:pic>
    </p:spTree>
    <p:extLst>
      <p:ext uri="{BB962C8B-B14F-4D97-AF65-F5344CB8AC3E}">
        <p14:creationId xmlns:p14="http://schemas.microsoft.com/office/powerpoint/2010/main" val="57669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D5DEDD-7947-6283-6929-4B64A7CE22FA}"/>
              </a:ext>
            </a:extLst>
          </p:cNvPr>
          <p:cNvSpPr>
            <a:spLocks noGrp="1"/>
          </p:cNvSpPr>
          <p:nvPr>
            <p:ph sz="half" idx="10"/>
          </p:nvPr>
        </p:nvSpPr>
        <p:spPr/>
        <p:txBody>
          <a:bodyPr/>
          <a:lstStyle/>
          <a:p>
            <a:r>
              <a:rPr lang="en-US"/>
              <a:t>What does the “supply” of drugs mean?</a:t>
            </a:r>
            <a:endParaRPr lang="en-GB"/>
          </a:p>
        </p:txBody>
      </p:sp>
      <p:sp>
        <p:nvSpPr>
          <p:cNvPr id="5" name="Title 4">
            <a:extLst>
              <a:ext uri="{FF2B5EF4-FFF2-40B4-BE49-F238E27FC236}">
                <a16:creationId xmlns:a16="http://schemas.microsoft.com/office/drawing/2014/main" id="{99B6472F-5F25-581A-6F4F-162399CADC1C}"/>
              </a:ext>
            </a:extLst>
          </p:cNvPr>
          <p:cNvSpPr>
            <a:spLocks noGrp="1"/>
          </p:cNvSpPr>
          <p:nvPr>
            <p:ph type="title"/>
          </p:nvPr>
        </p:nvSpPr>
        <p:spPr/>
        <p:txBody>
          <a:bodyPr/>
          <a:lstStyle/>
          <a:p>
            <a:r>
              <a:rPr lang="en-US"/>
              <a:t>Legal consequences</a:t>
            </a:r>
            <a:endParaRPr lang="en-GB"/>
          </a:p>
        </p:txBody>
      </p:sp>
      <p:sp>
        <p:nvSpPr>
          <p:cNvPr id="2" name="Slide Number Placeholder 5">
            <a:extLst>
              <a:ext uri="{FF2B5EF4-FFF2-40B4-BE49-F238E27FC236}">
                <a16:creationId xmlns:a16="http://schemas.microsoft.com/office/drawing/2014/main" id="{4712F3D2-6F4D-C56B-2D5B-19CC0FEC2A6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
        <p:nvSpPr>
          <p:cNvPr id="7" name="TextBox 6">
            <a:extLst>
              <a:ext uri="{FF2B5EF4-FFF2-40B4-BE49-F238E27FC236}">
                <a16:creationId xmlns:a16="http://schemas.microsoft.com/office/drawing/2014/main" id="{E2F6D103-B467-E26C-DB58-38740A90D253}"/>
              </a:ext>
            </a:extLst>
          </p:cNvPr>
          <p:cNvSpPr txBox="1"/>
          <p:nvPr/>
        </p:nvSpPr>
        <p:spPr>
          <a:xfrm>
            <a:off x="232914" y="2573229"/>
            <a:ext cx="4125329" cy="2131789"/>
          </a:xfrm>
          <a:prstGeom prst="roundRect">
            <a:avLst/>
          </a:prstGeom>
          <a:solidFill>
            <a:srgbClr val="BCCE96"/>
          </a:solidFill>
        </p:spPr>
        <p:txBody>
          <a:bodyPr wrap="square" rtlCol="0">
            <a:spAutoFit/>
          </a:bodyPr>
          <a:lstStyle/>
          <a:p>
            <a:pPr>
              <a:lnSpc>
                <a:spcPct val="107000"/>
              </a:lnSpc>
              <a:spcBef>
                <a:spcPts val="1100"/>
              </a:spcBef>
              <a:spcAft>
                <a:spcPts val="800"/>
              </a:spcAft>
            </a:pPr>
            <a:r>
              <a:rPr lang="en-US" sz="2000" i="1">
                <a:latin typeface="Century Gothic" panose="020B0502020202020204" pitchFamily="34" charset="0"/>
              </a:rPr>
              <a:t>Distributing or sharing drugs to others, whether in return for payment or a reward, as a gift, or for others to use.</a:t>
            </a:r>
          </a:p>
          <a:p>
            <a:pPr algn="r">
              <a:lnSpc>
                <a:spcPct val="107000"/>
              </a:lnSpc>
              <a:spcBef>
                <a:spcPts val="1100"/>
              </a:spcBef>
              <a:spcAft>
                <a:spcPts val="800"/>
              </a:spcAft>
            </a:pPr>
            <a:r>
              <a:rPr lang="en-US">
                <a:latin typeface="Century Gothic" panose="020B0502020202020204" pitchFamily="34" charset="0"/>
              </a:rPr>
              <a:t>[Adapted from cps.gov.uk] </a:t>
            </a:r>
            <a:endParaRPr lang="en-GB">
              <a:latin typeface="Century Gothic" panose="020B0502020202020204" pitchFamily="34" charset="0"/>
            </a:endParaRPr>
          </a:p>
        </p:txBody>
      </p:sp>
      <p:pic>
        <p:nvPicPr>
          <p:cNvPr id="9" name="Picture 8" descr="A person and person standing in front of graffiti&#10;&#10;Description automatically generated">
            <a:extLst>
              <a:ext uri="{FF2B5EF4-FFF2-40B4-BE49-F238E27FC236}">
                <a16:creationId xmlns:a16="http://schemas.microsoft.com/office/drawing/2014/main" id="{3692E001-DA6E-A00A-BDBF-740389565FD0}"/>
              </a:ext>
            </a:extLst>
          </p:cNvPr>
          <p:cNvPicPr>
            <a:picLocks noChangeAspect="1"/>
          </p:cNvPicPr>
          <p:nvPr/>
        </p:nvPicPr>
        <p:blipFill rotWithShape="1">
          <a:blip r:embed="rId3"/>
          <a:srcRect l="26680" t="36238" r="26491" b="20535"/>
          <a:stretch/>
        </p:blipFill>
        <p:spPr>
          <a:xfrm>
            <a:off x="4518666" y="2055040"/>
            <a:ext cx="5148270" cy="3168166"/>
          </a:xfrm>
          <a:prstGeom prst="round2DiagRect">
            <a:avLst/>
          </a:prstGeom>
        </p:spPr>
      </p:pic>
      <p:pic>
        <p:nvPicPr>
          <p:cNvPr id="12" name="Picture 11">
            <a:extLst>
              <a:ext uri="{FF2B5EF4-FFF2-40B4-BE49-F238E27FC236}">
                <a16:creationId xmlns:a16="http://schemas.microsoft.com/office/drawing/2014/main" id="{20B09BF7-800A-A028-84BC-2E409BF47A3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9115" y="5898239"/>
            <a:ext cx="408764" cy="664804"/>
          </a:xfrm>
          <a:prstGeom prst="rect">
            <a:avLst/>
          </a:prstGeom>
        </p:spPr>
      </p:pic>
      <p:pic>
        <p:nvPicPr>
          <p:cNvPr id="13" name="Picture 12">
            <a:extLst>
              <a:ext uri="{FF2B5EF4-FFF2-40B4-BE49-F238E27FC236}">
                <a16:creationId xmlns:a16="http://schemas.microsoft.com/office/drawing/2014/main" id="{1A75798B-388B-EB8B-79B6-7A7BDA5CD8A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717880" y="6051927"/>
            <a:ext cx="440209" cy="480636"/>
          </a:xfrm>
          <a:prstGeom prst="rect">
            <a:avLst/>
          </a:prstGeom>
        </p:spPr>
      </p:pic>
    </p:spTree>
    <p:extLst>
      <p:ext uri="{BB962C8B-B14F-4D97-AF65-F5344CB8AC3E}">
        <p14:creationId xmlns:p14="http://schemas.microsoft.com/office/powerpoint/2010/main" val="33820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88E74-EA20-E33A-FF7B-2F791AF759FA}"/>
              </a:ext>
            </a:extLst>
          </p:cNvPr>
          <p:cNvSpPr>
            <a:spLocks noGrp="1"/>
          </p:cNvSpPr>
          <p:nvPr>
            <p:ph sz="half" idx="10"/>
          </p:nvPr>
        </p:nvSpPr>
        <p:spPr/>
        <p:txBody>
          <a:bodyPr>
            <a:noAutofit/>
          </a:bodyPr>
          <a:lstStyle/>
          <a:p>
            <a:pPr marL="342900" indent="-342900">
              <a:lnSpc>
                <a:spcPct val="107000"/>
              </a:lnSpc>
              <a:spcAft>
                <a:spcPts val="800"/>
              </a:spcAft>
              <a:buFont typeface="Arial" panose="020B0604020202020204" pitchFamily="34" charset="0"/>
              <a:buChar char="•"/>
            </a:pPr>
            <a:r>
              <a:rPr lang="en-US"/>
              <a:t>What legal consequences might the character face if they decide to buy or sell illegal drugs?</a:t>
            </a:r>
          </a:p>
          <a:p>
            <a:pPr marL="342900" indent="-342900">
              <a:lnSpc>
                <a:spcPct val="107000"/>
              </a:lnSpc>
              <a:spcAft>
                <a:spcPts val="800"/>
              </a:spcAft>
              <a:buFont typeface="Arial" panose="020B0604020202020204" pitchFamily="34" charset="0"/>
              <a:buChar char="•"/>
            </a:pPr>
            <a:r>
              <a:rPr lang="en-US"/>
              <a:t>What might the consequences be for them in the short term?</a:t>
            </a:r>
          </a:p>
          <a:p>
            <a:pPr marL="342900" indent="-342900">
              <a:lnSpc>
                <a:spcPct val="107000"/>
              </a:lnSpc>
              <a:spcAft>
                <a:spcPts val="800"/>
              </a:spcAft>
              <a:buFont typeface="Arial" panose="020B0604020202020204" pitchFamily="34" charset="0"/>
              <a:buChar char="•"/>
            </a:pPr>
            <a:r>
              <a:rPr lang="en-US"/>
              <a:t>What might the consequences be for them in the long term? </a:t>
            </a:r>
            <a:endParaRPr lang="en-GB"/>
          </a:p>
        </p:txBody>
      </p:sp>
      <p:sp>
        <p:nvSpPr>
          <p:cNvPr id="5" name="Title 4">
            <a:extLst>
              <a:ext uri="{FF2B5EF4-FFF2-40B4-BE49-F238E27FC236}">
                <a16:creationId xmlns:a16="http://schemas.microsoft.com/office/drawing/2014/main" id="{99B6472F-5F25-581A-6F4F-162399CADC1C}"/>
              </a:ext>
            </a:extLst>
          </p:cNvPr>
          <p:cNvSpPr>
            <a:spLocks noGrp="1"/>
          </p:cNvSpPr>
          <p:nvPr>
            <p:ph type="title"/>
          </p:nvPr>
        </p:nvSpPr>
        <p:spPr/>
        <p:txBody>
          <a:bodyPr/>
          <a:lstStyle/>
          <a:p>
            <a:r>
              <a:rPr lang="en-US"/>
              <a:t>Legal consequences</a:t>
            </a:r>
            <a:endParaRPr lang="en-GB"/>
          </a:p>
        </p:txBody>
      </p:sp>
      <p:sp>
        <p:nvSpPr>
          <p:cNvPr id="2" name="Slide Number Placeholder 5">
            <a:extLst>
              <a:ext uri="{FF2B5EF4-FFF2-40B4-BE49-F238E27FC236}">
                <a16:creationId xmlns:a16="http://schemas.microsoft.com/office/drawing/2014/main" id="{E254BACE-3A44-6291-E817-0004C1765331}"/>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
        <p:nvSpPr>
          <p:cNvPr id="14" name="TextBox 13">
            <a:extLst>
              <a:ext uri="{FF2B5EF4-FFF2-40B4-BE49-F238E27FC236}">
                <a16:creationId xmlns:a16="http://schemas.microsoft.com/office/drawing/2014/main" id="{7D2AF34F-1800-6028-9A26-0745EB25F727}"/>
              </a:ext>
            </a:extLst>
          </p:cNvPr>
          <p:cNvSpPr txBox="1"/>
          <p:nvPr/>
        </p:nvSpPr>
        <p:spPr>
          <a:xfrm>
            <a:off x="232914" y="4460180"/>
            <a:ext cx="4720085" cy="1054841"/>
          </a:xfrm>
          <a:prstGeom prst="rect">
            <a:avLst/>
          </a:prstGeom>
          <a:noFill/>
        </p:spPr>
        <p:txBody>
          <a:bodyPr wrap="square" rtlCol="0">
            <a:spAutoFit/>
          </a:bodyPr>
          <a:lstStyle/>
          <a:p>
            <a:pPr>
              <a:lnSpc>
                <a:spcPct val="107000"/>
              </a:lnSpc>
            </a:pPr>
            <a:r>
              <a:rPr lang="en-US" sz="2000">
                <a:latin typeface="Century Gothic" panose="020B0502020202020204" pitchFamily="34" charset="0"/>
              </a:rPr>
              <a:t>What differences are there between the consequences Joanna and Ivan might face?</a:t>
            </a:r>
            <a:endParaRPr lang="en-GB" sz="2000">
              <a:latin typeface="Century Gothic" panose="020B0502020202020204" pitchFamily="34" charset="0"/>
            </a:endParaRPr>
          </a:p>
        </p:txBody>
      </p:sp>
      <p:pic>
        <p:nvPicPr>
          <p:cNvPr id="15" name="Picture 14">
            <a:extLst>
              <a:ext uri="{FF2B5EF4-FFF2-40B4-BE49-F238E27FC236}">
                <a16:creationId xmlns:a16="http://schemas.microsoft.com/office/drawing/2014/main" id="{E1B2F69C-C1A3-92D4-A80E-F6C0BE94046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234271" y="6142111"/>
            <a:ext cx="408764" cy="664804"/>
          </a:xfrm>
          <a:prstGeom prst="rect">
            <a:avLst/>
          </a:prstGeom>
        </p:spPr>
      </p:pic>
      <p:pic>
        <p:nvPicPr>
          <p:cNvPr id="16" name="Picture 15">
            <a:extLst>
              <a:ext uri="{FF2B5EF4-FFF2-40B4-BE49-F238E27FC236}">
                <a16:creationId xmlns:a16="http://schemas.microsoft.com/office/drawing/2014/main" id="{A89B184F-333D-CAE8-6C26-9133439297B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643036" y="6295799"/>
            <a:ext cx="440209" cy="480636"/>
          </a:xfrm>
          <a:prstGeom prst="rect">
            <a:avLst/>
          </a:prstGeom>
        </p:spPr>
      </p:pic>
      <p:pic>
        <p:nvPicPr>
          <p:cNvPr id="1028" name="Picture 4" descr="Free Man using smartphone at a café table with a cup of coffee on a marble surface. Stock Photo">
            <a:extLst>
              <a:ext uri="{FF2B5EF4-FFF2-40B4-BE49-F238E27FC236}">
                <a16:creationId xmlns:a16="http://schemas.microsoft.com/office/drawing/2014/main" id="{DE4A4A7D-643C-D81A-A706-971D72C682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642" r="-6563" b="26086"/>
          <a:stretch/>
        </p:blipFill>
        <p:spPr bwMode="auto">
          <a:xfrm>
            <a:off x="7146976" y="3583590"/>
            <a:ext cx="2351967" cy="2558521"/>
          </a:xfrm>
          <a:prstGeom prst="round2DiagRect">
            <a:avLst/>
          </a:prstGeom>
          <a:noFill/>
          <a:extLst>
            <a:ext uri="{909E8E84-426E-40DD-AFC4-6F175D3DCCD1}">
              <a14:hiddenFill xmlns:a14="http://schemas.microsoft.com/office/drawing/2010/main">
                <a:solidFill>
                  <a:srgbClr val="FFFFFF"/>
                </a:solidFill>
              </a14:hiddenFill>
            </a:ext>
          </a:extLst>
        </p:spPr>
      </p:pic>
      <p:pic>
        <p:nvPicPr>
          <p:cNvPr id="1030" name="Picture 6" descr="Free Vibrant nightlife scene with people dancing and enjoying the party atmosphere under neon lights. Stock Photo">
            <a:extLst>
              <a:ext uri="{FF2B5EF4-FFF2-40B4-BE49-F238E27FC236}">
                <a16:creationId xmlns:a16="http://schemas.microsoft.com/office/drawing/2014/main" id="{9281D9C1-8D56-4E7F-56BB-E92D72A31D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718" b="9608"/>
          <a:stretch/>
        </p:blipFill>
        <p:spPr bwMode="auto">
          <a:xfrm>
            <a:off x="5868024" y="928906"/>
            <a:ext cx="2200533" cy="2558521"/>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DE0A74-3EE1-5892-8CBE-1CB97DEFD662}"/>
              </a:ext>
            </a:extLst>
          </p:cNvPr>
          <p:cNvSpPr>
            <a:spLocks noGrp="1"/>
          </p:cNvSpPr>
          <p:nvPr>
            <p:ph type="title"/>
          </p:nvPr>
        </p:nvSpPr>
        <p:spPr/>
        <p:txBody>
          <a:bodyPr/>
          <a:lstStyle/>
          <a:p>
            <a:r>
              <a:rPr lang="en-US"/>
              <a:t>A wider impact</a:t>
            </a:r>
            <a:endParaRPr lang="en-GB"/>
          </a:p>
        </p:txBody>
      </p:sp>
      <p:sp>
        <p:nvSpPr>
          <p:cNvPr id="58" name="Speech Bubble: Rectangle with Corners Rounded 1">
            <a:extLst>
              <a:ext uri="{FF2B5EF4-FFF2-40B4-BE49-F238E27FC236}">
                <a16:creationId xmlns:a16="http://schemas.microsoft.com/office/drawing/2014/main" id="{3A325FBC-A718-D28B-BC04-391342BCCA85}"/>
              </a:ext>
            </a:extLst>
          </p:cNvPr>
          <p:cNvSpPr>
            <a:spLocks noChangeArrowheads="1"/>
          </p:cNvSpPr>
          <p:nvPr/>
        </p:nvSpPr>
        <p:spPr bwMode="auto">
          <a:xfrm>
            <a:off x="1139862" y="1324609"/>
            <a:ext cx="8538503" cy="1213017"/>
          </a:xfrm>
          <a:prstGeom prst="wedgeRoundRectCallout">
            <a:avLst>
              <a:gd name="adj1" fmla="val -55241"/>
              <a:gd name="adj2" fmla="val 40819"/>
              <a:gd name="adj3" fmla="val 16667"/>
            </a:avLst>
          </a:prstGeom>
          <a:solidFill>
            <a:schemeClr val="bg2"/>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Century Gothic" panose="020B0502020202020204" pitchFamily="34" charset="0"/>
                <a:ea typeface="Aptos" panose="020B0004020202020204" pitchFamily="34" charset="0"/>
                <a:cs typeface="Times New Roman" panose="02020603050405020304" pitchFamily="18" charset="0"/>
              </a:rPr>
              <a:t>Going out sober last night felt so good! I’m not going to use anymore. It’s not even just that I feel better, I feel like I’ve actually done something good for the community.</a:t>
            </a:r>
            <a:endParaRPr kumimoji="0" lang="en-US" altLang="en-US" sz="2000" b="0" i="0" u="none" strike="noStrike" cap="none" normalizeH="0" baseline="0">
              <a:ln>
                <a:noFill/>
              </a:ln>
              <a:effectLst/>
              <a:latin typeface="Century Gothic" panose="020B0502020202020204" pitchFamily="34" charset="0"/>
            </a:endParaRPr>
          </a:p>
        </p:txBody>
      </p:sp>
      <p:sp>
        <p:nvSpPr>
          <p:cNvPr id="59" name="AutoShape 88">
            <a:extLst>
              <a:ext uri="{FF2B5EF4-FFF2-40B4-BE49-F238E27FC236}">
                <a16:creationId xmlns:a16="http://schemas.microsoft.com/office/drawing/2014/main" id="{D3E79697-C72D-BF54-B9A7-0FFFBD24A702}"/>
              </a:ext>
            </a:extLst>
          </p:cNvPr>
          <p:cNvSpPr>
            <a:spLocks noChangeArrowheads="1"/>
          </p:cNvSpPr>
          <p:nvPr/>
        </p:nvSpPr>
        <p:spPr bwMode="auto">
          <a:xfrm>
            <a:off x="233593" y="2833997"/>
            <a:ext cx="8398315" cy="1097279"/>
          </a:xfrm>
          <a:prstGeom prst="wedgeRoundRectCallout">
            <a:avLst>
              <a:gd name="adj1" fmla="val 55296"/>
              <a:gd name="adj2" fmla="val 35815"/>
              <a:gd name="adj3" fmla="val 16667"/>
            </a:avLst>
          </a:prstGeom>
          <a:solidFill>
            <a:schemeClr val="bg2"/>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Century Gothic" panose="020B0502020202020204" pitchFamily="34" charset="0"/>
                <a:ea typeface="Aptos" panose="020B0004020202020204" pitchFamily="34" charset="0"/>
                <a:cs typeface="Times New Roman" panose="02020603050405020304" pitchFamily="18" charset="0"/>
              </a:rPr>
              <a:t>I get what you’re saying about feeling good mentally, but how is not taking drugs good for the community? Isn’t that taking it a bit far?</a:t>
            </a:r>
            <a:endParaRPr kumimoji="0" lang="en-US" altLang="en-US" sz="2000" b="0" i="0" u="none" strike="noStrike" cap="none" normalizeH="0" baseline="0">
              <a:ln>
                <a:noFill/>
              </a:ln>
              <a:effectLst/>
              <a:latin typeface="Century Gothic" panose="020B0502020202020204" pitchFamily="34" charset="0"/>
            </a:endParaRPr>
          </a:p>
        </p:txBody>
      </p:sp>
      <p:sp>
        <p:nvSpPr>
          <p:cNvPr id="61" name="AutoShape 85">
            <a:extLst>
              <a:ext uri="{FF2B5EF4-FFF2-40B4-BE49-F238E27FC236}">
                <a16:creationId xmlns:a16="http://schemas.microsoft.com/office/drawing/2014/main" id="{1DBC8047-84DE-7F61-DF6A-B7B00F056D4D}"/>
              </a:ext>
            </a:extLst>
          </p:cNvPr>
          <p:cNvSpPr>
            <a:spLocks noChangeArrowheads="1"/>
          </p:cNvSpPr>
          <p:nvPr/>
        </p:nvSpPr>
        <p:spPr bwMode="auto">
          <a:xfrm>
            <a:off x="1128434" y="4214459"/>
            <a:ext cx="8538502" cy="2437322"/>
          </a:xfrm>
          <a:prstGeom prst="wedgeRoundRectCallout">
            <a:avLst>
              <a:gd name="adj1" fmla="val -55453"/>
              <a:gd name="adj2" fmla="val 28190"/>
              <a:gd name="adj3" fmla="val 16667"/>
            </a:avLst>
          </a:prstGeom>
          <a:solidFill>
            <a:schemeClr val="bg2"/>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Century Gothic" panose="020B0502020202020204" pitchFamily="34" charset="0"/>
                <a:ea typeface="Aptos" panose="020B0004020202020204" pitchFamily="34" charset="0"/>
                <a:cs typeface="Times New Roman" panose="02020603050405020304" pitchFamily="18" charset="0"/>
              </a:rPr>
              <a:t>I don’t think so… I used to think it was my choice, my life, only affecting me, but all our choices impact each other, don’t they?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a:latin typeface="Century Gothic" panose="020B0502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Century Gothic" panose="020B0502020202020204" pitchFamily="34" charset="0"/>
                <a:ea typeface="Aptos" panose="020B0004020202020204" pitchFamily="34" charset="0"/>
                <a:cs typeface="Times New Roman" panose="02020603050405020304" pitchFamily="18" charset="0"/>
              </a:rPr>
              <a:t>Someone out there is supplying the drugs I buy, someone else is making them. And who knows how safe any of those people are? People must be in really dangerous situations. How many lives are being affected because of how I’m spending my money? </a:t>
            </a:r>
            <a:endParaRPr kumimoji="0" lang="en-US" altLang="en-US" sz="2000" b="0" i="0" u="none" strike="noStrike" cap="none" normalizeH="0" baseline="0">
              <a:ln>
                <a:noFill/>
              </a:ln>
              <a:effectLst/>
              <a:latin typeface="Century Gothic" panose="020B0502020202020204" pitchFamily="34" charset="0"/>
            </a:endParaRPr>
          </a:p>
        </p:txBody>
      </p:sp>
      <p:sp>
        <p:nvSpPr>
          <p:cNvPr id="65" name="Oval 82">
            <a:extLst>
              <a:ext uri="{FF2B5EF4-FFF2-40B4-BE49-F238E27FC236}">
                <a16:creationId xmlns:a16="http://schemas.microsoft.com/office/drawing/2014/main" id="{563E68CB-32F3-7D26-40E9-08F7FA7676CD}"/>
              </a:ext>
            </a:extLst>
          </p:cNvPr>
          <p:cNvSpPr>
            <a:spLocks noChangeArrowheads="1"/>
          </p:cNvSpPr>
          <p:nvPr/>
        </p:nvSpPr>
        <p:spPr bwMode="auto">
          <a:xfrm>
            <a:off x="111703" y="1778991"/>
            <a:ext cx="495156" cy="523612"/>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entury Gothic" panose="020B0502020202020204" pitchFamily="34" charset="0"/>
                <a:ea typeface="Aptos" panose="020B0004020202020204" pitchFamily="34" charset="0"/>
                <a:cs typeface="Times New Roman" panose="02020603050405020304" pitchFamily="18" charset="0"/>
              </a:rPr>
              <a:t>A</a:t>
            </a:r>
            <a:endParaRPr kumimoji="0" lang="en-US" altLang="en-US" sz="2000" b="1" i="0" u="none" strike="noStrike" cap="none" normalizeH="0" baseline="0">
              <a:ln>
                <a:noFill/>
              </a:ln>
              <a:solidFill>
                <a:schemeClr val="tx1"/>
              </a:solidFill>
              <a:effectLst/>
              <a:latin typeface="Century Gothic" panose="020B0502020202020204" pitchFamily="34" charset="0"/>
            </a:endParaRPr>
          </a:p>
        </p:txBody>
      </p:sp>
      <p:sp>
        <p:nvSpPr>
          <p:cNvPr id="66" name="Oval 91">
            <a:extLst>
              <a:ext uri="{FF2B5EF4-FFF2-40B4-BE49-F238E27FC236}">
                <a16:creationId xmlns:a16="http://schemas.microsoft.com/office/drawing/2014/main" id="{19C7AB73-7473-7041-26E3-8ADB4875DC20}"/>
              </a:ext>
            </a:extLst>
          </p:cNvPr>
          <p:cNvSpPr>
            <a:spLocks noChangeArrowheads="1"/>
          </p:cNvSpPr>
          <p:nvPr/>
        </p:nvSpPr>
        <p:spPr bwMode="auto">
          <a:xfrm>
            <a:off x="9185445" y="3167194"/>
            <a:ext cx="522000" cy="523611"/>
          </a:xfrm>
          <a:prstGeom prst="ellipse">
            <a:avLst/>
          </a:prstGeom>
          <a:solidFill>
            <a:srgbClr val="F6B4A5"/>
          </a:solidFill>
          <a:ln w="38100">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entury Gothic" panose="020B0502020202020204" pitchFamily="34" charset="0"/>
                <a:ea typeface="Aptos" panose="020B0004020202020204" pitchFamily="34" charset="0"/>
                <a:cs typeface="Times New Roman" panose="02020603050405020304" pitchFamily="18" charset="0"/>
              </a:rPr>
              <a:t>B</a:t>
            </a:r>
            <a:endParaRPr kumimoji="0" lang="en-US" altLang="en-US" sz="2000" b="1" i="0" u="none" strike="noStrike" cap="none" normalizeH="0" baseline="0">
              <a:ln>
                <a:noFill/>
              </a:ln>
              <a:solidFill>
                <a:schemeClr val="tx1"/>
              </a:solidFill>
              <a:effectLst/>
              <a:latin typeface="Century Gothic" panose="020B0502020202020204" pitchFamily="34" charset="0"/>
            </a:endParaRPr>
          </a:p>
        </p:txBody>
      </p:sp>
      <p:sp>
        <p:nvSpPr>
          <p:cNvPr id="68" name="Rectangle 92">
            <a:extLst>
              <a:ext uri="{FF2B5EF4-FFF2-40B4-BE49-F238E27FC236}">
                <a16:creationId xmlns:a16="http://schemas.microsoft.com/office/drawing/2014/main" id="{287D706F-3937-ED45-2E99-4E58F71F6D42}"/>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0" name="Rectangle 101">
            <a:extLst>
              <a:ext uri="{FF2B5EF4-FFF2-40B4-BE49-F238E27FC236}">
                <a16:creationId xmlns:a16="http://schemas.microsoft.com/office/drawing/2014/main" id="{6DE5404E-ECE3-78E2-CA7B-1EBE693E6F4F}"/>
              </a:ext>
            </a:extLst>
          </p:cNvPr>
          <p:cNvSpPr>
            <a:spLocks noChangeArrowheads="1"/>
          </p:cNvSpPr>
          <p:nvPr/>
        </p:nvSpPr>
        <p:spPr bwMode="auto">
          <a:xfrm>
            <a:off x="0" y="4572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Oval 82">
            <a:extLst>
              <a:ext uri="{FF2B5EF4-FFF2-40B4-BE49-F238E27FC236}">
                <a16:creationId xmlns:a16="http://schemas.microsoft.com/office/drawing/2014/main" id="{B19C11B3-A607-7E4D-F410-1AE4C9CBF483}"/>
              </a:ext>
            </a:extLst>
          </p:cNvPr>
          <p:cNvSpPr>
            <a:spLocks noChangeArrowheads="1"/>
          </p:cNvSpPr>
          <p:nvPr/>
        </p:nvSpPr>
        <p:spPr bwMode="auto">
          <a:xfrm>
            <a:off x="111703" y="5089905"/>
            <a:ext cx="495156" cy="523612"/>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entury Gothic" panose="020B0502020202020204" pitchFamily="34" charset="0"/>
                <a:ea typeface="Aptos" panose="020B0004020202020204" pitchFamily="34" charset="0"/>
                <a:cs typeface="Times New Roman" panose="02020603050405020304" pitchFamily="18" charset="0"/>
              </a:rPr>
              <a:t>A</a:t>
            </a:r>
            <a:endParaRPr kumimoji="0" lang="en-US" altLang="en-US" sz="2000" b="1" i="0" u="none" strike="noStrike" cap="none" normalizeH="0" baseline="0">
              <a:ln>
                <a:noFill/>
              </a:ln>
              <a:solidFill>
                <a:schemeClr val="tx1"/>
              </a:solidFill>
              <a:effectLst/>
              <a:latin typeface="Century Gothic" panose="020B0502020202020204" pitchFamily="34" charset="0"/>
            </a:endParaRPr>
          </a:p>
        </p:txBody>
      </p:sp>
      <p:sp>
        <p:nvSpPr>
          <p:cNvPr id="3" name="Slide Number Placeholder 5">
            <a:extLst>
              <a:ext uri="{FF2B5EF4-FFF2-40B4-BE49-F238E27FC236}">
                <a16:creationId xmlns:a16="http://schemas.microsoft.com/office/drawing/2014/main" id="{DAE3B813-857F-1532-F4C7-6F37C20329E7}"/>
              </a:ext>
            </a:extLst>
          </p:cNvPr>
          <p:cNvSpPr>
            <a:spLocks noGrp="1"/>
          </p:cNvSpPr>
          <p:nvPr>
            <p:ph type="sldNum" sz="quarter" idx="4"/>
          </p:nvPr>
        </p:nvSpPr>
        <p:spPr>
          <a:xfrm>
            <a:off x="7449515" y="6569839"/>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12267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animBg="1"/>
      <p:bldP spid="65" grpId="0" animBg="1"/>
      <p:bldP spid="6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DE0A74-3EE1-5892-8CBE-1CB97DEFD662}"/>
              </a:ext>
            </a:extLst>
          </p:cNvPr>
          <p:cNvSpPr>
            <a:spLocks noGrp="1"/>
          </p:cNvSpPr>
          <p:nvPr>
            <p:ph type="title"/>
          </p:nvPr>
        </p:nvSpPr>
        <p:spPr/>
        <p:txBody>
          <a:bodyPr/>
          <a:lstStyle/>
          <a:p>
            <a:r>
              <a:rPr lang="en-US"/>
              <a:t>A wider impact</a:t>
            </a:r>
            <a:endParaRPr lang="en-GB"/>
          </a:p>
        </p:txBody>
      </p:sp>
      <p:sp>
        <p:nvSpPr>
          <p:cNvPr id="60" name="AutoShape 86">
            <a:extLst>
              <a:ext uri="{FF2B5EF4-FFF2-40B4-BE49-F238E27FC236}">
                <a16:creationId xmlns:a16="http://schemas.microsoft.com/office/drawing/2014/main" id="{C983A852-A5DB-9EBB-2794-C7B95CA26AF9}"/>
              </a:ext>
            </a:extLst>
          </p:cNvPr>
          <p:cNvSpPr>
            <a:spLocks noChangeArrowheads="1"/>
          </p:cNvSpPr>
          <p:nvPr/>
        </p:nvSpPr>
        <p:spPr bwMode="auto">
          <a:xfrm>
            <a:off x="356837" y="1644085"/>
            <a:ext cx="8031441" cy="1683315"/>
          </a:xfrm>
          <a:prstGeom prst="wedgeRoundRectCallout">
            <a:avLst>
              <a:gd name="adj1" fmla="val 55940"/>
              <a:gd name="adj2" fmla="val 37481"/>
              <a:gd name="adj3" fmla="val 16667"/>
            </a:avLst>
          </a:prstGeom>
          <a:solidFill>
            <a:schemeClr val="bg2"/>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Century Gothic" panose="020B0502020202020204" pitchFamily="34" charset="0"/>
                <a:ea typeface="Aptos" panose="020B0004020202020204" pitchFamily="34" charset="0"/>
                <a:cs typeface="Times New Roman" panose="02020603050405020304" pitchFamily="18" charset="0"/>
              </a:rPr>
              <a:t>I guess… but we’re the end of the chain. There are other people who have the power to stop it if it’s that bad. What we do isn’t really going to change that.</a:t>
            </a:r>
            <a:endParaRPr kumimoji="0" lang="en-US" altLang="en-US" sz="2000" b="0" i="0" u="none" strike="noStrike" cap="none" normalizeH="0" baseline="0">
              <a:ln>
                <a:noFill/>
              </a:ln>
              <a:effectLst/>
              <a:latin typeface="Century Gothic" panose="020B0502020202020204" pitchFamily="34" charset="0"/>
            </a:endParaRPr>
          </a:p>
        </p:txBody>
      </p:sp>
      <p:sp>
        <p:nvSpPr>
          <p:cNvPr id="62" name="AutoShape 83">
            <a:extLst>
              <a:ext uri="{FF2B5EF4-FFF2-40B4-BE49-F238E27FC236}">
                <a16:creationId xmlns:a16="http://schemas.microsoft.com/office/drawing/2014/main" id="{EE1A793E-90B6-9921-F264-90C67CF45654}"/>
              </a:ext>
            </a:extLst>
          </p:cNvPr>
          <p:cNvSpPr>
            <a:spLocks noChangeArrowheads="1"/>
          </p:cNvSpPr>
          <p:nvPr/>
        </p:nvSpPr>
        <p:spPr bwMode="auto">
          <a:xfrm>
            <a:off x="1635495" y="3955922"/>
            <a:ext cx="8031441" cy="1460218"/>
          </a:xfrm>
          <a:prstGeom prst="wedgeRoundRectCallout">
            <a:avLst>
              <a:gd name="adj1" fmla="val -56360"/>
              <a:gd name="adj2" fmla="val 13301"/>
              <a:gd name="adj3" fmla="val 16667"/>
            </a:avLst>
          </a:prstGeom>
          <a:solidFill>
            <a:schemeClr val="bg2"/>
          </a:solid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Century Gothic" panose="020B0502020202020204" pitchFamily="34" charset="0"/>
                <a:ea typeface="Aptos" panose="020B0004020202020204" pitchFamily="34" charset="0"/>
                <a:cs typeface="Times New Roman" panose="02020603050405020304" pitchFamily="18" charset="0"/>
              </a:rPr>
              <a:t>I think we’ve all got a part to play – we can’t just pretend that our actions don’t affect others…</a:t>
            </a:r>
            <a:endParaRPr kumimoji="0" lang="en-US" altLang="en-US" sz="2000" b="0" i="0" u="none" strike="noStrike" cap="none" normalizeH="0" baseline="0">
              <a:ln>
                <a:noFill/>
              </a:ln>
              <a:effectLst/>
              <a:latin typeface="Century Gothic" panose="020B0502020202020204" pitchFamily="34" charset="0"/>
            </a:endParaRPr>
          </a:p>
        </p:txBody>
      </p:sp>
      <p:sp>
        <p:nvSpPr>
          <p:cNvPr id="68" name="Rectangle 92">
            <a:extLst>
              <a:ext uri="{FF2B5EF4-FFF2-40B4-BE49-F238E27FC236}">
                <a16:creationId xmlns:a16="http://schemas.microsoft.com/office/drawing/2014/main" id="{287D706F-3937-ED45-2E99-4E58F71F6D42}"/>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0" name="Rectangle 101">
            <a:extLst>
              <a:ext uri="{FF2B5EF4-FFF2-40B4-BE49-F238E27FC236}">
                <a16:creationId xmlns:a16="http://schemas.microsoft.com/office/drawing/2014/main" id="{6DE5404E-ECE3-78E2-CA7B-1EBE693E6F4F}"/>
              </a:ext>
            </a:extLst>
          </p:cNvPr>
          <p:cNvSpPr>
            <a:spLocks noChangeArrowheads="1"/>
          </p:cNvSpPr>
          <p:nvPr/>
        </p:nvSpPr>
        <p:spPr bwMode="auto">
          <a:xfrm>
            <a:off x="0" y="4572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Oval 82">
            <a:extLst>
              <a:ext uri="{FF2B5EF4-FFF2-40B4-BE49-F238E27FC236}">
                <a16:creationId xmlns:a16="http://schemas.microsoft.com/office/drawing/2014/main" id="{0E681BD5-7630-7949-1C0B-2DF3E0AFACC1}"/>
              </a:ext>
            </a:extLst>
          </p:cNvPr>
          <p:cNvSpPr>
            <a:spLocks noChangeArrowheads="1"/>
          </p:cNvSpPr>
          <p:nvPr/>
        </p:nvSpPr>
        <p:spPr bwMode="auto">
          <a:xfrm>
            <a:off x="356837" y="4424225"/>
            <a:ext cx="495156" cy="523612"/>
          </a:xfrm>
          <a:prstGeom prst="ellipse">
            <a:avLst/>
          </a:pr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entury Gothic" panose="020B0502020202020204" pitchFamily="34" charset="0"/>
                <a:ea typeface="Aptos" panose="020B0004020202020204" pitchFamily="34" charset="0"/>
                <a:cs typeface="Times New Roman" panose="02020603050405020304" pitchFamily="18" charset="0"/>
              </a:rPr>
              <a:t>A</a:t>
            </a:r>
            <a:endParaRPr kumimoji="0" lang="en-US" altLang="en-US" sz="2000" b="1" i="0" u="none" strike="noStrike" cap="none" normalizeH="0" baseline="0">
              <a:ln>
                <a:noFill/>
              </a:ln>
              <a:solidFill>
                <a:schemeClr val="tx1"/>
              </a:solidFill>
              <a:effectLst/>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9144379-810E-C64F-2C49-898AEC9615C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
        <p:nvSpPr>
          <p:cNvPr id="4" name="Oval 91">
            <a:extLst>
              <a:ext uri="{FF2B5EF4-FFF2-40B4-BE49-F238E27FC236}">
                <a16:creationId xmlns:a16="http://schemas.microsoft.com/office/drawing/2014/main" id="{3D8E0481-2024-B550-2298-6D368AE74979}"/>
              </a:ext>
            </a:extLst>
          </p:cNvPr>
          <p:cNvSpPr>
            <a:spLocks noChangeArrowheads="1"/>
          </p:cNvSpPr>
          <p:nvPr/>
        </p:nvSpPr>
        <p:spPr bwMode="auto">
          <a:xfrm>
            <a:off x="8931948" y="2173355"/>
            <a:ext cx="522000" cy="523611"/>
          </a:xfrm>
          <a:prstGeom prst="ellipse">
            <a:avLst/>
          </a:prstGeom>
          <a:solidFill>
            <a:srgbClr val="F6B4A5"/>
          </a:solidFill>
          <a:ln w="38100">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entury Gothic" panose="020B0502020202020204" pitchFamily="34" charset="0"/>
                <a:ea typeface="Aptos" panose="020B0004020202020204" pitchFamily="34" charset="0"/>
                <a:cs typeface="Times New Roman" panose="02020603050405020304" pitchFamily="18" charset="0"/>
              </a:rPr>
              <a:t>B</a:t>
            </a:r>
            <a:endParaRPr kumimoji="0" lang="en-US" altLang="en-US" sz="2000" b="1" i="0"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3671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86797B9-184F-7B9C-2A82-638C54E15E39}"/>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3" name="Picture 2">
            <a:extLst>
              <a:ext uri="{FF2B5EF4-FFF2-40B4-BE49-F238E27FC236}">
                <a16:creationId xmlns:a16="http://schemas.microsoft.com/office/drawing/2014/main" id="{B4A4CF89-45F9-A66F-DC5D-4C1B6E08BE9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234271" y="6142111"/>
            <a:ext cx="408764" cy="664804"/>
          </a:xfrm>
          <a:prstGeom prst="rect">
            <a:avLst/>
          </a:prstGeom>
        </p:spPr>
      </p:pic>
      <p:pic>
        <p:nvPicPr>
          <p:cNvPr id="6" name="Picture 5">
            <a:extLst>
              <a:ext uri="{FF2B5EF4-FFF2-40B4-BE49-F238E27FC236}">
                <a16:creationId xmlns:a16="http://schemas.microsoft.com/office/drawing/2014/main" id="{C83589AD-DCDD-2B9A-DC7F-0871883CE51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643036" y="6295799"/>
            <a:ext cx="440209" cy="480636"/>
          </a:xfrm>
          <a:prstGeom prst="rect">
            <a:avLst/>
          </a:prstGeom>
        </p:spPr>
      </p:pic>
      <p:pic>
        <p:nvPicPr>
          <p:cNvPr id="3074" name="Picture 2" descr="Free Creative world map string art displayed on a wooden table with a minimalist design. Stock Photo">
            <a:extLst>
              <a:ext uri="{FF2B5EF4-FFF2-40B4-BE49-F238E27FC236}">
                <a16:creationId xmlns:a16="http://schemas.microsoft.com/office/drawing/2014/main" id="{CC709D80-6B68-8490-B888-611BAC9A5E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333" t="28455" r="12000" b="20552"/>
          <a:stretch/>
        </p:blipFill>
        <p:spPr bwMode="auto">
          <a:xfrm>
            <a:off x="4529668" y="1555222"/>
            <a:ext cx="4657533" cy="4586889"/>
          </a:xfrm>
          <a:prstGeom prst="round2DiagRect">
            <a:avLst/>
          </a:prstGeom>
          <a:noFill/>
          <a:extLst>
            <a:ext uri="{909E8E84-426E-40DD-AFC4-6F175D3DCCD1}">
              <a14:hiddenFill xmlns:a14="http://schemas.microsoft.com/office/drawing/2010/main">
                <a:solidFill>
                  <a:srgbClr val="FFFFFF"/>
                </a:solidFill>
              </a14:hiddenFill>
            </a:ext>
          </a:extLst>
        </p:spPr>
      </p:pic>
      <p:sp>
        <p:nvSpPr>
          <p:cNvPr id="12" name="Content Placeholder 4">
            <a:extLst>
              <a:ext uri="{FF2B5EF4-FFF2-40B4-BE49-F238E27FC236}">
                <a16:creationId xmlns:a16="http://schemas.microsoft.com/office/drawing/2014/main" id="{4B4085D8-87D1-C276-26ED-AC79A110ED5D}"/>
              </a:ext>
            </a:extLst>
          </p:cNvPr>
          <p:cNvSpPr txBox="1">
            <a:spLocks/>
          </p:cNvSpPr>
          <p:nvPr/>
        </p:nvSpPr>
        <p:spPr>
          <a:xfrm>
            <a:off x="232915" y="1439711"/>
            <a:ext cx="3667652" cy="3343373"/>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ct val="107000"/>
              </a:lnSpc>
              <a:spcAft>
                <a:spcPts val="800"/>
              </a:spcAft>
            </a:pPr>
            <a:r>
              <a:rPr lang="en-US"/>
              <a:t>How can the drug trade impact people and communities:</a:t>
            </a:r>
          </a:p>
          <a:p>
            <a:pPr marL="342900" indent="-342900">
              <a:lnSpc>
                <a:spcPct val="107000"/>
              </a:lnSpc>
              <a:spcAft>
                <a:spcPts val="800"/>
              </a:spcAft>
              <a:buFont typeface="Arial" panose="020B0604020202020204" pitchFamily="34" charset="0"/>
              <a:buChar char="•"/>
            </a:pPr>
            <a:r>
              <a:rPr lang="en-US"/>
              <a:t>locally?</a:t>
            </a:r>
          </a:p>
          <a:p>
            <a:pPr marL="342900" indent="-342900">
              <a:lnSpc>
                <a:spcPct val="107000"/>
              </a:lnSpc>
              <a:spcAft>
                <a:spcPts val="800"/>
              </a:spcAft>
              <a:buFont typeface="Arial" panose="020B0604020202020204" pitchFamily="34" charset="0"/>
              <a:buChar char="•"/>
            </a:pPr>
            <a:r>
              <a:rPr lang="en-US"/>
              <a:t>nationally?</a:t>
            </a:r>
          </a:p>
          <a:p>
            <a:pPr marL="342900" indent="-342900">
              <a:lnSpc>
                <a:spcPct val="107000"/>
              </a:lnSpc>
              <a:spcAft>
                <a:spcPts val="800"/>
              </a:spcAft>
              <a:buFont typeface="Arial" panose="020B0604020202020204" pitchFamily="34" charset="0"/>
              <a:buChar char="•"/>
            </a:pPr>
            <a:r>
              <a:rPr lang="en-US"/>
              <a:t>internationally?</a:t>
            </a:r>
          </a:p>
          <a:p>
            <a:pPr marL="342900" indent="-342900">
              <a:buFont typeface="Arial" panose="020B0604020202020204" pitchFamily="34" charset="0"/>
              <a:buChar char="•"/>
            </a:pPr>
            <a:endParaRPr lang="en-GB"/>
          </a:p>
        </p:txBody>
      </p:sp>
      <p:sp>
        <p:nvSpPr>
          <p:cNvPr id="13" name="Title 1">
            <a:extLst>
              <a:ext uri="{FF2B5EF4-FFF2-40B4-BE49-F238E27FC236}">
                <a16:creationId xmlns:a16="http://schemas.microsoft.com/office/drawing/2014/main" id="{4205CBE6-9B03-972F-DE68-2E0A4713FF94}"/>
              </a:ext>
            </a:extLst>
          </p:cNvPr>
          <p:cNvSpPr txBox="1">
            <a:spLocks/>
          </p:cNvSpPr>
          <p:nvPr/>
        </p:nvSpPr>
        <p:spPr>
          <a:xfrm>
            <a:off x="232915" y="454779"/>
            <a:ext cx="5134732" cy="83124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err="1"/>
              <a:t>Analysing</a:t>
            </a:r>
            <a:r>
              <a:rPr lang="en-US"/>
              <a:t> the impact</a:t>
            </a:r>
            <a:endParaRPr lang="en-GB"/>
          </a:p>
        </p:txBody>
      </p:sp>
    </p:spTree>
    <p:extLst>
      <p:ext uri="{BB962C8B-B14F-4D97-AF65-F5344CB8AC3E}">
        <p14:creationId xmlns:p14="http://schemas.microsoft.com/office/powerpoint/2010/main" val="16308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498822" cy="4566366"/>
          </a:xfrm>
        </p:spPr>
        <p:txBody>
          <a:bodyPr/>
          <a:lstStyle/>
          <a:p>
            <a:pPr>
              <a:lnSpc>
                <a:spcPts val="2800"/>
              </a:lnSpc>
              <a:spcBef>
                <a:spcPts val="1100"/>
              </a:spcBef>
              <a:spcAft>
                <a:spcPts val="0"/>
              </a:spcAft>
            </a:pPr>
            <a:r>
              <a:rPr lang="en-US"/>
              <a:t>The slides in this presentation are divided into two sections:</a:t>
            </a:r>
          </a:p>
          <a:p>
            <a:pPr marL="234000" indent="-234000">
              <a:lnSpc>
                <a:spcPts val="2800"/>
              </a:lnSpc>
              <a:spcBef>
                <a:spcPts val="1100"/>
              </a:spcBef>
              <a:spcAft>
                <a:spcPts val="0"/>
              </a:spcAft>
              <a:buFont typeface="+mj-lt"/>
              <a:buAutoNum type="romanLcPeriod"/>
            </a:pPr>
            <a:r>
              <a:rPr lang="en-US" b="1" i="1"/>
              <a:t>Teacher slides (purple) </a:t>
            </a:r>
            <a:r>
              <a:rPr lang="en-US"/>
              <a:t>– provide key information regarding lesson preparation.</a:t>
            </a:r>
          </a:p>
          <a:p>
            <a:pPr marL="234000" indent="-234000">
              <a:lnSpc>
                <a:spcPts val="2800"/>
              </a:lnSpc>
              <a:spcBef>
                <a:spcPts val="1100"/>
              </a:spcBef>
              <a:spcAft>
                <a:spcPts val="0"/>
              </a:spcAft>
              <a:buFont typeface="+mj-lt"/>
              <a:buAutoNum type="romanLcPeriod"/>
            </a:pPr>
            <a:r>
              <a:rPr lang="en-US" b="1" i="1"/>
              <a:t>Student slides </a:t>
            </a:r>
            <a:r>
              <a:rPr lang="en-US"/>
              <a:t>– provide a visual focus point for students during the lesson and delivery notes for teachers about the activities. Click ‘notes’ to view these. </a:t>
            </a:r>
          </a:p>
          <a:p>
            <a:pPr>
              <a:lnSpc>
                <a:spcPts val="2800"/>
              </a:lnSpc>
              <a:spcBef>
                <a:spcPts val="1100"/>
              </a:spcBef>
              <a:spcAft>
                <a:spcPts val="0"/>
              </a:spcAft>
            </a:pPr>
            <a:r>
              <a:rPr lang="en-US"/>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a:p>
          <a:p>
            <a:pPr>
              <a:lnSpc>
                <a:spcPts val="2800"/>
              </a:lnSpc>
              <a:spcBef>
                <a:spcPts val="1100"/>
              </a:spcBef>
            </a:pPr>
            <a:endParaRPr lang="en-US"/>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a:t>Using this PowerPoint</a:t>
            </a:r>
          </a:p>
        </p:txBody>
      </p:sp>
      <p:sp>
        <p:nvSpPr>
          <p:cNvPr id="2" name="Slide Number Placeholder 5">
            <a:extLst>
              <a:ext uri="{FF2B5EF4-FFF2-40B4-BE49-F238E27FC236}">
                <a16:creationId xmlns:a16="http://schemas.microsoft.com/office/drawing/2014/main" id="{7F4C32B8-4EA4-875C-CB30-0BAF81FE588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E8FAF3-2FED-1B7C-3AAC-E60E4A2A48B0}"/>
              </a:ext>
            </a:extLst>
          </p:cNvPr>
          <p:cNvSpPr>
            <a:spLocks noGrp="1"/>
          </p:cNvSpPr>
          <p:nvPr>
            <p:ph sz="half" idx="10"/>
          </p:nvPr>
        </p:nvSpPr>
        <p:spPr>
          <a:xfrm>
            <a:off x="233592" y="1333463"/>
            <a:ext cx="3667652" cy="3463609"/>
          </a:xfrm>
        </p:spPr>
        <p:txBody>
          <a:bodyPr/>
          <a:lstStyle/>
          <a:p>
            <a:pPr>
              <a:lnSpc>
                <a:spcPct val="107000"/>
              </a:lnSpc>
              <a:spcAft>
                <a:spcPts val="800"/>
              </a:spcAft>
            </a:pPr>
            <a:r>
              <a:rPr lang="en-US">
                <a:solidFill>
                  <a:schemeClr val="bg1"/>
                </a:solidFill>
              </a:rPr>
              <a:t>What can you add to your answers from the beginning of the lesson?</a:t>
            </a:r>
          </a:p>
          <a:p>
            <a:pPr>
              <a:lnSpc>
                <a:spcPct val="107000"/>
              </a:lnSpc>
              <a:spcAft>
                <a:spcPts val="800"/>
              </a:spcAft>
            </a:pPr>
            <a:r>
              <a:rPr lang="en-US">
                <a:solidFill>
                  <a:schemeClr val="bg1"/>
                </a:solidFill>
              </a:rPr>
              <a:t>Do you need to correct anything?</a:t>
            </a:r>
          </a:p>
          <a:p>
            <a:pPr>
              <a:lnSpc>
                <a:spcPct val="107000"/>
              </a:lnSpc>
              <a:spcAft>
                <a:spcPts val="800"/>
              </a:spcAft>
            </a:pPr>
            <a:r>
              <a:rPr lang="en-US">
                <a:solidFill>
                  <a:schemeClr val="bg1"/>
                </a:solidFill>
              </a:rPr>
              <a:t>Can you show you’ve met the learning outcomes?</a:t>
            </a:r>
            <a:endParaRPr lang="en-GB">
              <a:solidFill>
                <a:schemeClr val="bg1"/>
              </a:solidFill>
            </a:endParaRPr>
          </a:p>
        </p:txBody>
      </p:sp>
      <p:sp>
        <p:nvSpPr>
          <p:cNvPr id="5" name="Title 4">
            <a:extLst>
              <a:ext uri="{FF2B5EF4-FFF2-40B4-BE49-F238E27FC236}">
                <a16:creationId xmlns:a16="http://schemas.microsoft.com/office/drawing/2014/main" id="{DB64C03E-AA91-D37C-1080-9C3B968D5D50}"/>
              </a:ext>
            </a:extLst>
          </p:cNvPr>
          <p:cNvSpPr>
            <a:spLocks noGrp="1"/>
          </p:cNvSpPr>
          <p:nvPr>
            <p:ph type="title"/>
          </p:nvPr>
        </p:nvSpPr>
        <p:spPr>
          <a:xfrm>
            <a:off x="233592" y="584553"/>
            <a:ext cx="5466563" cy="642574"/>
          </a:xfrm>
        </p:spPr>
        <p:txBody>
          <a:bodyPr/>
          <a:lstStyle/>
          <a:p>
            <a:r>
              <a:rPr lang="en-US">
                <a:solidFill>
                  <a:schemeClr val="bg1"/>
                </a:solidFill>
              </a:rPr>
              <a:t>Reviewing our learning</a:t>
            </a:r>
            <a:endParaRPr lang="en-GB">
              <a:solidFill>
                <a:schemeClr val="bg1"/>
              </a:solidFill>
            </a:endParaRPr>
          </a:p>
        </p:txBody>
      </p:sp>
      <p:sp>
        <p:nvSpPr>
          <p:cNvPr id="7" name="Content Placeholder 3">
            <a:extLst>
              <a:ext uri="{FF2B5EF4-FFF2-40B4-BE49-F238E27FC236}">
                <a16:creationId xmlns:a16="http://schemas.microsoft.com/office/drawing/2014/main" id="{4F2FE341-8BAC-7610-2D07-495360DAF4B4}"/>
              </a:ext>
            </a:extLst>
          </p:cNvPr>
          <p:cNvSpPr txBox="1">
            <a:spLocks/>
          </p:cNvSpPr>
          <p:nvPr/>
        </p:nvSpPr>
        <p:spPr>
          <a:xfrm>
            <a:off x="4594302" y="1333463"/>
            <a:ext cx="4917688" cy="4939984"/>
          </a:xfrm>
          <a:prstGeom prst="roundRect">
            <a:avLst/>
          </a:prstGeom>
          <a:solidFill>
            <a:srgbClr val="88C2BF"/>
          </a:solidFill>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ct val="107000"/>
              </a:lnSpc>
              <a:spcBef>
                <a:spcPts val="1100"/>
              </a:spcBef>
              <a:spcAft>
                <a:spcPts val="800"/>
              </a:spcAft>
              <a:buNone/>
            </a:pPr>
            <a:r>
              <a:rPr lang="en-US" sz="2000" b="1"/>
              <a:t>Learning outcomes</a:t>
            </a:r>
          </a:p>
          <a:p>
            <a:pPr marL="0" indent="0">
              <a:lnSpc>
                <a:spcPct val="107000"/>
              </a:lnSpc>
              <a:spcBef>
                <a:spcPts val="1100"/>
              </a:spcBef>
              <a:spcAft>
                <a:spcPts val="800"/>
              </a:spcAft>
              <a:buNone/>
            </a:pPr>
            <a:r>
              <a:rPr lang="en-US" sz="2000"/>
              <a:t>We will be able to:</a:t>
            </a:r>
          </a:p>
          <a:p>
            <a:pPr marL="342900" indent="-342900">
              <a:lnSpc>
                <a:spcPct val="107000"/>
              </a:lnSpc>
              <a:spcBef>
                <a:spcPts val="1100"/>
              </a:spcBef>
              <a:spcAft>
                <a:spcPts val="800"/>
              </a:spcAft>
            </a:pPr>
            <a:r>
              <a:rPr lang="en-US" sz="2000"/>
              <a:t>identify illegal drugs and describe their associated risks</a:t>
            </a:r>
          </a:p>
          <a:p>
            <a:pPr marL="342900" indent="-342900">
              <a:lnSpc>
                <a:spcPct val="107000"/>
              </a:lnSpc>
              <a:spcBef>
                <a:spcPts val="1100"/>
              </a:spcBef>
              <a:spcAft>
                <a:spcPts val="800"/>
              </a:spcAft>
            </a:pPr>
            <a:r>
              <a:rPr lang="en-US" sz="2000"/>
              <a:t>explain the consequences of possessing, using or supplying illegal drugs</a:t>
            </a:r>
          </a:p>
          <a:p>
            <a:pPr marL="342900" indent="-342900">
              <a:lnSpc>
                <a:spcPct val="107000"/>
              </a:lnSpc>
              <a:spcBef>
                <a:spcPts val="1100"/>
              </a:spcBef>
              <a:spcAft>
                <a:spcPts val="800"/>
              </a:spcAft>
            </a:pPr>
            <a:r>
              <a:rPr lang="en-US" sz="2000" err="1"/>
              <a:t>analyse</a:t>
            </a:r>
            <a:r>
              <a:rPr lang="en-US" sz="2000"/>
              <a:t> the impact of drug supply chains on communities at a local, national and international level</a:t>
            </a:r>
          </a:p>
        </p:txBody>
      </p:sp>
      <p:sp>
        <p:nvSpPr>
          <p:cNvPr id="2" name="Slide Number Placeholder 5">
            <a:extLst>
              <a:ext uri="{FF2B5EF4-FFF2-40B4-BE49-F238E27FC236}">
                <a16:creationId xmlns:a16="http://schemas.microsoft.com/office/drawing/2014/main" id="{B4A7F3AE-24BC-5FAD-7B2C-5C7078EE2EE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Tree>
    <p:extLst>
      <p:ext uri="{BB962C8B-B14F-4D97-AF65-F5344CB8AC3E}">
        <p14:creationId xmlns:p14="http://schemas.microsoft.com/office/powerpoint/2010/main" val="281043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61EE66-60B3-6621-2186-D83DAE057574}"/>
              </a:ext>
            </a:extLst>
          </p:cNvPr>
          <p:cNvSpPr>
            <a:spLocks noGrp="1"/>
          </p:cNvSpPr>
          <p:nvPr>
            <p:ph sz="half" idx="10"/>
          </p:nvPr>
        </p:nvSpPr>
        <p:spPr>
          <a:xfrm>
            <a:off x="233593" y="1428834"/>
            <a:ext cx="4882010" cy="3530516"/>
          </a:xfrm>
        </p:spPr>
        <p:txBody>
          <a:bodyPr/>
          <a:lstStyle/>
          <a:p>
            <a:pPr marL="342900" indent="-342900">
              <a:lnSpc>
                <a:spcPct val="107000"/>
              </a:lnSpc>
              <a:spcAft>
                <a:spcPts val="800"/>
              </a:spcAft>
              <a:buFont typeface="Arial" panose="020B0604020202020204" pitchFamily="34" charset="0"/>
              <a:buChar char="•"/>
            </a:pPr>
            <a:r>
              <a:rPr lang="en-US">
                <a:solidFill>
                  <a:schemeClr val="bg1"/>
                </a:solidFill>
              </a:rPr>
              <a:t>What is one way this lesson has changed or challenged the way you think about drugs?</a:t>
            </a:r>
          </a:p>
          <a:p>
            <a:pPr marL="342900" indent="-342900">
              <a:lnSpc>
                <a:spcPct val="107000"/>
              </a:lnSpc>
              <a:spcAft>
                <a:spcPts val="800"/>
              </a:spcAft>
              <a:buFont typeface="Arial" panose="020B0604020202020204" pitchFamily="34" charset="0"/>
              <a:buChar char="•"/>
            </a:pPr>
            <a:r>
              <a:rPr lang="en-US">
                <a:solidFill>
                  <a:schemeClr val="bg1"/>
                </a:solidFill>
              </a:rPr>
              <a:t>What is one question you still have about drugs?</a:t>
            </a:r>
            <a:endParaRPr lang="en-GB">
              <a:solidFill>
                <a:schemeClr val="bg1"/>
              </a:solidFill>
            </a:endParaRPr>
          </a:p>
        </p:txBody>
      </p:sp>
      <p:sp>
        <p:nvSpPr>
          <p:cNvPr id="5" name="Title 4">
            <a:extLst>
              <a:ext uri="{FF2B5EF4-FFF2-40B4-BE49-F238E27FC236}">
                <a16:creationId xmlns:a16="http://schemas.microsoft.com/office/drawing/2014/main" id="{75F4BEE1-C259-80AD-8020-DEA585B8BC9F}"/>
              </a:ext>
            </a:extLst>
          </p:cNvPr>
          <p:cNvSpPr>
            <a:spLocks noGrp="1"/>
          </p:cNvSpPr>
          <p:nvPr>
            <p:ph type="title"/>
          </p:nvPr>
        </p:nvSpPr>
        <p:spPr>
          <a:xfrm>
            <a:off x="233593" y="543879"/>
            <a:ext cx="6155332" cy="726782"/>
          </a:xfrm>
        </p:spPr>
        <p:txBody>
          <a:bodyPr/>
          <a:lstStyle/>
          <a:p>
            <a:r>
              <a:rPr lang="en-US">
                <a:solidFill>
                  <a:schemeClr val="bg1"/>
                </a:solidFill>
              </a:rPr>
              <a:t>Reflecting on our learning</a:t>
            </a:r>
            <a:endParaRPr lang="en-GB">
              <a:solidFill>
                <a:schemeClr val="bg1"/>
              </a:solidFill>
            </a:endParaRPr>
          </a:p>
        </p:txBody>
      </p:sp>
      <p:sp>
        <p:nvSpPr>
          <p:cNvPr id="2" name="Slide Number Placeholder 5">
            <a:extLst>
              <a:ext uri="{FF2B5EF4-FFF2-40B4-BE49-F238E27FC236}">
                <a16:creationId xmlns:a16="http://schemas.microsoft.com/office/drawing/2014/main" id="{11EC6A33-637A-D6B4-EE7A-20110C247B8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2050" name="Picture 2" descr="Free A collection of blank sticky notes arranged on a black surface, providing ample copy space. Stock Photo">
            <a:extLst>
              <a:ext uri="{FF2B5EF4-FFF2-40B4-BE49-F238E27FC236}">
                <a16:creationId xmlns:a16="http://schemas.microsoft.com/office/drawing/2014/main" id="{00F4118A-B32A-8901-3029-070CFFE3D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4" t="26643" b="24171"/>
          <a:stretch/>
        </p:blipFill>
        <p:spPr bwMode="auto">
          <a:xfrm>
            <a:off x="5739654" y="1898650"/>
            <a:ext cx="3927282" cy="30607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9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4" y="1303303"/>
            <a:ext cx="4720086" cy="5554697"/>
          </a:xfrm>
        </p:spPr>
        <p:txBody>
          <a:bodyPr>
            <a:noAutofit/>
          </a:bodyPr>
          <a:lstStyle/>
          <a:p>
            <a:pPr>
              <a:lnSpc>
                <a:spcPct val="107000"/>
              </a:lnSpc>
              <a:spcBef>
                <a:spcPts val="0"/>
              </a:spcBef>
              <a:spcAft>
                <a:spcPts val="600"/>
              </a:spcAft>
            </a:pPr>
            <a:r>
              <a:rPr lang="en-US" sz="1600"/>
              <a:t>For further advice, guidance and support related to substance use, you can:</a:t>
            </a:r>
          </a:p>
          <a:p>
            <a:pPr marL="342900" indent="-342900">
              <a:lnSpc>
                <a:spcPct val="107000"/>
              </a:lnSpc>
              <a:spcBef>
                <a:spcPts val="0"/>
              </a:spcBef>
              <a:spcAft>
                <a:spcPts val="600"/>
              </a:spcAft>
              <a:buFont typeface="Arial" panose="020B0604020202020204" pitchFamily="34" charset="0"/>
              <a:buChar char="•"/>
            </a:pPr>
            <a:r>
              <a:rPr lang="en-US" sz="1600"/>
              <a:t>Speak to a member of staff such as your form tutor, head of year, school nurse, or a member of the safeguarding team</a:t>
            </a:r>
          </a:p>
          <a:p>
            <a:pPr marL="342900" indent="-342900">
              <a:lnSpc>
                <a:spcPct val="107000"/>
              </a:lnSpc>
              <a:spcBef>
                <a:spcPts val="0"/>
              </a:spcBef>
              <a:spcAft>
                <a:spcPts val="600"/>
              </a:spcAft>
              <a:buFont typeface="Arial" panose="020B0604020202020204" pitchFamily="34" charset="0"/>
              <a:buChar char="•"/>
            </a:pPr>
            <a:r>
              <a:rPr lang="en-US" sz="1600"/>
              <a:t>Speak to a trusted adult such as a parent/carer, family member or GP</a:t>
            </a:r>
          </a:p>
          <a:p>
            <a:pPr marL="342900" indent="-342900">
              <a:lnSpc>
                <a:spcPct val="107000"/>
              </a:lnSpc>
              <a:spcBef>
                <a:spcPts val="0"/>
              </a:spcBef>
              <a:spcAft>
                <a:spcPts val="600"/>
              </a:spcAft>
              <a:buFont typeface="Arial" panose="020B0604020202020204" pitchFamily="34" charset="0"/>
              <a:buChar char="•"/>
            </a:pPr>
            <a:r>
              <a:rPr lang="en-US" sz="1600"/>
              <a:t>Visit Childline - </a:t>
            </a:r>
            <a:r>
              <a:rPr lang="en-US" sz="1600">
                <a:hlinkClick r:id="rId3"/>
              </a:rPr>
              <a:t>www.childline.org.uk</a:t>
            </a:r>
            <a:r>
              <a:rPr lang="en-US" sz="1600"/>
              <a:t>; or phone on 0800 1111</a:t>
            </a:r>
          </a:p>
          <a:p>
            <a:pPr marL="342900" indent="-342900">
              <a:lnSpc>
                <a:spcPct val="107000"/>
              </a:lnSpc>
              <a:spcBef>
                <a:spcPts val="0"/>
              </a:spcBef>
              <a:spcAft>
                <a:spcPts val="600"/>
              </a:spcAft>
              <a:buFont typeface="Arial" panose="020B0604020202020204" pitchFamily="34" charset="0"/>
              <a:buChar char="•"/>
            </a:pPr>
            <a:r>
              <a:rPr lang="en-US" sz="1600"/>
              <a:t>Visit your GP or  </a:t>
            </a:r>
            <a:r>
              <a:rPr lang="en-US" sz="1600">
                <a:hlinkClick r:id="rId4"/>
              </a:rPr>
              <a:t>www.nhs.uk/live-well/quit-smoking/nhs-stop-smoking-services-help-you-quit/</a:t>
            </a:r>
            <a:r>
              <a:rPr lang="en-US" sz="1600"/>
              <a:t> for help quitting smoking</a:t>
            </a:r>
          </a:p>
          <a:p>
            <a:pPr marL="342900" indent="-342900">
              <a:lnSpc>
                <a:spcPct val="107000"/>
              </a:lnSpc>
              <a:spcBef>
                <a:spcPts val="0"/>
              </a:spcBef>
              <a:spcAft>
                <a:spcPts val="600"/>
              </a:spcAft>
              <a:buFont typeface="Arial" panose="020B0604020202020204" pitchFamily="34" charset="0"/>
              <a:buChar char="•"/>
            </a:pPr>
            <a:r>
              <a:rPr lang="en-US" sz="1600"/>
              <a:t>Visit FRANK at </a:t>
            </a:r>
            <a:r>
              <a:rPr lang="en-US" sz="1600">
                <a:hlinkClick r:id="rId5"/>
              </a:rPr>
              <a:t>www.talktofrank.com/get-help/find-support-near-you</a:t>
            </a:r>
            <a:r>
              <a:rPr lang="en-US" sz="1600"/>
              <a:t> to find local support services </a:t>
            </a:r>
          </a:p>
          <a:p>
            <a:pPr marL="342900" indent="-342900">
              <a:lnSpc>
                <a:spcPct val="107000"/>
              </a:lnSpc>
              <a:spcBef>
                <a:spcPts val="0"/>
              </a:spcBef>
              <a:spcAft>
                <a:spcPts val="600"/>
              </a:spcAft>
              <a:buFont typeface="Arial" panose="020B0604020202020204" pitchFamily="34" charset="0"/>
              <a:buChar char="•"/>
            </a:pPr>
            <a:r>
              <a:rPr lang="en-US" sz="1600"/>
              <a:t>Visit Release for confidential advice about drugs and the law </a:t>
            </a:r>
            <a:r>
              <a:rPr lang="en-US" sz="1600">
                <a:hlinkClick r:id="rId6"/>
              </a:rPr>
              <a:t>www.release.org.uk/drugs-legal-advice</a:t>
            </a:r>
            <a:r>
              <a:rPr lang="en-US" sz="1600"/>
              <a:t> </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a:t>Sources of support</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7"/>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8"/>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8"/>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Something's worrying me,</a:t>
            </a:r>
            <a:br>
              <a:rPr lang="en-US" sz="2000">
                <a:solidFill>
                  <a:schemeClr val="tx1"/>
                </a:solidFill>
                <a:latin typeface="Century Gothic"/>
                <a:ea typeface="Century Gothic"/>
                <a:cs typeface="Century Gothic"/>
                <a:sym typeface="Century Gothic"/>
              </a:rPr>
            </a:br>
            <a:r>
              <a:rPr lang="en-US" sz="2000">
                <a:solidFill>
                  <a:schemeClr val="tx1"/>
                </a:solidFill>
                <a:latin typeface="Century Gothic"/>
                <a:ea typeface="Century Gothic"/>
                <a:cs typeface="Century Gothic"/>
                <a:sym typeface="Century Gothic"/>
              </a:rPr>
              <a:t>can I talk to you?</a:t>
            </a:r>
            <a:endParaRPr sz="200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need your help with something . . . </a:t>
            </a:r>
            <a:endParaRPr sz="200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have something that’s been bothering me . . .</a:t>
            </a:r>
            <a:endParaRPr sz="2000">
              <a:solidFill>
                <a:schemeClr val="tx1"/>
              </a:solidFill>
            </a:endParaRPr>
          </a:p>
        </p:txBody>
      </p:sp>
      <p:sp>
        <p:nvSpPr>
          <p:cNvPr id="4" name="Slide Number Placeholder 5">
            <a:extLst>
              <a:ext uri="{FF2B5EF4-FFF2-40B4-BE49-F238E27FC236}">
                <a16:creationId xmlns:a16="http://schemas.microsoft.com/office/drawing/2014/main" id="{F3133434-FA9D-FC92-1031-1A4683C280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Tree>
    <p:extLst>
      <p:ext uri="{BB962C8B-B14F-4D97-AF65-F5344CB8AC3E}">
        <p14:creationId xmlns:p14="http://schemas.microsoft.com/office/powerpoint/2010/main" val="114581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353E59-A532-EB91-C6EF-7E6C106F55E3}"/>
              </a:ext>
            </a:extLst>
          </p:cNvPr>
          <p:cNvSpPr>
            <a:spLocks noGrp="1"/>
          </p:cNvSpPr>
          <p:nvPr>
            <p:ph sz="half" idx="10"/>
          </p:nvPr>
        </p:nvSpPr>
        <p:spPr/>
        <p:txBody>
          <a:bodyPr>
            <a:normAutofit/>
          </a:bodyPr>
          <a:lstStyle/>
          <a:p>
            <a:pPr>
              <a:lnSpc>
                <a:spcPct val="107000"/>
              </a:lnSpc>
              <a:spcAft>
                <a:spcPts val="800"/>
              </a:spcAft>
            </a:pPr>
            <a:r>
              <a:rPr lang="en-GB">
                <a:ea typeface="Calibri" panose="020F0502020204030204" pitchFamily="34" charset="0"/>
              </a:rPr>
              <a:t>W</a:t>
            </a:r>
            <a:r>
              <a:rPr lang="en-GB">
                <a:effectLst/>
                <a:ea typeface="Calibri" panose="020F0502020204030204" pitchFamily="34" charset="0"/>
              </a:rPr>
              <a:t>rite a short article for the school or college’s student paper/website about either:</a:t>
            </a:r>
          </a:p>
          <a:p>
            <a:pPr marL="285750" indent="-285750">
              <a:lnSpc>
                <a:spcPct val="107000"/>
              </a:lnSpc>
              <a:spcAft>
                <a:spcPts val="800"/>
              </a:spcAft>
              <a:buFont typeface="Arial" panose="020B0604020202020204" pitchFamily="34" charset="0"/>
              <a:buChar char="•"/>
            </a:pPr>
            <a:r>
              <a:rPr lang="en-GB">
                <a:effectLst/>
                <a:ea typeface="Calibri" panose="020F0502020204030204" pitchFamily="34" charset="0"/>
              </a:rPr>
              <a:t>the social impact of using/buying illegal and harmful substances</a:t>
            </a:r>
          </a:p>
          <a:p>
            <a:pPr>
              <a:lnSpc>
                <a:spcPct val="107000"/>
              </a:lnSpc>
              <a:spcAft>
                <a:spcPts val="800"/>
              </a:spcAft>
            </a:pPr>
            <a:r>
              <a:rPr lang="en-GB">
                <a:ea typeface="Calibri" panose="020F0502020204030204" pitchFamily="34" charset="0"/>
              </a:rPr>
              <a:t>or</a:t>
            </a:r>
            <a:endParaRPr lang="en-GB">
              <a:effectLst/>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a:ea typeface="Calibri" panose="020F0502020204030204" pitchFamily="34" charset="0"/>
              </a:rPr>
              <a:t>the </a:t>
            </a:r>
            <a:r>
              <a:rPr lang="en-GB">
                <a:effectLst/>
                <a:ea typeface="Calibri" panose="020F0502020204030204" pitchFamily="34" charset="0"/>
              </a:rPr>
              <a:t>environmental impact of using/buying illegal and harmful substances.</a:t>
            </a:r>
            <a:endParaRPr lang="en-GB" sz="2400"/>
          </a:p>
        </p:txBody>
      </p:sp>
      <p:sp>
        <p:nvSpPr>
          <p:cNvPr id="5" name="Title 4">
            <a:extLst>
              <a:ext uri="{FF2B5EF4-FFF2-40B4-BE49-F238E27FC236}">
                <a16:creationId xmlns:a16="http://schemas.microsoft.com/office/drawing/2014/main" id="{00FBF1DC-D59E-89E5-10BE-E83855BAFE51}"/>
              </a:ext>
            </a:extLst>
          </p:cNvPr>
          <p:cNvSpPr>
            <a:spLocks noGrp="1"/>
          </p:cNvSpPr>
          <p:nvPr>
            <p:ph type="title"/>
          </p:nvPr>
        </p:nvSpPr>
        <p:spPr/>
        <p:txBody>
          <a:bodyPr/>
          <a:lstStyle/>
          <a:p>
            <a:r>
              <a:rPr lang="en-US"/>
              <a:t>Blog post</a:t>
            </a:r>
            <a:endParaRPr lang="en-GB"/>
          </a:p>
        </p:txBody>
      </p:sp>
      <p:sp>
        <p:nvSpPr>
          <p:cNvPr id="2" name="Slide Number Placeholder 5">
            <a:extLst>
              <a:ext uri="{FF2B5EF4-FFF2-40B4-BE49-F238E27FC236}">
                <a16:creationId xmlns:a16="http://schemas.microsoft.com/office/drawing/2014/main" id="{9DFB1557-F2E2-8A9A-AFA0-B95B965ACE23}"/>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8" name="Picture 7" descr="A close-up of a computer screen&#10;&#10;Description automatically generated">
            <a:extLst>
              <a:ext uri="{FF2B5EF4-FFF2-40B4-BE49-F238E27FC236}">
                <a16:creationId xmlns:a16="http://schemas.microsoft.com/office/drawing/2014/main" id="{750B293A-BFEE-3A1D-7088-EABC3B4602E7}"/>
              </a:ext>
            </a:extLst>
          </p:cNvPr>
          <p:cNvPicPr>
            <a:picLocks noChangeAspect="1"/>
          </p:cNvPicPr>
          <p:nvPr/>
        </p:nvPicPr>
        <p:blipFill>
          <a:blip r:embed="rId3"/>
          <a:stretch>
            <a:fillRect/>
          </a:stretch>
        </p:blipFill>
        <p:spPr>
          <a:xfrm>
            <a:off x="4953658" y="1986116"/>
            <a:ext cx="4522195" cy="3013619"/>
          </a:xfrm>
          <a:prstGeom prst="round2DiagRect">
            <a:avLst/>
          </a:prstGeom>
        </p:spPr>
      </p:pic>
    </p:spTree>
    <p:extLst>
      <p:ext uri="{BB962C8B-B14F-4D97-AF65-F5344CB8AC3E}">
        <p14:creationId xmlns:p14="http://schemas.microsoft.com/office/powerpoint/2010/main" val="388147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a:t>Support and challenge</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3"/>
            <a:ext cx="3748405" cy="3578584"/>
          </a:xfrm>
        </p:spPr>
        <p:txBody>
          <a:bodyPr/>
          <a:lstStyle/>
          <a:p>
            <a:r>
              <a:rPr lang="en-US" b="1" i="1"/>
              <a:t>Challenge activities </a:t>
            </a:r>
            <a:r>
              <a:rPr lang="en-US"/>
              <a:t>deepen and extend learning for those who need more challenge or who finish the activity quickly.</a:t>
            </a:r>
          </a:p>
          <a:p>
            <a:r>
              <a:rPr lang="en-US"/>
              <a:t>Look for these icons on the student slides. See delivery notes for details of the activities.</a:t>
            </a:r>
          </a:p>
          <a:p>
            <a:endParaRPr lang="en-US"/>
          </a:p>
          <a:p>
            <a:endParaRPr lang="en-US"/>
          </a:p>
          <a:p>
            <a:endParaRPr lang="en-US"/>
          </a:p>
          <a:p>
            <a:endParaRPr lang="en-US"/>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p:txBody>
          <a:bodyPr/>
          <a:lstStyle/>
          <a:p>
            <a:r>
              <a:rPr lang="en-US"/>
              <a:t>The lesson includes suggestions for challenge and support activities, to help you differentiate appropriately for your class.  </a:t>
            </a:r>
          </a:p>
          <a:p>
            <a:r>
              <a:rPr lang="en-US" b="1" i="1"/>
              <a:t>Support activities </a:t>
            </a:r>
            <a:r>
              <a:rPr lang="en-US"/>
              <a:t>are adapted to be more accessible for those who need it.</a:t>
            </a:r>
          </a:p>
          <a:p>
            <a:endParaRPr lang="en-US"/>
          </a:p>
          <a:p>
            <a:endParaRPr lang="en-US"/>
          </a:p>
          <a:p>
            <a:endParaRPr lang="en-US"/>
          </a:p>
          <a:p>
            <a:endParaRPr lang="en-US"/>
          </a:p>
        </p:txBody>
      </p:sp>
      <p:sp>
        <p:nvSpPr>
          <p:cNvPr id="2" name="Slide Number Placeholder 5">
            <a:extLst>
              <a:ext uri="{FF2B5EF4-FFF2-40B4-BE49-F238E27FC236}">
                <a16:creationId xmlns:a16="http://schemas.microsoft.com/office/drawing/2014/main" id="{83C938C4-C34B-B32B-B4C7-619598F6293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p:txBody>
          <a:bodyPr/>
          <a:lstStyle/>
          <a:p>
            <a:r>
              <a:rPr lang="en-US"/>
              <a:t>This is the first of five lessons for key stage 5 on understanding the risks and consequences of substance use; and making informed decisions about alcohol and other drugs. </a:t>
            </a:r>
          </a:p>
          <a:p>
            <a:r>
              <a:rPr lang="en-US"/>
              <a:t>This lesson explores the effects of illegal drugs, consequences for possessing or supplying illegal drugs, and the impact of drug supply chains on the wider community.  </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Context</a:t>
            </a:r>
            <a:endParaRPr lang="en-US"/>
          </a:p>
        </p:txBody>
      </p:sp>
      <p:sp>
        <p:nvSpPr>
          <p:cNvPr id="2" name="Slide Number Placeholder 5">
            <a:extLst>
              <a:ext uri="{FF2B5EF4-FFF2-40B4-BE49-F238E27FC236}">
                <a16:creationId xmlns:a16="http://schemas.microsoft.com/office/drawing/2014/main" id="{A9DC4DC3-AF04-6193-95D9-C16F24A290F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p:txBody>
          <a:bodyPr/>
          <a:lstStyle/>
          <a:p>
            <a:r>
              <a:rPr lang="en-US"/>
              <a:t>Key information on content related to these lessons can be found in the key stage 5 Knowledge </a:t>
            </a:r>
            <a:r>
              <a:rPr lang="en-US" err="1"/>
              <a:t>Organiser</a:t>
            </a:r>
            <a:r>
              <a:rPr lang="en-US"/>
              <a:t>.</a:t>
            </a:r>
          </a:p>
          <a:p>
            <a:r>
              <a:rPr lang="en-US"/>
              <a:t>Advice on safe practice, dispelling common misconceptions, visitors to the classroom and other important information can be found in </a:t>
            </a:r>
            <a:r>
              <a:rPr lang="en-US" i="1"/>
              <a:t>Teacher Guidance: Drug and alcohol education.</a:t>
            </a:r>
          </a:p>
          <a:p>
            <a:r>
              <a:rPr lang="en-US"/>
              <a:t>Data sources to inform your planning can be found in our document that outlines the approach of these lessons: </a:t>
            </a:r>
            <a:r>
              <a:rPr lang="en-US" i="1"/>
              <a:t>Evidence Review: Effective drug and alcohol education.</a:t>
            </a:r>
            <a:endParaRPr lang="en-US"/>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Developing subject knowledge</a:t>
            </a:r>
            <a:endParaRPr lang="en-US"/>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p:txBody>
          <a:bodyPr/>
          <a:lstStyle/>
          <a:p>
            <a:r>
              <a:rPr lang="en-US"/>
              <a:t>To learn about the risks and consequences of drug use.</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966874" cy="4650224"/>
          </a:xfrm>
        </p:spPr>
        <p:txBody>
          <a:bodyPr/>
          <a:lstStyle/>
          <a:p>
            <a:r>
              <a:rPr lang="en-US"/>
              <a:t>Students will be able to:</a:t>
            </a:r>
          </a:p>
          <a:p>
            <a:pPr marL="342900" indent="-342900">
              <a:buFont typeface="Arial" panose="020B0604020202020204" pitchFamily="34" charset="0"/>
              <a:buChar char="•"/>
            </a:pPr>
            <a:r>
              <a:rPr lang="en-US"/>
              <a:t>identify illegal drugs and describe their associated risks</a:t>
            </a:r>
          </a:p>
          <a:p>
            <a:pPr marL="342900" indent="-342900">
              <a:buFont typeface="Arial" panose="020B0604020202020204" pitchFamily="34" charset="0"/>
              <a:buChar char="•"/>
            </a:pPr>
            <a:r>
              <a:rPr lang="en-US"/>
              <a:t>explain the consequences of possessing, using or supplying illegal drugs</a:t>
            </a:r>
          </a:p>
          <a:p>
            <a:pPr marL="342900" indent="-342900">
              <a:buFont typeface="Arial" panose="020B0604020202020204" pitchFamily="34" charset="0"/>
              <a:buChar char="•"/>
            </a:pPr>
            <a:r>
              <a:rPr lang="en-US" err="1"/>
              <a:t>analyse</a:t>
            </a:r>
            <a:r>
              <a:rPr lang="en-US"/>
              <a:t> the impact of drug supply chains on communities at a local, national and international level</a:t>
            </a:r>
          </a:p>
        </p:txBody>
      </p:sp>
      <p:sp>
        <p:nvSpPr>
          <p:cNvPr id="2" name="Slide Number Placeholder 5">
            <a:extLst>
              <a:ext uri="{FF2B5EF4-FFF2-40B4-BE49-F238E27FC236}">
                <a16:creationId xmlns:a16="http://schemas.microsoft.com/office/drawing/2014/main" id="{71535089-8DD9-6ADA-051E-EEF2EF3BC31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E9F85-B36F-4CFE-6E0C-34BCBB75AD8E}"/>
              </a:ext>
            </a:extLst>
          </p:cNvPr>
          <p:cNvSpPr>
            <a:spLocks noGrp="1"/>
          </p:cNvSpPr>
          <p:nvPr>
            <p:ph sz="half" idx="12"/>
          </p:nvPr>
        </p:nvSpPr>
        <p:spPr>
          <a:xfrm>
            <a:off x="5018404" y="1215083"/>
            <a:ext cx="4648532" cy="5322195"/>
          </a:xfrm>
        </p:spPr>
        <p:txBody>
          <a:bodyPr>
            <a:normAutofit/>
          </a:bodyPr>
          <a:lstStyle/>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Box or envelope for questions </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Flipchart paper and pens</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Post-it notes</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Resource 1: </a:t>
            </a:r>
            <a:r>
              <a:rPr lang="en-GB" i="1">
                <a:effectLst/>
                <a:ea typeface="Calibri" panose="020F0502020204030204" pitchFamily="34" charset="0"/>
                <a:cs typeface="Times New Roman" panose="02020603050405020304" pitchFamily="18" charset="0"/>
              </a:rPr>
              <a:t>What I know now</a:t>
            </a:r>
            <a:r>
              <a:rPr lang="en-GB">
                <a:effectLst/>
                <a:ea typeface="Calibri" panose="020F0502020204030204" pitchFamily="34" charset="0"/>
                <a:cs typeface="Times New Roman" panose="02020603050405020304" pitchFamily="18" charset="0"/>
              </a:rPr>
              <a:t> [1 per student]</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Resource 2: </a:t>
            </a:r>
            <a:r>
              <a:rPr lang="en-GB" i="1">
                <a:effectLst/>
                <a:ea typeface="Calibri" panose="020F0502020204030204" pitchFamily="34" charset="0"/>
                <a:cs typeface="Times New Roman" panose="02020603050405020304" pitchFamily="18" charset="0"/>
              </a:rPr>
              <a:t>Risks and effects </a:t>
            </a:r>
            <a:r>
              <a:rPr lang="en-GB">
                <a:effectLst/>
                <a:ea typeface="Calibri" panose="020F0502020204030204" pitchFamily="34" charset="0"/>
                <a:cs typeface="Times New Roman" panose="02020603050405020304" pitchFamily="18" charset="0"/>
              </a:rPr>
              <a:t>[1 per pair]</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Resource 2a: </a:t>
            </a:r>
            <a:r>
              <a:rPr lang="en-GB" i="1">
                <a:effectLst/>
                <a:ea typeface="Calibri" panose="020F0502020204030204" pitchFamily="34" charset="0"/>
                <a:cs typeface="Times New Roman" panose="02020603050405020304" pitchFamily="18" charset="0"/>
              </a:rPr>
              <a:t>Risks and effects – alternative </a:t>
            </a:r>
            <a:r>
              <a:rPr lang="en-GB">
                <a:effectLst/>
                <a:ea typeface="Calibri" panose="020F0502020204030204" pitchFamily="34" charset="0"/>
                <a:cs typeface="Times New Roman" panose="02020603050405020304" pitchFamily="18" charset="0"/>
              </a:rPr>
              <a:t>[support option, as required] </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Resource 2b: </a:t>
            </a:r>
            <a:r>
              <a:rPr lang="en-GB" i="1">
                <a:effectLst/>
                <a:ea typeface="Calibri" panose="020F0502020204030204" pitchFamily="34" charset="0"/>
                <a:cs typeface="Times New Roman" panose="02020603050405020304" pitchFamily="18" charset="0"/>
              </a:rPr>
              <a:t>Risks and effects – answers </a:t>
            </a:r>
            <a:r>
              <a:rPr lang="en-GB">
                <a:effectLst/>
                <a:ea typeface="Calibri" panose="020F0502020204030204" pitchFamily="34" charset="0"/>
                <a:cs typeface="Times New Roman" panose="02020603050405020304" pitchFamily="18" charset="0"/>
              </a:rPr>
              <a:t>[1 copy for teacher </a:t>
            </a:r>
            <a:r>
              <a:rPr lang="en-GB">
                <a:ea typeface="Calibri" panose="020F0502020204030204" pitchFamily="34" charset="0"/>
                <a:cs typeface="Times New Roman" panose="02020603050405020304" pitchFamily="18" charset="0"/>
              </a:rPr>
              <a:t>reference</a:t>
            </a:r>
            <a:r>
              <a:rPr lang="en-GB">
                <a:effectLst/>
                <a:ea typeface="Calibri" panose="020F0502020204030204" pitchFamily="34" charset="0"/>
                <a:cs typeface="Times New Roman" panose="02020603050405020304" pitchFamily="18" charset="0"/>
              </a:rPr>
              <a:t>]</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cs typeface="Times New Roman" panose="02020603050405020304" pitchFamily="18" charset="0"/>
              </a:rPr>
              <a:t>Resource 3: </a:t>
            </a:r>
            <a:r>
              <a:rPr lang="en-GB" i="1">
                <a:effectLst/>
                <a:ea typeface="Calibri" panose="020F0502020204030204" pitchFamily="34" charset="0"/>
                <a:cs typeface="Times New Roman" panose="02020603050405020304" pitchFamily="18" charset="0"/>
              </a:rPr>
              <a:t>Choices and consequences</a:t>
            </a:r>
            <a:r>
              <a:rPr lang="en-GB">
                <a:effectLst/>
                <a:ea typeface="Calibri" panose="020F0502020204030204" pitchFamily="34" charset="0"/>
                <a:cs typeface="Times New Roman" panose="02020603050405020304" pitchFamily="18" charset="0"/>
              </a:rPr>
              <a:t> [1 per small group]</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a:effectLst/>
                <a:ea typeface="Calibri" panose="020F0502020204030204" pitchFamily="34" charset="0"/>
              </a:rPr>
              <a:t>Resource 4: </a:t>
            </a:r>
            <a:r>
              <a:rPr lang="en-GB" i="1">
                <a:effectLst/>
                <a:ea typeface="Calibri" panose="020F0502020204030204" pitchFamily="34" charset="0"/>
              </a:rPr>
              <a:t>What’s the impact? </a:t>
            </a:r>
            <a:r>
              <a:rPr lang="en-GB">
                <a:effectLst/>
                <a:ea typeface="Calibri" panose="020F0502020204030204" pitchFamily="34" charset="0"/>
              </a:rPr>
              <a:t>[support option, as required]</a:t>
            </a:r>
            <a:endParaRPr lang="en-GB">
              <a:effectLst/>
              <a:ea typeface="Calibri" panose="020F050202020403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46200DA7-9432-3F3D-672B-BD2B228DC62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812425894"/>
              </p:ext>
            </p:extLst>
          </p:nvPr>
        </p:nvGraphicFramePr>
        <p:xfrm>
          <a:off x="205987" y="1402497"/>
          <a:ext cx="9529028" cy="5078764"/>
        </p:xfrm>
        <a:graphic>
          <a:graphicData uri="http://schemas.openxmlformats.org/drawingml/2006/table">
            <a:tbl>
              <a:tblPr firstRow="1" bandRow="1">
                <a:tableStyleId>{F5AB1C69-6EDB-4FF4-983F-18BD219EF322}</a:tableStyleId>
              </a:tblPr>
              <a:tblGrid>
                <a:gridCol w="1500150">
                  <a:extLst>
                    <a:ext uri="{9D8B030D-6E8A-4147-A177-3AD203B41FA5}">
                      <a16:colId xmlns:a16="http://schemas.microsoft.com/office/drawing/2014/main" val="2495411842"/>
                    </a:ext>
                  </a:extLst>
                </a:gridCol>
                <a:gridCol w="7170234">
                  <a:extLst>
                    <a:ext uri="{9D8B030D-6E8A-4147-A177-3AD203B41FA5}">
                      <a16:colId xmlns:a16="http://schemas.microsoft.com/office/drawing/2014/main" val="3888252853"/>
                    </a:ext>
                  </a:extLst>
                </a:gridCol>
                <a:gridCol w="858644">
                  <a:extLst>
                    <a:ext uri="{9D8B030D-6E8A-4147-A177-3AD203B41FA5}">
                      <a16:colId xmlns:a16="http://schemas.microsoft.com/office/drawing/2014/main" val="1961446416"/>
                    </a:ext>
                  </a:extLst>
                </a:gridCol>
              </a:tblGrid>
              <a:tr h="464659">
                <a:tc>
                  <a:txBody>
                    <a:bodyPr/>
                    <a:lstStyle/>
                    <a:p>
                      <a:pPr marL="0" indent="0" algn="l">
                        <a:buFont typeface="Arial" panose="020B0604020202020204" pitchFamily="34" charset="0"/>
                        <a:buNone/>
                      </a:pPr>
                      <a:r>
                        <a:rPr lang="en-GB" sz="140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Introduction</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Introduce the learning objective and outcomes and revisit ground rules.</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Baseline assessment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Students mind map their current knowledge and understanding of risks and consequences related to illegal drugs.</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97754">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Understanding drugs and their risks</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Pairs match types of drugs to their associated risks and identify examples of drugs for each category.</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Exploring legal consequences</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Groups review scenarios to explore the consequences of possession or supply of illegal drugs. </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15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Considering the wider impact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Pairs discuss how the illegal drug trade can affect communities at a local, national and international level.</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600"/>
                        </a:spcBef>
                        <a:spcAft>
                          <a:spcPts val="1200"/>
                        </a:spcAft>
                        <a:buClrTx/>
                        <a:buSzTx/>
                        <a:buFontTx/>
                        <a:buNone/>
                        <a:tabLst/>
                        <a:defRPr/>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697754">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Reflection and endpoint assessment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Students return to the baseline assessment and add to, or correct their ideas, before reflecting on how the lesson has changed their thinking about illegal drugs.</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Signpost support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Respond to student questions and remind students how to access further advice, guidance and support related to substance use.</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5" name="Slide Number Placeholder 5">
            <a:extLst>
              <a:ext uri="{FF2B5EF4-FFF2-40B4-BE49-F238E27FC236}">
                <a16:creationId xmlns:a16="http://schemas.microsoft.com/office/drawing/2014/main" id="{E7FDA69D-6F8E-1E77-2234-C22151E88A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271142"/>
            <a:ext cx="5811879" cy="1325563"/>
          </a:xfrm>
        </p:spPr>
        <p:txBody>
          <a:bodyPr>
            <a:normAutofit fontScale="90000"/>
          </a:bodyPr>
          <a:lstStyle/>
          <a:p>
            <a:r>
              <a:rPr lang="en-US"/>
              <a:t>Understanding risks and consequences</a:t>
            </a:r>
          </a:p>
        </p:txBody>
      </p:sp>
      <p:sp>
        <p:nvSpPr>
          <p:cNvPr id="2" name="Slide Number Placeholder 5">
            <a:extLst>
              <a:ext uri="{FF2B5EF4-FFF2-40B4-BE49-F238E27FC236}">
                <a16:creationId xmlns:a16="http://schemas.microsoft.com/office/drawing/2014/main" id="{7A2FD5C9-9E57-7F9D-E228-9FF253D9F0C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7" name="Picture 6">
            <a:extLst>
              <a:ext uri="{FF2B5EF4-FFF2-40B4-BE49-F238E27FC236}">
                <a16:creationId xmlns:a16="http://schemas.microsoft.com/office/drawing/2014/main" id="{11CB8FA2-160F-1865-03D8-5B4DA8AF00B4}"/>
              </a:ext>
            </a:extLst>
          </p:cNvPr>
          <p:cNvPicPr>
            <a:picLocks noChangeAspect="1"/>
          </p:cNvPicPr>
          <p:nvPr/>
        </p:nvPicPr>
        <p:blipFill>
          <a:blip r:embed="rId2"/>
          <a:stretch>
            <a:fillRect/>
          </a:stretch>
        </p:blipFill>
        <p:spPr>
          <a:xfrm>
            <a:off x="4868946" y="2993720"/>
            <a:ext cx="4797990" cy="3198660"/>
          </a:xfrm>
          <a:prstGeom prst="ellipse">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0E2A9-F3BF-405C-BD8F-B8D7E62A97F4}">
  <ds:schemaRefs>
    <ds:schemaRef ds:uri="6ded5182-507a-430e-922d-50a9575e5a4a"/>
    <ds:schemaRef ds:uri="88f9c89a-407a-49b7-9ca1-7578c3d06d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5811E8-CD25-40FF-998B-36D4D2A71EF3}">
  <ds:schemaRefs>
    <ds:schemaRef ds:uri="6ded5182-507a-430e-922d-50a9575e5a4a"/>
    <ds:schemaRef ds:uri="88f9c89a-407a-49b7-9ca1-7578c3d06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TotalTime>
  <Words>4334</Words>
  <Application>Microsoft Office PowerPoint</Application>
  <PresentationFormat>A4 Paper (210x297 mm)</PresentationFormat>
  <Paragraphs>284</Paragraphs>
  <Slides>23</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Aptos</vt:lpstr>
      <vt:lpstr>Arial</vt:lpstr>
      <vt:lpstr>Calibri</vt:lpstr>
      <vt:lpstr>Century Gothic</vt:lpstr>
      <vt:lpstr>Outfit</vt:lpstr>
      <vt:lpstr>Outfit SemiBold</vt:lpstr>
      <vt:lpstr>Segoe UI</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Understanding risks and consequences</vt:lpstr>
      <vt:lpstr>PowerPoint Presentation</vt:lpstr>
      <vt:lpstr>PowerPoint Presentation</vt:lpstr>
      <vt:lpstr>What I know now</vt:lpstr>
      <vt:lpstr>Risks and effects</vt:lpstr>
      <vt:lpstr>Risks and effects</vt:lpstr>
      <vt:lpstr>Legal consequences</vt:lpstr>
      <vt:lpstr>Legal consequences</vt:lpstr>
      <vt:lpstr>A wider impact</vt:lpstr>
      <vt:lpstr>A wider impact</vt:lpstr>
      <vt:lpstr>PowerPoint Presentation</vt:lpstr>
      <vt:lpstr>Reviewing our learning</vt:lpstr>
      <vt:lpstr>Reflecting on our learning</vt:lpstr>
      <vt:lpstr>Sources of support</vt:lpstr>
      <vt:lpstr>Blog post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Jenny Barksfield</cp:lastModifiedBy>
  <cp:revision>1</cp:revision>
  <dcterms:created xsi:type="dcterms:W3CDTF">2023-05-19T09:34:20Z</dcterms:created>
  <dcterms:modified xsi:type="dcterms:W3CDTF">2024-11-21T13:46:44Z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