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4"/>
  </p:notesMasterIdLst>
  <p:handoutMasterIdLst>
    <p:handoutMasterId r:id="rId35"/>
  </p:handoutMasterIdLst>
  <p:sldIdLst>
    <p:sldId id="257" r:id="rId6"/>
    <p:sldId id="269" r:id="rId7"/>
    <p:sldId id="272" r:id="rId8"/>
    <p:sldId id="260" r:id="rId9"/>
    <p:sldId id="261" r:id="rId10"/>
    <p:sldId id="256" r:id="rId11"/>
    <p:sldId id="262" r:id="rId12"/>
    <p:sldId id="263" r:id="rId13"/>
    <p:sldId id="264" r:id="rId14"/>
    <p:sldId id="265" r:id="rId15"/>
    <p:sldId id="310" r:id="rId16"/>
    <p:sldId id="293" r:id="rId17"/>
    <p:sldId id="294" r:id="rId18"/>
    <p:sldId id="295" r:id="rId19"/>
    <p:sldId id="296" r:id="rId20"/>
    <p:sldId id="297" r:id="rId21"/>
    <p:sldId id="298" r:id="rId22"/>
    <p:sldId id="299" r:id="rId23"/>
    <p:sldId id="300" r:id="rId24"/>
    <p:sldId id="301" r:id="rId25"/>
    <p:sldId id="303" r:id="rId26"/>
    <p:sldId id="302" r:id="rId27"/>
    <p:sldId id="306" r:id="rId28"/>
    <p:sldId id="305" r:id="rId29"/>
    <p:sldId id="307" r:id="rId30"/>
    <p:sldId id="308" r:id="rId31"/>
    <p:sldId id="268" r:id="rId32"/>
    <p:sldId id="309" r:id="rId3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2"/>
            <p14:sldId id="260"/>
            <p14:sldId id="261"/>
            <p14:sldId id="256"/>
            <p14:sldId id="262"/>
          </p14:sldIdLst>
        </p14:section>
        <p14:section name="Pupil Slides" id="{938DD7AC-2297-1F48-B25E-0B0BFFE37CBE}">
          <p14:sldIdLst>
            <p14:sldId id="263"/>
            <p14:sldId id="264"/>
            <p14:sldId id="265"/>
            <p14:sldId id="310"/>
            <p14:sldId id="293"/>
            <p14:sldId id="294"/>
            <p14:sldId id="295"/>
            <p14:sldId id="296"/>
            <p14:sldId id="297"/>
            <p14:sldId id="298"/>
            <p14:sldId id="299"/>
            <p14:sldId id="300"/>
            <p14:sldId id="301"/>
            <p14:sldId id="303"/>
            <p14:sldId id="302"/>
            <p14:sldId id="306"/>
            <p14:sldId id="305"/>
            <p14:sldId id="307"/>
            <p14:sldId id="308"/>
            <p14:sldId id="268"/>
            <p14:sldId id="309"/>
          </p14:sldIdLst>
        </p14:section>
      </p14:sectionLst>
    </p:ext>
    <p:ext uri="{EFAFB233-063F-42B5-8137-9DF3F51BA10A}">
      <p15:sldGuideLst xmlns:p15="http://schemas.microsoft.com/office/powerpoint/2012/main">
        <p15:guide id="2" pos="3097"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43F01B3B-0A79-3561-98C2-0DA19E679C22}" name="Urvi Kotasthane" initials="UK" userId="462232ca9ae2fbff" providerId="Windows Live"/>
  <p188:author id="{A585043F-A66D-640D-13ED-CBB00BA6FCE7}" name="Florence Ackland" initials="FA" userId="S::florence@pshe-association.org.uk::4fb6b414-8ee9-4dd4-af5a-4d2d97910631" providerId="AD"/>
  <p188:author id="{2953C961-0D3A-A54A-1903-0F6ADC9B3A04}" name="Samantha Payne" initials="SP" userId="S::samantha.payne@pshe-association.org.uk::81039844-1462-41c4-a80c-2902591b5025"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B492C19B-DDE5-C4E1-31E8-8441D5A9EA7E}" name="Ryan Ten" initials="RT" userId="S::Ryan@togethercreativeltd.onmicrosoft.com::751e40b9-49a9-402b-b012-4cd6d382a60d" providerId="AD"/>
  <p188:author id="{A615D0C0-0528-1829-B6EF-3E91335F7BD5}" name="Elizabeth Laming" initials="EL" userId="S::Elizabeth@pshe-association.org.uk::9efb028c-33ba-4adf-b3e0-6fd4460b302f" providerId="AD"/>
  <p188:author id="{AA2E18D1-4FC5-395A-56DD-E95ACD173C45}" name="Jenny Fox" initials="JF" userId="S::Jenny.Fox@pshe-association.org.uk::2a9d483f-3ac6-4911-84ca-318615ef2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C2C"/>
    <a:srgbClr val="E7F1CF"/>
    <a:srgbClr val="88C2BF"/>
    <a:srgbClr val="64235E"/>
    <a:srgbClr val="F6B4A5"/>
    <a:srgbClr val="D39BBD"/>
    <a:srgbClr val="BCCE96"/>
    <a:srgbClr val="ED694B"/>
    <a:srgbClr val="1EA099"/>
    <a:srgbClr val="384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E4F28-66FF-4D59-9ECF-4AC2FACB91C4}" v="1" dt="2026-05-20T14:57:38.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p:restoredTop sz="86575" autoAdjust="0"/>
  </p:normalViewPr>
  <p:slideViewPr>
    <p:cSldViewPr snapToGrid="0">
      <p:cViewPr varScale="1">
        <p:scale>
          <a:sx n="90" d="100"/>
          <a:sy n="90" d="100"/>
        </p:scale>
        <p:origin x="1376" y="72"/>
      </p:cViewPr>
      <p:guideLst>
        <p:guide pos="3097"/>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28/05/2026</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5/28/2026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a:t>
            </a:fld>
            <a:endParaRPr lang="en-US"/>
          </a:p>
        </p:txBody>
      </p:sp>
    </p:spTree>
    <p:extLst>
      <p:ext uri="{BB962C8B-B14F-4D97-AF65-F5344CB8AC3E}">
        <p14:creationId xmlns:p14="http://schemas.microsoft.com/office/powerpoint/2010/main" val="58017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Rights at risk (10 mins, slides 14-18)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slides 15-18 for support.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137074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Rights at risk (10 mins, slides 14-18)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slides 15-18 for support.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37255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Rights at risk (10 mins, slides 14-18)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slides 15-18 for support.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76422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using AI (15 mins, slides 19-24)</a:t>
            </a:r>
          </a:p>
          <a:p>
            <a:r>
              <a:rPr lang="en-GB" sz="1200" kern="1200" dirty="0">
                <a:solidFill>
                  <a:schemeClr val="tx1"/>
                </a:solidFill>
                <a:effectLst/>
                <a:latin typeface="+mn-lt"/>
                <a:ea typeface="+mn-ea"/>
                <a:cs typeface="+mn-cs"/>
              </a:rPr>
              <a:t>Using the slide, explain that to ensure generative AI is used responsibly, someone should consider: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their own and others’ privacy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honesty and transparency about when and how it’s used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limitations (bias/incorrect information/environmental impacts/harmful content)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as a tool and not a replacement for learning, critical thinking, or creativity.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groups </a:t>
            </a:r>
            <a:r>
              <a:rPr lang="en-GB" sz="1200" b="1" kern="1200" dirty="0">
                <a:solidFill>
                  <a:schemeClr val="tx1"/>
                </a:solidFill>
                <a:effectLst/>
                <a:latin typeface="+mn-lt"/>
                <a:ea typeface="+mn-ea"/>
                <a:cs typeface="+mn-cs"/>
              </a:rPr>
              <a:t>Resource 3: Strategies</a:t>
            </a:r>
            <a:r>
              <a:rPr lang="en-GB" sz="1200" kern="1200" dirty="0">
                <a:solidFill>
                  <a:schemeClr val="tx1"/>
                </a:solidFill>
                <a:effectLst/>
                <a:latin typeface="+mn-lt"/>
                <a:ea typeface="+mn-ea"/>
                <a:cs typeface="+mn-cs"/>
              </a:rPr>
              <a:t> and explain that if someone decides to use generative AI, there are different strategies that can help them use it more responsibly.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54052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using AI (15 mins, slides 19-24)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the slide and ask groups to organise the strategies into the four categories: help protect privacy, ensure honesty and integrity, consider the limitations, treat it as a tool.</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3956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using AI (15 mins, slides 19-24)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this and the next slide to support.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7530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using AI (15 mins, slides 19-24)</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3021011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using AI (15 mins, slides 19-24)</a:t>
            </a:r>
          </a:p>
          <a:p>
            <a:r>
              <a:rPr lang="en-GB" sz="1200" kern="1200" dirty="0">
                <a:solidFill>
                  <a:schemeClr val="tx1"/>
                </a:solidFill>
                <a:effectLst/>
                <a:latin typeface="+mn-lt"/>
                <a:ea typeface="+mn-ea"/>
                <a:cs typeface="+mn-cs"/>
              </a:rPr>
              <a:t>Next, explain that it is also important that any organisations that choose to use generative AI in their work also ensure responsible use. Share the scenario on the slide.</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290399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using AI (15 mins, slides 19-24)</a:t>
            </a:r>
          </a:p>
          <a:p>
            <a:r>
              <a:rPr lang="en-GB" sz="1200" kern="1200" dirty="0">
                <a:solidFill>
                  <a:schemeClr val="tx1"/>
                </a:solidFill>
                <a:effectLst/>
                <a:latin typeface="+mn-lt"/>
                <a:ea typeface="+mn-ea"/>
                <a:cs typeface="+mn-cs"/>
              </a:rPr>
              <a:t>Ask students to answer the questions to advise Marta on what she should consider before using any new generative AI tool.</a:t>
            </a:r>
          </a:p>
          <a:p>
            <a:pPr lvl="0"/>
            <a:r>
              <a:rPr lang="en-GB" sz="1200" kern="1200" dirty="0">
                <a:solidFill>
                  <a:schemeClr val="tx1"/>
                </a:solidFill>
                <a:effectLst/>
                <a:latin typeface="+mn-lt"/>
                <a:ea typeface="+mn-ea"/>
                <a:cs typeface="+mn-cs"/>
              </a:rPr>
              <a:t>How can I ensure I protect people’s privacy when using generative AI?</a:t>
            </a:r>
          </a:p>
          <a:p>
            <a:pPr lvl="0"/>
            <a:r>
              <a:rPr lang="en-GB" sz="1200" kern="1200" dirty="0">
                <a:solidFill>
                  <a:schemeClr val="tx1"/>
                </a:solidFill>
                <a:effectLst/>
                <a:latin typeface="+mn-lt"/>
                <a:ea typeface="+mn-ea"/>
                <a:cs typeface="+mn-cs"/>
              </a:rPr>
              <a:t>What can I do to reduce the impact of bias?</a:t>
            </a:r>
          </a:p>
          <a:p>
            <a:pPr lvl="0"/>
            <a:r>
              <a:rPr lang="en-GB" sz="1200" kern="1200" dirty="0">
                <a:solidFill>
                  <a:schemeClr val="tx1"/>
                </a:solidFill>
                <a:effectLst/>
                <a:latin typeface="+mn-lt"/>
                <a:ea typeface="+mn-ea"/>
                <a:cs typeface="+mn-cs"/>
              </a:rPr>
              <a:t>How can I ensure transparency?</a:t>
            </a:r>
          </a:p>
          <a:p>
            <a:pPr lvl="0"/>
            <a:r>
              <a:rPr lang="en-GB" sz="1200" kern="1200" dirty="0">
                <a:solidFill>
                  <a:schemeClr val="tx1"/>
                </a:solidFill>
                <a:effectLst/>
                <a:latin typeface="+mn-lt"/>
                <a:ea typeface="+mn-ea"/>
                <a:cs typeface="+mn-cs"/>
              </a:rPr>
              <a:t>How can I ensure my staff and those I support are confident we can use generative AI responsibly as a charity?</a:t>
            </a:r>
          </a:p>
          <a:p>
            <a:pPr lvl="0"/>
            <a:r>
              <a:rPr lang="en-GB" sz="1200" kern="1200" dirty="0">
                <a:solidFill>
                  <a:schemeClr val="tx1"/>
                </a:solidFill>
                <a:effectLst/>
                <a:latin typeface="+mn-lt"/>
                <a:ea typeface="+mn-ea"/>
                <a:cs typeface="+mn-cs"/>
              </a:rPr>
              <a:t>Can I improve efficiency without using generative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feedback, where students might suggest:</a:t>
            </a:r>
          </a:p>
          <a:p>
            <a:pPr marL="285750" lvl="0" indent="-285750">
              <a:lnSpc>
                <a:spcPts val="1550"/>
              </a:lnSpc>
              <a:buFont typeface="Arial" panose="020B0604020202020204" pitchFamily="34" charset="0"/>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Marta shouldn’t use sensitive or personal information </a:t>
            </a:r>
            <a:endParaRPr lang="en-GB" sz="1800" i="0" dirty="0">
              <a:solidFill>
                <a:srgbClr val="3B3838"/>
              </a:solidFill>
              <a:effectLst/>
              <a:latin typeface="Outfit"/>
              <a:ea typeface="Calibri" panose="020F0502020204030204" pitchFamily="34" charset="0"/>
              <a:cs typeface="Times New Roman" panose="02020603050405020304" pitchFamily="18" charset="0"/>
            </a:endParaRPr>
          </a:p>
          <a:p>
            <a:pPr marL="285750" lvl="0" indent="-285750">
              <a:lnSpc>
                <a:spcPts val="1550"/>
              </a:lnSpc>
              <a:buFont typeface="Arial" panose="020B0604020202020204" pitchFamily="34" charset="0"/>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tools that have been trained on diverse data sets should be used; staff need to be aware of bias; outputs should be </a:t>
            </a:r>
            <a:r>
              <a:rPr lang="en-GB" sz="1800" dirty="0">
                <a:solidFill>
                  <a:srgbClr val="3B3838"/>
                </a:solidFill>
                <a:effectLst/>
                <a:latin typeface="Outfit"/>
                <a:ea typeface="Calibri" panose="020F0502020204030204" pitchFamily="34" charset="0"/>
                <a:cs typeface="Times New Roman" panose="02020603050405020304" pitchFamily="18" charset="0"/>
              </a:rPr>
              <a:t> </a:t>
            </a:r>
            <a:r>
              <a:rPr lang="en-GB" sz="1800" i="1" dirty="0">
                <a:solidFill>
                  <a:srgbClr val="3B3838"/>
                </a:solidFill>
                <a:effectLst/>
                <a:latin typeface="Outfit"/>
                <a:ea typeface="Calibri" panose="020F0502020204030204" pitchFamily="34" charset="0"/>
                <a:cs typeface="Times New Roman" panose="02020603050405020304" pitchFamily="18" charset="0"/>
              </a:rPr>
              <a:t>reviewed to make sure they meet the diverse needs of the young people</a:t>
            </a:r>
            <a:endParaRPr lang="en-GB" sz="1800" i="0" kern="1200" dirty="0">
              <a:solidFill>
                <a:srgbClr val="3B3838"/>
              </a:solidFill>
              <a:effectLst/>
              <a:latin typeface="Outfit"/>
              <a:ea typeface="Calibri" panose="020F0502020204030204" pitchFamily="34" charset="0"/>
              <a:cs typeface="Times New Roman" panose="02020603050405020304" pitchFamily="18" charset="0"/>
            </a:endParaRPr>
          </a:p>
          <a:p>
            <a:pPr marL="285750" lvl="0" indent="-285750">
              <a:lnSpc>
                <a:spcPts val="1550"/>
              </a:lnSpc>
              <a:buFont typeface="Arial" panose="020B0604020202020204" pitchFamily="34" charset="0"/>
              <a:buChar char="•"/>
            </a:pPr>
            <a:r>
              <a:rPr lang="en-GB" sz="1200" i="1" kern="1200" dirty="0">
                <a:solidFill>
                  <a:schemeClr val="tx1"/>
                </a:solidFill>
                <a:effectLst/>
                <a:latin typeface="+mn-lt"/>
                <a:ea typeface="+mn-ea"/>
                <a:cs typeface="+mn-cs"/>
              </a:rPr>
              <a:t>Marta must be open about when and how generative AI is being used with staff and those using the youth centre; she could include when and how it can be used in policies</a:t>
            </a:r>
            <a:endParaRPr lang="en-GB" sz="1200" i="0" kern="1200" dirty="0">
              <a:solidFill>
                <a:schemeClr val="tx1"/>
              </a:solidFill>
              <a:effectLst/>
              <a:latin typeface="+mn-lt"/>
              <a:ea typeface="+mn-ea"/>
              <a:cs typeface="+mn-cs"/>
            </a:endParaRPr>
          </a:p>
          <a:p>
            <a:pPr marL="285750" lvl="0" indent="-285750">
              <a:lnSpc>
                <a:spcPts val="1550"/>
              </a:lnSpc>
              <a:buFont typeface="Arial" panose="020B0604020202020204" pitchFamily="34" charset="0"/>
              <a:buChar char="•"/>
            </a:pPr>
            <a:r>
              <a:rPr lang="en-GB" sz="1200" i="1" kern="1200" dirty="0">
                <a:solidFill>
                  <a:schemeClr val="tx1"/>
                </a:solidFill>
                <a:effectLst/>
                <a:latin typeface="+mn-lt"/>
                <a:ea typeface="+mn-ea"/>
                <a:cs typeface="+mn-cs"/>
              </a:rPr>
              <a:t>staff are trained before using generative AI tools; guidance documents on responsible use for staff could be created</a:t>
            </a:r>
            <a:endParaRPr lang="en-GB" sz="1200" i="0" kern="1200" dirty="0">
              <a:solidFill>
                <a:schemeClr val="tx1"/>
              </a:solidFill>
              <a:effectLst/>
              <a:latin typeface="+mn-lt"/>
              <a:ea typeface="+mn-ea"/>
              <a:cs typeface="+mn-cs"/>
            </a:endParaRPr>
          </a:p>
          <a:p>
            <a:pPr marL="285750" lvl="0" indent="-285750">
              <a:lnSpc>
                <a:spcPts val="1550"/>
              </a:lnSpc>
              <a:buFont typeface="Arial" panose="020B0604020202020204" pitchFamily="34" charset="0"/>
              <a:buChar char="•"/>
            </a:pPr>
            <a:r>
              <a:rPr lang="en-GB" sz="1200" i="1" kern="1200" dirty="0">
                <a:solidFill>
                  <a:schemeClr val="tx1"/>
                </a:solidFill>
                <a:effectLst/>
                <a:latin typeface="+mn-lt"/>
                <a:ea typeface="+mn-ea"/>
                <a:cs typeface="+mn-cs"/>
              </a:rPr>
              <a:t>templates for grant applications and newsletters could be used; multiple choice questions could be used in surveys to make data easier to review; Marta could gather feedback from staff and the youth centre users on ideas to improve efficiency.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3a: Helping Marta, </a:t>
            </a:r>
            <a:r>
              <a:rPr lang="en-GB" sz="1200" kern="1200" dirty="0">
                <a:solidFill>
                  <a:schemeClr val="tx1"/>
                </a:solidFill>
                <a:effectLst/>
                <a:latin typeface="+mn-lt"/>
                <a:ea typeface="+mn-ea"/>
                <a:cs typeface="+mn-cs"/>
              </a:rPr>
              <a:t>with sentence starters to help structure their answers.</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suggest any other strategies that could be used to help ensure generative AI tools are used responsibly.</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341579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reflect on how they will reduce any negative impacts on their rights and the rights of others if they choose to use generative AI. As this is a personal reflection, students do not need to share their responses with the class.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299839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90415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students of the learning outcomes and ask them to revisit the attitude continuum and consider if any of their previous answers have changed. Then, ask them to explain any changes or add any new learning that has reinforced their original responses (</a:t>
            </a:r>
            <a:r>
              <a:rPr lang="en-GB" sz="1800" dirty="0">
                <a:solidFill>
                  <a:srgbClr val="3B3838"/>
                </a:solidFill>
                <a:effectLst/>
                <a:latin typeface="Outfit"/>
                <a:ea typeface="Calibri" panose="020F0502020204030204" pitchFamily="34" charset="0"/>
                <a:cs typeface="Times New Roman" panose="02020603050405020304" pitchFamily="18" charset="0"/>
              </a:rPr>
              <a:t>using a different colour pen).</a:t>
            </a:r>
          </a:p>
          <a:p>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This is an opportunity for students to demonstrate progress through changes in attitudes or their ability to clearly articulate their opinions, using the lesson content to support them.</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356298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(2 mins)</a:t>
            </a:r>
          </a:p>
          <a:p>
            <a:r>
              <a:rPr lang="en-GB" sz="1200" kern="1200" dirty="0">
                <a:solidFill>
                  <a:schemeClr val="tx1"/>
                </a:solidFill>
                <a:effectLst/>
                <a:latin typeface="+mn-lt"/>
                <a:ea typeface="+mn-ea"/>
                <a:cs typeface="+mn-cs"/>
              </a:rPr>
              <a:t>Remind students that if they have concerns about the use of AI and how it might impact their rights it is important they speak to a trusted adult at home or at school (for example the head of year or form tutor). Students can also contact:</a:t>
            </a:r>
          </a:p>
          <a:p>
            <a:pPr lvl="0"/>
            <a:r>
              <a:rPr lang="en-GB" sz="1200" kern="1200" dirty="0">
                <a:solidFill>
                  <a:schemeClr val="tx1"/>
                </a:solidFill>
                <a:effectLst/>
                <a:latin typeface="+mn-lt"/>
                <a:ea typeface="+mn-ea"/>
                <a:cs typeface="+mn-cs"/>
              </a:rPr>
              <a:t>Childline - </a:t>
            </a:r>
            <a:r>
              <a:rPr lang="en-GB" sz="1200" u="sng" kern="1200" dirty="0">
                <a:solidFill>
                  <a:schemeClr val="tx1"/>
                </a:solidFill>
                <a:effectLst/>
                <a:latin typeface="+mn-lt"/>
                <a:ea typeface="+mn-ea"/>
                <a:cs typeface="+mn-cs"/>
                <a:hlinkClick r:id="rId3"/>
              </a:rPr>
              <a:t>www.childline.org.uk</a:t>
            </a:r>
            <a:r>
              <a:rPr lang="en-GB" sz="1200" kern="1200" dirty="0">
                <a:solidFill>
                  <a:schemeClr val="tx1"/>
                </a:solidFill>
                <a:effectLst/>
                <a:latin typeface="+mn-lt"/>
                <a:ea typeface="+mn-ea"/>
                <a:cs typeface="+mn-cs"/>
              </a:rPr>
              <a:t>; 0800 1111</a:t>
            </a:r>
          </a:p>
          <a:p>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a:t>
            </a:r>
          </a:p>
          <a:p>
            <a:r>
              <a:rPr lang="en-GB" sz="1200" kern="1200" dirty="0">
                <a:solidFill>
                  <a:schemeClr val="tx1"/>
                </a:solidFill>
                <a:effectLst/>
                <a:latin typeface="+mn-lt"/>
                <a:ea typeface="+mn-ea"/>
                <a:cs typeface="+mn-cs"/>
              </a:rPr>
              <a:t>Ask students to create a school policy on the responsible use of generative AI for teachers and students, including: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information teachers and students should be aware of, to help make fully informed and responsible decisions about using generative AI</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any rights that could be put at risk when using generative AI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strategies teachers and students could use to help reduce the impact on rights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28</a:t>
            </a:fld>
            <a:endParaRPr lang="en-US"/>
          </a:p>
        </p:txBody>
      </p:sp>
    </p:spTree>
    <p:extLst>
      <p:ext uri="{BB962C8B-B14F-4D97-AF65-F5344CB8AC3E}">
        <p14:creationId xmlns:p14="http://schemas.microsoft.com/office/powerpoint/2010/main" val="82017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8-10)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Establish or revisit ground rules using the slide. Explain that if students have worries or questions during or after the lesson that they do not want to raise in front of the class, they can write their question on a piece of paper, anonymously or with their name, and put it in the question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8-10)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Introduce the learning objective and outcomes </a:t>
            </a:r>
            <a:r>
              <a:rPr lang="en-GB" sz="1200" kern="1200">
                <a:solidFill>
                  <a:schemeClr val="tx1"/>
                </a:solidFill>
                <a:effectLst/>
                <a:latin typeface="+mn-lt"/>
                <a:ea typeface="+mn-ea"/>
                <a:cs typeface="+mn-cs"/>
              </a:rPr>
              <a:t>on the slide. </a:t>
            </a:r>
            <a:r>
              <a:rPr lang="en-GB" sz="1200" kern="1200" dirty="0">
                <a:solidFill>
                  <a:schemeClr val="tx1"/>
                </a:solidFill>
                <a:effectLst/>
                <a:latin typeface="+mn-lt"/>
                <a:ea typeface="+mn-ea"/>
                <a:cs typeface="+mn-cs"/>
              </a:rPr>
              <a:t>Explain that today’s lesson will explore how the use of generative AI could put people’s rights at risk, and strategies to help manage this. </a:t>
            </a: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(10 mins)</a:t>
            </a:r>
          </a:p>
          <a:p>
            <a:r>
              <a:rPr lang="en-GB" sz="1200" kern="1200" dirty="0">
                <a:solidFill>
                  <a:schemeClr val="tx1"/>
                </a:solidFill>
                <a:effectLst/>
                <a:latin typeface="+mn-lt"/>
                <a:ea typeface="+mn-ea"/>
                <a:cs typeface="+mn-cs"/>
              </a:rPr>
              <a:t>Using the slide, ask students to draw a line in their books, writing agree at one end and disagree at the other. For each statement, ask them to decide where on the line they would put the statement to show how much they agree or disagree. They should try to provide a brief reason for each.</a:t>
            </a:r>
          </a:p>
          <a:p>
            <a:r>
              <a:rPr lang="en-GB" sz="1200" kern="1200" dirty="0">
                <a:solidFill>
                  <a:schemeClr val="tx1"/>
                </a:solidFill>
                <a:effectLst/>
                <a:latin typeface="+mn-lt"/>
                <a:ea typeface="+mn-ea"/>
                <a:cs typeface="+mn-cs"/>
              </a:rPr>
              <a:t>Circulate during the activity to establish students’ starting points and notice any common themes in their responses. Consider how the lesson may need adapting depending on any gaps or misconceptions identified. For example, if students all disagree that the use of generative AI might put people’s rights at risk, you may want to spend more time exploring this in the second activity.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8991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rights? (10 mins, slides 12-13)</a:t>
            </a:r>
          </a:p>
          <a:p>
            <a:r>
              <a:rPr lang="en-GB" sz="1200" kern="1200" dirty="0">
                <a:solidFill>
                  <a:schemeClr val="tx1"/>
                </a:solidFill>
                <a:effectLst/>
                <a:latin typeface="+mn-lt"/>
                <a:ea typeface="+mn-ea"/>
                <a:cs typeface="+mn-cs"/>
              </a:rPr>
              <a:t>Explain that human rights are the rights and freedoms of every person and are based on the principle of human dignity. This is the belief that all people have worth and value because they are human. Examples of human rights include the right to life, freedom of expression and the right to liberty and security. For anyone under 18 there are also specific children’s rights. The United Nations Convention on the Rights of the Child (UNCRC) contains additional rights for children and young people to protect them from harm, due to their increased vulnerability, and ensure their wellbeing and development. This lesson will focus on four of these: </a:t>
            </a:r>
          </a:p>
          <a:p>
            <a:pPr lvl="0"/>
            <a:r>
              <a:rPr lang="en-GB" sz="1200" kern="1200" dirty="0">
                <a:solidFill>
                  <a:schemeClr val="tx1"/>
                </a:solidFill>
                <a:effectLst/>
                <a:latin typeface="+mn-lt"/>
                <a:ea typeface="+mn-ea"/>
                <a:cs typeface="+mn-cs"/>
              </a:rPr>
              <a:t>Article 2 (the right to not be discriminated against) </a:t>
            </a:r>
          </a:p>
          <a:p>
            <a:pPr lvl="0"/>
            <a:r>
              <a:rPr lang="en-GB" sz="1200" kern="1200" dirty="0">
                <a:solidFill>
                  <a:schemeClr val="tx1"/>
                </a:solidFill>
                <a:effectLst/>
                <a:latin typeface="+mn-lt"/>
                <a:ea typeface="+mn-ea"/>
                <a:cs typeface="+mn-cs"/>
              </a:rPr>
              <a:t>Article 16 (the right to privacy) </a:t>
            </a:r>
          </a:p>
          <a:p>
            <a:pPr lvl="0"/>
            <a:r>
              <a:rPr lang="en-GB" sz="1200" kern="1200" dirty="0">
                <a:solidFill>
                  <a:schemeClr val="tx1"/>
                </a:solidFill>
                <a:effectLst/>
                <a:latin typeface="+mn-lt"/>
                <a:ea typeface="+mn-ea"/>
                <a:cs typeface="+mn-cs"/>
              </a:rPr>
              <a:t>Article 17 (the right of access to information from the media) </a:t>
            </a:r>
          </a:p>
          <a:p>
            <a:pPr lvl="0"/>
            <a:r>
              <a:rPr lang="en-GB" sz="1200" kern="1200" dirty="0">
                <a:solidFill>
                  <a:schemeClr val="tx1"/>
                </a:solidFill>
                <a:effectLst/>
                <a:latin typeface="+mn-lt"/>
                <a:ea typeface="+mn-ea"/>
                <a:cs typeface="+mn-cs"/>
              </a:rPr>
              <a:t>Article 28 (the right to education)</a:t>
            </a: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137411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(10 mins, slides 12-13)</a:t>
            </a:r>
          </a:p>
          <a:p>
            <a:r>
              <a:rPr lang="en-GB" sz="1200" kern="1200" dirty="0">
                <a:solidFill>
                  <a:schemeClr val="tx1"/>
                </a:solidFill>
                <a:effectLst/>
                <a:latin typeface="+mn-lt"/>
                <a:ea typeface="+mn-ea"/>
                <a:cs typeface="+mn-cs"/>
              </a:rPr>
              <a:t>Using </a:t>
            </a:r>
            <a:r>
              <a:rPr lang="en-GB" sz="1200" b="1" kern="1200" dirty="0">
                <a:solidFill>
                  <a:schemeClr val="tx1"/>
                </a:solidFill>
                <a:effectLst/>
                <a:latin typeface="+mn-lt"/>
                <a:ea typeface="+mn-ea"/>
                <a:cs typeface="+mn-cs"/>
              </a:rPr>
              <a:t>Resource 1: Children’s rights, </a:t>
            </a:r>
            <a:r>
              <a:rPr lang="en-GB" sz="1200" kern="1200" dirty="0">
                <a:solidFill>
                  <a:schemeClr val="tx1"/>
                </a:solidFill>
                <a:effectLst/>
                <a:latin typeface="+mn-lt"/>
                <a:ea typeface="+mn-ea"/>
                <a:cs typeface="+mn-cs"/>
              </a:rPr>
              <a:t>attach each of the four rights to a piece of flipchart paper and put them around the room. Ask students to write ideas about how the use of generative AI might impact each right, either positively or negatively.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Review students’ ideas as they add them to each right. </a:t>
            </a:r>
            <a:r>
              <a:rPr lang="en-GB" sz="1800" dirty="0">
                <a:solidFill>
                  <a:srgbClr val="3B3838"/>
                </a:solidFill>
                <a:effectLst/>
                <a:latin typeface="Outfit"/>
                <a:ea typeface="Calibri" panose="020F0502020204030204" pitchFamily="34" charset="0"/>
                <a:cs typeface="Times New Roman" panose="02020603050405020304" pitchFamily="18" charset="0"/>
              </a:rPr>
              <a:t>When they have finished, summarise their ideas on each right, drawing out the key learning and making sure the following points are covered:</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Article 2 (the right to not be discriminated against) – AI tools often include bias in the training data; materials that reinforce harmful views or stereotypes might be generated; AI might recommend choices or actions that discriminate against, or don’t consider the needs of, minority groups.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Article 16 (the right to privacy) - AI tools may collect or use personal data; users may not be aware how the data will be used; privacy breaches could lead to non-consensual content creation (fake images or videos); people might be encouraged to share more private information than they intended to when interacting with AI tools; some AI tools have been used to create content that might embarrass or harm another person’s reputation.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Article 17 (the right of access to information from the media) - AI tools could help summarise complex ideas; it can be difficult to know the difference between real news/images and AI generated ones; the information generated by AI is not always reliable but can appear accurate; AI tools can recreate/produce content that isn’t suitable for young people.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Article 28 (the right to education) – text could be adapted for different reading levels; could support personalised learning; not everyone has the same access to AI tools or electronic devices; they could generate incorrect information; relying on AI tools could impact skill development e.g. critical thinking.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1a: Which right? </a:t>
            </a:r>
            <a:r>
              <a:rPr lang="en-GB" sz="1200" kern="1200" dirty="0">
                <a:solidFill>
                  <a:schemeClr val="tx1"/>
                </a:solidFill>
                <a:effectLst/>
                <a:latin typeface="+mn-lt"/>
                <a:ea typeface="+mn-ea"/>
                <a:cs typeface="+mn-cs"/>
              </a:rPr>
              <a:t>and ask them to match each statement to one of the rights around the room.</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discuss which other rights might be affected by the use of generative AI.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18618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Rights at risk (10 mins, slides 14-18)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when using generative AI tools, it is important for individuals to consider their own and others’ rights, especially when these tools are being used to make real-world decisions. Due to the nature of all the content on the internet, the type of data used to train generative AI tools, and how these tools are used, can put people’s rights at risk. Share the scenarios on the slide and ask pairs to identify, for each scenario, which right could be put at risk and explain how.</a:t>
            </a:r>
          </a:p>
          <a:p>
            <a:endParaRPr lang="en-GB" dirty="0"/>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2: Rights at risk </a:t>
            </a:r>
            <a:r>
              <a:rPr lang="en-GB" sz="1200" kern="1200" dirty="0">
                <a:solidFill>
                  <a:schemeClr val="tx1"/>
                </a:solidFill>
                <a:effectLst/>
                <a:latin typeface="+mn-lt"/>
                <a:ea typeface="+mn-ea"/>
                <a:cs typeface="+mn-cs"/>
              </a:rPr>
              <a:t>and ask them to match each scenario to the right that could be at risk, and the explanation.</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suggest how the user could try and reduce the impact on people’s rights in each scenario.</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112762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Rights at risk (10 mins, slides 14-18)</a:t>
            </a:r>
          </a:p>
          <a:p>
            <a:r>
              <a:rPr lang="en-GB" sz="1200" kern="1200" dirty="0">
                <a:solidFill>
                  <a:schemeClr val="tx1"/>
                </a:solidFill>
                <a:effectLst/>
                <a:latin typeface="+mn-lt"/>
                <a:ea typeface="+mn-ea"/>
                <a:cs typeface="+mn-cs"/>
              </a:rPr>
              <a:t>Take feedback, using slides 15-18 for support.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4104814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DD40"/>
          </p15:clr>
        </p15:guide>
        <p15:guide id="2" pos="3120" userDrawn="1">
          <p15:clr>
            <a:srgbClr val="FBDD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5317" y="1155918"/>
            <a:ext cx="5811493" cy="2131857"/>
          </a:xfrm>
        </p:spPr>
        <p:txBody>
          <a:bodyPr>
            <a:noAutofit/>
          </a:bodyPr>
          <a:lstStyle/>
          <a:p>
            <a:r>
              <a:rPr lang="en-US" sz="4200" dirty="0"/>
              <a:t>Understanding AI: Rights, safety and wellbeing</a:t>
            </a:r>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7" name="Subtitle 2">
            <a:extLst>
              <a:ext uri="{FF2B5EF4-FFF2-40B4-BE49-F238E27FC236}">
                <a16:creationId xmlns:a16="http://schemas.microsoft.com/office/drawing/2014/main" id="{6476801F-BB4C-03DC-0AA2-38B90E553DAA}"/>
              </a:ext>
            </a:extLst>
          </p:cNvPr>
          <p:cNvSpPr txBox="1">
            <a:spLocks/>
          </p:cNvSpPr>
          <p:nvPr/>
        </p:nvSpPr>
        <p:spPr>
          <a:xfrm>
            <a:off x="228318" y="3556578"/>
            <a:ext cx="5071113" cy="1023858"/>
          </a:xfrm>
          <a:prstGeom prst="rect">
            <a:avLst/>
          </a:prstGeom>
        </p:spPr>
        <p:txBody>
          <a:bodyPr>
            <a:noAutofit/>
          </a:bodyPr>
          <a:lstStyle>
            <a:lvl1pPr marL="0" indent="0" algn="l" defTabSz="990570" rtl="0" eaLnBrk="1" latinLnBrk="0" hangingPunct="1">
              <a:lnSpc>
                <a:spcPts val="3200"/>
              </a:lnSpc>
              <a:spcBef>
                <a:spcPts val="0"/>
              </a:spcBef>
              <a:buFont typeface="Arial" panose="020B0604020202020204" pitchFamily="34" charset="0"/>
              <a:buNone/>
              <a:defRPr sz="2400" kern="1200">
                <a:solidFill>
                  <a:schemeClr val="accent2"/>
                </a:solidFill>
                <a:latin typeface="Century Gothic" panose="020B0502020202020204" pitchFamily="34" charset="0"/>
                <a:ea typeface="+mn-ea"/>
                <a:cs typeface="+mn-cs"/>
              </a:defRPr>
            </a:lvl1pPr>
            <a:lvl2pPr marL="495285" indent="0" algn="ctr" defTabSz="990570" rtl="0" eaLnBrk="1" latinLnBrk="0" hangingPunct="1">
              <a:lnSpc>
                <a:spcPct val="90000"/>
              </a:lnSpc>
              <a:spcBef>
                <a:spcPts val="542"/>
              </a:spcBef>
              <a:buFont typeface="Arial" panose="020B0604020202020204" pitchFamily="34" charset="0"/>
              <a:buNone/>
              <a:defRPr sz="2167" kern="1200">
                <a:solidFill>
                  <a:schemeClr val="tx1"/>
                </a:solidFill>
                <a:latin typeface="Century Gothic" panose="020B0502020202020204" pitchFamily="34" charset="0"/>
                <a:ea typeface="+mn-ea"/>
                <a:cs typeface="+mn-cs"/>
              </a:defRPr>
            </a:lvl2pPr>
            <a:lvl3pPr marL="990570" indent="0" algn="ctr" defTabSz="990570" rtl="0" eaLnBrk="1" latinLnBrk="0" hangingPunct="1">
              <a:lnSpc>
                <a:spcPct val="90000"/>
              </a:lnSpc>
              <a:spcBef>
                <a:spcPts val="542"/>
              </a:spcBef>
              <a:buFont typeface="Arial" panose="020B0604020202020204" pitchFamily="34" charset="0"/>
              <a:buNone/>
              <a:defRPr sz="1950" kern="1200">
                <a:solidFill>
                  <a:schemeClr val="tx1"/>
                </a:solidFill>
                <a:latin typeface="Century Gothic" panose="020B0502020202020204" pitchFamily="34" charset="0"/>
                <a:ea typeface="+mn-ea"/>
                <a:cs typeface="+mn-cs"/>
              </a:defRPr>
            </a:lvl3pPr>
            <a:lvl4pPr marL="1485854" indent="0" algn="ctr" defTabSz="990570" rtl="0" eaLnBrk="1" latinLnBrk="0" hangingPunct="1">
              <a:lnSpc>
                <a:spcPct val="90000"/>
              </a:lnSpc>
              <a:spcBef>
                <a:spcPts val="542"/>
              </a:spcBef>
              <a:buFont typeface="Arial" panose="020B0604020202020204" pitchFamily="34" charset="0"/>
              <a:buNone/>
              <a:defRPr sz="1733" kern="1200">
                <a:solidFill>
                  <a:schemeClr val="tx1"/>
                </a:solidFill>
                <a:latin typeface="Century Gothic" panose="020B0502020202020204" pitchFamily="34" charset="0"/>
                <a:ea typeface="+mn-ea"/>
                <a:cs typeface="+mn-cs"/>
              </a:defRPr>
            </a:lvl4pPr>
            <a:lvl5pPr marL="1981139" indent="0" algn="ctr" defTabSz="990570" rtl="0" eaLnBrk="1" latinLnBrk="0" hangingPunct="1">
              <a:lnSpc>
                <a:spcPct val="90000"/>
              </a:lnSpc>
              <a:spcBef>
                <a:spcPts val="542"/>
              </a:spcBef>
              <a:buFont typeface="Arial" panose="020B0604020202020204" pitchFamily="34" charset="0"/>
              <a:buNone/>
              <a:defRPr sz="1733" kern="1200">
                <a:solidFill>
                  <a:schemeClr val="tx1"/>
                </a:solidFill>
                <a:latin typeface="Century Gothic" panose="020B0502020202020204" pitchFamily="34" charset="0"/>
                <a:ea typeface="+mn-ea"/>
                <a:cs typeface="+mn-cs"/>
              </a:defRPr>
            </a:lvl5pPr>
            <a:lvl6pPr marL="2476424" indent="0" algn="ctr" defTabSz="990570" rtl="0" eaLnBrk="1" latinLnBrk="0" hangingPunct="1">
              <a:lnSpc>
                <a:spcPct val="90000"/>
              </a:lnSpc>
              <a:spcBef>
                <a:spcPts val="542"/>
              </a:spcBef>
              <a:buFont typeface="Arial" panose="020B0604020202020204" pitchFamily="34" charset="0"/>
              <a:buNone/>
              <a:defRPr sz="1733" kern="1200">
                <a:solidFill>
                  <a:schemeClr val="tx1"/>
                </a:solidFill>
                <a:latin typeface="+mn-lt"/>
                <a:ea typeface="+mn-ea"/>
                <a:cs typeface="+mn-cs"/>
              </a:defRPr>
            </a:lvl6pPr>
            <a:lvl7pPr marL="2971709" indent="0" algn="ctr" defTabSz="990570" rtl="0" eaLnBrk="1" latinLnBrk="0" hangingPunct="1">
              <a:lnSpc>
                <a:spcPct val="90000"/>
              </a:lnSpc>
              <a:spcBef>
                <a:spcPts val="542"/>
              </a:spcBef>
              <a:buFont typeface="Arial" panose="020B0604020202020204" pitchFamily="34" charset="0"/>
              <a:buNone/>
              <a:defRPr sz="1733" kern="1200">
                <a:solidFill>
                  <a:schemeClr val="tx1"/>
                </a:solidFill>
                <a:latin typeface="+mn-lt"/>
                <a:ea typeface="+mn-ea"/>
                <a:cs typeface="+mn-cs"/>
              </a:defRPr>
            </a:lvl7pPr>
            <a:lvl8pPr marL="3466993" indent="0" algn="ctr" defTabSz="990570" rtl="0" eaLnBrk="1" latinLnBrk="0" hangingPunct="1">
              <a:lnSpc>
                <a:spcPct val="90000"/>
              </a:lnSpc>
              <a:spcBef>
                <a:spcPts val="542"/>
              </a:spcBef>
              <a:buFont typeface="Arial" panose="020B0604020202020204" pitchFamily="34" charset="0"/>
              <a:buNone/>
              <a:defRPr sz="1733" kern="1200">
                <a:solidFill>
                  <a:schemeClr val="tx1"/>
                </a:solidFill>
                <a:latin typeface="+mn-lt"/>
                <a:ea typeface="+mn-ea"/>
                <a:cs typeface="+mn-cs"/>
              </a:defRPr>
            </a:lvl8pPr>
            <a:lvl9pPr marL="3962278" indent="0" algn="ctr" defTabSz="990570" rtl="0" eaLnBrk="1" latinLnBrk="0" hangingPunct="1">
              <a:lnSpc>
                <a:spcPct val="90000"/>
              </a:lnSpc>
              <a:spcBef>
                <a:spcPts val="542"/>
              </a:spcBef>
              <a:buFont typeface="Arial" panose="020B0604020202020204" pitchFamily="34" charset="0"/>
              <a:buNone/>
              <a:defRPr sz="1733" kern="1200">
                <a:solidFill>
                  <a:schemeClr val="tx1"/>
                </a:solidFill>
                <a:latin typeface="+mn-lt"/>
                <a:ea typeface="+mn-ea"/>
                <a:cs typeface="+mn-cs"/>
              </a:defRPr>
            </a:lvl9pPr>
          </a:lstStyle>
          <a:p>
            <a:r>
              <a:rPr lang="en-US" dirty="0"/>
              <a:t>Year 9/10, Lesson 2: What are the limitations of generative AI?</a:t>
            </a:r>
            <a:endParaRPr lang="en-GB" dirty="0"/>
          </a:p>
        </p:txBody>
      </p:sp>
      <p:cxnSp>
        <p:nvCxnSpPr>
          <p:cNvPr id="8" name="Straight Connector 7">
            <a:extLst>
              <a:ext uri="{FF2B5EF4-FFF2-40B4-BE49-F238E27FC236}">
                <a16:creationId xmlns:a16="http://schemas.microsoft.com/office/drawing/2014/main" id="{CC9A1D5E-F1CB-7CCE-E644-B32C4594E276}"/>
              </a:ext>
            </a:extLst>
          </p:cNvPr>
          <p:cNvCxnSpPr>
            <a:cxnSpLocks/>
          </p:cNvCxnSpPr>
          <p:nvPr/>
        </p:nvCxnSpPr>
        <p:spPr>
          <a:xfrm>
            <a:off x="337349" y="3488236"/>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Placeholder 3">
            <a:extLst>
              <a:ext uri="{FF2B5EF4-FFF2-40B4-BE49-F238E27FC236}">
                <a16:creationId xmlns:a16="http://schemas.microsoft.com/office/drawing/2014/main" id="{894AEDFF-DAD6-0DED-A194-9650E3CF8150}"/>
              </a:ext>
            </a:extLst>
          </p:cNvPr>
          <p:cNvPicPr>
            <a:picLocks noChangeAspect="1"/>
          </p:cNvPicPr>
          <p:nvPr/>
        </p:nvPicPr>
        <p:blipFill>
          <a:blip r:embed="rId3"/>
          <a:srcRect t="1237" b="1237"/>
          <a:stretch/>
        </p:blipFill>
        <p:spPr>
          <a:xfrm>
            <a:off x="6748463" y="1412875"/>
            <a:ext cx="2452280" cy="3382963"/>
          </a:xfrm>
          <a:prstGeom prst="rect">
            <a:avLst/>
          </a:prstGeom>
          <a:noFill/>
          <a:ln>
            <a:noFill/>
          </a:ln>
          <a:effectLst>
            <a:outerShdw blurRad="1188786" dist="50800" dir="5400000" sx="103879" sy="103879" algn="ctr" rotWithShape="0">
              <a:srgbClr val="000000">
                <a:alpha val="35138"/>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7" name="Content Placeholder 4">
            <a:extLst>
              <a:ext uri="{FF2B5EF4-FFF2-40B4-BE49-F238E27FC236}">
                <a16:creationId xmlns:a16="http://schemas.microsoft.com/office/drawing/2014/main" id="{1AC0BC2A-A67C-C172-DDB0-CDA53D790229}"/>
              </a:ext>
            </a:extLst>
          </p:cNvPr>
          <p:cNvSpPr>
            <a:spLocks noGrp="1"/>
          </p:cNvSpPr>
          <p:nvPr>
            <p:ph sz="half" idx="12"/>
          </p:nvPr>
        </p:nvSpPr>
        <p:spPr>
          <a:xfrm>
            <a:off x="240665" y="1294862"/>
            <a:ext cx="3495309" cy="4650224"/>
          </a:xfrm>
        </p:spPr>
        <p:txBody>
          <a:bodyPr/>
          <a:lstStyle/>
          <a:p>
            <a:pPr>
              <a:lnSpc>
                <a:spcPts val="2800"/>
              </a:lnSpc>
            </a:pPr>
            <a:r>
              <a:rPr lang="en-GB" dirty="0"/>
              <a:t>To learn about the challenges AI presents to people’s rights and experiences online.</a:t>
            </a:r>
          </a:p>
        </p:txBody>
      </p:sp>
      <p:sp>
        <p:nvSpPr>
          <p:cNvPr id="8" name="Content Placeholder 5">
            <a:extLst>
              <a:ext uri="{FF2B5EF4-FFF2-40B4-BE49-F238E27FC236}">
                <a16:creationId xmlns:a16="http://schemas.microsoft.com/office/drawing/2014/main" id="{FD431FF2-B8B1-A8D5-7A2B-3093859A2EFB}"/>
              </a:ext>
            </a:extLst>
          </p:cNvPr>
          <p:cNvSpPr txBox="1">
            <a:spLocks/>
          </p:cNvSpPr>
          <p:nvPr/>
        </p:nvSpPr>
        <p:spPr>
          <a:xfrm>
            <a:off x="4067943" y="1291128"/>
            <a:ext cx="511838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Aft>
                <a:spcPts val="1100"/>
              </a:spcAft>
            </a:pPr>
            <a:r>
              <a:rPr lang="en-GB" dirty="0"/>
              <a:t>We will be able to:</a:t>
            </a:r>
          </a:p>
          <a:p>
            <a:pPr marL="198000" indent="-198000">
              <a:lnSpc>
                <a:spcPts val="2800"/>
              </a:lnSpc>
              <a:spcBef>
                <a:spcPts val="0"/>
              </a:spcBef>
              <a:buFont typeface="Arial" panose="020B0604020202020204" pitchFamily="34" charset="0"/>
              <a:buChar char="•"/>
            </a:pPr>
            <a:r>
              <a:rPr lang="en-GB" dirty="0"/>
              <a:t>identify the rights people have and apply these to decisions when using generative AI tools </a:t>
            </a:r>
          </a:p>
          <a:p>
            <a:pPr marL="198000" indent="-198000">
              <a:lnSpc>
                <a:spcPts val="2800"/>
              </a:lnSpc>
              <a:spcBef>
                <a:spcPts val="0"/>
              </a:spcBef>
              <a:buFont typeface="Arial" panose="020B0604020202020204" pitchFamily="34" charset="0"/>
              <a:buChar char="•"/>
            </a:pPr>
            <a:r>
              <a:rPr lang="en-GB" dirty="0"/>
              <a:t>explain how generative AI tools might put people’s rights at risk</a:t>
            </a:r>
          </a:p>
          <a:p>
            <a:pPr marL="198000" indent="-198000">
              <a:lnSpc>
                <a:spcPts val="2800"/>
              </a:lnSpc>
              <a:spcBef>
                <a:spcPts val="0"/>
              </a:spcBef>
              <a:buFont typeface="Arial" panose="020B0604020202020204" pitchFamily="34" charset="0"/>
              <a:buChar char="•"/>
            </a:pPr>
            <a:r>
              <a:rPr lang="en-GB" dirty="0"/>
              <a:t>describe individual and organisational strategies to manage the use of generative AI responsibly</a:t>
            </a:r>
          </a:p>
        </p:txBody>
      </p:sp>
    </p:spTree>
    <p:extLst>
      <p:ext uri="{BB962C8B-B14F-4D97-AF65-F5344CB8AC3E}">
        <p14:creationId xmlns:p14="http://schemas.microsoft.com/office/powerpoint/2010/main" val="375756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4ED23-6913-0004-0199-A907B18DE068}"/>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ED6DB7CB-1F18-D23A-0AB1-28934E42E39F}"/>
              </a:ext>
            </a:extLst>
          </p:cNvPr>
          <p:cNvSpPr/>
          <p:nvPr/>
        </p:nvSpPr>
        <p:spPr>
          <a:xfrm>
            <a:off x="323850" y="4346717"/>
            <a:ext cx="4465638" cy="2185846"/>
          </a:xfrm>
          <a:prstGeom prst="roundRect">
            <a:avLst>
              <a:gd name="adj" fmla="val 483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spcAft>
                <a:spcPts val="1200"/>
              </a:spcAft>
            </a:pPr>
            <a:r>
              <a:rPr lang="en-GB" sz="2000" dirty="0">
                <a:latin typeface="Century Gothic" panose="020B0502020202020204" pitchFamily="34" charset="0"/>
              </a:rPr>
              <a:t>For each statement, decide where on the line you would put the statement to show how much you agree or disagree. </a:t>
            </a:r>
          </a:p>
          <a:p>
            <a:pPr>
              <a:lnSpc>
                <a:spcPts val="2800"/>
              </a:lnSpc>
              <a:spcAft>
                <a:spcPts val="1200"/>
              </a:spcAft>
            </a:pPr>
            <a:r>
              <a:rPr lang="en-GB" sz="2000" dirty="0">
                <a:latin typeface="Century Gothic" panose="020B0502020202020204" pitchFamily="34" charset="0"/>
              </a:rPr>
              <a:t>Give a brief reason for each.</a:t>
            </a:r>
          </a:p>
        </p:txBody>
      </p:sp>
      <p:sp>
        <p:nvSpPr>
          <p:cNvPr id="3" name="Title 2">
            <a:extLst>
              <a:ext uri="{FF2B5EF4-FFF2-40B4-BE49-F238E27FC236}">
                <a16:creationId xmlns:a16="http://schemas.microsoft.com/office/drawing/2014/main" id="{FCD42656-B15D-195E-6829-116BC80C55FD}"/>
              </a:ext>
            </a:extLst>
          </p:cNvPr>
          <p:cNvSpPr>
            <a:spLocks noGrp="1"/>
          </p:cNvSpPr>
          <p:nvPr>
            <p:ph type="title"/>
          </p:nvPr>
        </p:nvSpPr>
        <p:spPr/>
        <p:txBody>
          <a:bodyPr/>
          <a:lstStyle/>
          <a:p>
            <a:r>
              <a:rPr lang="en-GB" dirty="0"/>
              <a:t>What’s out starting point?</a:t>
            </a:r>
          </a:p>
        </p:txBody>
      </p:sp>
      <p:sp>
        <p:nvSpPr>
          <p:cNvPr id="4" name="Slide Number Placeholder 3">
            <a:extLst>
              <a:ext uri="{FF2B5EF4-FFF2-40B4-BE49-F238E27FC236}">
                <a16:creationId xmlns:a16="http://schemas.microsoft.com/office/drawing/2014/main" id="{C5BAC93B-D36C-81A7-F4B8-762F2211296E}"/>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86900FC6-F8ED-2970-72E7-0831C2C916AF}"/>
              </a:ext>
            </a:extLst>
          </p:cNvPr>
          <p:cNvSpPr>
            <a:spLocks noGrp="1"/>
          </p:cNvSpPr>
          <p:nvPr>
            <p:ph sz="half" idx="4294967295"/>
          </p:nvPr>
        </p:nvSpPr>
        <p:spPr>
          <a:xfrm>
            <a:off x="233592" y="1349375"/>
            <a:ext cx="4881563" cy="458788"/>
          </a:xfrm>
        </p:spPr>
        <p:txBody>
          <a:bodyPr>
            <a:normAutofit lnSpcReduction="10000"/>
          </a:bodyPr>
          <a:lstStyle/>
          <a:p>
            <a:pPr marL="0" indent="0">
              <a:buNone/>
            </a:pPr>
            <a:r>
              <a:rPr lang="en-GB" sz="2800" b="1" dirty="0"/>
              <a:t>Draw this in your book.</a:t>
            </a:r>
          </a:p>
        </p:txBody>
      </p:sp>
      <p:sp>
        <p:nvSpPr>
          <p:cNvPr id="9" name="Rounded Rectangle 8">
            <a:extLst>
              <a:ext uri="{FF2B5EF4-FFF2-40B4-BE49-F238E27FC236}">
                <a16:creationId xmlns:a16="http://schemas.microsoft.com/office/drawing/2014/main" id="{806938DB-4F62-9901-F602-4FA9B5978275}"/>
              </a:ext>
            </a:extLst>
          </p:cNvPr>
          <p:cNvSpPr/>
          <p:nvPr/>
        </p:nvSpPr>
        <p:spPr>
          <a:xfrm>
            <a:off x="4953000" y="1412875"/>
            <a:ext cx="4627563" cy="1420265"/>
          </a:xfrm>
          <a:prstGeom prst="roundRect">
            <a:avLst>
              <a:gd name="adj" fmla="val 672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buFont typeface="+mj-lt"/>
              <a:buAutoNum type="arabicPeriod"/>
            </a:pPr>
            <a:r>
              <a:rPr lang="en-US" sz="2000" dirty="0">
                <a:solidFill>
                  <a:schemeClr val="tx1"/>
                </a:solidFill>
                <a:latin typeface="Century Gothic" panose="020B0502020202020204" pitchFamily="34" charset="0"/>
              </a:rPr>
              <a:t>Human rights, such as privacy and freedom from discrimination, should be considered when using generative AI.</a:t>
            </a:r>
          </a:p>
        </p:txBody>
      </p:sp>
      <p:sp>
        <p:nvSpPr>
          <p:cNvPr id="10" name="Rounded Rectangle 9">
            <a:extLst>
              <a:ext uri="{FF2B5EF4-FFF2-40B4-BE49-F238E27FC236}">
                <a16:creationId xmlns:a16="http://schemas.microsoft.com/office/drawing/2014/main" id="{BC292C6A-D426-AA43-6E38-E82FE4A90DFF}"/>
              </a:ext>
            </a:extLst>
          </p:cNvPr>
          <p:cNvSpPr/>
          <p:nvPr/>
        </p:nvSpPr>
        <p:spPr>
          <a:xfrm>
            <a:off x="4953000" y="2935409"/>
            <a:ext cx="4627563" cy="878720"/>
          </a:xfrm>
          <a:prstGeom prst="roundRect">
            <a:avLst>
              <a:gd name="adj" fmla="val 672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spcBef>
                <a:spcPts val="1100"/>
              </a:spcBef>
              <a:buFont typeface="+mj-lt"/>
              <a:buAutoNum type="arabicPeriod" startAt="2"/>
            </a:pPr>
            <a:r>
              <a:rPr lang="en-US" sz="2000" dirty="0">
                <a:solidFill>
                  <a:schemeClr val="tx1"/>
                </a:solidFill>
                <a:latin typeface="Century Gothic" panose="020B0502020202020204" pitchFamily="34" charset="0"/>
              </a:rPr>
              <a:t>Using generative AI could put someone’s rights at risk.</a:t>
            </a:r>
          </a:p>
        </p:txBody>
      </p:sp>
      <p:sp>
        <p:nvSpPr>
          <p:cNvPr id="11" name="Rounded Rectangle 10">
            <a:extLst>
              <a:ext uri="{FF2B5EF4-FFF2-40B4-BE49-F238E27FC236}">
                <a16:creationId xmlns:a16="http://schemas.microsoft.com/office/drawing/2014/main" id="{47ADFDF4-6868-4F1C-8E5D-EF62C8D9E409}"/>
              </a:ext>
            </a:extLst>
          </p:cNvPr>
          <p:cNvSpPr/>
          <p:nvPr/>
        </p:nvSpPr>
        <p:spPr>
          <a:xfrm>
            <a:off x="4953000" y="3916398"/>
            <a:ext cx="4627563" cy="1221699"/>
          </a:xfrm>
          <a:prstGeom prst="roundRect">
            <a:avLst>
              <a:gd name="adj" fmla="val 672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spcBef>
                <a:spcPts val="1100"/>
              </a:spcBef>
              <a:buFont typeface="+mj-lt"/>
              <a:buAutoNum type="arabicPeriod" startAt="3"/>
            </a:pPr>
            <a:r>
              <a:rPr lang="en-US" sz="2000" dirty="0">
                <a:solidFill>
                  <a:schemeClr val="tx1"/>
                </a:solidFill>
                <a:latin typeface="Century Gothic" panose="020B0502020202020204" pitchFamily="34" charset="0"/>
              </a:rPr>
              <a:t>It is down to the developers of AI tools to ensure they are being used responsibly by individuals.</a:t>
            </a:r>
          </a:p>
        </p:txBody>
      </p:sp>
      <p:sp>
        <p:nvSpPr>
          <p:cNvPr id="12" name="Rounded Rectangle 11">
            <a:extLst>
              <a:ext uri="{FF2B5EF4-FFF2-40B4-BE49-F238E27FC236}">
                <a16:creationId xmlns:a16="http://schemas.microsoft.com/office/drawing/2014/main" id="{04ABB584-6739-DC22-02EE-C53281385AAA}"/>
              </a:ext>
            </a:extLst>
          </p:cNvPr>
          <p:cNvSpPr/>
          <p:nvPr/>
        </p:nvSpPr>
        <p:spPr>
          <a:xfrm>
            <a:off x="4953000" y="5240365"/>
            <a:ext cx="4627563" cy="1240384"/>
          </a:xfrm>
          <a:prstGeom prst="roundRect">
            <a:avLst>
              <a:gd name="adj" fmla="val 672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spcBef>
                <a:spcPts val="1100"/>
              </a:spcBef>
              <a:buFont typeface="+mj-lt"/>
              <a:buAutoNum type="arabicPeriod" startAt="4"/>
            </a:pPr>
            <a:r>
              <a:rPr lang="en-US" sz="2000" dirty="0">
                <a:solidFill>
                  <a:schemeClr val="tx1"/>
                </a:solidFill>
                <a:latin typeface="Century Gothic" panose="020B0502020202020204" pitchFamily="34" charset="0"/>
              </a:rPr>
              <a:t>Most generative AI tools have not been developed with young people’s rights in mind.</a:t>
            </a:r>
          </a:p>
        </p:txBody>
      </p:sp>
      <p:sp>
        <p:nvSpPr>
          <p:cNvPr id="16" name="TextBox 15">
            <a:extLst>
              <a:ext uri="{FF2B5EF4-FFF2-40B4-BE49-F238E27FC236}">
                <a16:creationId xmlns:a16="http://schemas.microsoft.com/office/drawing/2014/main" id="{C9858045-944D-5189-9528-04A1A2FE9762}"/>
              </a:ext>
            </a:extLst>
          </p:cNvPr>
          <p:cNvSpPr txBox="1"/>
          <p:nvPr/>
        </p:nvSpPr>
        <p:spPr>
          <a:xfrm>
            <a:off x="-344774" y="4789357"/>
            <a:ext cx="184731" cy="369332"/>
          </a:xfrm>
          <a:prstGeom prst="rect">
            <a:avLst/>
          </a:prstGeom>
          <a:noFill/>
        </p:spPr>
        <p:txBody>
          <a:bodyPr wrap="none" rtlCol="0">
            <a:spAutoFit/>
          </a:bodyPr>
          <a:lstStyle/>
          <a:p>
            <a:endParaRPr lang="en-US" dirty="0"/>
          </a:p>
        </p:txBody>
      </p:sp>
      <p:grpSp>
        <p:nvGrpSpPr>
          <p:cNvPr id="31" name="Group 30">
            <a:extLst>
              <a:ext uri="{FF2B5EF4-FFF2-40B4-BE49-F238E27FC236}">
                <a16:creationId xmlns:a16="http://schemas.microsoft.com/office/drawing/2014/main" id="{EC607F6D-FC8E-E3CF-65A8-3D833C21B798}"/>
              </a:ext>
            </a:extLst>
          </p:cNvPr>
          <p:cNvGrpSpPr/>
          <p:nvPr/>
        </p:nvGrpSpPr>
        <p:grpSpPr>
          <a:xfrm>
            <a:off x="323850" y="1925806"/>
            <a:ext cx="4465638" cy="2275371"/>
            <a:chOff x="323850" y="1925806"/>
            <a:chExt cx="4465638" cy="2275371"/>
          </a:xfrm>
        </p:grpSpPr>
        <p:grpSp>
          <p:nvGrpSpPr>
            <p:cNvPr id="30" name="Group 29">
              <a:extLst>
                <a:ext uri="{FF2B5EF4-FFF2-40B4-BE49-F238E27FC236}">
                  <a16:creationId xmlns:a16="http://schemas.microsoft.com/office/drawing/2014/main" id="{E14E79D2-D14F-6E7D-D3B4-5BF74E26530E}"/>
                </a:ext>
              </a:extLst>
            </p:cNvPr>
            <p:cNvGrpSpPr/>
            <p:nvPr/>
          </p:nvGrpSpPr>
          <p:grpSpPr>
            <a:xfrm>
              <a:off x="323850" y="1925806"/>
              <a:ext cx="4465638" cy="1850644"/>
              <a:chOff x="323850" y="1925806"/>
              <a:chExt cx="4465638" cy="1850644"/>
            </a:xfrm>
          </p:grpSpPr>
          <p:sp>
            <p:nvSpPr>
              <p:cNvPr id="18" name="Rounded Rectangle 17">
                <a:extLst>
                  <a:ext uri="{FF2B5EF4-FFF2-40B4-BE49-F238E27FC236}">
                    <a16:creationId xmlns:a16="http://schemas.microsoft.com/office/drawing/2014/main" id="{002CE7F9-B76E-200B-DDCF-1F5C2C847ECF}"/>
                  </a:ext>
                </a:extLst>
              </p:cNvPr>
              <p:cNvSpPr/>
              <p:nvPr/>
            </p:nvSpPr>
            <p:spPr>
              <a:xfrm>
                <a:off x="323850" y="1925806"/>
                <a:ext cx="4465638" cy="1850644"/>
              </a:xfrm>
              <a:prstGeom prst="roundRect">
                <a:avLst>
                  <a:gd name="adj" fmla="val 4834"/>
                </a:avLst>
              </a:prstGeom>
              <a:solidFill>
                <a:schemeClr val="bg1">
                  <a:alpha val="25098"/>
                </a:schemeClr>
              </a:solidFill>
              <a:ln w="28575">
                <a:solidFill>
                  <a:srgbClr val="799C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spcAft>
                    <a:spcPts val="1200"/>
                  </a:spcAft>
                </a:pPr>
                <a:endParaRPr lang="en-GB" sz="2000" dirty="0">
                  <a:latin typeface="Century Gothic" panose="020B0502020202020204" pitchFamily="34" charset="0"/>
                </a:endParaRPr>
              </a:p>
            </p:txBody>
          </p:sp>
          <p:sp>
            <p:nvSpPr>
              <p:cNvPr id="5" name="TextBox 4">
                <a:extLst>
                  <a:ext uri="{FF2B5EF4-FFF2-40B4-BE49-F238E27FC236}">
                    <a16:creationId xmlns:a16="http://schemas.microsoft.com/office/drawing/2014/main" id="{CC60F1EA-6ED1-CA82-6982-7A93EAAD8C93}"/>
                  </a:ext>
                </a:extLst>
              </p:cNvPr>
              <p:cNvSpPr txBox="1"/>
              <p:nvPr/>
            </p:nvSpPr>
            <p:spPr>
              <a:xfrm>
                <a:off x="408687" y="2970284"/>
                <a:ext cx="881973" cy="369332"/>
              </a:xfrm>
              <a:prstGeom prst="rect">
                <a:avLst/>
              </a:prstGeom>
              <a:noFill/>
              <a:ln>
                <a:noFill/>
              </a:ln>
            </p:spPr>
            <p:txBody>
              <a:bodyPr wrap="square" rtlCol="0">
                <a:spAutoFit/>
              </a:bodyPr>
              <a:lstStyle/>
              <a:p>
                <a:r>
                  <a:rPr lang="en-GB" dirty="0">
                    <a:latin typeface="Century Gothic" panose="020B0502020202020204" pitchFamily="34" charset="0"/>
                  </a:rPr>
                  <a:t>Agree</a:t>
                </a:r>
              </a:p>
            </p:txBody>
          </p:sp>
          <p:sp>
            <p:nvSpPr>
              <p:cNvPr id="6" name="TextBox 5">
                <a:extLst>
                  <a:ext uri="{FF2B5EF4-FFF2-40B4-BE49-F238E27FC236}">
                    <a16:creationId xmlns:a16="http://schemas.microsoft.com/office/drawing/2014/main" id="{7C160840-007B-D075-6DC3-37467AE2097A}"/>
                  </a:ext>
                </a:extLst>
              </p:cNvPr>
              <p:cNvSpPr txBox="1"/>
              <p:nvPr/>
            </p:nvSpPr>
            <p:spPr>
              <a:xfrm>
                <a:off x="3614166" y="2970284"/>
                <a:ext cx="1175322" cy="369332"/>
              </a:xfrm>
              <a:prstGeom prst="rect">
                <a:avLst/>
              </a:prstGeom>
              <a:noFill/>
              <a:ln>
                <a:noFill/>
              </a:ln>
            </p:spPr>
            <p:txBody>
              <a:bodyPr wrap="square" rtlCol="0">
                <a:spAutoFit/>
              </a:bodyPr>
              <a:lstStyle/>
              <a:p>
                <a:r>
                  <a:rPr lang="en-GB" dirty="0">
                    <a:latin typeface="Century Gothic" panose="020B0502020202020204" pitchFamily="34" charset="0"/>
                  </a:rPr>
                  <a:t>Disagree</a:t>
                </a:r>
              </a:p>
            </p:txBody>
          </p:sp>
        </p:grpSp>
        <p:pic>
          <p:nvPicPr>
            <p:cNvPr id="27" name="Picture 26">
              <a:extLst>
                <a:ext uri="{FF2B5EF4-FFF2-40B4-BE49-F238E27FC236}">
                  <a16:creationId xmlns:a16="http://schemas.microsoft.com/office/drawing/2014/main" id="{9C34544E-3E32-385C-AFCF-61B2AF850045}"/>
                </a:ext>
              </a:extLst>
            </p:cNvPr>
            <p:cNvPicPr>
              <a:picLocks noChangeAspect="1"/>
            </p:cNvPicPr>
            <p:nvPr/>
          </p:nvPicPr>
          <p:blipFill>
            <a:blip r:embed="rId3"/>
            <a:stretch>
              <a:fillRect/>
            </a:stretch>
          </p:blipFill>
          <p:spPr>
            <a:xfrm>
              <a:off x="1843371" y="3441282"/>
              <a:ext cx="1426595" cy="759895"/>
            </a:xfrm>
            <a:prstGeom prst="rect">
              <a:avLst/>
            </a:prstGeom>
          </p:spPr>
        </p:pic>
      </p:grpSp>
      <p:cxnSp>
        <p:nvCxnSpPr>
          <p:cNvPr id="14" name="Straight Arrow Connector 13">
            <a:extLst>
              <a:ext uri="{FF2B5EF4-FFF2-40B4-BE49-F238E27FC236}">
                <a16:creationId xmlns:a16="http://schemas.microsoft.com/office/drawing/2014/main" id="{0A2423E5-64BA-FBB5-3137-F4316B34EE24}"/>
              </a:ext>
            </a:extLst>
          </p:cNvPr>
          <p:cNvCxnSpPr>
            <a:cxnSpLocks/>
          </p:cNvCxnSpPr>
          <p:nvPr/>
        </p:nvCxnSpPr>
        <p:spPr>
          <a:xfrm>
            <a:off x="627797" y="2713872"/>
            <a:ext cx="395102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5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9179A-37CC-474D-1BC3-856D96F08247}"/>
              </a:ext>
            </a:extLst>
          </p:cNvPr>
          <p:cNvSpPr>
            <a:spLocks noGrp="1"/>
          </p:cNvSpPr>
          <p:nvPr>
            <p:ph sz="half" idx="10"/>
          </p:nvPr>
        </p:nvSpPr>
        <p:spPr>
          <a:xfrm>
            <a:off x="218955" y="1289344"/>
            <a:ext cx="5162744" cy="5300696"/>
          </a:xfrm>
        </p:spPr>
        <p:txBody>
          <a:bodyPr>
            <a:noAutofit/>
          </a:bodyPr>
          <a:lstStyle/>
          <a:p>
            <a:pPr>
              <a:lnSpc>
                <a:spcPts val="3200"/>
              </a:lnSpc>
            </a:pPr>
            <a:r>
              <a:rPr lang="en-GB" sz="2400" dirty="0"/>
              <a:t>Human rights are the rights and freedoms of every person and are based on the principle of human dignity. </a:t>
            </a:r>
          </a:p>
          <a:p>
            <a:pPr>
              <a:lnSpc>
                <a:spcPts val="3200"/>
              </a:lnSpc>
            </a:pPr>
            <a:r>
              <a:rPr lang="en-GB" sz="2400" dirty="0"/>
              <a:t>This is the belief that all people have worth and value because they are human. Examples of human rights include the right to life, freedom of expression, and the right to liberty and security. For anyone under 18 there are also specific children’s rights.</a:t>
            </a:r>
          </a:p>
        </p:txBody>
      </p:sp>
      <p:sp>
        <p:nvSpPr>
          <p:cNvPr id="3" name="Title 2">
            <a:extLst>
              <a:ext uri="{FF2B5EF4-FFF2-40B4-BE49-F238E27FC236}">
                <a16:creationId xmlns:a16="http://schemas.microsoft.com/office/drawing/2014/main" id="{4BF7983D-F12C-7942-EA51-C1CF0357E136}"/>
              </a:ext>
            </a:extLst>
          </p:cNvPr>
          <p:cNvSpPr>
            <a:spLocks noGrp="1"/>
          </p:cNvSpPr>
          <p:nvPr>
            <p:ph type="title"/>
          </p:nvPr>
        </p:nvSpPr>
        <p:spPr/>
        <p:txBody>
          <a:bodyPr/>
          <a:lstStyle/>
          <a:p>
            <a:r>
              <a:rPr lang="en-GB" dirty="0"/>
              <a:t>Which rights?</a:t>
            </a:r>
          </a:p>
        </p:txBody>
      </p:sp>
      <p:sp>
        <p:nvSpPr>
          <p:cNvPr id="4" name="Slide Number Placeholder 3">
            <a:extLst>
              <a:ext uri="{FF2B5EF4-FFF2-40B4-BE49-F238E27FC236}">
                <a16:creationId xmlns:a16="http://schemas.microsoft.com/office/drawing/2014/main" id="{35656E20-4002-0639-CE2C-9178A0D90B20}"/>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4F8669C0-F88D-1E29-B6F2-CAD010F7ED02}"/>
              </a:ext>
            </a:extLst>
          </p:cNvPr>
          <p:cNvPicPr>
            <a:picLocks noChangeAspect="1"/>
          </p:cNvPicPr>
          <p:nvPr/>
        </p:nvPicPr>
        <p:blipFill>
          <a:blip r:embed="rId3"/>
          <a:srcRect r="9276"/>
          <a:stretch>
            <a:fillRect/>
          </a:stretch>
        </p:blipFill>
        <p:spPr>
          <a:xfrm>
            <a:off x="6047596" y="1727205"/>
            <a:ext cx="3858404" cy="4684105"/>
          </a:xfrm>
          <a:prstGeom prst="rect">
            <a:avLst/>
          </a:prstGeom>
        </p:spPr>
      </p:pic>
    </p:spTree>
    <p:extLst>
      <p:ext uri="{BB962C8B-B14F-4D97-AF65-F5344CB8AC3E}">
        <p14:creationId xmlns:p14="http://schemas.microsoft.com/office/powerpoint/2010/main" val="295931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9CEC55-AE15-139A-1250-00B496B42D2F}"/>
              </a:ext>
            </a:extLst>
          </p:cNvPr>
          <p:cNvPicPr>
            <a:picLocks noChangeAspect="1"/>
          </p:cNvPicPr>
          <p:nvPr/>
        </p:nvPicPr>
        <p:blipFill>
          <a:blip r:embed="rId3"/>
          <a:srcRect l="-15657" r="35258"/>
          <a:stretch>
            <a:fillRect/>
          </a:stretch>
        </p:blipFill>
        <p:spPr>
          <a:xfrm>
            <a:off x="5211081" y="2113149"/>
            <a:ext cx="4694920" cy="4419414"/>
          </a:xfrm>
          <a:prstGeom prst="rect">
            <a:avLst/>
          </a:prstGeom>
        </p:spPr>
      </p:pic>
      <p:sp>
        <p:nvSpPr>
          <p:cNvPr id="2" name="Content Placeholder 1">
            <a:extLst>
              <a:ext uri="{FF2B5EF4-FFF2-40B4-BE49-F238E27FC236}">
                <a16:creationId xmlns:a16="http://schemas.microsoft.com/office/drawing/2014/main" id="{189F0F42-4F51-EE71-3E98-7C300780D2C5}"/>
              </a:ext>
            </a:extLst>
          </p:cNvPr>
          <p:cNvSpPr>
            <a:spLocks noGrp="1"/>
          </p:cNvSpPr>
          <p:nvPr>
            <p:ph sz="half" idx="10"/>
          </p:nvPr>
        </p:nvSpPr>
        <p:spPr/>
        <p:txBody>
          <a:bodyPr>
            <a:noAutofit/>
          </a:bodyPr>
          <a:lstStyle/>
          <a:p>
            <a:pPr>
              <a:lnSpc>
                <a:spcPts val="3200"/>
              </a:lnSpc>
            </a:pPr>
            <a:r>
              <a:rPr lang="en-GB" sz="2400" b="1" dirty="0"/>
              <a:t>Write ideas about how the use of generative AI might impact each right, either positively or negatively.</a:t>
            </a:r>
            <a:endParaRPr lang="en-GB" dirty="0"/>
          </a:p>
          <a:p>
            <a:pPr marL="198000" lvl="0" indent="-198000">
              <a:buClr>
                <a:schemeClr val="tx1"/>
              </a:buClr>
              <a:buFont typeface="Arial" panose="020B0604020202020204" pitchFamily="34" charset="0"/>
              <a:buChar char="•"/>
            </a:pPr>
            <a:r>
              <a:rPr lang="en-GB" dirty="0"/>
              <a:t>Article 2 (the right not to be discriminated against) </a:t>
            </a:r>
          </a:p>
          <a:p>
            <a:pPr marL="198000" lvl="0" indent="-198000">
              <a:buClr>
                <a:schemeClr val="tx1"/>
              </a:buClr>
              <a:buFont typeface="Arial" panose="020B0604020202020204" pitchFamily="34" charset="0"/>
              <a:buChar char="•"/>
            </a:pPr>
            <a:r>
              <a:rPr lang="en-GB" dirty="0"/>
              <a:t>Article 16 (the right to privacy) </a:t>
            </a:r>
          </a:p>
          <a:p>
            <a:pPr marL="198000" lvl="0" indent="-198000">
              <a:buClr>
                <a:schemeClr val="tx1"/>
              </a:buClr>
              <a:buFont typeface="Arial" panose="020B0604020202020204" pitchFamily="34" charset="0"/>
              <a:buChar char="•"/>
            </a:pPr>
            <a:r>
              <a:rPr lang="en-GB" dirty="0"/>
              <a:t>Article 17 (the right of access to information from the media) </a:t>
            </a:r>
          </a:p>
          <a:p>
            <a:pPr marL="198000" lvl="0" indent="-198000">
              <a:buClr>
                <a:schemeClr val="tx1"/>
              </a:buClr>
              <a:buFont typeface="Arial" panose="020B0604020202020204" pitchFamily="34" charset="0"/>
              <a:buChar char="•"/>
            </a:pPr>
            <a:r>
              <a:rPr lang="en-GB" dirty="0"/>
              <a:t>Article 28 (the right to education)</a:t>
            </a:r>
          </a:p>
          <a:p>
            <a:endParaRPr lang="en-GB" dirty="0"/>
          </a:p>
        </p:txBody>
      </p:sp>
      <p:sp>
        <p:nvSpPr>
          <p:cNvPr id="3" name="Title 2">
            <a:extLst>
              <a:ext uri="{FF2B5EF4-FFF2-40B4-BE49-F238E27FC236}">
                <a16:creationId xmlns:a16="http://schemas.microsoft.com/office/drawing/2014/main" id="{830F6DBB-A526-94CA-00D3-7C12ED94EC60}"/>
              </a:ext>
            </a:extLst>
          </p:cNvPr>
          <p:cNvSpPr>
            <a:spLocks noGrp="1"/>
          </p:cNvSpPr>
          <p:nvPr>
            <p:ph type="title"/>
          </p:nvPr>
        </p:nvSpPr>
        <p:spPr/>
        <p:txBody>
          <a:bodyPr/>
          <a:lstStyle/>
          <a:p>
            <a:r>
              <a:rPr lang="en-GB" dirty="0"/>
              <a:t>Which right?</a:t>
            </a:r>
          </a:p>
        </p:txBody>
      </p:sp>
      <p:sp>
        <p:nvSpPr>
          <p:cNvPr id="4" name="Slide Number Placeholder 3">
            <a:extLst>
              <a:ext uri="{FF2B5EF4-FFF2-40B4-BE49-F238E27FC236}">
                <a16:creationId xmlns:a16="http://schemas.microsoft.com/office/drawing/2014/main" id="{125760A8-0D76-2567-FA35-28EEC3B94C15}"/>
              </a:ext>
            </a:extLst>
          </p:cNvPr>
          <p:cNvSpPr>
            <a:spLocks noGrp="1"/>
          </p:cNvSpPr>
          <p:nvPr>
            <p:ph type="sldNum" sz="quarter" idx="4"/>
          </p:nvPr>
        </p:nvSpPr>
        <p:spPr/>
        <p:txBody>
          <a:bodyPr/>
          <a:lstStyle/>
          <a:p>
            <a:r>
              <a:rPr lang="en-GB" dirty="0"/>
              <a:t>© PSHE Association 2026</a:t>
            </a:r>
          </a:p>
        </p:txBody>
      </p:sp>
      <p:pic>
        <p:nvPicPr>
          <p:cNvPr id="5" name="Google Shape;398;p16">
            <a:extLst>
              <a:ext uri="{FF2B5EF4-FFF2-40B4-BE49-F238E27FC236}">
                <a16:creationId xmlns:a16="http://schemas.microsoft.com/office/drawing/2014/main" id="{40D76C34-F3B0-F4A7-2DDE-1409D4926312}"/>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9" name="Google Shape;399;p16">
            <a:extLst>
              <a:ext uri="{FF2B5EF4-FFF2-40B4-BE49-F238E27FC236}">
                <a16:creationId xmlns:a16="http://schemas.microsoft.com/office/drawing/2014/main" id="{B054A2AF-F85B-5CAD-6266-C2979B81F240}"/>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13" name="Picture 12">
            <a:extLst>
              <a:ext uri="{FF2B5EF4-FFF2-40B4-BE49-F238E27FC236}">
                <a16:creationId xmlns:a16="http://schemas.microsoft.com/office/drawing/2014/main" id="{74C46843-8192-8C1F-62CA-1FBB5D2BC8FC}"/>
              </a:ext>
            </a:extLst>
          </p:cNvPr>
          <p:cNvPicPr>
            <a:picLocks noChangeAspect="1"/>
          </p:cNvPicPr>
          <p:nvPr/>
        </p:nvPicPr>
        <p:blipFill rotWithShape="1">
          <a:blip r:embed="rId8"/>
          <a:srcRect l="25755" t="3170" r="25240" b="2951"/>
          <a:stretch>
            <a:fillRect/>
          </a:stretch>
        </p:blipFill>
        <p:spPr>
          <a:xfrm rot="595291">
            <a:off x="7755681" y="1478685"/>
            <a:ext cx="1558976" cy="4224479"/>
          </a:xfrm>
          <a:prstGeom prst="roundRect">
            <a:avLst>
              <a:gd name="adj" fmla="val 6364"/>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976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DC0271D0-6119-39EC-2CAD-765CD295C28E}"/>
              </a:ext>
            </a:extLst>
          </p:cNvPr>
          <p:cNvSpPr>
            <a:spLocks noGrp="1"/>
          </p:cNvSpPr>
          <p:nvPr>
            <p:ph type="title"/>
          </p:nvPr>
        </p:nvSpPr>
        <p:spPr>
          <a:xfrm>
            <a:off x="195884" y="543878"/>
            <a:ext cx="7749945" cy="694054"/>
          </a:xfrm>
        </p:spPr>
        <p:txBody>
          <a:bodyPr/>
          <a:lstStyle/>
          <a:p>
            <a:r>
              <a:rPr lang="en-GB" dirty="0"/>
              <a:t>Rights at risk</a:t>
            </a:r>
          </a:p>
        </p:txBody>
      </p:sp>
      <p:sp>
        <p:nvSpPr>
          <p:cNvPr id="4" name="Slide Number Placeholder 3">
            <a:extLst>
              <a:ext uri="{FF2B5EF4-FFF2-40B4-BE49-F238E27FC236}">
                <a16:creationId xmlns:a16="http://schemas.microsoft.com/office/drawing/2014/main" id="{EFCC0EC8-45CF-CB48-4E4D-A25D48CCB753}"/>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40A13310-04DD-2E79-CE2C-BC3733FE5E2F}"/>
              </a:ext>
            </a:extLst>
          </p:cNvPr>
          <p:cNvSpPr>
            <a:spLocks noGrp="1"/>
          </p:cNvSpPr>
          <p:nvPr>
            <p:ph sz="half" idx="4294967295"/>
          </p:nvPr>
        </p:nvSpPr>
        <p:spPr>
          <a:xfrm>
            <a:off x="224165" y="1341046"/>
            <a:ext cx="7119938" cy="835417"/>
          </a:xfrm>
        </p:spPr>
        <p:txBody>
          <a:bodyPr/>
          <a:lstStyle/>
          <a:p>
            <a:pPr marL="0" indent="0">
              <a:buNone/>
            </a:pPr>
            <a:r>
              <a:rPr lang="en-GB" sz="2400" b="1" dirty="0"/>
              <a:t>For each scenario, identify which right could be put at risk and explain how.</a:t>
            </a:r>
          </a:p>
          <a:p>
            <a:endParaRPr lang="en-GB" dirty="0"/>
          </a:p>
        </p:txBody>
      </p:sp>
      <p:sp>
        <p:nvSpPr>
          <p:cNvPr id="18" name="Rectangle: Rounded Corners 4">
            <a:extLst>
              <a:ext uri="{FF2B5EF4-FFF2-40B4-BE49-F238E27FC236}">
                <a16:creationId xmlns:a16="http://schemas.microsoft.com/office/drawing/2014/main" id="{26BF87A3-90B1-29D7-6941-61A3C7C405A9}"/>
              </a:ext>
            </a:extLst>
          </p:cNvPr>
          <p:cNvSpPr/>
          <p:nvPr/>
        </p:nvSpPr>
        <p:spPr>
          <a:xfrm>
            <a:off x="323850" y="2176463"/>
            <a:ext cx="4558116" cy="2112689"/>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US" sz="2000" dirty="0">
                <a:solidFill>
                  <a:schemeClr val="tx1"/>
                </a:solidFill>
                <a:latin typeface="Century Gothic" panose="020B0502020202020204" pitchFamily="34" charset="0"/>
              </a:rPr>
              <a:t>A local youth centre uses a generative AI tool to design a new calm space for young people in the local community.</a:t>
            </a:r>
            <a:endParaRPr lang="en-GB" sz="2000" dirty="0">
              <a:solidFill>
                <a:schemeClr val="tx1"/>
              </a:solidFill>
              <a:latin typeface="Century Gothic" panose="020B0502020202020204" pitchFamily="34" charset="0"/>
            </a:endParaRPr>
          </a:p>
        </p:txBody>
      </p:sp>
      <p:sp>
        <p:nvSpPr>
          <p:cNvPr id="20" name="Rectangle: Rounded Corners 4">
            <a:extLst>
              <a:ext uri="{FF2B5EF4-FFF2-40B4-BE49-F238E27FC236}">
                <a16:creationId xmlns:a16="http://schemas.microsoft.com/office/drawing/2014/main" id="{98858891-8510-B79C-17D5-BF98366654B5}"/>
              </a:ext>
            </a:extLst>
          </p:cNvPr>
          <p:cNvSpPr/>
          <p:nvPr/>
        </p:nvSpPr>
        <p:spPr>
          <a:xfrm>
            <a:off x="323850" y="4387193"/>
            <a:ext cx="4558116" cy="2112689"/>
          </a:xfrm>
          <a:prstGeom prst="roundRect">
            <a:avLst>
              <a:gd name="adj" fmla="val 411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US" sz="2000" dirty="0">
                <a:solidFill>
                  <a:schemeClr val="tx1"/>
                </a:solidFill>
                <a:latin typeface="Century Gothic" panose="020B0502020202020204" pitchFamily="34" charset="0"/>
              </a:rPr>
              <a:t>A year 11 student struggles with how to start writing essays, so has been using a generative AI tool to write all their homework essays.</a:t>
            </a:r>
            <a:endParaRPr lang="en-GB" sz="2000" dirty="0">
              <a:solidFill>
                <a:schemeClr val="tx1"/>
              </a:solidFill>
              <a:latin typeface="Century Gothic" panose="020B0502020202020204" pitchFamily="34" charset="0"/>
            </a:endParaRPr>
          </a:p>
        </p:txBody>
      </p:sp>
      <p:sp>
        <p:nvSpPr>
          <p:cNvPr id="22" name="Rectangle 21">
            <a:extLst>
              <a:ext uri="{FF2B5EF4-FFF2-40B4-BE49-F238E27FC236}">
                <a16:creationId xmlns:a16="http://schemas.microsoft.com/office/drawing/2014/main" id="{B0D1D891-A3A8-D86A-2642-4DEBE6AAE28C}"/>
              </a:ext>
            </a:extLst>
          </p:cNvPr>
          <p:cNvSpPr/>
          <p:nvPr/>
        </p:nvSpPr>
        <p:spPr>
          <a:xfrm>
            <a:off x="0" y="5839876"/>
            <a:ext cx="1595438" cy="781530"/>
          </a:xfrm>
          <a:prstGeom prst="rect">
            <a:avLst/>
          </a:prstGeom>
          <a:solidFill>
            <a:srgbClr val="6423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398;p16">
            <a:extLst>
              <a:ext uri="{FF2B5EF4-FFF2-40B4-BE49-F238E27FC236}">
                <a16:creationId xmlns:a16="http://schemas.microsoft.com/office/drawing/2014/main" id="{CB2D57AE-EFB1-3139-1CAE-73CD63D609A0}"/>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2" name="Google Shape;399;p16">
            <a:extLst>
              <a:ext uri="{FF2B5EF4-FFF2-40B4-BE49-F238E27FC236}">
                <a16:creationId xmlns:a16="http://schemas.microsoft.com/office/drawing/2014/main" id="{C7192A23-992F-87E0-5508-7455DAFC9DFC}"/>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23" name="Rectangle: Rounded Corners 4">
            <a:extLst>
              <a:ext uri="{FF2B5EF4-FFF2-40B4-BE49-F238E27FC236}">
                <a16:creationId xmlns:a16="http://schemas.microsoft.com/office/drawing/2014/main" id="{6DA8AEC3-801E-5CA6-C360-BA0FC7566B8A}"/>
              </a:ext>
            </a:extLst>
          </p:cNvPr>
          <p:cNvSpPr/>
          <p:nvPr/>
        </p:nvSpPr>
        <p:spPr>
          <a:xfrm>
            <a:off x="5019837" y="2176463"/>
            <a:ext cx="4558116" cy="2112689"/>
          </a:xfrm>
          <a:prstGeom prst="roundRect">
            <a:avLst>
              <a:gd name="adj" fmla="val 4119"/>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US" sz="2000" dirty="0">
                <a:solidFill>
                  <a:schemeClr val="tx1"/>
                </a:solidFill>
                <a:latin typeface="Century Gothic" panose="020B0502020202020204" pitchFamily="34" charset="0"/>
              </a:rPr>
              <a:t>A year 10 student </a:t>
            </a:r>
            <a:r>
              <a:rPr lang="en-GB" sz="2000" dirty="0">
                <a:solidFill>
                  <a:schemeClr val="tx1"/>
                </a:solidFill>
                <a:latin typeface="Century Gothic" panose="020B0502020202020204" pitchFamily="34" charset="0"/>
              </a:rPr>
              <a:t>inputs some personal data when using </a:t>
            </a:r>
            <a:r>
              <a:rPr lang="en-US" sz="2000" dirty="0">
                <a:solidFill>
                  <a:schemeClr val="tx1"/>
                </a:solidFill>
                <a:latin typeface="Century Gothic" panose="020B0502020202020204" pitchFamily="34" charset="0"/>
              </a:rPr>
              <a:t>a generative AI tool to get advice about a situation where their friends have broken the law.</a:t>
            </a:r>
            <a:endParaRPr lang="en-GB" sz="2000" dirty="0">
              <a:solidFill>
                <a:schemeClr val="tx1"/>
              </a:solidFill>
              <a:latin typeface="Century Gothic" panose="020B0502020202020204" pitchFamily="34" charset="0"/>
            </a:endParaRPr>
          </a:p>
        </p:txBody>
      </p:sp>
      <p:sp>
        <p:nvSpPr>
          <p:cNvPr id="24" name="Rectangle: Rounded Corners 4">
            <a:extLst>
              <a:ext uri="{FF2B5EF4-FFF2-40B4-BE49-F238E27FC236}">
                <a16:creationId xmlns:a16="http://schemas.microsoft.com/office/drawing/2014/main" id="{8E1DDF9A-D0FF-637D-599D-3D9F70C4BDCB}"/>
              </a:ext>
            </a:extLst>
          </p:cNvPr>
          <p:cNvSpPr/>
          <p:nvPr/>
        </p:nvSpPr>
        <p:spPr>
          <a:xfrm>
            <a:off x="5019837" y="4387193"/>
            <a:ext cx="4558116" cy="2112689"/>
          </a:xfrm>
          <a:prstGeom prst="roundRect">
            <a:avLst>
              <a:gd name="adj" fmla="val 4119"/>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US" sz="2000" dirty="0">
                <a:solidFill>
                  <a:schemeClr val="tx1"/>
                </a:solidFill>
                <a:latin typeface="Century Gothic" panose="020B0502020202020204" pitchFamily="34" charset="0"/>
              </a:rPr>
              <a:t>A year 9 student has joined the school environmental group and is using a generative AI tool to find out about a recent environmental issue in the local area. </a:t>
            </a:r>
            <a:endParaRPr lang="en-GB" sz="2000" dirty="0">
              <a:solidFill>
                <a:schemeClr val="tx1"/>
              </a:solidFill>
              <a:latin typeface="Century Gothic" panose="020B0502020202020204" pitchFamily="34" charset="0"/>
            </a:endParaRPr>
          </a:p>
        </p:txBody>
      </p:sp>
      <p:pic>
        <p:nvPicPr>
          <p:cNvPr id="27" name="Picture 26">
            <a:extLst>
              <a:ext uri="{FF2B5EF4-FFF2-40B4-BE49-F238E27FC236}">
                <a16:creationId xmlns:a16="http://schemas.microsoft.com/office/drawing/2014/main" id="{5A54440B-4283-3DD9-3E98-B80A26BB8EA9}"/>
              </a:ext>
            </a:extLst>
          </p:cNvPr>
          <p:cNvPicPr>
            <a:picLocks noChangeAspect="1"/>
          </p:cNvPicPr>
          <p:nvPr/>
        </p:nvPicPr>
        <p:blipFill>
          <a:blip r:embed="rId7"/>
          <a:stretch>
            <a:fillRect/>
          </a:stretch>
        </p:blipFill>
        <p:spPr>
          <a:xfrm>
            <a:off x="8776174" y="5922733"/>
            <a:ext cx="698967" cy="511663"/>
          </a:xfrm>
          <a:prstGeom prst="rect">
            <a:avLst/>
          </a:prstGeom>
        </p:spPr>
      </p:pic>
      <p:pic>
        <p:nvPicPr>
          <p:cNvPr id="29" name="Picture 28">
            <a:extLst>
              <a:ext uri="{FF2B5EF4-FFF2-40B4-BE49-F238E27FC236}">
                <a16:creationId xmlns:a16="http://schemas.microsoft.com/office/drawing/2014/main" id="{DDE82C49-5618-E5D4-38B4-30528094B918}"/>
              </a:ext>
            </a:extLst>
          </p:cNvPr>
          <p:cNvPicPr>
            <a:picLocks noChangeAspect="1"/>
          </p:cNvPicPr>
          <p:nvPr/>
        </p:nvPicPr>
        <p:blipFill>
          <a:blip r:embed="rId8"/>
          <a:stretch>
            <a:fillRect/>
          </a:stretch>
        </p:blipFill>
        <p:spPr>
          <a:xfrm>
            <a:off x="4097430" y="3525446"/>
            <a:ext cx="712257" cy="662420"/>
          </a:xfrm>
          <a:prstGeom prst="rect">
            <a:avLst/>
          </a:prstGeom>
        </p:spPr>
      </p:pic>
      <p:pic>
        <p:nvPicPr>
          <p:cNvPr id="31" name="Picture 30">
            <a:extLst>
              <a:ext uri="{FF2B5EF4-FFF2-40B4-BE49-F238E27FC236}">
                <a16:creationId xmlns:a16="http://schemas.microsoft.com/office/drawing/2014/main" id="{4D3DC3D8-233E-172C-FFC6-BB71BAF58DC5}"/>
              </a:ext>
            </a:extLst>
          </p:cNvPr>
          <p:cNvPicPr>
            <a:picLocks noChangeAspect="1"/>
          </p:cNvPicPr>
          <p:nvPr/>
        </p:nvPicPr>
        <p:blipFill>
          <a:blip r:embed="rId9"/>
          <a:stretch>
            <a:fillRect/>
          </a:stretch>
        </p:blipFill>
        <p:spPr>
          <a:xfrm>
            <a:off x="4121507" y="5799921"/>
            <a:ext cx="657851" cy="609884"/>
          </a:xfrm>
          <a:prstGeom prst="rect">
            <a:avLst/>
          </a:prstGeom>
        </p:spPr>
      </p:pic>
      <p:pic>
        <p:nvPicPr>
          <p:cNvPr id="33" name="Picture 32">
            <a:extLst>
              <a:ext uri="{FF2B5EF4-FFF2-40B4-BE49-F238E27FC236}">
                <a16:creationId xmlns:a16="http://schemas.microsoft.com/office/drawing/2014/main" id="{FC76067A-2750-88AC-5FBC-422F29B9A633}"/>
              </a:ext>
            </a:extLst>
          </p:cNvPr>
          <p:cNvPicPr>
            <a:picLocks noChangeAspect="1"/>
          </p:cNvPicPr>
          <p:nvPr/>
        </p:nvPicPr>
        <p:blipFill>
          <a:blip r:embed="rId10"/>
          <a:srcRect t="1145" b="1145"/>
          <a:stretch/>
        </p:blipFill>
        <p:spPr>
          <a:xfrm>
            <a:off x="8839716" y="3653084"/>
            <a:ext cx="635218" cy="577281"/>
          </a:xfrm>
          <a:prstGeom prst="rect">
            <a:avLst/>
          </a:prstGeom>
        </p:spPr>
      </p:pic>
    </p:spTree>
    <p:extLst>
      <p:ext uri="{BB962C8B-B14F-4D97-AF65-F5344CB8AC3E}">
        <p14:creationId xmlns:p14="http://schemas.microsoft.com/office/powerpoint/2010/main" val="362701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D3054-8A26-BDF3-A99D-C530FF136835}"/>
              </a:ext>
            </a:extLst>
          </p:cNvPr>
          <p:cNvSpPr>
            <a:spLocks noGrp="1"/>
          </p:cNvSpPr>
          <p:nvPr>
            <p:ph type="title"/>
          </p:nvPr>
        </p:nvSpPr>
        <p:spPr/>
        <p:txBody>
          <a:bodyPr/>
          <a:lstStyle/>
          <a:p>
            <a:r>
              <a:rPr lang="en-GB" dirty="0"/>
              <a:t>Rights at risk</a:t>
            </a:r>
          </a:p>
        </p:txBody>
      </p:sp>
      <p:sp>
        <p:nvSpPr>
          <p:cNvPr id="4" name="Slide Number Placeholder 3">
            <a:extLst>
              <a:ext uri="{FF2B5EF4-FFF2-40B4-BE49-F238E27FC236}">
                <a16:creationId xmlns:a16="http://schemas.microsoft.com/office/drawing/2014/main" id="{DE135E2C-37F1-8101-3068-4279EBEB484E}"/>
              </a:ext>
            </a:extLst>
          </p:cNvPr>
          <p:cNvSpPr>
            <a:spLocks noGrp="1"/>
          </p:cNvSpPr>
          <p:nvPr>
            <p:ph type="sldNum" sz="quarter" idx="4"/>
          </p:nvPr>
        </p:nvSpPr>
        <p:spPr/>
        <p:txBody>
          <a:bodyPr/>
          <a:lstStyle/>
          <a:p>
            <a:r>
              <a:rPr lang="en-GB" dirty="0"/>
              <a:t>© PSHE Association 2026</a:t>
            </a:r>
          </a:p>
        </p:txBody>
      </p:sp>
      <p:grpSp>
        <p:nvGrpSpPr>
          <p:cNvPr id="23" name="Group 22">
            <a:extLst>
              <a:ext uri="{FF2B5EF4-FFF2-40B4-BE49-F238E27FC236}">
                <a16:creationId xmlns:a16="http://schemas.microsoft.com/office/drawing/2014/main" id="{CFA1CB28-AC07-4C54-F8D3-1D7708DD44D2}"/>
              </a:ext>
            </a:extLst>
          </p:cNvPr>
          <p:cNvGrpSpPr/>
          <p:nvPr/>
        </p:nvGrpSpPr>
        <p:grpSpPr>
          <a:xfrm>
            <a:off x="2910841" y="1412875"/>
            <a:ext cx="3334861" cy="4998435"/>
            <a:chOff x="2910841" y="1412875"/>
            <a:chExt cx="3334861" cy="4998435"/>
          </a:xfrm>
        </p:grpSpPr>
        <p:sp>
          <p:nvSpPr>
            <p:cNvPr id="14" name="Rectangle: Rounded Corners 4">
              <a:extLst>
                <a:ext uri="{FF2B5EF4-FFF2-40B4-BE49-F238E27FC236}">
                  <a16:creationId xmlns:a16="http://schemas.microsoft.com/office/drawing/2014/main" id="{89159A01-1408-62BB-01FF-F1F0A5732B69}"/>
                </a:ext>
              </a:extLst>
            </p:cNvPr>
            <p:cNvSpPr/>
            <p:nvPr/>
          </p:nvSpPr>
          <p:spPr>
            <a:xfrm>
              <a:off x="3658712" y="1412875"/>
              <a:ext cx="2586990" cy="4998435"/>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The right not to be discriminated against. </a:t>
              </a:r>
            </a:p>
          </p:txBody>
        </p:sp>
        <p:sp>
          <p:nvSpPr>
            <p:cNvPr id="18" name="Right Arrow 17">
              <a:extLst>
                <a:ext uri="{FF2B5EF4-FFF2-40B4-BE49-F238E27FC236}">
                  <a16:creationId xmlns:a16="http://schemas.microsoft.com/office/drawing/2014/main" id="{CB3AD9DF-61BC-8EDD-9708-3E86064F188D}"/>
                </a:ext>
              </a:extLst>
            </p:cNvPr>
            <p:cNvSpPr/>
            <p:nvPr/>
          </p:nvSpPr>
          <p:spPr>
            <a:xfrm>
              <a:off x="2910841" y="3590925"/>
              <a:ext cx="749959" cy="371475"/>
            </a:xfrm>
            <a:prstGeom prst="rightArrow">
              <a:avLst/>
            </a:prstGeom>
            <a:solidFill>
              <a:srgbClr val="003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3E04704-540F-0D0D-7C09-A4CC762D2C39}"/>
              </a:ext>
            </a:extLst>
          </p:cNvPr>
          <p:cNvGrpSpPr/>
          <p:nvPr/>
        </p:nvGrpSpPr>
        <p:grpSpPr>
          <a:xfrm>
            <a:off x="6245203" y="1412875"/>
            <a:ext cx="3335360" cy="4998435"/>
            <a:chOff x="6245203" y="1412875"/>
            <a:chExt cx="3335360" cy="4998435"/>
          </a:xfrm>
        </p:grpSpPr>
        <p:sp>
          <p:nvSpPr>
            <p:cNvPr id="15" name="Rectangle: Rounded Corners 4">
              <a:extLst>
                <a:ext uri="{FF2B5EF4-FFF2-40B4-BE49-F238E27FC236}">
                  <a16:creationId xmlns:a16="http://schemas.microsoft.com/office/drawing/2014/main" id="{9E42C471-60AC-2303-2644-A4775712A03A}"/>
                </a:ext>
              </a:extLst>
            </p:cNvPr>
            <p:cNvSpPr/>
            <p:nvPr/>
          </p:nvSpPr>
          <p:spPr>
            <a:xfrm>
              <a:off x="6993573" y="1412875"/>
              <a:ext cx="2586990" cy="4998435"/>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Bias in the data may mean that specific needs have not been taken into account. For example, the needs of people with autism.</a:t>
              </a:r>
            </a:p>
          </p:txBody>
        </p:sp>
        <p:sp>
          <p:nvSpPr>
            <p:cNvPr id="19" name="Right Arrow 18">
              <a:extLst>
                <a:ext uri="{FF2B5EF4-FFF2-40B4-BE49-F238E27FC236}">
                  <a16:creationId xmlns:a16="http://schemas.microsoft.com/office/drawing/2014/main" id="{483ABDFD-00AB-7536-66F6-4BE78F8E4505}"/>
                </a:ext>
              </a:extLst>
            </p:cNvPr>
            <p:cNvSpPr/>
            <p:nvPr/>
          </p:nvSpPr>
          <p:spPr>
            <a:xfrm>
              <a:off x="6245203" y="3590925"/>
              <a:ext cx="753158" cy="371475"/>
            </a:xfrm>
            <a:prstGeom prst="rightArrow">
              <a:avLst/>
            </a:prstGeom>
            <a:solidFill>
              <a:srgbClr val="003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22655E2-C228-A0E2-951F-6C64A1E61E90}"/>
              </a:ext>
            </a:extLst>
          </p:cNvPr>
          <p:cNvGrpSpPr/>
          <p:nvPr/>
        </p:nvGrpSpPr>
        <p:grpSpPr>
          <a:xfrm>
            <a:off x="323851" y="1412875"/>
            <a:ext cx="2586990" cy="4998435"/>
            <a:chOff x="323851" y="1412875"/>
            <a:chExt cx="2586990" cy="4998435"/>
          </a:xfrm>
        </p:grpSpPr>
        <p:sp>
          <p:nvSpPr>
            <p:cNvPr id="5" name="Rectangle: Rounded Corners 4">
              <a:extLst>
                <a:ext uri="{FF2B5EF4-FFF2-40B4-BE49-F238E27FC236}">
                  <a16:creationId xmlns:a16="http://schemas.microsoft.com/office/drawing/2014/main" id="{55693D3F-5C00-BDD6-BD43-450AAA76F638}"/>
                </a:ext>
              </a:extLst>
            </p:cNvPr>
            <p:cNvSpPr/>
            <p:nvPr/>
          </p:nvSpPr>
          <p:spPr>
            <a:xfrm>
              <a:off x="323851" y="1412875"/>
              <a:ext cx="2586990" cy="4998435"/>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US" sz="2000" dirty="0">
                  <a:solidFill>
                    <a:schemeClr val="tx1"/>
                  </a:solidFill>
                  <a:latin typeface="Century Gothic" panose="020B0502020202020204" pitchFamily="34" charset="0"/>
                </a:rPr>
                <a:t>A local youth centre uses a generative AI tool to design a new calm space for young people in the local community.</a:t>
              </a:r>
              <a:endParaRPr lang="en-GB" sz="2000" dirty="0">
                <a:solidFill>
                  <a:schemeClr val="tx1"/>
                </a:solidFill>
                <a:latin typeface="Century Gothic" panose="020B0502020202020204" pitchFamily="34" charset="0"/>
              </a:endParaRPr>
            </a:p>
          </p:txBody>
        </p:sp>
        <p:pic>
          <p:nvPicPr>
            <p:cNvPr id="21" name="Picture 20">
              <a:extLst>
                <a:ext uri="{FF2B5EF4-FFF2-40B4-BE49-F238E27FC236}">
                  <a16:creationId xmlns:a16="http://schemas.microsoft.com/office/drawing/2014/main" id="{E7741DEE-DF7C-9DAD-6F44-0686BDFEF755}"/>
                </a:ext>
              </a:extLst>
            </p:cNvPr>
            <p:cNvPicPr>
              <a:picLocks noChangeAspect="1"/>
            </p:cNvPicPr>
            <p:nvPr/>
          </p:nvPicPr>
          <p:blipFill>
            <a:blip r:embed="rId3"/>
            <a:stretch>
              <a:fillRect/>
            </a:stretch>
          </p:blipFill>
          <p:spPr>
            <a:xfrm>
              <a:off x="434830" y="4725907"/>
              <a:ext cx="1679465" cy="1561952"/>
            </a:xfrm>
            <a:prstGeom prst="rect">
              <a:avLst/>
            </a:prstGeom>
          </p:spPr>
        </p:pic>
      </p:grpSp>
      <p:sp>
        <p:nvSpPr>
          <p:cNvPr id="25" name="TextBox 24">
            <a:extLst>
              <a:ext uri="{FF2B5EF4-FFF2-40B4-BE49-F238E27FC236}">
                <a16:creationId xmlns:a16="http://schemas.microsoft.com/office/drawing/2014/main" id="{F174890B-6541-45C6-4935-3B0250E1C646}"/>
              </a:ext>
            </a:extLst>
          </p:cNvPr>
          <p:cNvSpPr txBox="1"/>
          <p:nvPr/>
        </p:nvSpPr>
        <p:spPr>
          <a:xfrm>
            <a:off x="-1526583" y="501370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12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E445E69B-E7EA-ECB0-EC85-3D53192BD7A4}"/>
              </a:ext>
            </a:extLst>
          </p:cNvPr>
          <p:cNvSpPr>
            <a:spLocks noGrp="1"/>
          </p:cNvSpPr>
          <p:nvPr>
            <p:ph type="title"/>
          </p:nvPr>
        </p:nvSpPr>
        <p:spPr/>
        <p:txBody>
          <a:bodyPr/>
          <a:lstStyle/>
          <a:p>
            <a:r>
              <a:rPr lang="en-GB" dirty="0"/>
              <a:t>Rights at risk</a:t>
            </a:r>
          </a:p>
        </p:txBody>
      </p:sp>
      <p:sp>
        <p:nvSpPr>
          <p:cNvPr id="4" name="Slide Number Placeholder 3">
            <a:extLst>
              <a:ext uri="{FF2B5EF4-FFF2-40B4-BE49-F238E27FC236}">
                <a16:creationId xmlns:a16="http://schemas.microsoft.com/office/drawing/2014/main" id="{CBA2E4C3-109F-4176-9F52-4E354F0948BE}"/>
              </a:ext>
            </a:extLst>
          </p:cNvPr>
          <p:cNvSpPr>
            <a:spLocks noGrp="1"/>
          </p:cNvSpPr>
          <p:nvPr>
            <p:ph type="sldNum" sz="quarter" idx="4"/>
          </p:nvPr>
        </p:nvSpPr>
        <p:spPr/>
        <p:txBody>
          <a:bodyPr/>
          <a:lstStyle/>
          <a:p>
            <a:r>
              <a:rPr lang="en-GB" dirty="0"/>
              <a:t>© PSHE Association 2026</a:t>
            </a:r>
          </a:p>
        </p:txBody>
      </p:sp>
      <p:grpSp>
        <p:nvGrpSpPr>
          <p:cNvPr id="20" name="Group 19">
            <a:extLst>
              <a:ext uri="{FF2B5EF4-FFF2-40B4-BE49-F238E27FC236}">
                <a16:creationId xmlns:a16="http://schemas.microsoft.com/office/drawing/2014/main" id="{2F574186-A9E5-7048-8A33-F5960ED69C32}"/>
              </a:ext>
            </a:extLst>
          </p:cNvPr>
          <p:cNvGrpSpPr/>
          <p:nvPr/>
        </p:nvGrpSpPr>
        <p:grpSpPr>
          <a:xfrm>
            <a:off x="2910841" y="1412875"/>
            <a:ext cx="3334861" cy="4998435"/>
            <a:chOff x="2910841" y="1412875"/>
            <a:chExt cx="3334861" cy="4998435"/>
          </a:xfrm>
        </p:grpSpPr>
        <p:sp>
          <p:nvSpPr>
            <p:cNvPr id="8" name="Rectangle: Rounded Corners 4">
              <a:extLst>
                <a:ext uri="{FF2B5EF4-FFF2-40B4-BE49-F238E27FC236}">
                  <a16:creationId xmlns:a16="http://schemas.microsoft.com/office/drawing/2014/main" id="{04005987-C5F8-A3B2-F833-5810121CB564}"/>
                </a:ext>
              </a:extLst>
            </p:cNvPr>
            <p:cNvSpPr/>
            <p:nvPr/>
          </p:nvSpPr>
          <p:spPr>
            <a:xfrm>
              <a:off x="3658712" y="1412875"/>
              <a:ext cx="2586990" cy="4998435"/>
            </a:xfrm>
            <a:prstGeom prst="roundRect">
              <a:avLst>
                <a:gd name="adj" fmla="val 4119"/>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The right to privacy.</a:t>
              </a:r>
            </a:p>
          </p:txBody>
        </p:sp>
        <p:sp>
          <p:nvSpPr>
            <p:cNvPr id="12" name="Right Arrow 11">
              <a:extLst>
                <a:ext uri="{FF2B5EF4-FFF2-40B4-BE49-F238E27FC236}">
                  <a16:creationId xmlns:a16="http://schemas.microsoft.com/office/drawing/2014/main" id="{45200F0B-581B-FEDB-0A13-2822637E1535}"/>
                </a:ext>
              </a:extLst>
            </p:cNvPr>
            <p:cNvSpPr/>
            <p:nvPr/>
          </p:nvSpPr>
          <p:spPr>
            <a:xfrm>
              <a:off x="2910841" y="3590925"/>
              <a:ext cx="749959" cy="371475"/>
            </a:xfrm>
            <a:prstGeom prst="rightArrow">
              <a:avLst/>
            </a:prstGeom>
            <a:solidFill>
              <a:srgbClr val="991D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FB90D3EB-2C62-D24C-C915-72C972CE13CB}"/>
              </a:ext>
            </a:extLst>
          </p:cNvPr>
          <p:cNvGrpSpPr/>
          <p:nvPr/>
        </p:nvGrpSpPr>
        <p:grpSpPr>
          <a:xfrm>
            <a:off x="6245203" y="1412875"/>
            <a:ext cx="3335360" cy="4998435"/>
            <a:chOff x="6245203" y="1412875"/>
            <a:chExt cx="3335360" cy="4998435"/>
          </a:xfrm>
        </p:grpSpPr>
        <p:sp>
          <p:nvSpPr>
            <p:cNvPr id="11" name="Rectangle: Rounded Corners 4">
              <a:extLst>
                <a:ext uri="{FF2B5EF4-FFF2-40B4-BE49-F238E27FC236}">
                  <a16:creationId xmlns:a16="http://schemas.microsoft.com/office/drawing/2014/main" id="{DB5D4349-501B-A785-F058-6B1C50DDD690}"/>
                </a:ext>
              </a:extLst>
            </p:cNvPr>
            <p:cNvSpPr/>
            <p:nvPr/>
          </p:nvSpPr>
          <p:spPr>
            <a:xfrm>
              <a:off x="6993573" y="1412875"/>
              <a:ext cx="2586990" cy="4998435"/>
            </a:xfrm>
            <a:prstGeom prst="roundRect">
              <a:avLst>
                <a:gd name="adj" fmla="val 4119"/>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It may not be clear how the information could be kept or used by the tool. Not everyone involved may consent to their information being shared with the tool.</a:t>
              </a:r>
              <a:r>
                <a:rPr lang="en-GB" sz="2000" i="1" dirty="0">
                  <a:solidFill>
                    <a:schemeClr val="tx1"/>
                  </a:solidFill>
                  <a:latin typeface="Century Gothic" panose="020B0502020202020204" pitchFamily="34" charset="0"/>
                </a:rPr>
                <a:t> </a:t>
              </a:r>
              <a:endParaRPr lang="en-GB" sz="2000" dirty="0">
                <a:solidFill>
                  <a:schemeClr val="tx1"/>
                </a:solidFill>
                <a:latin typeface="Century Gothic" panose="020B0502020202020204" pitchFamily="34" charset="0"/>
              </a:endParaRPr>
            </a:p>
          </p:txBody>
        </p:sp>
        <p:sp>
          <p:nvSpPr>
            <p:cNvPr id="13" name="Right Arrow 12">
              <a:extLst>
                <a:ext uri="{FF2B5EF4-FFF2-40B4-BE49-F238E27FC236}">
                  <a16:creationId xmlns:a16="http://schemas.microsoft.com/office/drawing/2014/main" id="{E888A3F0-5FE0-E6AD-5CCC-9182A9685B21}"/>
                </a:ext>
              </a:extLst>
            </p:cNvPr>
            <p:cNvSpPr/>
            <p:nvPr/>
          </p:nvSpPr>
          <p:spPr>
            <a:xfrm>
              <a:off x="6245203" y="3590925"/>
              <a:ext cx="753158" cy="371475"/>
            </a:xfrm>
            <a:prstGeom prst="rightArrow">
              <a:avLst/>
            </a:prstGeom>
            <a:solidFill>
              <a:srgbClr val="991D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1173E7C-CBA9-AD44-DB2F-9405A284C29F}"/>
              </a:ext>
            </a:extLst>
          </p:cNvPr>
          <p:cNvGrpSpPr/>
          <p:nvPr/>
        </p:nvGrpSpPr>
        <p:grpSpPr>
          <a:xfrm>
            <a:off x="323851" y="1412875"/>
            <a:ext cx="2586990" cy="4998435"/>
            <a:chOff x="323851" y="1412875"/>
            <a:chExt cx="2586990" cy="4998435"/>
          </a:xfrm>
        </p:grpSpPr>
        <p:sp>
          <p:nvSpPr>
            <p:cNvPr id="3" name="Rectangle: Rounded Corners 4">
              <a:extLst>
                <a:ext uri="{FF2B5EF4-FFF2-40B4-BE49-F238E27FC236}">
                  <a16:creationId xmlns:a16="http://schemas.microsoft.com/office/drawing/2014/main" id="{F226BA7A-F03D-5991-0368-8FC2B123D5DE}"/>
                </a:ext>
              </a:extLst>
            </p:cNvPr>
            <p:cNvSpPr/>
            <p:nvPr/>
          </p:nvSpPr>
          <p:spPr>
            <a:xfrm>
              <a:off x="323851" y="1412875"/>
              <a:ext cx="2586990" cy="4998435"/>
            </a:xfrm>
            <a:prstGeom prst="roundRect">
              <a:avLst>
                <a:gd name="adj" fmla="val 4119"/>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US" sz="2000" dirty="0">
                  <a:solidFill>
                    <a:schemeClr val="tx1"/>
                  </a:solidFill>
                  <a:latin typeface="Century Gothic" panose="020B0502020202020204" pitchFamily="34" charset="0"/>
                </a:rPr>
                <a:t>A year 10 student uses a generative AI tool to get advice about a situation where their friends have broken the law.</a:t>
              </a:r>
              <a:endParaRPr lang="en-GB" sz="2000" dirty="0">
                <a:solidFill>
                  <a:schemeClr val="tx1"/>
                </a:solidFill>
                <a:latin typeface="Century Gothic" panose="020B0502020202020204" pitchFamily="34" charset="0"/>
              </a:endParaRPr>
            </a:p>
          </p:txBody>
        </p:sp>
        <p:pic>
          <p:nvPicPr>
            <p:cNvPr id="18" name="Picture 17">
              <a:extLst>
                <a:ext uri="{FF2B5EF4-FFF2-40B4-BE49-F238E27FC236}">
                  <a16:creationId xmlns:a16="http://schemas.microsoft.com/office/drawing/2014/main" id="{A2E4F74B-3CD5-12FA-4D91-772ED0822D36}"/>
                </a:ext>
              </a:extLst>
            </p:cNvPr>
            <p:cNvPicPr>
              <a:picLocks noChangeAspect="1"/>
            </p:cNvPicPr>
            <p:nvPr/>
          </p:nvPicPr>
          <p:blipFill>
            <a:blip r:embed="rId3"/>
            <a:srcRect/>
            <a:stretch/>
          </p:blipFill>
          <p:spPr>
            <a:xfrm>
              <a:off x="493328" y="4952924"/>
              <a:ext cx="1463510" cy="1361198"/>
            </a:xfrm>
            <a:prstGeom prst="rect">
              <a:avLst/>
            </a:prstGeom>
          </p:spPr>
        </p:pic>
      </p:grpSp>
    </p:spTree>
    <p:extLst>
      <p:ext uri="{BB962C8B-B14F-4D97-AF65-F5344CB8AC3E}">
        <p14:creationId xmlns:p14="http://schemas.microsoft.com/office/powerpoint/2010/main" val="177439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EE67B71D-CD0D-BF7B-35DD-CA1B96CA8413}"/>
              </a:ext>
            </a:extLst>
          </p:cNvPr>
          <p:cNvSpPr>
            <a:spLocks noGrp="1"/>
          </p:cNvSpPr>
          <p:nvPr>
            <p:ph type="title"/>
          </p:nvPr>
        </p:nvSpPr>
        <p:spPr/>
        <p:txBody>
          <a:bodyPr/>
          <a:lstStyle/>
          <a:p>
            <a:r>
              <a:rPr lang="en-GB" dirty="0"/>
              <a:t>Rights at risk</a:t>
            </a:r>
          </a:p>
        </p:txBody>
      </p:sp>
      <p:sp>
        <p:nvSpPr>
          <p:cNvPr id="4" name="Slide Number Placeholder 3">
            <a:extLst>
              <a:ext uri="{FF2B5EF4-FFF2-40B4-BE49-F238E27FC236}">
                <a16:creationId xmlns:a16="http://schemas.microsoft.com/office/drawing/2014/main" id="{BCEED398-8C4A-EA22-1DFF-C54982180328}"/>
              </a:ext>
            </a:extLst>
          </p:cNvPr>
          <p:cNvSpPr>
            <a:spLocks noGrp="1"/>
          </p:cNvSpPr>
          <p:nvPr>
            <p:ph type="sldNum" sz="quarter" idx="4"/>
          </p:nvPr>
        </p:nvSpPr>
        <p:spPr/>
        <p:txBody>
          <a:bodyPr/>
          <a:lstStyle/>
          <a:p>
            <a:r>
              <a:rPr lang="en-GB" dirty="0"/>
              <a:t>© PSHE Association 2026</a:t>
            </a:r>
          </a:p>
        </p:txBody>
      </p:sp>
      <p:grpSp>
        <p:nvGrpSpPr>
          <p:cNvPr id="20" name="Group 19">
            <a:extLst>
              <a:ext uri="{FF2B5EF4-FFF2-40B4-BE49-F238E27FC236}">
                <a16:creationId xmlns:a16="http://schemas.microsoft.com/office/drawing/2014/main" id="{FD78A3F5-D828-E41F-9A11-9FAB05848803}"/>
              </a:ext>
            </a:extLst>
          </p:cNvPr>
          <p:cNvGrpSpPr/>
          <p:nvPr/>
        </p:nvGrpSpPr>
        <p:grpSpPr>
          <a:xfrm>
            <a:off x="2910841" y="1412875"/>
            <a:ext cx="3334861" cy="4998435"/>
            <a:chOff x="2910841" y="1412875"/>
            <a:chExt cx="3334861" cy="4998435"/>
          </a:xfrm>
        </p:grpSpPr>
        <p:sp>
          <p:nvSpPr>
            <p:cNvPr id="10" name="Rectangle: Rounded Corners 4">
              <a:extLst>
                <a:ext uri="{FF2B5EF4-FFF2-40B4-BE49-F238E27FC236}">
                  <a16:creationId xmlns:a16="http://schemas.microsoft.com/office/drawing/2014/main" id="{B1C20806-7CB7-037F-EF2F-3BCE60D7D5F0}"/>
                </a:ext>
              </a:extLst>
            </p:cNvPr>
            <p:cNvSpPr/>
            <p:nvPr/>
          </p:nvSpPr>
          <p:spPr>
            <a:xfrm>
              <a:off x="3658712" y="1412875"/>
              <a:ext cx="2586990" cy="4998435"/>
            </a:xfrm>
            <a:prstGeom prst="roundRect">
              <a:avLst>
                <a:gd name="adj" fmla="val 411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Right to education.</a:t>
              </a:r>
            </a:p>
          </p:txBody>
        </p:sp>
        <p:sp>
          <p:nvSpPr>
            <p:cNvPr id="12" name="Right Arrow 11">
              <a:extLst>
                <a:ext uri="{FF2B5EF4-FFF2-40B4-BE49-F238E27FC236}">
                  <a16:creationId xmlns:a16="http://schemas.microsoft.com/office/drawing/2014/main" id="{1571DD04-A6DC-60F8-2406-04339C196477}"/>
                </a:ext>
              </a:extLst>
            </p:cNvPr>
            <p:cNvSpPr/>
            <p:nvPr/>
          </p:nvSpPr>
          <p:spPr>
            <a:xfrm>
              <a:off x="2910841" y="3590925"/>
              <a:ext cx="749959" cy="371475"/>
            </a:xfrm>
            <a:prstGeom prst="rightArrow">
              <a:avLst/>
            </a:prstGeom>
            <a:solidFill>
              <a:srgbClr val="384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7397234-CE08-2E8D-5B2C-3342C51D54A4}"/>
              </a:ext>
            </a:extLst>
          </p:cNvPr>
          <p:cNvGrpSpPr/>
          <p:nvPr/>
        </p:nvGrpSpPr>
        <p:grpSpPr>
          <a:xfrm>
            <a:off x="6245703" y="1412875"/>
            <a:ext cx="3334860" cy="4998435"/>
            <a:chOff x="6245703" y="1412875"/>
            <a:chExt cx="3334860" cy="4998435"/>
          </a:xfrm>
        </p:grpSpPr>
        <p:sp>
          <p:nvSpPr>
            <p:cNvPr id="11" name="Rectangle: Rounded Corners 4">
              <a:extLst>
                <a:ext uri="{FF2B5EF4-FFF2-40B4-BE49-F238E27FC236}">
                  <a16:creationId xmlns:a16="http://schemas.microsoft.com/office/drawing/2014/main" id="{56C41FDF-9E57-E6E8-2784-E3CCF91756DF}"/>
                </a:ext>
              </a:extLst>
            </p:cNvPr>
            <p:cNvSpPr/>
            <p:nvPr/>
          </p:nvSpPr>
          <p:spPr>
            <a:xfrm>
              <a:off x="6993573" y="1412875"/>
              <a:ext cx="2586990" cy="4998435"/>
            </a:xfrm>
            <a:prstGeom prst="roundRect">
              <a:avLst>
                <a:gd name="adj" fmla="val 411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Reliance on generative AI tools could mean the student is not able to develop their own skills and will always find essay writing hard.</a:t>
              </a:r>
            </a:p>
          </p:txBody>
        </p:sp>
        <p:sp>
          <p:nvSpPr>
            <p:cNvPr id="13" name="Right Arrow 12">
              <a:extLst>
                <a:ext uri="{FF2B5EF4-FFF2-40B4-BE49-F238E27FC236}">
                  <a16:creationId xmlns:a16="http://schemas.microsoft.com/office/drawing/2014/main" id="{AA1C16CB-0F9D-8057-5ED4-857B48A50A2A}"/>
                </a:ext>
              </a:extLst>
            </p:cNvPr>
            <p:cNvSpPr/>
            <p:nvPr/>
          </p:nvSpPr>
          <p:spPr>
            <a:xfrm>
              <a:off x="6245703" y="3590925"/>
              <a:ext cx="752658" cy="371475"/>
            </a:xfrm>
            <a:prstGeom prst="rightArrow">
              <a:avLst/>
            </a:prstGeom>
            <a:solidFill>
              <a:srgbClr val="384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DBC8515-556B-43CF-338D-1FC1410781DF}"/>
              </a:ext>
            </a:extLst>
          </p:cNvPr>
          <p:cNvGrpSpPr/>
          <p:nvPr/>
        </p:nvGrpSpPr>
        <p:grpSpPr>
          <a:xfrm>
            <a:off x="323851" y="1412875"/>
            <a:ext cx="2586990" cy="4998435"/>
            <a:chOff x="323851" y="1412875"/>
            <a:chExt cx="2586990" cy="4998435"/>
          </a:xfrm>
        </p:grpSpPr>
        <p:sp>
          <p:nvSpPr>
            <p:cNvPr id="2" name="Rectangle: Rounded Corners 4">
              <a:extLst>
                <a:ext uri="{FF2B5EF4-FFF2-40B4-BE49-F238E27FC236}">
                  <a16:creationId xmlns:a16="http://schemas.microsoft.com/office/drawing/2014/main" id="{061A84C5-2132-C820-B3EE-1BECE94C3044}"/>
                </a:ext>
              </a:extLst>
            </p:cNvPr>
            <p:cNvSpPr/>
            <p:nvPr/>
          </p:nvSpPr>
          <p:spPr>
            <a:xfrm>
              <a:off x="323851" y="1412875"/>
              <a:ext cx="2586990" cy="4998435"/>
            </a:xfrm>
            <a:prstGeom prst="roundRect">
              <a:avLst>
                <a:gd name="adj" fmla="val 411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Ins="90000" rtlCol="0" anchor="t" anchorCtr="0"/>
            <a:lstStyle/>
            <a:p>
              <a:r>
                <a:rPr lang="en-US" sz="2000" dirty="0">
                  <a:solidFill>
                    <a:schemeClr val="tx1"/>
                  </a:solidFill>
                  <a:latin typeface="Century Gothic" panose="020B0502020202020204" pitchFamily="34" charset="0"/>
                </a:rPr>
                <a:t>A year 11 student struggles with how to start writing essays, so has been using a generative AI tool to write all their homework essays.</a:t>
              </a:r>
              <a:endParaRPr lang="en-GB" sz="2000" dirty="0">
                <a:solidFill>
                  <a:schemeClr val="tx1"/>
                </a:solidFill>
                <a:latin typeface="Century Gothic" panose="020B0502020202020204" pitchFamily="34" charset="0"/>
              </a:endParaRPr>
            </a:p>
          </p:txBody>
        </p:sp>
        <p:pic>
          <p:nvPicPr>
            <p:cNvPr id="18" name="Picture 17">
              <a:extLst>
                <a:ext uri="{FF2B5EF4-FFF2-40B4-BE49-F238E27FC236}">
                  <a16:creationId xmlns:a16="http://schemas.microsoft.com/office/drawing/2014/main" id="{EA305B70-991A-58AF-1B92-C544C67DC558}"/>
                </a:ext>
              </a:extLst>
            </p:cNvPr>
            <p:cNvPicPr>
              <a:picLocks noChangeAspect="1"/>
            </p:cNvPicPr>
            <p:nvPr/>
          </p:nvPicPr>
          <p:blipFill>
            <a:blip r:embed="rId3"/>
            <a:srcRect/>
            <a:stretch/>
          </p:blipFill>
          <p:spPr>
            <a:xfrm>
              <a:off x="451705" y="4874848"/>
              <a:ext cx="1466615" cy="1364412"/>
            </a:xfrm>
            <a:prstGeom prst="rect">
              <a:avLst/>
            </a:prstGeom>
          </p:spPr>
        </p:pic>
      </p:grpSp>
    </p:spTree>
    <p:extLst>
      <p:ext uri="{BB962C8B-B14F-4D97-AF65-F5344CB8AC3E}">
        <p14:creationId xmlns:p14="http://schemas.microsoft.com/office/powerpoint/2010/main" val="3001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2DF5B3D-E591-8DBC-CFAF-906887A8B8D2}"/>
              </a:ext>
            </a:extLst>
          </p:cNvPr>
          <p:cNvSpPr>
            <a:spLocks noGrp="1"/>
          </p:cNvSpPr>
          <p:nvPr>
            <p:ph type="title"/>
          </p:nvPr>
        </p:nvSpPr>
        <p:spPr/>
        <p:txBody>
          <a:bodyPr/>
          <a:lstStyle/>
          <a:p>
            <a:r>
              <a:rPr lang="en-GB" dirty="0"/>
              <a:t>Rights at risk</a:t>
            </a:r>
          </a:p>
        </p:txBody>
      </p:sp>
      <p:sp>
        <p:nvSpPr>
          <p:cNvPr id="4" name="Slide Number Placeholder 3">
            <a:extLst>
              <a:ext uri="{FF2B5EF4-FFF2-40B4-BE49-F238E27FC236}">
                <a16:creationId xmlns:a16="http://schemas.microsoft.com/office/drawing/2014/main" id="{5DC9B5DC-89BC-F9CC-25A7-406DC853E7D9}"/>
              </a:ext>
            </a:extLst>
          </p:cNvPr>
          <p:cNvSpPr>
            <a:spLocks noGrp="1"/>
          </p:cNvSpPr>
          <p:nvPr>
            <p:ph type="sldNum" sz="quarter" idx="4"/>
          </p:nvPr>
        </p:nvSpPr>
        <p:spPr/>
        <p:txBody>
          <a:bodyPr/>
          <a:lstStyle/>
          <a:p>
            <a:r>
              <a:rPr lang="en-GB" dirty="0"/>
              <a:t>© PSHE Association 2026</a:t>
            </a:r>
          </a:p>
        </p:txBody>
      </p:sp>
      <p:sp>
        <p:nvSpPr>
          <p:cNvPr id="12" name="Rectangle: Rounded Corners 4">
            <a:extLst>
              <a:ext uri="{FF2B5EF4-FFF2-40B4-BE49-F238E27FC236}">
                <a16:creationId xmlns:a16="http://schemas.microsoft.com/office/drawing/2014/main" id="{F97688F3-C1F3-7B78-C71E-37F0903EFCFA}"/>
              </a:ext>
            </a:extLst>
          </p:cNvPr>
          <p:cNvSpPr/>
          <p:nvPr/>
        </p:nvSpPr>
        <p:spPr>
          <a:xfrm>
            <a:off x="323851" y="1412875"/>
            <a:ext cx="2586990" cy="4998435"/>
          </a:xfrm>
          <a:prstGeom prst="roundRect">
            <a:avLst>
              <a:gd name="adj" fmla="val 4119"/>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US" sz="2000" dirty="0">
                <a:solidFill>
                  <a:schemeClr val="tx1"/>
                </a:solidFill>
                <a:latin typeface="Century Gothic" panose="020B0502020202020204" pitchFamily="34" charset="0"/>
              </a:rPr>
              <a:t>A year 9 student has joined the school environmental group and is using a generative AI tool to find out about a recent environmental issue in the local area. </a:t>
            </a:r>
            <a:endParaRPr lang="en-GB" sz="2000" dirty="0">
              <a:solidFill>
                <a:schemeClr val="tx1"/>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5A010ECA-B91F-89CA-5A09-658637AB8071}"/>
              </a:ext>
            </a:extLst>
          </p:cNvPr>
          <p:cNvGrpSpPr/>
          <p:nvPr/>
        </p:nvGrpSpPr>
        <p:grpSpPr>
          <a:xfrm>
            <a:off x="2910841" y="1412875"/>
            <a:ext cx="3334861" cy="4998435"/>
            <a:chOff x="2910841" y="1412875"/>
            <a:chExt cx="3334861" cy="4998435"/>
          </a:xfrm>
        </p:grpSpPr>
        <p:sp>
          <p:nvSpPr>
            <p:cNvPr id="13" name="Rectangle: Rounded Corners 4">
              <a:extLst>
                <a:ext uri="{FF2B5EF4-FFF2-40B4-BE49-F238E27FC236}">
                  <a16:creationId xmlns:a16="http://schemas.microsoft.com/office/drawing/2014/main" id="{E6007591-D53B-3FC7-FD1B-05E3FC2C72E0}"/>
                </a:ext>
              </a:extLst>
            </p:cNvPr>
            <p:cNvSpPr/>
            <p:nvPr/>
          </p:nvSpPr>
          <p:spPr>
            <a:xfrm>
              <a:off x="3658712" y="1412875"/>
              <a:ext cx="2586990" cy="4998435"/>
            </a:xfrm>
            <a:prstGeom prst="roundRect">
              <a:avLst>
                <a:gd name="adj" fmla="val 4119"/>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Access to information from the media. </a:t>
              </a:r>
            </a:p>
          </p:txBody>
        </p:sp>
        <p:sp>
          <p:nvSpPr>
            <p:cNvPr id="15" name="Right Arrow 14">
              <a:extLst>
                <a:ext uri="{FF2B5EF4-FFF2-40B4-BE49-F238E27FC236}">
                  <a16:creationId xmlns:a16="http://schemas.microsoft.com/office/drawing/2014/main" id="{A4A5E397-14A3-15B7-924A-699C3743853D}"/>
                </a:ext>
              </a:extLst>
            </p:cNvPr>
            <p:cNvSpPr/>
            <p:nvPr/>
          </p:nvSpPr>
          <p:spPr>
            <a:xfrm>
              <a:off x="2910841" y="3590925"/>
              <a:ext cx="749959" cy="371475"/>
            </a:xfrm>
            <a:prstGeom prst="rightArrow">
              <a:avLst/>
            </a:prstGeom>
            <a:solidFill>
              <a:srgbClr val="6423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22594F8-74BF-96B7-D9F3-636840C3508A}"/>
              </a:ext>
            </a:extLst>
          </p:cNvPr>
          <p:cNvGrpSpPr/>
          <p:nvPr/>
        </p:nvGrpSpPr>
        <p:grpSpPr>
          <a:xfrm>
            <a:off x="6245703" y="1412875"/>
            <a:ext cx="3334860" cy="4998435"/>
            <a:chOff x="6245703" y="1412875"/>
            <a:chExt cx="3334860" cy="4998435"/>
          </a:xfrm>
        </p:grpSpPr>
        <p:sp>
          <p:nvSpPr>
            <p:cNvPr id="14" name="Rectangle: Rounded Corners 4">
              <a:extLst>
                <a:ext uri="{FF2B5EF4-FFF2-40B4-BE49-F238E27FC236}">
                  <a16:creationId xmlns:a16="http://schemas.microsoft.com/office/drawing/2014/main" id="{E05946CB-E61F-0BF1-4FC7-1EAF1D267599}"/>
                </a:ext>
              </a:extLst>
            </p:cNvPr>
            <p:cNvSpPr/>
            <p:nvPr/>
          </p:nvSpPr>
          <p:spPr>
            <a:xfrm>
              <a:off x="6993573" y="1412875"/>
              <a:ext cx="2586990" cy="4998435"/>
            </a:xfrm>
            <a:prstGeom prst="roundRect">
              <a:avLst>
                <a:gd name="adj" fmla="val 4119"/>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108000" rtlCol="0" anchor="t" anchorCtr="0"/>
            <a:lstStyle/>
            <a:p>
              <a:r>
                <a:rPr lang="en-GB" sz="2000" dirty="0">
                  <a:solidFill>
                    <a:schemeClr val="tx1"/>
                  </a:solidFill>
                  <a:latin typeface="Century Gothic" panose="020B0502020202020204" pitchFamily="34" charset="0"/>
                </a:rPr>
                <a:t>The information could be biased or influenced by local views that could be skewed by social media algorithms. Mis and disinformation are more common when researching recent events.</a:t>
              </a:r>
            </a:p>
          </p:txBody>
        </p:sp>
        <p:sp>
          <p:nvSpPr>
            <p:cNvPr id="16" name="Right Arrow 15">
              <a:extLst>
                <a:ext uri="{FF2B5EF4-FFF2-40B4-BE49-F238E27FC236}">
                  <a16:creationId xmlns:a16="http://schemas.microsoft.com/office/drawing/2014/main" id="{49F217B5-B5C3-0B21-D40F-5920D7FCAAA1}"/>
                </a:ext>
              </a:extLst>
            </p:cNvPr>
            <p:cNvSpPr/>
            <p:nvPr/>
          </p:nvSpPr>
          <p:spPr>
            <a:xfrm>
              <a:off x="6245703" y="3590925"/>
              <a:ext cx="752658" cy="371475"/>
            </a:xfrm>
            <a:prstGeom prst="rightArrow">
              <a:avLst/>
            </a:prstGeom>
            <a:solidFill>
              <a:srgbClr val="6423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F3B4026F-57BC-3269-0EDB-0ECC0F9BD52A}"/>
              </a:ext>
            </a:extLst>
          </p:cNvPr>
          <p:cNvPicPr>
            <a:picLocks noChangeAspect="1"/>
          </p:cNvPicPr>
          <p:nvPr/>
        </p:nvPicPr>
        <p:blipFill>
          <a:blip r:embed="rId3"/>
          <a:stretch>
            <a:fillRect/>
          </a:stretch>
        </p:blipFill>
        <p:spPr>
          <a:xfrm>
            <a:off x="455839" y="5140314"/>
            <a:ext cx="1648128" cy="1206473"/>
          </a:xfrm>
          <a:prstGeom prst="rect">
            <a:avLst/>
          </a:prstGeom>
        </p:spPr>
      </p:pic>
    </p:spTree>
    <p:extLst>
      <p:ext uri="{BB962C8B-B14F-4D97-AF65-F5344CB8AC3E}">
        <p14:creationId xmlns:p14="http://schemas.microsoft.com/office/powerpoint/2010/main" val="31743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14305-3107-530E-8A38-C4B454F303A0}"/>
              </a:ext>
            </a:extLst>
          </p:cNvPr>
          <p:cNvSpPr>
            <a:spLocks noGrp="1"/>
          </p:cNvSpPr>
          <p:nvPr>
            <p:ph type="title"/>
          </p:nvPr>
        </p:nvSpPr>
        <p:spPr>
          <a:xfrm>
            <a:off x="233593" y="543878"/>
            <a:ext cx="6624582" cy="694054"/>
          </a:xfrm>
        </p:spPr>
        <p:txBody>
          <a:bodyPr/>
          <a:lstStyle/>
          <a:p>
            <a:r>
              <a:rPr lang="en-GB" dirty="0"/>
              <a:t>Strategies for using AI</a:t>
            </a:r>
          </a:p>
        </p:txBody>
      </p:sp>
      <p:sp>
        <p:nvSpPr>
          <p:cNvPr id="4" name="Slide Number Placeholder 3">
            <a:extLst>
              <a:ext uri="{FF2B5EF4-FFF2-40B4-BE49-F238E27FC236}">
                <a16:creationId xmlns:a16="http://schemas.microsoft.com/office/drawing/2014/main" id="{24895EF2-1DB5-6024-5D99-87BEA1280C76}"/>
              </a:ext>
            </a:extLst>
          </p:cNvPr>
          <p:cNvSpPr>
            <a:spLocks noGrp="1"/>
          </p:cNvSpPr>
          <p:nvPr>
            <p:ph type="sldNum" sz="quarter" idx="4"/>
          </p:nvPr>
        </p:nvSpPr>
        <p:spPr/>
        <p:txBody>
          <a:bodyPr/>
          <a:lstStyle/>
          <a:p>
            <a:r>
              <a:rPr lang="en-GB" dirty="0"/>
              <a:t>© PSHE Association 2026</a:t>
            </a:r>
          </a:p>
        </p:txBody>
      </p:sp>
      <p:sp>
        <p:nvSpPr>
          <p:cNvPr id="16" name="Content Placeholder 1">
            <a:extLst>
              <a:ext uri="{FF2B5EF4-FFF2-40B4-BE49-F238E27FC236}">
                <a16:creationId xmlns:a16="http://schemas.microsoft.com/office/drawing/2014/main" id="{9966F0FB-07EC-629B-07F0-59AE260C0A06}"/>
              </a:ext>
            </a:extLst>
          </p:cNvPr>
          <p:cNvSpPr>
            <a:spLocks noGrp="1"/>
          </p:cNvSpPr>
          <p:nvPr>
            <p:ph sz="half" idx="10"/>
          </p:nvPr>
        </p:nvSpPr>
        <p:spPr>
          <a:xfrm>
            <a:off x="232915" y="1303304"/>
            <a:ext cx="9347648" cy="912241"/>
          </a:xfrm>
        </p:spPr>
        <p:txBody>
          <a:bodyPr>
            <a:noAutofit/>
          </a:bodyPr>
          <a:lstStyle/>
          <a:p>
            <a:r>
              <a:rPr lang="en-GB" sz="2400" b="1" dirty="0"/>
              <a:t>To ensure generative AI is used responsibly, it is important for someone to consider: </a:t>
            </a:r>
          </a:p>
          <a:p>
            <a:endParaRPr lang="en-GB" dirty="0"/>
          </a:p>
        </p:txBody>
      </p:sp>
      <p:sp>
        <p:nvSpPr>
          <p:cNvPr id="20" name="Rectangle: Rounded Corners 4">
            <a:extLst>
              <a:ext uri="{FF2B5EF4-FFF2-40B4-BE49-F238E27FC236}">
                <a16:creationId xmlns:a16="http://schemas.microsoft.com/office/drawing/2014/main" id="{74B6FA80-D3D0-B3E3-DBB8-B0E91E125849}"/>
              </a:ext>
            </a:extLst>
          </p:cNvPr>
          <p:cNvSpPr/>
          <p:nvPr/>
        </p:nvSpPr>
        <p:spPr>
          <a:xfrm>
            <a:off x="323849" y="2174319"/>
            <a:ext cx="2962800" cy="2053380"/>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GB" sz="2000" b="1" dirty="0">
                <a:solidFill>
                  <a:schemeClr val="tx1"/>
                </a:solidFill>
                <a:latin typeface="Century Gothic" panose="020B0502020202020204" pitchFamily="34" charset="0"/>
              </a:rPr>
              <a:t>Privacy</a:t>
            </a:r>
          </a:p>
          <a:p>
            <a:r>
              <a:rPr lang="en-GB" sz="2000" dirty="0">
                <a:solidFill>
                  <a:schemeClr val="tx1"/>
                </a:solidFill>
                <a:latin typeface="Century Gothic" panose="020B0502020202020204" pitchFamily="34" charset="0"/>
              </a:rPr>
              <a:t>their own and others’ privacy</a:t>
            </a:r>
          </a:p>
        </p:txBody>
      </p:sp>
      <p:sp>
        <p:nvSpPr>
          <p:cNvPr id="21" name="Rectangle: Rounded Corners 4">
            <a:extLst>
              <a:ext uri="{FF2B5EF4-FFF2-40B4-BE49-F238E27FC236}">
                <a16:creationId xmlns:a16="http://schemas.microsoft.com/office/drawing/2014/main" id="{81509A80-426D-E866-BFA5-C13551B39197}"/>
              </a:ext>
            </a:extLst>
          </p:cNvPr>
          <p:cNvSpPr/>
          <p:nvPr/>
        </p:nvSpPr>
        <p:spPr>
          <a:xfrm>
            <a:off x="3471601" y="2174319"/>
            <a:ext cx="2962800" cy="2053380"/>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Ins="90000" rtlCol="0" anchor="t" anchorCtr="0"/>
          <a:lstStyle/>
          <a:p>
            <a:r>
              <a:rPr lang="en-GB" sz="2000" b="1" dirty="0">
                <a:solidFill>
                  <a:schemeClr val="tx1"/>
                </a:solidFill>
                <a:latin typeface="Century Gothic" panose="020B0502020202020204" pitchFamily="34" charset="0"/>
              </a:rPr>
              <a:t>Honesty</a:t>
            </a:r>
          </a:p>
          <a:p>
            <a:r>
              <a:rPr lang="en-GB" sz="2000" dirty="0">
                <a:solidFill>
                  <a:schemeClr val="tx1"/>
                </a:solidFill>
                <a:latin typeface="Century Gothic" panose="020B0502020202020204" pitchFamily="34" charset="0"/>
              </a:rPr>
              <a:t>honesty and transparency about when and how it’s used</a:t>
            </a:r>
          </a:p>
        </p:txBody>
      </p:sp>
      <p:sp>
        <p:nvSpPr>
          <p:cNvPr id="22" name="Rectangle: Rounded Corners 4">
            <a:extLst>
              <a:ext uri="{FF2B5EF4-FFF2-40B4-BE49-F238E27FC236}">
                <a16:creationId xmlns:a16="http://schemas.microsoft.com/office/drawing/2014/main" id="{44995EBE-2CD2-C3F5-C636-BC0EBBFE4447}"/>
              </a:ext>
            </a:extLst>
          </p:cNvPr>
          <p:cNvSpPr/>
          <p:nvPr/>
        </p:nvSpPr>
        <p:spPr>
          <a:xfrm>
            <a:off x="6619353" y="2174319"/>
            <a:ext cx="2962800" cy="2053381"/>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GB" sz="2000" b="1" dirty="0">
                <a:solidFill>
                  <a:schemeClr val="tx1"/>
                </a:solidFill>
                <a:latin typeface="Century Gothic" panose="020B0502020202020204" pitchFamily="34" charset="0"/>
              </a:rPr>
              <a:t>Limitations</a:t>
            </a:r>
          </a:p>
          <a:p>
            <a:r>
              <a:rPr lang="en-GB" sz="2000" dirty="0">
                <a:solidFill>
                  <a:schemeClr val="tx1"/>
                </a:solidFill>
                <a:latin typeface="Century Gothic" panose="020B0502020202020204" pitchFamily="34" charset="0"/>
              </a:rPr>
              <a:t>the limitations (bias, incorrect information, environmental impacts, harmful content)</a:t>
            </a:r>
          </a:p>
        </p:txBody>
      </p:sp>
      <p:sp>
        <p:nvSpPr>
          <p:cNvPr id="25" name="Rectangle: Rounded Corners 4">
            <a:extLst>
              <a:ext uri="{FF2B5EF4-FFF2-40B4-BE49-F238E27FC236}">
                <a16:creationId xmlns:a16="http://schemas.microsoft.com/office/drawing/2014/main" id="{A58A0240-07C0-6C81-090A-5D8370EEEDD4}"/>
              </a:ext>
            </a:extLst>
          </p:cNvPr>
          <p:cNvSpPr/>
          <p:nvPr/>
        </p:nvSpPr>
        <p:spPr>
          <a:xfrm>
            <a:off x="1990200" y="4387910"/>
            <a:ext cx="2962800" cy="2053380"/>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GB" sz="2000" b="1" dirty="0">
                <a:solidFill>
                  <a:schemeClr val="tx1"/>
                </a:solidFill>
                <a:latin typeface="Century Gothic" panose="020B0502020202020204" pitchFamily="34" charset="0"/>
              </a:rPr>
              <a:t>Critical thinking</a:t>
            </a:r>
          </a:p>
          <a:p>
            <a:r>
              <a:rPr lang="en-GB" sz="2000" dirty="0">
                <a:solidFill>
                  <a:schemeClr val="tx1"/>
                </a:solidFill>
                <a:latin typeface="Century Gothic" panose="020B0502020202020204" pitchFamily="34" charset="0"/>
              </a:rPr>
              <a:t>AI is a tool and not a replacement for learning or critical thinking</a:t>
            </a:r>
          </a:p>
        </p:txBody>
      </p:sp>
      <p:sp>
        <p:nvSpPr>
          <p:cNvPr id="26" name="Rectangle: Rounded Corners 4">
            <a:extLst>
              <a:ext uri="{FF2B5EF4-FFF2-40B4-BE49-F238E27FC236}">
                <a16:creationId xmlns:a16="http://schemas.microsoft.com/office/drawing/2014/main" id="{D56E3F7B-B43E-4D2A-3DC9-A50347522323}"/>
              </a:ext>
            </a:extLst>
          </p:cNvPr>
          <p:cNvSpPr/>
          <p:nvPr/>
        </p:nvSpPr>
        <p:spPr>
          <a:xfrm>
            <a:off x="5121524" y="4387910"/>
            <a:ext cx="2962800" cy="2053380"/>
          </a:xfrm>
          <a:prstGeom prst="roundRect">
            <a:avLst>
              <a:gd name="adj" fmla="val 4119"/>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GB" sz="2000" b="1" dirty="0">
                <a:solidFill>
                  <a:schemeClr val="tx1"/>
                </a:solidFill>
                <a:latin typeface="Century Gothic" panose="020B0502020202020204" pitchFamily="34" charset="0"/>
              </a:rPr>
              <a:t>Creativity </a:t>
            </a:r>
          </a:p>
          <a:p>
            <a:r>
              <a:rPr lang="en-GB" sz="2000" dirty="0">
                <a:solidFill>
                  <a:schemeClr val="tx1"/>
                </a:solidFill>
                <a:latin typeface="Century Gothic" panose="020B0502020202020204" pitchFamily="34" charset="0"/>
              </a:rPr>
              <a:t>it is not a replacement for creativity</a:t>
            </a:r>
          </a:p>
        </p:txBody>
      </p:sp>
    </p:spTree>
    <p:extLst>
      <p:ext uri="{BB962C8B-B14F-4D97-AF65-F5344CB8AC3E}">
        <p14:creationId xmlns:p14="http://schemas.microsoft.com/office/powerpoint/2010/main" val="360639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73573" cy="4566366"/>
          </a:xfrm>
        </p:spPr>
        <p:txBody>
          <a:body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D073E-D739-7249-6106-7D499FEC040F}"/>
              </a:ext>
            </a:extLst>
          </p:cNvPr>
          <p:cNvSpPr>
            <a:spLocks noGrp="1"/>
          </p:cNvSpPr>
          <p:nvPr>
            <p:ph type="title"/>
          </p:nvPr>
        </p:nvSpPr>
        <p:spPr/>
        <p:txBody>
          <a:bodyPr/>
          <a:lstStyle/>
          <a:p>
            <a:r>
              <a:rPr lang="en-GB" dirty="0"/>
              <a:t>Strategies for using AI</a:t>
            </a:r>
          </a:p>
        </p:txBody>
      </p:sp>
      <p:sp>
        <p:nvSpPr>
          <p:cNvPr id="4" name="Slide Number Placeholder 3">
            <a:extLst>
              <a:ext uri="{FF2B5EF4-FFF2-40B4-BE49-F238E27FC236}">
                <a16:creationId xmlns:a16="http://schemas.microsoft.com/office/drawing/2014/main" id="{E258D2E8-0248-F9CC-BB76-DD1692DE1C87}"/>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AC08AC5B-A995-65DE-A751-FBE055CF3CCA}"/>
              </a:ext>
            </a:extLst>
          </p:cNvPr>
          <p:cNvSpPr>
            <a:spLocks noGrp="1"/>
          </p:cNvSpPr>
          <p:nvPr>
            <p:ph sz="half" idx="4294967295"/>
          </p:nvPr>
        </p:nvSpPr>
        <p:spPr>
          <a:xfrm>
            <a:off x="242888" y="1303338"/>
            <a:ext cx="9347200" cy="544512"/>
          </a:xfrm>
        </p:spPr>
        <p:txBody>
          <a:bodyPr>
            <a:normAutofit/>
          </a:bodyPr>
          <a:lstStyle/>
          <a:p>
            <a:pPr marL="0" indent="0">
              <a:lnSpc>
                <a:spcPts val="3200"/>
              </a:lnSpc>
              <a:buNone/>
            </a:pPr>
            <a:r>
              <a:rPr lang="en-GB" sz="2800" b="1" dirty="0"/>
              <a:t>Organise the strategies into the four categories: </a:t>
            </a:r>
          </a:p>
        </p:txBody>
      </p:sp>
      <p:sp>
        <p:nvSpPr>
          <p:cNvPr id="11" name="Rectangle: Rounded Corners 4">
            <a:extLst>
              <a:ext uri="{FF2B5EF4-FFF2-40B4-BE49-F238E27FC236}">
                <a16:creationId xmlns:a16="http://schemas.microsoft.com/office/drawing/2014/main" id="{4DE2D98C-C92D-A297-B04B-95E7CACC0DFB}"/>
              </a:ext>
            </a:extLst>
          </p:cNvPr>
          <p:cNvSpPr/>
          <p:nvPr/>
        </p:nvSpPr>
        <p:spPr>
          <a:xfrm>
            <a:off x="323850" y="4393528"/>
            <a:ext cx="3179065" cy="210002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Consider the limitations</a:t>
            </a:r>
          </a:p>
        </p:txBody>
      </p:sp>
      <p:sp>
        <p:nvSpPr>
          <p:cNvPr id="12" name="Rectangle: Rounded Corners 4">
            <a:extLst>
              <a:ext uri="{FF2B5EF4-FFF2-40B4-BE49-F238E27FC236}">
                <a16:creationId xmlns:a16="http://schemas.microsoft.com/office/drawing/2014/main" id="{72E05A74-6FA6-738F-4FBC-6EC2A2CBDD73}"/>
              </a:ext>
            </a:extLst>
          </p:cNvPr>
          <p:cNvSpPr/>
          <p:nvPr/>
        </p:nvSpPr>
        <p:spPr>
          <a:xfrm>
            <a:off x="3659968" y="4393528"/>
            <a:ext cx="3179065" cy="210002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Treat it as a tool</a:t>
            </a:r>
          </a:p>
        </p:txBody>
      </p:sp>
      <p:pic>
        <p:nvPicPr>
          <p:cNvPr id="22" name="Picture 21">
            <a:extLst>
              <a:ext uri="{FF2B5EF4-FFF2-40B4-BE49-F238E27FC236}">
                <a16:creationId xmlns:a16="http://schemas.microsoft.com/office/drawing/2014/main" id="{8B4BB562-0015-5BC3-2CF2-1D08E45C225D}"/>
              </a:ext>
            </a:extLst>
          </p:cNvPr>
          <p:cNvPicPr>
            <a:picLocks noChangeAspect="1"/>
          </p:cNvPicPr>
          <p:nvPr/>
        </p:nvPicPr>
        <p:blipFill>
          <a:blip r:embed="rId3"/>
          <a:stretch>
            <a:fillRect/>
          </a:stretch>
        </p:blipFill>
        <p:spPr>
          <a:xfrm rot="20178656">
            <a:off x="7425903" y="2186313"/>
            <a:ext cx="1949919" cy="989297"/>
          </a:xfrm>
          <a:prstGeom prst="rect">
            <a:avLst/>
          </a:prstGeom>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3D89D14F-D49F-3CB0-FA68-AA6852057629}"/>
              </a:ext>
            </a:extLst>
          </p:cNvPr>
          <p:cNvPicPr>
            <a:picLocks noChangeAspect="1"/>
          </p:cNvPicPr>
          <p:nvPr/>
        </p:nvPicPr>
        <p:blipFill>
          <a:blip r:embed="rId4"/>
          <a:stretch>
            <a:fillRect/>
          </a:stretch>
        </p:blipFill>
        <p:spPr>
          <a:xfrm rot="20758455">
            <a:off x="7400131" y="4214144"/>
            <a:ext cx="1949919" cy="989297"/>
          </a:xfrm>
          <a:prstGeom prst="rect">
            <a:avLst/>
          </a:prstGeom>
          <a:effectLst>
            <a:outerShdw blurRad="50800" dist="38100" dir="5400000" algn="t" rotWithShape="0">
              <a:prstClr val="black">
                <a:alpha val="40000"/>
              </a:prstClr>
            </a:outerShdw>
          </a:effectLst>
        </p:spPr>
      </p:pic>
      <p:pic>
        <p:nvPicPr>
          <p:cNvPr id="26" name="Picture 25">
            <a:extLst>
              <a:ext uri="{FF2B5EF4-FFF2-40B4-BE49-F238E27FC236}">
                <a16:creationId xmlns:a16="http://schemas.microsoft.com/office/drawing/2014/main" id="{CD3B433F-7AA9-A35C-8575-9014D7ECDE73}"/>
              </a:ext>
            </a:extLst>
          </p:cNvPr>
          <p:cNvPicPr>
            <a:picLocks noChangeAspect="1"/>
          </p:cNvPicPr>
          <p:nvPr/>
        </p:nvPicPr>
        <p:blipFill>
          <a:blip r:embed="rId5"/>
          <a:stretch>
            <a:fillRect/>
          </a:stretch>
        </p:blipFill>
        <p:spPr>
          <a:xfrm rot="1261639">
            <a:off x="7911597" y="3542501"/>
            <a:ext cx="1949919" cy="989297"/>
          </a:xfrm>
          <a:prstGeom prst="rect">
            <a:avLst/>
          </a:prstGeom>
          <a:effectLst>
            <a:outerShdw blurRad="50800" dist="38100" dir="5400000" algn="t" rotWithShape="0">
              <a:prstClr val="black">
                <a:alpha val="40000"/>
              </a:prstClr>
            </a:outerShdw>
          </a:effectLst>
        </p:spPr>
      </p:pic>
      <p:pic>
        <p:nvPicPr>
          <p:cNvPr id="30" name="Picture 29">
            <a:extLst>
              <a:ext uri="{FF2B5EF4-FFF2-40B4-BE49-F238E27FC236}">
                <a16:creationId xmlns:a16="http://schemas.microsoft.com/office/drawing/2014/main" id="{941783DB-63B4-E083-B162-E2D9C8C88B22}"/>
              </a:ext>
            </a:extLst>
          </p:cNvPr>
          <p:cNvPicPr>
            <a:picLocks noChangeAspect="1"/>
          </p:cNvPicPr>
          <p:nvPr/>
        </p:nvPicPr>
        <p:blipFill>
          <a:blip r:embed="rId6"/>
          <a:stretch>
            <a:fillRect/>
          </a:stretch>
        </p:blipFill>
        <p:spPr>
          <a:xfrm rot="366919">
            <a:off x="7846564" y="5215603"/>
            <a:ext cx="1965829" cy="997369"/>
          </a:xfrm>
          <a:prstGeom prst="rect">
            <a:avLst/>
          </a:prstGeom>
          <a:effectLst>
            <a:outerShdw blurRad="50800" dist="38100" dir="5400000" algn="t" rotWithShape="0">
              <a:prstClr val="black">
                <a:alpha val="40000"/>
              </a:prstClr>
            </a:outerShdw>
          </a:effectLst>
        </p:spPr>
      </p:pic>
      <p:sp>
        <p:nvSpPr>
          <p:cNvPr id="32" name="Rectangle: Rounded Corners 4">
            <a:extLst>
              <a:ext uri="{FF2B5EF4-FFF2-40B4-BE49-F238E27FC236}">
                <a16:creationId xmlns:a16="http://schemas.microsoft.com/office/drawing/2014/main" id="{23D0B65B-333F-6436-9595-97DDB1A2DA9A}"/>
              </a:ext>
            </a:extLst>
          </p:cNvPr>
          <p:cNvSpPr/>
          <p:nvPr/>
        </p:nvSpPr>
        <p:spPr>
          <a:xfrm>
            <a:off x="3657571" y="2159280"/>
            <a:ext cx="3179065" cy="210002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Ensure honesty and integrity</a:t>
            </a:r>
          </a:p>
        </p:txBody>
      </p:sp>
      <p:sp>
        <p:nvSpPr>
          <p:cNvPr id="33" name="Rectangle: Rounded Corners 4">
            <a:extLst>
              <a:ext uri="{FF2B5EF4-FFF2-40B4-BE49-F238E27FC236}">
                <a16:creationId xmlns:a16="http://schemas.microsoft.com/office/drawing/2014/main" id="{1C381103-DDA2-82A9-3A50-D8B288A47417}"/>
              </a:ext>
            </a:extLst>
          </p:cNvPr>
          <p:cNvSpPr/>
          <p:nvPr/>
        </p:nvSpPr>
        <p:spPr>
          <a:xfrm>
            <a:off x="331340" y="2159280"/>
            <a:ext cx="3179065" cy="210002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Help protect privacy</a:t>
            </a:r>
          </a:p>
        </p:txBody>
      </p:sp>
    </p:spTree>
    <p:extLst>
      <p:ext uri="{BB962C8B-B14F-4D97-AF65-F5344CB8AC3E}">
        <p14:creationId xmlns:p14="http://schemas.microsoft.com/office/powerpoint/2010/main" val="159241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7FB0-0205-E91A-E20E-F3403EE3B9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F14FC6-49B0-F9BD-A8A7-C80F8A16B265}"/>
              </a:ext>
            </a:extLst>
          </p:cNvPr>
          <p:cNvSpPr>
            <a:spLocks noGrp="1"/>
          </p:cNvSpPr>
          <p:nvPr>
            <p:ph type="title"/>
          </p:nvPr>
        </p:nvSpPr>
        <p:spPr/>
        <p:txBody>
          <a:bodyPr/>
          <a:lstStyle/>
          <a:p>
            <a:r>
              <a:rPr lang="en-GB" dirty="0"/>
              <a:t>Strategies for using AI</a:t>
            </a:r>
          </a:p>
        </p:txBody>
      </p:sp>
      <p:sp>
        <p:nvSpPr>
          <p:cNvPr id="4" name="Slide Number Placeholder 3">
            <a:extLst>
              <a:ext uri="{FF2B5EF4-FFF2-40B4-BE49-F238E27FC236}">
                <a16:creationId xmlns:a16="http://schemas.microsoft.com/office/drawing/2014/main" id="{EF929146-99D6-185D-2F49-0D1A0FD24E39}"/>
              </a:ext>
            </a:extLst>
          </p:cNvPr>
          <p:cNvSpPr>
            <a:spLocks noGrp="1"/>
          </p:cNvSpPr>
          <p:nvPr>
            <p:ph type="sldNum" sz="quarter" idx="4"/>
          </p:nvPr>
        </p:nvSpPr>
        <p:spPr/>
        <p:txBody>
          <a:bodyPr/>
          <a:lstStyle/>
          <a:p>
            <a:r>
              <a:rPr lang="en-GB" dirty="0"/>
              <a:t>© PSHE Association 2026</a:t>
            </a:r>
          </a:p>
        </p:txBody>
      </p:sp>
      <p:sp>
        <p:nvSpPr>
          <p:cNvPr id="16" name="Rectangle: Rounded Corners 4">
            <a:extLst>
              <a:ext uri="{FF2B5EF4-FFF2-40B4-BE49-F238E27FC236}">
                <a16:creationId xmlns:a16="http://schemas.microsoft.com/office/drawing/2014/main" id="{9AA625B9-9742-8D4B-A5EF-D735FD26ED83}"/>
              </a:ext>
            </a:extLst>
          </p:cNvPr>
          <p:cNvSpPr/>
          <p:nvPr/>
        </p:nvSpPr>
        <p:spPr>
          <a:xfrm>
            <a:off x="325437" y="1412875"/>
            <a:ext cx="4464052" cy="4901247"/>
          </a:xfrm>
          <a:prstGeom prst="roundRect">
            <a:avLst>
              <a:gd name="adj" fmla="val 4119"/>
            </a:avLst>
          </a:prstGeom>
          <a:solidFill>
            <a:srgbClr val="E7F1CF"/>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Consider the limitations</a:t>
            </a:r>
          </a:p>
        </p:txBody>
      </p:sp>
      <p:sp>
        <p:nvSpPr>
          <p:cNvPr id="19" name="Rectangle: Rounded Corners 4">
            <a:extLst>
              <a:ext uri="{FF2B5EF4-FFF2-40B4-BE49-F238E27FC236}">
                <a16:creationId xmlns:a16="http://schemas.microsoft.com/office/drawing/2014/main" id="{B464167F-B82B-5E79-FAD2-29C1B17AE149}"/>
              </a:ext>
            </a:extLst>
          </p:cNvPr>
          <p:cNvSpPr/>
          <p:nvPr/>
        </p:nvSpPr>
        <p:spPr>
          <a:xfrm>
            <a:off x="5135310" y="1412875"/>
            <a:ext cx="4464052" cy="4901247"/>
          </a:xfrm>
          <a:prstGeom prst="roundRect">
            <a:avLst>
              <a:gd name="adj" fmla="val 4119"/>
            </a:avLst>
          </a:prstGeom>
          <a:solidFill>
            <a:srgbClr val="E7F1CF"/>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Help protect privacy</a:t>
            </a:r>
          </a:p>
        </p:txBody>
      </p:sp>
      <p:sp>
        <p:nvSpPr>
          <p:cNvPr id="21" name="Rectangle: Rounded Corners 4">
            <a:extLst>
              <a:ext uri="{FF2B5EF4-FFF2-40B4-BE49-F238E27FC236}">
                <a16:creationId xmlns:a16="http://schemas.microsoft.com/office/drawing/2014/main" id="{D6E760A7-F42C-D13D-C372-143285388B4A}"/>
              </a:ext>
            </a:extLst>
          </p:cNvPr>
          <p:cNvSpPr/>
          <p:nvPr/>
        </p:nvSpPr>
        <p:spPr>
          <a:xfrm>
            <a:off x="464668" y="2095497"/>
            <a:ext cx="4132732" cy="1260000"/>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Check content for bias.</a:t>
            </a:r>
          </a:p>
        </p:txBody>
      </p:sp>
      <p:sp>
        <p:nvSpPr>
          <p:cNvPr id="23" name="Rectangle: Rounded Corners 4">
            <a:extLst>
              <a:ext uri="{FF2B5EF4-FFF2-40B4-BE49-F238E27FC236}">
                <a16:creationId xmlns:a16="http://schemas.microsoft.com/office/drawing/2014/main" id="{047EDD2B-34DB-E861-2A02-928F22AF74A2}"/>
              </a:ext>
            </a:extLst>
          </p:cNvPr>
          <p:cNvSpPr/>
          <p:nvPr/>
        </p:nvSpPr>
        <p:spPr>
          <a:xfrm>
            <a:off x="464668" y="4894669"/>
            <a:ext cx="4132732" cy="1260000"/>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Users should understand how a generative AI tool works before using it.</a:t>
            </a:r>
            <a:endParaRPr lang="en-GB" sz="2200" dirty="0"/>
          </a:p>
        </p:txBody>
      </p:sp>
      <p:sp>
        <p:nvSpPr>
          <p:cNvPr id="24" name="Rectangle: Rounded Corners 4">
            <a:extLst>
              <a:ext uri="{FF2B5EF4-FFF2-40B4-BE49-F238E27FC236}">
                <a16:creationId xmlns:a16="http://schemas.microsoft.com/office/drawing/2014/main" id="{1DEA9F0C-79D9-D67A-9970-B723FE7A899C}"/>
              </a:ext>
            </a:extLst>
          </p:cNvPr>
          <p:cNvSpPr/>
          <p:nvPr/>
        </p:nvSpPr>
        <p:spPr>
          <a:xfrm>
            <a:off x="464668" y="3495083"/>
            <a:ext cx="4132732" cy="1260000"/>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tIns="36000" rIns="360000" rtlCol="0" anchor="ctr" anchorCtr="0"/>
          <a:lstStyle/>
          <a:p>
            <a:pPr algn="ctr"/>
            <a:r>
              <a:rPr lang="en-GB" sz="2200" dirty="0">
                <a:solidFill>
                  <a:schemeClr val="tx1"/>
                </a:solidFill>
                <a:latin typeface="Century Gothic" panose="020B0502020202020204" pitchFamily="34" charset="0"/>
              </a:rPr>
              <a:t>Consider if what has been generated might cause harm.</a:t>
            </a:r>
          </a:p>
        </p:txBody>
      </p:sp>
      <p:sp>
        <p:nvSpPr>
          <p:cNvPr id="26" name="Rectangle: Rounded Corners 4">
            <a:extLst>
              <a:ext uri="{FF2B5EF4-FFF2-40B4-BE49-F238E27FC236}">
                <a16:creationId xmlns:a16="http://schemas.microsoft.com/office/drawing/2014/main" id="{FE97C1FE-7724-1889-B855-44E75A665EC3}"/>
              </a:ext>
            </a:extLst>
          </p:cNvPr>
          <p:cNvSpPr/>
          <p:nvPr/>
        </p:nvSpPr>
        <p:spPr>
          <a:xfrm>
            <a:off x="5333001" y="2095497"/>
            <a:ext cx="4132732" cy="1260000"/>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Don’t input personal information.</a:t>
            </a:r>
          </a:p>
        </p:txBody>
      </p:sp>
      <p:sp>
        <p:nvSpPr>
          <p:cNvPr id="28" name="Rectangle: Rounded Corners 4">
            <a:extLst>
              <a:ext uri="{FF2B5EF4-FFF2-40B4-BE49-F238E27FC236}">
                <a16:creationId xmlns:a16="http://schemas.microsoft.com/office/drawing/2014/main" id="{C466C60E-1293-F408-06BB-8D6EF0963FE8}"/>
              </a:ext>
            </a:extLst>
          </p:cNvPr>
          <p:cNvSpPr/>
          <p:nvPr/>
        </p:nvSpPr>
        <p:spPr>
          <a:xfrm>
            <a:off x="5333001" y="3495082"/>
            <a:ext cx="4132732" cy="1686517"/>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Where possible, use settings that prevent the AI tool from storing or using the information provided.</a:t>
            </a:r>
          </a:p>
        </p:txBody>
      </p:sp>
    </p:spTree>
    <p:extLst>
      <p:ext uri="{BB962C8B-B14F-4D97-AF65-F5344CB8AC3E}">
        <p14:creationId xmlns:p14="http://schemas.microsoft.com/office/powerpoint/2010/main" val="2549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6"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EDCA8-E4D9-1D16-567C-33DBDFF73B97}"/>
              </a:ext>
            </a:extLst>
          </p:cNvPr>
          <p:cNvSpPr>
            <a:spLocks noGrp="1"/>
          </p:cNvSpPr>
          <p:nvPr>
            <p:ph type="title"/>
          </p:nvPr>
        </p:nvSpPr>
        <p:spPr/>
        <p:txBody>
          <a:bodyPr/>
          <a:lstStyle/>
          <a:p>
            <a:r>
              <a:rPr lang="en-GB" dirty="0"/>
              <a:t>Strategies for using AI</a:t>
            </a:r>
          </a:p>
        </p:txBody>
      </p:sp>
      <p:sp>
        <p:nvSpPr>
          <p:cNvPr id="4" name="Slide Number Placeholder 3">
            <a:extLst>
              <a:ext uri="{FF2B5EF4-FFF2-40B4-BE49-F238E27FC236}">
                <a16:creationId xmlns:a16="http://schemas.microsoft.com/office/drawing/2014/main" id="{AFF3C964-5C5D-5A1E-00BA-4483E70D1E80}"/>
              </a:ext>
            </a:extLst>
          </p:cNvPr>
          <p:cNvSpPr>
            <a:spLocks noGrp="1"/>
          </p:cNvSpPr>
          <p:nvPr>
            <p:ph type="sldNum" sz="quarter" idx="4"/>
          </p:nvPr>
        </p:nvSpPr>
        <p:spPr/>
        <p:txBody>
          <a:bodyPr/>
          <a:lstStyle/>
          <a:p>
            <a:r>
              <a:rPr lang="en-GB" dirty="0"/>
              <a:t>© PSHE Association 2026</a:t>
            </a:r>
          </a:p>
        </p:txBody>
      </p:sp>
      <p:sp>
        <p:nvSpPr>
          <p:cNvPr id="9" name="Rectangle: Rounded Corners 4">
            <a:extLst>
              <a:ext uri="{FF2B5EF4-FFF2-40B4-BE49-F238E27FC236}">
                <a16:creationId xmlns:a16="http://schemas.microsoft.com/office/drawing/2014/main" id="{E233EE66-4EF7-8C99-32D7-E4F8D6D323A3}"/>
              </a:ext>
            </a:extLst>
          </p:cNvPr>
          <p:cNvSpPr/>
          <p:nvPr/>
        </p:nvSpPr>
        <p:spPr>
          <a:xfrm>
            <a:off x="325437" y="1412875"/>
            <a:ext cx="4464052" cy="4901247"/>
          </a:xfrm>
          <a:prstGeom prst="roundRect">
            <a:avLst>
              <a:gd name="adj" fmla="val 4119"/>
            </a:avLst>
          </a:prstGeom>
          <a:solidFill>
            <a:srgbClr val="E7F1CF"/>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Treat it as a tool</a:t>
            </a:r>
          </a:p>
        </p:txBody>
      </p:sp>
      <p:sp>
        <p:nvSpPr>
          <p:cNvPr id="11" name="Rectangle: Rounded Corners 4">
            <a:extLst>
              <a:ext uri="{FF2B5EF4-FFF2-40B4-BE49-F238E27FC236}">
                <a16:creationId xmlns:a16="http://schemas.microsoft.com/office/drawing/2014/main" id="{F1AA13B8-6199-40B0-5985-F2707AAE552F}"/>
              </a:ext>
            </a:extLst>
          </p:cNvPr>
          <p:cNvSpPr/>
          <p:nvPr/>
        </p:nvSpPr>
        <p:spPr>
          <a:xfrm>
            <a:off x="5135310" y="1412875"/>
            <a:ext cx="4464052" cy="4901247"/>
          </a:xfrm>
          <a:prstGeom prst="roundRect">
            <a:avLst>
              <a:gd name="adj" fmla="val 4119"/>
            </a:avLst>
          </a:prstGeom>
          <a:solidFill>
            <a:srgbClr val="E7F1CF"/>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gn="ctr">
              <a:buClr>
                <a:srgbClr val="ED694B"/>
              </a:buClr>
            </a:pPr>
            <a:r>
              <a:rPr lang="en-GB" sz="2400" b="1" dirty="0">
                <a:solidFill>
                  <a:schemeClr val="tx1"/>
                </a:solidFill>
                <a:latin typeface="Century Gothic" panose="020B0502020202020204" pitchFamily="34" charset="0"/>
              </a:rPr>
              <a:t>Ensure honesty and integrity</a:t>
            </a:r>
          </a:p>
        </p:txBody>
      </p:sp>
      <p:sp>
        <p:nvSpPr>
          <p:cNvPr id="12" name="Rectangle: Rounded Corners 4">
            <a:extLst>
              <a:ext uri="{FF2B5EF4-FFF2-40B4-BE49-F238E27FC236}">
                <a16:creationId xmlns:a16="http://schemas.microsoft.com/office/drawing/2014/main" id="{2DF8136F-C2C2-B670-06C2-A2C9E897BCA0}"/>
              </a:ext>
            </a:extLst>
          </p:cNvPr>
          <p:cNvSpPr/>
          <p:nvPr/>
        </p:nvSpPr>
        <p:spPr>
          <a:xfrm>
            <a:off x="464668" y="2095497"/>
            <a:ext cx="4132732" cy="983784"/>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Critically review all content generated.</a:t>
            </a:r>
          </a:p>
        </p:txBody>
      </p:sp>
      <p:sp>
        <p:nvSpPr>
          <p:cNvPr id="13" name="Rectangle: Rounded Corners 4">
            <a:extLst>
              <a:ext uri="{FF2B5EF4-FFF2-40B4-BE49-F238E27FC236}">
                <a16:creationId xmlns:a16="http://schemas.microsoft.com/office/drawing/2014/main" id="{F4CFDD8B-A752-685E-A62D-616947909D41}"/>
              </a:ext>
            </a:extLst>
          </p:cNvPr>
          <p:cNvSpPr/>
          <p:nvPr/>
        </p:nvSpPr>
        <p:spPr>
          <a:xfrm>
            <a:off x="464668" y="4354513"/>
            <a:ext cx="4132732" cy="1800156"/>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Users should consider if using generative AI is helping them to learn or limiting the development of their skills.</a:t>
            </a:r>
            <a:endParaRPr lang="en-GB" sz="2200" dirty="0"/>
          </a:p>
        </p:txBody>
      </p:sp>
      <p:sp>
        <p:nvSpPr>
          <p:cNvPr id="14" name="Rectangle: Rounded Corners 4">
            <a:extLst>
              <a:ext uri="{FF2B5EF4-FFF2-40B4-BE49-F238E27FC236}">
                <a16:creationId xmlns:a16="http://schemas.microsoft.com/office/drawing/2014/main" id="{C4A494FE-1150-2B70-BD33-2A027E18297C}"/>
              </a:ext>
            </a:extLst>
          </p:cNvPr>
          <p:cNvSpPr/>
          <p:nvPr/>
        </p:nvSpPr>
        <p:spPr>
          <a:xfrm>
            <a:off x="464668" y="3229882"/>
            <a:ext cx="4132732" cy="983784"/>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Check facts using other reliable sources.</a:t>
            </a:r>
          </a:p>
        </p:txBody>
      </p:sp>
      <p:sp>
        <p:nvSpPr>
          <p:cNvPr id="15" name="Rectangle: Rounded Corners 4">
            <a:extLst>
              <a:ext uri="{FF2B5EF4-FFF2-40B4-BE49-F238E27FC236}">
                <a16:creationId xmlns:a16="http://schemas.microsoft.com/office/drawing/2014/main" id="{912E0DAE-A580-1184-0C1E-27C20642749D}"/>
              </a:ext>
            </a:extLst>
          </p:cNvPr>
          <p:cNvSpPr/>
          <p:nvPr/>
        </p:nvSpPr>
        <p:spPr>
          <a:xfrm>
            <a:off x="5333001" y="2095497"/>
            <a:ext cx="4132732" cy="1260000"/>
          </a:xfrm>
          <a:prstGeom prst="roundRect">
            <a:avLst>
              <a:gd name="adj" fmla="val 4119"/>
            </a:avLst>
          </a:prstGeom>
          <a:solidFill>
            <a:schemeClr val="bg1"/>
          </a:solidFill>
          <a:ln w="25400">
            <a:noFill/>
            <a:prstDash val="sysDash"/>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144000" rtlCol="0" anchor="ctr" anchorCtr="0"/>
          <a:lstStyle/>
          <a:p>
            <a:pPr algn="ctr"/>
            <a:r>
              <a:rPr lang="en-GB" sz="2200" dirty="0">
                <a:solidFill>
                  <a:schemeClr val="tx1"/>
                </a:solidFill>
                <a:latin typeface="Century Gothic" panose="020B0502020202020204" pitchFamily="34" charset="0"/>
              </a:rPr>
              <a:t>Be clear about when generative AI has been used for something.</a:t>
            </a:r>
          </a:p>
        </p:txBody>
      </p:sp>
    </p:spTree>
    <p:extLst>
      <p:ext uri="{BB962C8B-B14F-4D97-AF65-F5344CB8AC3E}">
        <p14:creationId xmlns:p14="http://schemas.microsoft.com/office/powerpoint/2010/main" val="18151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D8445-E11E-E8CD-ACD4-BCB74AE43275}"/>
              </a:ext>
            </a:extLst>
          </p:cNvPr>
          <p:cNvSpPr>
            <a:spLocks noGrp="1"/>
          </p:cNvSpPr>
          <p:nvPr>
            <p:ph sz="half" idx="10"/>
          </p:nvPr>
        </p:nvSpPr>
        <p:spPr>
          <a:xfrm>
            <a:off x="224447" y="1294837"/>
            <a:ext cx="4720085" cy="4368246"/>
          </a:xfrm>
        </p:spPr>
        <p:txBody>
          <a:bodyPr>
            <a:normAutofit/>
          </a:bodyPr>
          <a:lstStyle/>
          <a:p>
            <a:pPr>
              <a:lnSpc>
                <a:spcPts val="3200"/>
              </a:lnSpc>
            </a:pPr>
            <a:r>
              <a:rPr lang="en-US" sz="2400" dirty="0"/>
              <a:t>Marta runs a local youth charity and wants to start using generative AI to help improve efficiency. </a:t>
            </a:r>
          </a:p>
          <a:p>
            <a:pPr>
              <a:lnSpc>
                <a:spcPts val="3200"/>
              </a:lnSpc>
            </a:pPr>
            <a:r>
              <a:rPr lang="en-US" sz="2400" dirty="0"/>
              <a:t>She is worried about the impact this might have on the young people they support and employees’ rights. </a:t>
            </a:r>
          </a:p>
        </p:txBody>
      </p:sp>
      <p:sp>
        <p:nvSpPr>
          <p:cNvPr id="3" name="Title 2">
            <a:extLst>
              <a:ext uri="{FF2B5EF4-FFF2-40B4-BE49-F238E27FC236}">
                <a16:creationId xmlns:a16="http://schemas.microsoft.com/office/drawing/2014/main" id="{D6D63504-B853-079F-9CE9-A9D31E9EFDED}"/>
              </a:ext>
            </a:extLst>
          </p:cNvPr>
          <p:cNvSpPr>
            <a:spLocks noGrp="1"/>
          </p:cNvSpPr>
          <p:nvPr>
            <p:ph type="title"/>
          </p:nvPr>
        </p:nvSpPr>
        <p:spPr>
          <a:xfrm>
            <a:off x="233593" y="543878"/>
            <a:ext cx="6590540" cy="694054"/>
          </a:xfrm>
        </p:spPr>
        <p:txBody>
          <a:bodyPr/>
          <a:lstStyle/>
          <a:p>
            <a:r>
              <a:rPr lang="en-GB" dirty="0"/>
              <a:t>Strategies for using AI</a:t>
            </a:r>
          </a:p>
        </p:txBody>
      </p:sp>
      <p:sp>
        <p:nvSpPr>
          <p:cNvPr id="4" name="Slide Number Placeholder 3">
            <a:extLst>
              <a:ext uri="{FF2B5EF4-FFF2-40B4-BE49-F238E27FC236}">
                <a16:creationId xmlns:a16="http://schemas.microsoft.com/office/drawing/2014/main" id="{7F534CE3-4448-68B1-72CF-EE0D041F4CF0}"/>
              </a:ext>
            </a:extLst>
          </p:cNvPr>
          <p:cNvSpPr>
            <a:spLocks noGrp="1"/>
          </p:cNvSpPr>
          <p:nvPr>
            <p:ph type="sldNum" sz="quarter" idx="4"/>
          </p:nvPr>
        </p:nvSpPr>
        <p:spPr/>
        <p:txBody>
          <a:bodyPr/>
          <a:lstStyle/>
          <a:p>
            <a:r>
              <a:rPr lang="en-GB" dirty="0"/>
              <a:t>© PSHE Association 2026</a:t>
            </a:r>
          </a:p>
        </p:txBody>
      </p:sp>
      <p:pic>
        <p:nvPicPr>
          <p:cNvPr id="5" name="Google Shape;398;p16">
            <a:extLst>
              <a:ext uri="{FF2B5EF4-FFF2-40B4-BE49-F238E27FC236}">
                <a16:creationId xmlns:a16="http://schemas.microsoft.com/office/drawing/2014/main" id="{F4DFD0A1-F7A4-5F2B-6A81-7B2436181490}"/>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8" name="Google Shape;399;p16">
            <a:extLst>
              <a:ext uri="{FF2B5EF4-FFF2-40B4-BE49-F238E27FC236}">
                <a16:creationId xmlns:a16="http://schemas.microsoft.com/office/drawing/2014/main" id="{D2B1BF38-95A6-46CC-DE48-9AE4AA2CD3C4}"/>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11" name="Picture 10">
            <a:extLst>
              <a:ext uri="{FF2B5EF4-FFF2-40B4-BE49-F238E27FC236}">
                <a16:creationId xmlns:a16="http://schemas.microsoft.com/office/drawing/2014/main" id="{2A5410C0-1A92-F00D-359F-098A9535961C}"/>
              </a:ext>
            </a:extLst>
          </p:cNvPr>
          <p:cNvPicPr>
            <a:picLocks noChangeAspect="1"/>
          </p:cNvPicPr>
          <p:nvPr/>
        </p:nvPicPr>
        <p:blipFill>
          <a:blip r:embed="rId7"/>
          <a:stretch>
            <a:fillRect/>
          </a:stretch>
        </p:blipFill>
        <p:spPr>
          <a:xfrm>
            <a:off x="6675739" y="3361266"/>
            <a:ext cx="3496733" cy="3496733"/>
          </a:xfrm>
          <a:prstGeom prst="rect">
            <a:avLst/>
          </a:prstGeom>
        </p:spPr>
      </p:pic>
      <p:pic>
        <p:nvPicPr>
          <p:cNvPr id="17" name="Picture 16">
            <a:extLst>
              <a:ext uri="{FF2B5EF4-FFF2-40B4-BE49-F238E27FC236}">
                <a16:creationId xmlns:a16="http://schemas.microsoft.com/office/drawing/2014/main" id="{C837F55C-C5F4-37CB-BC28-309B24B2C2DF}"/>
              </a:ext>
            </a:extLst>
          </p:cNvPr>
          <p:cNvPicPr>
            <a:picLocks noChangeAspect="1"/>
          </p:cNvPicPr>
          <p:nvPr/>
        </p:nvPicPr>
        <p:blipFill>
          <a:blip r:embed="rId8"/>
          <a:stretch>
            <a:fillRect/>
          </a:stretch>
        </p:blipFill>
        <p:spPr>
          <a:xfrm>
            <a:off x="5201113" y="1515274"/>
            <a:ext cx="2949252" cy="2176453"/>
          </a:xfrm>
          <a:prstGeom prst="rect">
            <a:avLst/>
          </a:prstGeom>
        </p:spPr>
      </p:pic>
    </p:spTree>
    <p:extLst>
      <p:ext uri="{BB962C8B-B14F-4D97-AF65-F5344CB8AC3E}">
        <p14:creationId xmlns:p14="http://schemas.microsoft.com/office/powerpoint/2010/main" val="282998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6FDE24-8E95-3A31-B09F-E83DE754D267}"/>
              </a:ext>
            </a:extLst>
          </p:cNvPr>
          <p:cNvPicPr>
            <a:picLocks noChangeAspect="1"/>
          </p:cNvPicPr>
          <p:nvPr/>
        </p:nvPicPr>
        <p:blipFill>
          <a:blip r:embed="rId3"/>
          <a:stretch>
            <a:fillRect/>
          </a:stretch>
        </p:blipFill>
        <p:spPr>
          <a:xfrm>
            <a:off x="6260873" y="2946400"/>
            <a:ext cx="3911600" cy="3911600"/>
          </a:xfrm>
          <a:prstGeom prst="rect">
            <a:avLst/>
          </a:prstGeom>
        </p:spPr>
      </p:pic>
      <p:sp>
        <p:nvSpPr>
          <p:cNvPr id="12" name="Rectangle 11">
            <a:extLst>
              <a:ext uri="{FF2B5EF4-FFF2-40B4-BE49-F238E27FC236}">
                <a16:creationId xmlns:a16="http://schemas.microsoft.com/office/drawing/2014/main" id="{3B0D63A3-5565-7659-5BF0-D6B2D2B9CF13}"/>
              </a:ext>
            </a:extLst>
          </p:cNvPr>
          <p:cNvSpPr/>
          <p:nvPr/>
        </p:nvSpPr>
        <p:spPr>
          <a:xfrm>
            <a:off x="5936776" y="3084394"/>
            <a:ext cx="3969224" cy="377360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FFADF56-83FC-D8A4-8F25-44C6D4EBDF70}"/>
              </a:ext>
            </a:extLst>
          </p:cNvPr>
          <p:cNvSpPr>
            <a:spLocks noGrp="1"/>
          </p:cNvSpPr>
          <p:nvPr>
            <p:ph type="title"/>
          </p:nvPr>
        </p:nvSpPr>
        <p:spPr>
          <a:xfrm>
            <a:off x="225126" y="543878"/>
            <a:ext cx="6353474" cy="694054"/>
          </a:xfrm>
        </p:spPr>
        <p:txBody>
          <a:bodyPr/>
          <a:lstStyle/>
          <a:p>
            <a:r>
              <a:rPr lang="en-GB" dirty="0"/>
              <a:t>Strategies for using AI</a:t>
            </a:r>
          </a:p>
        </p:txBody>
      </p:sp>
      <p:sp>
        <p:nvSpPr>
          <p:cNvPr id="4" name="Slide Number Placeholder 3">
            <a:extLst>
              <a:ext uri="{FF2B5EF4-FFF2-40B4-BE49-F238E27FC236}">
                <a16:creationId xmlns:a16="http://schemas.microsoft.com/office/drawing/2014/main" id="{A054F1DC-C874-7B07-974B-0F3DD1B4C5BE}"/>
              </a:ext>
            </a:extLst>
          </p:cNvPr>
          <p:cNvSpPr>
            <a:spLocks noGrp="1"/>
          </p:cNvSpPr>
          <p:nvPr>
            <p:ph type="sldNum" sz="quarter" idx="4"/>
          </p:nvPr>
        </p:nvSpPr>
        <p:spPr/>
        <p:txBody>
          <a:bodyPr/>
          <a:lstStyle/>
          <a:p>
            <a:r>
              <a:rPr lang="en-GB" dirty="0"/>
              <a:t>© PSHE Association 2026</a:t>
            </a:r>
          </a:p>
        </p:txBody>
      </p:sp>
      <p:sp>
        <p:nvSpPr>
          <p:cNvPr id="6" name="TextBox 5">
            <a:extLst>
              <a:ext uri="{FF2B5EF4-FFF2-40B4-BE49-F238E27FC236}">
                <a16:creationId xmlns:a16="http://schemas.microsoft.com/office/drawing/2014/main" id="{540274A4-2EE3-6BE1-A668-F046CACB9C91}"/>
              </a:ext>
            </a:extLst>
          </p:cNvPr>
          <p:cNvSpPr txBox="1"/>
          <p:nvPr/>
        </p:nvSpPr>
        <p:spPr>
          <a:xfrm>
            <a:off x="225126" y="1303303"/>
            <a:ext cx="3186942" cy="4175951"/>
          </a:xfrm>
          <a:prstGeom prst="rect">
            <a:avLst/>
          </a:prstGeom>
          <a:noFill/>
        </p:spPr>
        <p:txBody>
          <a:bodyPr wrap="square">
            <a:spAutoFit/>
          </a:bodyPr>
          <a:lstStyle/>
          <a:p>
            <a:pPr>
              <a:lnSpc>
                <a:spcPts val="3200"/>
              </a:lnSpc>
              <a:spcBef>
                <a:spcPts val="1100"/>
              </a:spcBef>
              <a:buNone/>
            </a:pPr>
            <a:r>
              <a:rPr lang="en-US" sz="2400" b="1" dirty="0">
                <a:solidFill>
                  <a:schemeClr val="bg1"/>
                </a:solidFill>
                <a:effectLst/>
                <a:latin typeface="Century Gothic" panose="020B0502020202020204" pitchFamily="34" charset="0"/>
              </a:rPr>
              <a:t>Marta is hoping the tool might help with: </a:t>
            </a:r>
          </a:p>
          <a:p>
            <a:pPr marL="198000" indent="-198000">
              <a:lnSpc>
                <a:spcPts val="2800"/>
              </a:lnSpc>
              <a:spcBef>
                <a:spcPts val="1100"/>
              </a:spcBef>
              <a:buFont typeface="Arial" panose="020B0604020202020204" pitchFamily="34" charset="0"/>
              <a:buChar char="•"/>
            </a:pPr>
            <a:r>
              <a:rPr lang="en-US" sz="2000" dirty="0">
                <a:solidFill>
                  <a:schemeClr val="bg1"/>
                </a:solidFill>
                <a:effectLst/>
                <a:latin typeface="Century Gothic" panose="020B0502020202020204" pitchFamily="34" charset="0"/>
              </a:rPr>
              <a:t>new activity ideas for the centre</a:t>
            </a:r>
          </a:p>
          <a:p>
            <a:pPr marL="198000" indent="-198000">
              <a:lnSpc>
                <a:spcPts val="2800"/>
              </a:lnSpc>
              <a:spcBef>
                <a:spcPts val="1100"/>
              </a:spcBef>
              <a:buFont typeface="Arial" panose="020B0604020202020204" pitchFamily="34" charset="0"/>
              <a:buChar char="•"/>
            </a:pPr>
            <a:r>
              <a:rPr lang="en-US" sz="2000" dirty="0">
                <a:solidFill>
                  <a:schemeClr val="bg1"/>
                </a:solidFill>
                <a:effectLst/>
                <a:latin typeface="Century Gothic" panose="020B0502020202020204" pitchFamily="34" charset="0"/>
              </a:rPr>
              <a:t>creating surveys for young people and </a:t>
            </a:r>
            <a:r>
              <a:rPr lang="en-US" sz="2000" dirty="0" err="1">
                <a:solidFill>
                  <a:schemeClr val="bg1"/>
                </a:solidFill>
                <a:effectLst/>
                <a:latin typeface="Century Gothic" panose="020B0502020202020204" pitchFamily="34" charset="0"/>
              </a:rPr>
              <a:t>summarising</a:t>
            </a:r>
            <a:r>
              <a:rPr lang="en-US" sz="2000" dirty="0">
                <a:solidFill>
                  <a:schemeClr val="bg1"/>
                </a:solidFill>
                <a:effectLst/>
                <a:latin typeface="Century Gothic" panose="020B0502020202020204" pitchFamily="34" charset="0"/>
              </a:rPr>
              <a:t> results</a:t>
            </a:r>
          </a:p>
          <a:p>
            <a:pPr marL="198000" indent="-198000">
              <a:lnSpc>
                <a:spcPts val="2800"/>
              </a:lnSpc>
              <a:spcBef>
                <a:spcPts val="1100"/>
              </a:spcBef>
              <a:buFont typeface="Arial" panose="020B0604020202020204" pitchFamily="34" charset="0"/>
              <a:buChar char="•"/>
            </a:pPr>
            <a:r>
              <a:rPr lang="en-US" sz="2000" dirty="0">
                <a:solidFill>
                  <a:schemeClr val="bg1"/>
                </a:solidFill>
                <a:effectLst/>
                <a:latin typeface="Century Gothic" panose="020B0502020202020204" pitchFamily="34" charset="0"/>
              </a:rPr>
              <a:t>writing grant applications and newsletters.</a:t>
            </a:r>
          </a:p>
        </p:txBody>
      </p:sp>
      <p:sp>
        <p:nvSpPr>
          <p:cNvPr id="5" name="Rectangle 4">
            <a:extLst>
              <a:ext uri="{FF2B5EF4-FFF2-40B4-BE49-F238E27FC236}">
                <a16:creationId xmlns:a16="http://schemas.microsoft.com/office/drawing/2014/main" id="{BA98E219-9077-5826-3A4E-9EB575AD69DE}"/>
              </a:ext>
            </a:extLst>
          </p:cNvPr>
          <p:cNvSpPr/>
          <p:nvPr/>
        </p:nvSpPr>
        <p:spPr>
          <a:xfrm>
            <a:off x="0" y="5839876"/>
            <a:ext cx="1595438" cy="781530"/>
          </a:xfrm>
          <a:prstGeom prst="rect">
            <a:avLst/>
          </a:prstGeom>
          <a:solidFill>
            <a:srgbClr val="6423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398;p16">
            <a:extLst>
              <a:ext uri="{FF2B5EF4-FFF2-40B4-BE49-F238E27FC236}">
                <a16:creationId xmlns:a16="http://schemas.microsoft.com/office/drawing/2014/main" id="{C64DD9A7-0E21-BDAD-4735-B1CBF99BC356}"/>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8" name="Google Shape;399;p16">
            <a:extLst>
              <a:ext uri="{FF2B5EF4-FFF2-40B4-BE49-F238E27FC236}">
                <a16:creationId xmlns:a16="http://schemas.microsoft.com/office/drawing/2014/main" id="{A6971203-AC8B-9BE0-07E8-5B16184AD56A}"/>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10" name="Rounded Rectangle 9">
            <a:extLst>
              <a:ext uri="{FF2B5EF4-FFF2-40B4-BE49-F238E27FC236}">
                <a16:creationId xmlns:a16="http://schemas.microsoft.com/office/drawing/2014/main" id="{B1FF2364-9010-1B71-F0A6-FC8FBA949E7D}"/>
              </a:ext>
            </a:extLst>
          </p:cNvPr>
          <p:cNvSpPr/>
          <p:nvPr/>
        </p:nvSpPr>
        <p:spPr>
          <a:xfrm>
            <a:off x="3937000" y="1412875"/>
            <a:ext cx="5643563" cy="5057727"/>
          </a:xfrm>
          <a:prstGeom prst="roundRect">
            <a:avLst>
              <a:gd name="adj" fmla="val 2941"/>
            </a:avLst>
          </a:prstGeom>
          <a:solidFill>
            <a:srgbClr val="6423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2000" b="1" dirty="0">
                <a:latin typeface="Century Gothic" panose="020B0502020202020204" pitchFamily="34" charset="0"/>
              </a:rPr>
              <a:t>Advise Marta on what she needs to consider before using a generative AI tool.</a:t>
            </a:r>
          </a:p>
          <a:p>
            <a:pPr marL="162000" lvl="0" indent="-162000">
              <a:lnSpc>
                <a:spcPts val="2800"/>
              </a:lnSpc>
              <a:spcBef>
                <a:spcPts val="1100"/>
              </a:spcBef>
              <a:buClr>
                <a:schemeClr val="bg1"/>
              </a:buClr>
              <a:buFont typeface="Arial" panose="020B0604020202020204" pitchFamily="34" charset="0"/>
              <a:buChar char="•"/>
            </a:pPr>
            <a:r>
              <a:rPr lang="en-GB" sz="2000" dirty="0">
                <a:latin typeface="Century Gothic" panose="020B0502020202020204" pitchFamily="34" charset="0"/>
              </a:rPr>
              <a:t>How can I ensure I protect people’s privacy when using generative AI?</a:t>
            </a:r>
          </a:p>
          <a:p>
            <a:pPr marL="162000" lvl="0" indent="-162000">
              <a:lnSpc>
                <a:spcPts val="2800"/>
              </a:lnSpc>
              <a:spcBef>
                <a:spcPts val="1100"/>
              </a:spcBef>
              <a:buClr>
                <a:schemeClr val="bg1"/>
              </a:buClr>
              <a:buFont typeface="Arial" panose="020B0604020202020204" pitchFamily="34" charset="0"/>
              <a:buChar char="•"/>
            </a:pPr>
            <a:r>
              <a:rPr lang="en-GB" sz="2000" dirty="0">
                <a:latin typeface="Century Gothic" panose="020B0502020202020204" pitchFamily="34" charset="0"/>
              </a:rPr>
              <a:t>What can I do to reduce the impact </a:t>
            </a:r>
            <a:br>
              <a:rPr lang="en-GB" sz="2000" dirty="0">
                <a:latin typeface="Century Gothic" panose="020B0502020202020204" pitchFamily="34" charset="0"/>
              </a:rPr>
            </a:br>
            <a:r>
              <a:rPr lang="en-GB" sz="2000" dirty="0">
                <a:latin typeface="Century Gothic" panose="020B0502020202020204" pitchFamily="34" charset="0"/>
              </a:rPr>
              <a:t>of bias?</a:t>
            </a:r>
          </a:p>
          <a:p>
            <a:pPr marL="162000" lvl="0" indent="-162000">
              <a:lnSpc>
                <a:spcPts val="2800"/>
              </a:lnSpc>
              <a:spcBef>
                <a:spcPts val="1100"/>
              </a:spcBef>
              <a:buClr>
                <a:schemeClr val="bg1"/>
              </a:buClr>
              <a:buFont typeface="Arial" panose="020B0604020202020204" pitchFamily="34" charset="0"/>
              <a:buChar char="•"/>
            </a:pPr>
            <a:r>
              <a:rPr lang="en-GB" sz="2000" dirty="0">
                <a:latin typeface="Century Gothic" panose="020B0502020202020204" pitchFamily="34" charset="0"/>
              </a:rPr>
              <a:t>How can I ensure transparency?</a:t>
            </a:r>
          </a:p>
          <a:p>
            <a:pPr marL="162000" lvl="0" indent="-162000">
              <a:lnSpc>
                <a:spcPts val="2800"/>
              </a:lnSpc>
              <a:spcBef>
                <a:spcPts val="1100"/>
              </a:spcBef>
              <a:buClr>
                <a:schemeClr val="bg1"/>
              </a:buClr>
              <a:buFont typeface="Arial" panose="020B0604020202020204" pitchFamily="34" charset="0"/>
              <a:buChar char="•"/>
            </a:pPr>
            <a:r>
              <a:rPr lang="en-GB" sz="2000" dirty="0">
                <a:latin typeface="Century Gothic" panose="020B0502020202020204" pitchFamily="34" charset="0"/>
              </a:rPr>
              <a:t>How can I ensure my staff and those I support are confident we can use generative AI responsibly as a charity?</a:t>
            </a:r>
          </a:p>
          <a:p>
            <a:pPr marL="162000" lvl="0" indent="-162000">
              <a:lnSpc>
                <a:spcPts val="2800"/>
              </a:lnSpc>
              <a:spcBef>
                <a:spcPts val="1100"/>
              </a:spcBef>
              <a:buClr>
                <a:schemeClr val="bg1"/>
              </a:buClr>
              <a:buFont typeface="Arial" panose="020B0604020202020204" pitchFamily="34" charset="0"/>
              <a:buChar char="•"/>
            </a:pPr>
            <a:r>
              <a:rPr lang="en-GB" sz="2000" dirty="0">
                <a:latin typeface="Century Gothic" panose="020B0502020202020204" pitchFamily="34" charset="0"/>
              </a:rPr>
              <a:t>Can I improve efficiency without using generative AI?</a:t>
            </a:r>
          </a:p>
          <a:p>
            <a:pPr algn="ctr"/>
            <a:endParaRPr lang="en-US" dirty="0"/>
          </a:p>
        </p:txBody>
      </p:sp>
    </p:spTree>
    <p:extLst>
      <p:ext uri="{BB962C8B-B14F-4D97-AF65-F5344CB8AC3E}">
        <p14:creationId xmlns:p14="http://schemas.microsoft.com/office/powerpoint/2010/main" val="263209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500"/>
                                        <p:tgtEl>
                                          <p:spTgt spid="10">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80731A-D8E6-D614-6D47-E317689CB8C3}"/>
              </a:ext>
            </a:extLst>
          </p:cNvPr>
          <p:cNvPicPr>
            <a:picLocks noChangeAspect="1"/>
          </p:cNvPicPr>
          <p:nvPr/>
        </p:nvPicPr>
        <p:blipFill>
          <a:blip r:embed="rId3"/>
          <a:stretch>
            <a:fillRect/>
          </a:stretch>
        </p:blipFill>
        <p:spPr>
          <a:xfrm>
            <a:off x="679185" y="984381"/>
            <a:ext cx="8547630" cy="5426930"/>
          </a:xfrm>
          <a:prstGeom prst="rect">
            <a:avLst/>
          </a:prstGeom>
        </p:spPr>
      </p:pic>
      <p:sp>
        <p:nvSpPr>
          <p:cNvPr id="3" name="Title 2">
            <a:extLst>
              <a:ext uri="{FF2B5EF4-FFF2-40B4-BE49-F238E27FC236}">
                <a16:creationId xmlns:a16="http://schemas.microsoft.com/office/drawing/2014/main" id="{71F5D353-933D-0DB5-5BD6-FB3B776E1C3F}"/>
              </a:ext>
            </a:extLst>
          </p:cNvPr>
          <p:cNvSpPr>
            <a:spLocks noGrp="1"/>
          </p:cNvSpPr>
          <p:nvPr>
            <p:ph type="title"/>
          </p:nvPr>
        </p:nvSpPr>
        <p:spPr>
          <a:xfrm>
            <a:off x="208192" y="543878"/>
            <a:ext cx="4881332" cy="694054"/>
          </a:xfrm>
        </p:spPr>
        <p:txBody>
          <a:bodyPr/>
          <a:lstStyle/>
          <a:p>
            <a:r>
              <a:rPr lang="en-GB" dirty="0"/>
              <a:t>Reflection</a:t>
            </a:r>
          </a:p>
        </p:txBody>
      </p:sp>
      <p:sp>
        <p:nvSpPr>
          <p:cNvPr id="2" name="Content Placeholder 1">
            <a:extLst>
              <a:ext uri="{FF2B5EF4-FFF2-40B4-BE49-F238E27FC236}">
                <a16:creationId xmlns:a16="http://schemas.microsoft.com/office/drawing/2014/main" id="{EC75ECCF-E5BB-7255-C678-86E30C9AC31C}"/>
              </a:ext>
            </a:extLst>
          </p:cNvPr>
          <p:cNvSpPr>
            <a:spLocks noGrp="1"/>
          </p:cNvSpPr>
          <p:nvPr>
            <p:ph sz="half" idx="10"/>
          </p:nvPr>
        </p:nvSpPr>
        <p:spPr>
          <a:xfrm>
            <a:off x="1728788" y="2297113"/>
            <a:ext cx="6448425" cy="2057400"/>
          </a:xfrm>
        </p:spPr>
        <p:txBody>
          <a:bodyPr>
            <a:noAutofit/>
          </a:bodyPr>
          <a:lstStyle/>
          <a:p>
            <a:pPr algn="ctr">
              <a:lnSpc>
                <a:spcPts val="4200"/>
              </a:lnSpc>
            </a:pPr>
            <a:r>
              <a:rPr lang="en-GB" sz="3200" dirty="0"/>
              <a:t>How will you reduce any negative impacts on your rights and the rights of others if you choose to use generative AI? </a:t>
            </a:r>
          </a:p>
        </p:txBody>
      </p:sp>
      <p:sp>
        <p:nvSpPr>
          <p:cNvPr id="4" name="Slide Number Placeholder 3">
            <a:extLst>
              <a:ext uri="{FF2B5EF4-FFF2-40B4-BE49-F238E27FC236}">
                <a16:creationId xmlns:a16="http://schemas.microsoft.com/office/drawing/2014/main" id="{3E73F88C-EE20-EE55-D7D1-F212A8FB3E66}"/>
              </a:ext>
            </a:extLst>
          </p:cNvPr>
          <p:cNvSpPr>
            <a:spLocks noGrp="1"/>
          </p:cNvSpPr>
          <p:nvPr>
            <p:ph type="sldNum" sz="quarter" idx="4"/>
          </p:nvPr>
        </p:nvSpPr>
        <p:spPr/>
        <p:txBody>
          <a:bodyPr/>
          <a:lstStyle/>
          <a:p>
            <a:r>
              <a:rPr lang="en-GB" dirty="0"/>
              <a:t>© PSHE Association 2026</a:t>
            </a:r>
          </a:p>
        </p:txBody>
      </p:sp>
    </p:spTree>
    <p:extLst>
      <p:ext uri="{BB962C8B-B14F-4D97-AF65-F5344CB8AC3E}">
        <p14:creationId xmlns:p14="http://schemas.microsoft.com/office/powerpoint/2010/main" val="141480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FD46C-DCD9-B319-95E8-9546ED006710}"/>
              </a:ext>
            </a:extLst>
          </p:cNvPr>
          <p:cNvSpPr>
            <a:spLocks noGrp="1"/>
          </p:cNvSpPr>
          <p:nvPr>
            <p:ph sz="half" idx="10"/>
          </p:nvPr>
        </p:nvSpPr>
        <p:spPr>
          <a:xfrm>
            <a:off x="232915" y="1303304"/>
            <a:ext cx="4220552" cy="4368246"/>
          </a:xfrm>
        </p:spPr>
        <p:txBody>
          <a:bodyPr/>
          <a:lstStyle/>
          <a:p>
            <a:r>
              <a:rPr lang="en-GB" sz="2400" b="1" dirty="0"/>
              <a:t>Revisit the attitude continuum and consider if any of your previous answers have changed. </a:t>
            </a:r>
          </a:p>
          <a:p>
            <a:r>
              <a:rPr lang="en-GB" dirty="0"/>
              <a:t>Explain any changes or add any new learning that has reinforced your original responses.</a:t>
            </a:r>
          </a:p>
          <a:p>
            <a:endParaRPr lang="en-GB" dirty="0"/>
          </a:p>
        </p:txBody>
      </p:sp>
      <p:sp>
        <p:nvSpPr>
          <p:cNvPr id="3" name="Title 2">
            <a:extLst>
              <a:ext uri="{FF2B5EF4-FFF2-40B4-BE49-F238E27FC236}">
                <a16:creationId xmlns:a16="http://schemas.microsoft.com/office/drawing/2014/main" id="{AA624899-BFB8-D8AC-22B6-DDE930D33538}"/>
              </a:ext>
            </a:extLst>
          </p:cNvPr>
          <p:cNvSpPr>
            <a:spLocks noGrp="1"/>
          </p:cNvSpPr>
          <p:nvPr>
            <p:ph type="title"/>
          </p:nvPr>
        </p:nvSpPr>
        <p:spPr>
          <a:xfrm>
            <a:off x="233593" y="543878"/>
            <a:ext cx="5879340" cy="694054"/>
          </a:xfrm>
        </p:spPr>
        <p:txBody>
          <a:bodyPr/>
          <a:lstStyle/>
          <a:p>
            <a:r>
              <a:rPr lang="en-GB" dirty="0"/>
              <a:t>What have we learnt?</a:t>
            </a:r>
          </a:p>
        </p:txBody>
      </p:sp>
      <p:sp>
        <p:nvSpPr>
          <p:cNvPr id="4" name="Slide Number Placeholder 3">
            <a:extLst>
              <a:ext uri="{FF2B5EF4-FFF2-40B4-BE49-F238E27FC236}">
                <a16:creationId xmlns:a16="http://schemas.microsoft.com/office/drawing/2014/main" id="{52A6DE3B-C9CF-E74A-B0A9-B4EADF77BC44}"/>
              </a:ext>
            </a:extLst>
          </p:cNvPr>
          <p:cNvSpPr>
            <a:spLocks noGrp="1"/>
          </p:cNvSpPr>
          <p:nvPr>
            <p:ph type="sldNum" sz="quarter" idx="4"/>
          </p:nvPr>
        </p:nvSpPr>
        <p:spPr/>
        <p:txBody>
          <a:bodyPr/>
          <a:lstStyle/>
          <a:p>
            <a:r>
              <a:rPr lang="en-GB" dirty="0"/>
              <a:t>© PSHE Association 2026</a:t>
            </a:r>
          </a:p>
        </p:txBody>
      </p:sp>
      <p:grpSp>
        <p:nvGrpSpPr>
          <p:cNvPr id="10" name="Group 9">
            <a:extLst>
              <a:ext uri="{FF2B5EF4-FFF2-40B4-BE49-F238E27FC236}">
                <a16:creationId xmlns:a16="http://schemas.microsoft.com/office/drawing/2014/main" id="{16BE44C4-5A99-0252-3F47-762F0EA1E8FB}"/>
              </a:ext>
            </a:extLst>
          </p:cNvPr>
          <p:cNvGrpSpPr/>
          <p:nvPr/>
        </p:nvGrpSpPr>
        <p:grpSpPr>
          <a:xfrm>
            <a:off x="323850" y="4260710"/>
            <a:ext cx="4465638" cy="2515724"/>
            <a:chOff x="323850" y="1925806"/>
            <a:chExt cx="4465638" cy="2515724"/>
          </a:xfrm>
        </p:grpSpPr>
        <p:grpSp>
          <p:nvGrpSpPr>
            <p:cNvPr id="11" name="Group 10">
              <a:extLst>
                <a:ext uri="{FF2B5EF4-FFF2-40B4-BE49-F238E27FC236}">
                  <a16:creationId xmlns:a16="http://schemas.microsoft.com/office/drawing/2014/main" id="{119C18D4-D291-F430-7064-A8B66F832573}"/>
                </a:ext>
              </a:extLst>
            </p:cNvPr>
            <p:cNvGrpSpPr/>
            <p:nvPr/>
          </p:nvGrpSpPr>
          <p:grpSpPr>
            <a:xfrm>
              <a:off x="323850" y="1925806"/>
              <a:ext cx="4465638" cy="1850644"/>
              <a:chOff x="323850" y="1925806"/>
              <a:chExt cx="4465638" cy="1850644"/>
            </a:xfrm>
          </p:grpSpPr>
          <p:sp>
            <p:nvSpPr>
              <p:cNvPr id="13" name="Rounded Rectangle 12">
                <a:extLst>
                  <a:ext uri="{FF2B5EF4-FFF2-40B4-BE49-F238E27FC236}">
                    <a16:creationId xmlns:a16="http://schemas.microsoft.com/office/drawing/2014/main" id="{457D2587-6153-7CAD-5F97-F1B470336375}"/>
                  </a:ext>
                </a:extLst>
              </p:cNvPr>
              <p:cNvSpPr/>
              <p:nvPr/>
            </p:nvSpPr>
            <p:spPr>
              <a:xfrm>
                <a:off x="323850" y="1925806"/>
                <a:ext cx="4465638" cy="1850644"/>
              </a:xfrm>
              <a:prstGeom prst="roundRect">
                <a:avLst>
                  <a:gd name="adj" fmla="val 483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spcAft>
                    <a:spcPts val="1200"/>
                  </a:spcAft>
                </a:pPr>
                <a:endParaRPr lang="en-GB" sz="2000" dirty="0">
                  <a:latin typeface="Century Gothic" panose="020B0502020202020204" pitchFamily="34" charset="0"/>
                </a:endParaRPr>
              </a:p>
            </p:txBody>
          </p:sp>
          <p:sp>
            <p:nvSpPr>
              <p:cNvPr id="14" name="TextBox 13">
                <a:extLst>
                  <a:ext uri="{FF2B5EF4-FFF2-40B4-BE49-F238E27FC236}">
                    <a16:creationId xmlns:a16="http://schemas.microsoft.com/office/drawing/2014/main" id="{E2529D14-44BD-D9CA-EA8A-F34C92266CE8}"/>
                  </a:ext>
                </a:extLst>
              </p:cNvPr>
              <p:cNvSpPr txBox="1"/>
              <p:nvPr/>
            </p:nvSpPr>
            <p:spPr>
              <a:xfrm>
                <a:off x="408687" y="2970284"/>
                <a:ext cx="881973" cy="369332"/>
              </a:xfrm>
              <a:prstGeom prst="rect">
                <a:avLst/>
              </a:prstGeom>
              <a:noFill/>
              <a:ln>
                <a:solidFill>
                  <a:schemeClr val="bg1"/>
                </a:solidFill>
              </a:ln>
            </p:spPr>
            <p:txBody>
              <a:bodyPr wrap="square" rtlCol="0">
                <a:spAutoFit/>
              </a:bodyPr>
              <a:lstStyle/>
              <a:p>
                <a:r>
                  <a:rPr lang="en-GB" dirty="0">
                    <a:latin typeface="Century Gothic" panose="020B0502020202020204" pitchFamily="34" charset="0"/>
                  </a:rPr>
                  <a:t>Agree</a:t>
                </a:r>
              </a:p>
            </p:txBody>
          </p:sp>
          <p:sp>
            <p:nvSpPr>
              <p:cNvPr id="15" name="TextBox 14">
                <a:extLst>
                  <a:ext uri="{FF2B5EF4-FFF2-40B4-BE49-F238E27FC236}">
                    <a16:creationId xmlns:a16="http://schemas.microsoft.com/office/drawing/2014/main" id="{9D234225-8343-EC5D-2DF3-239ACD04BC1E}"/>
                  </a:ext>
                </a:extLst>
              </p:cNvPr>
              <p:cNvSpPr txBox="1"/>
              <p:nvPr/>
            </p:nvSpPr>
            <p:spPr>
              <a:xfrm>
                <a:off x="3614166" y="2970284"/>
                <a:ext cx="1175322" cy="369332"/>
              </a:xfrm>
              <a:prstGeom prst="rect">
                <a:avLst/>
              </a:prstGeom>
              <a:noFill/>
              <a:ln>
                <a:noFill/>
              </a:ln>
            </p:spPr>
            <p:txBody>
              <a:bodyPr wrap="square" rtlCol="0">
                <a:spAutoFit/>
              </a:bodyPr>
              <a:lstStyle/>
              <a:p>
                <a:r>
                  <a:rPr lang="en-GB" dirty="0">
                    <a:latin typeface="Century Gothic" panose="020B0502020202020204" pitchFamily="34" charset="0"/>
                  </a:rPr>
                  <a:t>Disagree</a:t>
                </a:r>
              </a:p>
            </p:txBody>
          </p:sp>
        </p:grpSp>
        <p:pic>
          <p:nvPicPr>
            <p:cNvPr id="12" name="Picture 11">
              <a:extLst>
                <a:ext uri="{FF2B5EF4-FFF2-40B4-BE49-F238E27FC236}">
                  <a16:creationId xmlns:a16="http://schemas.microsoft.com/office/drawing/2014/main" id="{A4873430-3173-C411-097D-26FAB447D063}"/>
                </a:ext>
              </a:extLst>
            </p:cNvPr>
            <p:cNvPicPr>
              <a:picLocks noChangeAspect="1"/>
            </p:cNvPicPr>
            <p:nvPr/>
          </p:nvPicPr>
          <p:blipFill>
            <a:blip r:embed="rId3"/>
            <a:srcRect/>
            <a:stretch/>
          </p:blipFill>
          <p:spPr>
            <a:xfrm>
              <a:off x="1765868" y="3681636"/>
              <a:ext cx="1426595" cy="759894"/>
            </a:xfrm>
            <a:prstGeom prst="rect">
              <a:avLst/>
            </a:prstGeom>
          </p:spPr>
        </p:pic>
      </p:grpSp>
      <p:cxnSp>
        <p:nvCxnSpPr>
          <p:cNvPr id="17" name="Straight Arrow Connector 16">
            <a:extLst>
              <a:ext uri="{FF2B5EF4-FFF2-40B4-BE49-F238E27FC236}">
                <a16:creationId xmlns:a16="http://schemas.microsoft.com/office/drawing/2014/main" id="{08A52BA4-CE27-8190-44F3-FE33FADBC55B}"/>
              </a:ext>
            </a:extLst>
          </p:cNvPr>
          <p:cNvCxnSpPr>
            <a:cxnSpLocks/>
          </p:cNvCxnSpPr>
          <p:nvPr/>
        </p:nvCxnSpPr>
        <p:spPr>
          <a:xfrm>
            <a:off x="572361" y="5056304"/>
            <a:ext cx="395102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548E88AB-F463-9FF3-8292-547FFD2A507F}"/>
              </a:ext>
            </a:extLst>
          </p:cNvPr>
          <p:cNvSpPr/>
          <p:nvPr/>
        </p:nvSpPr>
        <p:spPr>
          <a:xfrm>
            <a:off x="4953000" y="1412875"/>
            <a:ext cx="4627563" cy="1420265"/>
          </a:xfrm>
          <a:prstGeom prst="roundRect">
            <a:avLst>
              <a:gd name="adj" fmla="val 6727"/>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buFont typeface="+mj-lt"/>
              <a:buAutoNum type="arabicPeriod"/>
            </a:pPr>
            <a:r>
              <a:rPr lang="en-US" sz="2000" dirty="0">
                <a:solidFill>
                  <a:schemeClr val="tx1"/>
                </a:solidFill>
                <a:latin typeface="Century Gothic" panose="020B0502020202020204" pitchFamily="34" charset="0"/>
              </a:rPr>
              <a:t>Human rights, such as privacy and freedom from discrimination, should be considered when using generative AI.</a:t>
            </a:r>
          </a:p>
        </p:txBody>
      </p:sp>
      <p:sp>
        <p:nvSpPr>
          <p:cNvPr id="19" name="Rounded Rectangle 18">
            <a:extLst>
              <a:ext uri="{FF2B5EF4-FFF2-40B4-BE49-F238E27FC236}">
                <a16:creationId xmlns:a16="http://schemas.microsoft.com/office/drawing/2014/main" id="{3AB46100-8BD4-3FD1-3A88-74BCF7C35213}"/>
              </a:ext>
            </a:extLst>
          </p:cNvPr>
          <p:cNvSpPr/>
          <p:nvPr/>
        </p:nvSpPr>
        <p:spPr>
          <a:xfrm>
            <a:off x="4953000" y="2935409"/>
            <a:ext cx="4627563" cy="878720"/>
          </a:xfrm>
          <a:prstGeom prst="roundRect">
            <a:avLst>
              <a:gd name="adj" fmla="val 6727"/>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spcBef>
                <a:spcPts val="1100"/>
              </a:spcBef>
              <a:buFont typeface="+mj-lt"/>
              <a:buAutoNum type="arabicPeriod" startAt="2"/>
            </a:pPr>
            <a:r>
              <a:rPr lang="en-US" sz="2000" dirty="0">
                <a:solidFill>
                  <a:schemeClr val="tx1"/>
                </a:solidFill>
                <a:latin typeface="Century Gothic" panose="020B0502020202020204" pitchFamily="34" charset="0"/>
              </a:rPr>
              <a:t>Using generative AI could put someone’s rights at risk.</a:t>
            </a:r>
          </a:p>
        </p:txBody>
      </p:sp>
      <p:sp>
        <p:nvSpPr>
          <p:cNvPr id="20" name="Rounded Rectangle 19">
            <a:extLst>
              <a:ext uri="{FF2B5EF4-FFF2-40B4-BE49-F238E27FC236}">
                <a16:creationId xmlns:a16="http://schemas.microsoft.com/office/drawing/2014/main" id="{E11512E7-72A1-6B4A-C916-CD9F0631C1C0}"/>
              </a:ext>
            </a:extLst>
          </p:cNvPr>
          <p:cNvSpPr/>
          <p:nvPr/>
        </p:nvSpPr>
        <p:spPr>
          <a:xfrm>
            <a:off x="4953000" y="3916398"/>
            <a:ext cx="4627563" cy="1221699"/>
          </a:xfrm>
          <a:prstGeom prst="roundRect">
            <a:avLst>
              <a:gd name="adj" fmla="val 6727"/>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spcBef>
                <a:spcPts val="1100"/>
              </a:spcBef>
              <a:buFont typeface="+mj-lt"/>
              <a:buAutoNum type="arabicPeriod" startAt="3"/>
            </a:pPr>
            <a:r>
              <a:rPr lang="en-US" sz="2000" dirty="0">
                <a:solidFill>
                  <a:schemeClr val="tx1"/>
                </a:solidFill>
                <a:latin typeface="Century Gothic" panose="020B0502020202020204" pitchFamily="34" charset="0"/>
              </a:rPr>
              <a:t>It is down to the developers of AI tools to ensure they are being used responsibly by individuals.</a:t>
            </a:r>
          </a:p>
        </p:txBody>
      </p:sp>
      <p:sp>
        <p:nvSpPr>
          <p:cNvPr id="21" name="Rounded Rectangle 20">
            <a:extLst>
              <a:ext uri="{FF2B5EF4-FFF2-40B4-BE49-F238E27FC236}">
                <a16:creationId xmlns:a16="http://schemas.microsoft.com/office/drawing/2014/main" id="{5FFFDEBF-BC6F-33E1-A48F-0D65AFD997E2}"/>
              </a:ext>
            </a:extLst>
          </p:cNvPr>
          <p:cNvSpPr/>
          <p:nvPr/>
        </p:nvSpPr>
        <p:spPr>
          <a:xfrm>
            <a:off x="4953000" y="5240365"/>
            <a:ext cx="4627563" cy="1240384"/>
          </a:xfrm>
          <a:prstGeom prst="roundRect">
            <a:avLst>
              <a:gd name="adj" fmla="val 6727"/>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270000" indent="-270000">
              <a:lnSpc>
                <a:spcPts val="2400"/>
              </a:lnSpc>
              <a:spcBef>
                <a:spcPts val="1100"/>
              </a:spcBef>
              <a:buFont typeface="+mj-lt"/>
              <a:buAutoNum type="arabicPeriod" startAt="4"/>
            </a:pPr>
            <a:r>
              <a:rPr lang="en-US" sz="2000" dirty="0">
                <a:solidFill>
                  <a:schemeClr val="tx1"/>
                </a:solidFill>
                <a:latin typeface="Century Gothic" panose="020B0502020202020204" pitchFamily="34" charset="0"/>
              </a:rPr>
              <a:t>Most generative AI tools have not been developed with young people’s rights in mind.</a:t>
            </a:r>
          </a:p>
        </p:txBody>
      </p:sp>
    </p:spTree>
    <p:extLst>
      <p:ext uri="{BB962C8B-B14F-4D97-AF65-F5344CB8AC3E}">
        <p14:creationId xmlns:p14="http://schemas.microsoft.com/office/powerpoint/2010/main" val="206992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6" y="1294837"/>
            <a:ext cx="4178218" cy="4368246"/>
          </a:xfrm>
        </p:spPr>
        <p:txBody>
          <a:bodyPr/>
          <a:lstStyle/>
          <a:p>
            <a:pPr>
              <a:lnSpc>
                <a:spcPts val="2800"/>
              </a:lnSpc>
            </a:pPr>
            <a:r>
              <a:rPr lang="en-GB" dirty="0"/>
              <a:t>If concerned about the use of AI or how it might impact peoples' rights, speak to a trusted adult at home or at school (for example the head of year or form tutor). </a:t>
            </a:r>
          </a:p>
          <a:p>
            <a:pPr>
              <a:lnSpc>
                <a:spcPts val="2800"/>
              </a:lnSpc>
            </a:pPr>
            <a:r>
              <a:rPr lang="en-GB" b="1" dirty="0"/>
              <a:t>Or find information and </a:t>
            </a:r>
            <a:br>
              <a:rPr lang="en-GB" b="1" dirty="0"/>
            </a:br>
            <a:r>
              <a:rPr lang="en-GB" b="1" dirty="0"/>
              <a:t>advice from: </a:t>
            </a:r>
            <a:br>
              <a:rPr lang="en-GB" b="1" dirty="0"/>
            </a:br>
            <a:r>
              <a:rPr lang="en-GB" dirty="0"/>
              <a:t>Childline - </a:t>
            </a:r>
            <a:r>
              <a:rPr lang="en-GB" u="sng" dirty="0">
                <a:hlinkClick r:id="rId3"/>
              </a:rPr>
              <a:t>www.childline.org.uk</a:t>
            </a:r>
            <a:r>
              <a:rPr lang="en-GB" dirty="0"/>
              <a:t>; 0800 1111</a:t>
            </a:r>
          </a:p>
          <a:p>
            <a:pPr>
              <a:lnSpc>
                <a:spcPts val="2800"/>
              </a:lnSpc>
            </a:pP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4"/>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5"/>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5"/>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6BF976-F65F-8827-B3CB-4033467311B5}"/>
              </a:ext>
            </a:extLst>
          </p:cNvPr>
          <p:cNvSpPr>
            <a:spLocks noGrp="1"/>
          </p:cNvSpPr>
          <p:nvPr>
            <p:ph sz="half" idx="10"/>
          </p:nvPr>
        </p:nvSpPr>
        <p:spPr>
          <a:xfrm>
            <a:off x="232914" y="1303304"/>
            <a:ext cx="5507485" cy="4368246"/>
          </a:xfrm>
        </p:spPr>
        <p:txBody>
          <a:bodyPr>
            <a:noAutofit/>
          </a:bodyPr>
          <a:lstStyle/>
          <a:p>
            <a:pPr>
              <a:lnSpc>
                <a:spcPts val="3200"/>
              </a:lnSpc>
            </a:pPr>
            <a:r>
              <a:rPr lang="en-GB" sz="2400" b="1" dirty="0"/>
              <a:t>Create a school policy on the responsible use of generative AI for teachers and students, including:</a:t>
            </a:r>
          </a:p>
          <a:p>
            <a:pPr marL="126000" lvl="0" indent="-126000">
              <a:buClr>
                <a:schemeClr val="bg1"/>
              </a:buClr>
              <a:buFont typeface="Arial" panose="020B0604020202020204" pitchFamily="34" charset="0"/>
              <a:buChar char="•"/>
            </a:pPr>
            <a:r>
              <a:rPr lang="en-GB" dirty="0"/>
              <a:t>information teachers and students should be aware of, to help make fully informed and responsible decisions about using generative AI</a:t>
            </a:r>
          </a:p>
          <a:p>
            <a:pPr marL="126000" lvl="0" indent="-126000">
              <a:buClr>
                <a:schemeClr val="bg1"/>
              </a:buClr>
              <a:buFont typeface="Arial" panose="020B0604020202020204" pitchFamily="34" charset="0"/>
              <a:buChar char="•"/>
            </a:pPr>
            <a:r>
              <a:rPr lang="en-GB" dirty="0"/>
              <a:t>any rights that could be put at risk when using generative AI</a:t>
            </a:r>
          </a:p>
          <a:p>
            <a:pPr marL="126000" lvl="0" indent="-126000">
              <a:buClr>
                <a:schemeClr val="bg1"/>
              </a:buClr>
              <a:buFont typeface="Arial" panose="020B0604020202020204" pitchFamily="34" charset="0"/>
              <a:buChar char="•"/>
            </a:pPr>
            <a:r>
              <a:rPr lang="en-GB" dirty="0"/>
              <a:t>strategies teachers and students could use to help reduce the impact on rights</a:t>
            </a:r>
          </a:p>
          <a:p>
            <a:endParaRPr lang="en-GB" dirty="0"/>
          </a:p>
        </p:txBody>
      </p:sp>
      <p:sp>
        <p:nvSpPr>
          <p:cNvPr id="3" name="Title 2">
            <a:extLst>
              <a:ext uri="{FF2B5EF4-FFF2-40B4-BE49-F238E27FC236}">
                <a16:creationId xmlns:a16="http://schemas.microsoft.com/office/drawing/2014/main" id="{A50E6FE7-78A5-FDBE-2327-04E41630FE9D}"/>
              </a:ext>
            </a:extLst>
          </p:cNvPr>
          <p:cNvSpPr>
            <a:spLocks noGrp="1"/>
          </p:cNvSpPr>
          <p:nvPr>
            <p:ph type="title"/>
          </p:nvPr>
        </p:nvSpPr>
        <p:spPr/>
        <p:txBody>
          <a:bodyPr/>
          <a:lstStyle/>
          <a:p>
            <a:r>
              <a:rPr lang="en-GB" dirty="0"/>
              <a:t>More activities</a:t>
            </a:r>
          </a:p>
        </p:txBody>
      </p:sp>
      <p:sp>
        <p:nvSpPr>
          <p:cNvPr id="4" name="Slide Number Placeholder 3">
            <a:extLst>
              <a:ext uri="{FF2B5EF4-FFF2-40B4-BE49-F238E27FC236}">
                <a16:creationId xmlns:a16="http://schemas.microsoft.com/office/drawing/2014/main" id="{841F7B51-82C1-0B80-98B0-8E4F8EF9C687}"/>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90DAEB6F-88DF-348C-E55A-FB8DA23FFF44}"/>
              </a:ext>
            </a:extLst>
          </p:cNvPr>
          <p:cNvPicPr>
            <a:picLocks noChangeAspect="1"/>
          </p:cNvPicPr>
          <p:nvPr/>
        </p:nvPicPr>
        <p:blipFill>
          <a:blip r:embed="rId3"/>
          <a:stretch>
            <a:fillRect/>
          </a:stretch>
        </p:blipFill>
        <p:spPr>
          <a:xfrm>
            <a:off x="6435859" y="1802498"/>
            <a:ext cx="3304896" cy="4250393"/>
          </a:xfrm>
          <a:prstGeom prst="rect">
            <a:avLst/>
          </a:prstGeom>
        </p:spPr>
      </p:pic>
    </p:spTree>
    <p:extLst>
      <p:ext uri="{BB962C8B-B14F-4D97-AF65-F5344CB8AC3E}">
        <p14:creationId xmlns:p14="http://schemas.microsoft.com/office/powerpoint/2010/main" val="274428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300633" y="1289011"/>
            <a:ext cx="4456017" cy="4937321"/>
          </a:xfrm>
        </p:spPr>
        <p:txBody>
          <a:bodyPr/>
          <a:lstStyle/>
          <a:p>
            <a:pPr>
              <a:lnSpc>
                <a:spcPts val="2800"/>
              </a:lnSpc>
            </a:pPr>
            <a:r>
              <a:rPr lang="en-US" b="1" i="1" dirty="0"/>
              <a:t>Challenge activities </a:t>
            </a:r>
            <a:r>
              <a:rPr lang="en-US" dirty="0"/>
              <a:t>deepen and extend learning for those who need more challenge or who finish the activity quickly.</a:t>
            </a:r>
          </a:p>
          <a:p>
            <a:pPr>
              <a:lnSpc>
                <a:spcPts val="2800"/>
              </a:lnSpc>
            </a:pPr>
            <a:r>
              <a:rPr lang="en-US" dirty="0"/>
              <a:t>Look for these icons on the student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0665" y="1289168"/>
            <a:ext cx="3748405" cy="4937321"/>
          </a:xfrm>
        </p:spPr>
        <p:txBody>
          <a:bodyPr/>
          <a:lstStyle/>
          <a:p>
            <a:pPr>
              <a:lnSpc>
                <a:spcPts val="2800"/>
              </a:lnSpc>
            </a:pPr>
            <a:r>
              <a:rPr lang="en-US" dirty="0"/>
              <a:t>The lesson includes suggestions for support and challenge activities, to help you differentiate appropriately for your class.  </a:t>
            </a:r>
          </a:p>
          <a:p>
            <a:pPr>
              <a:lnSpc>
                <a:spcPts val="2800"/>
              </a:lnSpc>
            </a:pPr>
            <a:r>
              <a:rPr lang="en-US" b="1" i="1" dirty="0"/>
              <a:t>Support activities </a:t>
            </a:r>
            <a:r>
              <a:rPr lang="en-US" dirty="0"/>
              <a:t>are adapted to be more accessible for those who need it.</a:t>
            </a:r>
          </a:p>
        </p:txBody>
      </p:sp>
    </p:spTree>
    <p:extLst>
      <p:ext uri="{BB962C8B-B14F-4D97-AF65-F5344CB8AC3E}">
        <p14:creationId xmlns:p14="http://schemas.microsoft.com/office/powerpoint/2010/main" val="361233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0665" y="1291867"/>
            <a:ext cx="7498822" cy="4566366"/>
          </a:xfrm>
        </p:spPr>
        <p:txBody>
          <a:bodyPr/>
          <a:lstStyle/>
          <a:p>
            <a:pPr>
              <a:lnSpc>
                <a:spcPts val="2800"/>
              </a:lnSpc>
            </a:pPr>
            <a:r>
              <a:rPr lang="en-GB" dirty="0"/>
              <a:t>This lesson pack for key stages 2–4 has been designed to support pupils’ AI literacy. This is the second of four lessons for students in years 9 and 10. It explores the limitations of using generative AI tools, including the impact they can have on young people’s rights.</a:t>
            </a:r>
          </a:p>
          <a:p>
            <a:pPr>
              <a:lnSpc>
                <a:spcPts val="2800"/>
              </a:lnSpc>
            </a:pPr>
            <a:r>
              <a:rPr lang="en-GB" dirty="0"/>
              <a:t>These lessons should not be taught in isolation, but always as part of a planned, developmental PSHE education programme. They are best used within the context of online safety or digital literacy.</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0665" y="1295018"/>
            <a:ext cx="3495309" cy="4650224"/>
          </a:xfrm>
        </p:spPr>
        <p:txBody>
          <a:bodyPr/>
          <a:lstStyle/>
          <a:p>
            <a:pPr>
              <a:lnSpc>
                <a:spcPts val="2800"/>
              </a:lnSpc>
            </a:pPr>
            <a:r>
              <a:rPr lang="en-GB" dirty="0"/>
              <a:t>To learn about the challenges AI presents to people’s rights and experiences online.</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291128"/>
            <a:ext cx="4866506" cy="4650224"/>
          </a:xfrm>
        </p:spPr>
        <p:txBody>
          <a:bodyPr/>
          <a:lstStyle/>
          <a:p>
            <a:pPr>
              <a:lnSpc>
                <a:spcPts val="2800"/>
              </a:lnSpc>
              <a:spcAft>
                <a:spcPts val="1100"/>
              </a:spcAft>
            </a:pPr>
            <a:r>
              <a:rPr lang="en-GB" dirty="0"/>
              <a:t>Students will be able to:</a:t>
            </a:r>
          </a:p>
          <a:p>
            <a:pPr marL="198000" lvl="0" indent="-198000">
              <a:lnSpc>
                <a:spcPts val="2800"/>
              </a:lnSpc>
              <a:spcBef>
                <a:spcPts val="0"/>
              </a:spcBef>
              <a:buFont typeface="Arial" panose="020B0604020202020204" pitchFamily="34" charset="0"/>
              <a:buChar char="•"/>
            </a:pPr>
            <a:r>
              <a:rPr lang="en-GB" dirty="0"/>
              <a:t>identify the rights people have and apply these to decisions when using generative AI tools </a:t>
            </a:r>
          </a:p>
          <a:p>
            <a:pPr marL="198000" lvl="0" indent="-198000">
              <a:lnSpc>
                <a:spcPts val="2800"/>
              </a:lnSpc>
              <a:spcBef>
                <a:spcPts val="0"/>
              </a:spcBef>
              <a:buFont typeface="Arial" panose="020B0604020202020204" pitchFamily="34" charset="0"/>
              <a:buChar char="•"/>
            </a:pPr>
            <a:r>
              <a:rPr lang="en-GB" dirty="0"/>
              <a:t>explain how generative AI tools might put people’s rights at risk</a:t>
            </a:r>
          </a:p>
          <a:p>
            <a:pPr marL="198000" lvl="0" indent="-198000">
              <a:lnSpc>
                <a:spcPts val="2800"/>
              </a:lnSpc>
              <a:spcBef>
                <a:spcPts val="0"/>
              </a:spcBef>
              <a:buFont typeface="Arial" panose="020B0604020202020204" pitchFamily="34" charset="0"/>
              <a:buChar char="•"/>
            </a:pPr>
            <a:r>
              <a:rPr lang="en-GB" dirty="0"/>
              <a:t>describe individual and organisational strategies to manage the use of generative AI responsibly</a:t>
            </a:r>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42203"/>
            <a:ext cx="4562158" cy="4573593"/>
          </a:xfrm>
        </p:spPr>
        <p:txBody>
          <a:bodyPr/>
          <a:lstStyle/>
          <a:p>
            <a:pPr marL="126000" lvl="0" indent="-126000">
              <a:buFont typeface="Arial" panose="020B0604020202020204" pitchFamily="34" charset="0"/>
              <a:buChar char="•"/>
            </a:pPr>
            <a:r>
              <a:rPr lang="en-GB" dirty="0"/>
              <a:t>Box or envelope for questions </a:t>
            </a:r>
          </a:p>
          <a:p>
            <a:pPr marL="126000" lvl="0" indent="-126000">
              <a:buFont typeface="Arial" panose="020B0604020202020204" pitchFamily="34" charset="0"/>
              <a:buChar char="•"/>
            </a:pPr>
            <a:r>
              <a:rPr lang="en-GB" dirty="0"/>
              <a:t>Flipchart paper and pens</a:t>
            </a:r>
          </a:p>
          <a:p>
            <a:pPr marL="126000" lvl="0" indent="-126000">
              <a:buFont typeface="Arial" panose="020B0604020202020204" pitchFamily="34" charset="0"/>
              <a:buChar char="•"/>
            </a:pPr>
            <a:r>
              <a:rPr lang="en-GB" dirty="0"/>
              <a:t>Resource 1: </a:t>
            </a:r>
            <a:r>
              <a:rPr lang="en-GB" i="1" dirty="0"/>
              <a:t>Children’s rights</a:t>
            </a:r>
            <a:r>
              <a:rPr lang="en-GB" dirty="0"/>
              <a:t>  </a:t>
            </a:r>
            <a:br>
              <a:rPr lang="en-GB" dirty="0"/>
            </a:br>
            <a:r>
              <a:rPr lang="en-GB" dirty="0"/>
              <a:t>[one cut-up set per class] </a:t>
            </a:r>
          </a:p>
          <a:p>
            <a:pPr marL="126000" lvl="0" indent="-126000">
              <a:buFont typeface="Arial" panose="020B0604020202020204" pitchFamily="34" charset="0"/>
              <a:buChar char="•"/>
            </a:pPr>
            <a:r>
              <a:rPr lang="en-GB" dirty="0"/>
              <a:t>Resource 1a: </a:t>
            </a:r>
            <a:r>
              <a:rPr lang="en-GB" i="1" dirty="0"/>
              <a:t>Which right?</a:t>
            </a:r>
            <a:r>
              <a:rPr lang="en-GB" dirty="0"/>
              <a:t> </a:t>
            </a:r>
            <a:br>
              <a:rPr lang="en-GB" dirty="0"/>
            </a:br>
            <a:r>
              <a:rPr lang="en-GB" dirty="0"/>
              <a:t>[support option as required]</a:t>
            </a:r>
          </a:p>
          <a:p>
            <a:pPr marL="126000" lvl="0" indent="-126000">
              <a:buFont typeface="Arial" panose="020B0604020202020204" pitchFamily="34" charset="0"/>
              <a:buChar char="•"/>
            </a:pPr>
            <a:r>
              <a:rPr lang="en-GB" dirty="0"/>
              <a:t>Resource 2: </a:t>
            </a:r>
            <a:r>
              <a:rPr lang="en-GB" i="1" dirty="0"/>
              <a:t>Which right?</a:t>
            </a:r>
            <a:r>
              <a:rPr lang="en-GB" dirty="0"/>
              <a:t> </a:t>
            </a:r>
            <a:br>
              <a:rPr lang="en-GB" dirty="0"/>
            </a:br>
            <a:r>
              <a:rPr lang="en-GB" dirty="0"/>
              <a:t>[support option as required]</a:t>
            </a:r>
          </a:p>
          <a:p>
            <a:pPr marL="126000" lvl="0" indent="-126000">
              <a:buFont typeface="Arial" panose="020B0604020202020204" pitchFamily="34" charset="0"/>
              <a:buChar char="•"/>
            </a:pPr>
            <a:r>
              <a:rPr lang="en-GB" dirty="0"/>
              <a:t>Resource 3: </a:t>
            </a:r>
            <a:r>
              <a:rPr lang="en-GB" i="1" dirty="0"/>
              <a:t>Strategies </a:t>
            </a:r>
            <a:br>
              <a:rPr lang="en-GB" i="1" dirty="0"/>
            </a:br>
            <a:r>
              <a:rPr lang="en-GB" dirty="0"/>
              <a:t>[one cut-up set per group]</a:t>
            </a:r>
          </a:p>
          <a:p>
            <a:pPr marL="126000" lvl="0" indent="-126000">
              <a:buFont typeface="Arial" panose="020B0604020202020204" pitchFamily="34" charset="0"/>
              <a:buChar char="•"/>
            </a:pPr>
            <a:r>
              <a:rPr lang="en-GB" dirty="0"/>
              <a:t>Resource 3a: </a:t>
            </a:r>
            <a:r>
              <a:rPr lang="en-GB" i="1" dirty="0"/>
              <a:t>Helping Marta </a:t>
            </a:r>
            <a:br>
              <a:rPr lang="en-GB" i="1" dirty="0"/>
            </a:br>
            <a:r>
              <a:rPr lang="en-GB" dirty="0"/>
              <a:t>[support option as required]</a:t>
            </a:r>
          </a:p>
          <a:p>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5250922"/>
              </p:ext>
            </p:extLst>
          </p:nvPr>
        </p:nvGraphicFramePr>
        <p:xfrm>
          <a:off x="330200" y="1413647"/>
          <a:ext cx="9245600" cy="4851374"/>
        </p:xfrm>
        <a:graphic>
          <a:graphicData uri="http://schemas.openxmlformats.org/drawingml/2006/table">
            <a:tbl>
              <a:tblPr firstRow="1" bandRow="1">
                <a:tableStyleId>{F5AB1C69-6EDB-4FF4-983F-18BD219EF322}</a:tableStyleId>
              </a:tblPr>
              <a:tblGrid>
                <a:gridCol w="1622168">
                  <a:extLst>
                    <a:ext uri="{9D8B030D-6E8A-4147-A177-3AD203B41FA5}">
                      <a16:colId xmlns:a16="http://schemas.microsoft.com/office/drawing/2014/main" val="2495411842"/>
                    </a:ext>
                  </a:extLst>
                </a:gridCol>
                <a:gridCol w="6665140">
                  <a:extLst>
                    <a:ext uri="{9D8B030D-6E8A-4147-A177-3AD203B41FA5}">
                      <a16:colId xmlns:a16="http://schemas.microsoft.com/office/drawing/2014/main" val="3888252853"/>
                    </a:ext>
                  </a:extLst>
                </a:gridCol>
                <a:gridCol w="958292">
                  <a:extLst>
                    <a:ext uri="{9D8B030D-6E8A-4147-A177-3AD203B41FA5}">
                      <a16:colId xmlns:a16="http://schemas.microsoft.com/office/drawing/2014/main" val="1961446416"/>
                    </a:ext>
                  </a:extLst>
                </a:gridCol>
              </a:tblGrid>
              <a:tr h="676072">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69326">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Introduce the learning objective and outcomes, set up the question box and revisit ground rules.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2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69326">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 </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Students complete an attitude continuum considering how much they agree or disagree with four statements.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414336">
                <a:tc>
                  <a:txBody>
                    <a:bodyPr/>
                    <a:lstStyle/>
                    <a:p>
                      <a:pPr marL="0" indent="0">
                        <a:lnSpc>
                          <a:spcPts val="1600"/>
                        </a:lnSpc>
                        <a:spcBef>
                          <a:spcPts val="400"/>
                        </a:spcBef>
                        <a:buFont typeface="Arial" panose="020B0604020202020204" pitchFamily="34" charset="0"/>
                        <a:buNone/>
                      </a:pPr>
                      <a:r>
                        <a:rPr lang="en-GB" sz="1200" b="0" baseline="0" dirty="0">
                          <a:solidFill>
                            <a:schemeClr val="tx1"/>
                          </a:solidFill>
                          <a:latin typeface="Century Gothic" panose="020B0502020202020204" pitchFamily="34" charset="0"/>
                        </a:rPr>
                        <a:t>Which rights?</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Students consider how the use of generative AI might impact different rights.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414336">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Rights at risk</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Pairs identify which rights are put at risk using generative AI in different scenarios.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669326">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Strategies for </a:t>
                      </a:r>
                      <a:br>
                        <a:rPr lang="en-GB" sz="1200" b="0" dirty="0">
                          <a:solidFill>
                            <a:schemeClr val="tx1"/>
                          </a:solidFill>
                          <a:latin typeface="Century Gothic" panose="020B0502020202020204" pitchFamily="34" charset="0"/>
                        </a:rPr>
                      </a:br>
                      <a:r>
                        <a:rPr lang="en-GB" sz="1200" b="0" dirty="0">
                          <a:solidFill>
                            <a:schemeClr val="tx1"/>
                          </a:solidFill>
                          <a:latin typeface="Century Gothic" panose="020B0502020202020204" pitchFamily="34" charset="0"/>
                        </a:rPr>
                        <a:t>using AI</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Groups categorise different strategies for using generative AI responsibly, before offering advice to a professional considering implementing the use of generative AI.</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15 min </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924316">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Endpoint assessment and reflection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Students revisit their attitude continuum and explain any changes or information that has reinforced their previous answers. They also reflect on how they can reduce the impact on their own and others' rights when using generative AI.</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400"/>
                        </a:spcBef>
                        <a:buNone/>
                      </a:pPr>
                      <a:r>
                        <a:rPr lang="en-GB" sz="1200" dirty="0">
                          <a:solidFill>
                            <a:schemeClr val="tx1"/>
                          </a:solidFill>
                          <a:latin typeface="Century Gothic" panose="020B0502020202020204" pitchFamily="34" charset="0"/>
                        </a:rPr>
                        <a:t>11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414336">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Signpost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Answer students’ questions and signpost support.</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2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14690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2F492-20CD-3A6C-12C6-9CCBAAEABD6D}"/>
              </a:ext>
            </a:extLst>
          </p:cNvPr>
          <p:cNvPicPr>
            <a:picLocks noChangeAspect="1"/>
          </p:cNvPicPr>
          <p:nvPr/>
        </p:nvPicPr>
        <p:blipFill>
          <a:blip r:embed="rId2"/>
          <a:srcRect r="28827"/>
          <a:stretch>
            <a:fillRect/>
          </a:stretch>
        </p:blipFill>
        <p:spPr>
          <a:xfrm>
            <a:off x="4374107" y="1978580"/>
            <a:ext cx="5531893" cy="4503358"/>
          </a:xfrm>
          <a:prstGeom prst="rect">
            <a:avLst/>
          </a:prstGeom>
        </p:spPr>
      </p:pic>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a:xfrm>
            <a:off x="-6824" y="211449"/>
            <a:ext cx="1859280" cy="498475"/>
          </a:xfrm>
        </p:spPr>
        <p:txBody>
          <a:bodyPr/>
          <a:lstStyle/>
          <a:p>
            <a:r>
              <a:rPr lang="en-US" dirty="0"/>
              <a:t>Lesson 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24124" y="1251618"/>
            <a:ext cx="5147502" cy="3319908"/>
          </a:xfrm>
        </p:spPr>
        <p:txBody>
          <a:bodyPr anchor="t" anchorCtr="0">
            <a:noAutofit/>
          </a:bodyPr>
          <a:lstStyle/>
          <a:p>
            <a:r>
              <a:rPr lang="en-GB" dirty="0"/>
              <a:t>What are the limitations of generative AI? </a:t>
            </a:r>
            <a:br>
              <a:rPr lang="en-GB" dirty="0">
                <a:highlight>
                  <a:srgbClr val="FFFF00"/>
                </a:highlight>
              </a:rPr>
            </a:br>
            <a:endParaRPr lang="en-US" dirty="0">
              <a:highlight>
                <a:srgbClr val="FFFF00"/>
              </a:highlight>
            </a:endParaRP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2017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2026</a:t>
            </a:r>
          </a:p>
        </p:txBody>
      </p:sp>
    </p:spTree>
    <p:extLst>
      <p:ext uri="{BB962C8B-B14F-4D97-AF65-F5344CB8AC3E}">
        <p14:creationId xmlns:p14="http://schemas.microsoft.com/office/powerpoint/2010/main" val="2552904084"/>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9" ma:contentTypeDescription="Create a new document." ma:contentTypeScope="" ma:versionID="95a33f45fe3caaa90391825ecc44dbbc">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d9130d03c1835d2443612d3b81d3851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1F0191-A266-42F9-A953-6C6FA3B9A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3.xml><?xml version="1.0" encoding="utf-8"?>
<ds:datastoreItem xmlns:ds="http://schemas.openxmlformats.org/officeDocument/2006/customXml" ds:itemID="{DCC0E2A9-F3BF-405C-BD8F-B8D7E62A97F4}">
  <ds:schemaRefs>
    <ds:schemaRef ds:uri="http://purl.org/dc/terms/"/>
    <ds:schemaRef ds:uri="http://schemas.microsoft.com/office/2006/documentManagement/types"/>
    <ds:schemaRef ds:uri="http://purl.org/dc/elements/1.1/"/>
    <ds:schemaRef ds:uri="http://schemas.openxmlformats.org/package/2006/metadata/core-properties"/>
    <ds:schemaRef ds:uri="88f9c89a-407a-49b7-9ca1-7578c3d06dfc"/>
    <ds:schemaRef ds:uri="http://schemas.microsoft.com/office/infopath/2007/PartnerControls"/>
    <ds:schemaRef ds:uri="http://www.w3.org/XML/1998/namespace"/>
    <ds:schemaRef ds:uri="6ded5182-507a-430e-922d-50a9575e5a4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1023</TotalTime>
  <Words>3969</Words>
  <Application>Microsoft Office PowerPoint</Application>
  <PresentationFormat>A4 Paper (210x297 mm)</PresentationFormat>
  <Paragraphs>307</Paragraphs>
  <Slides>28</Slides>
  <Notes>22</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Century Gothic</vt:lpstr>
      <vt:lpstr>Outfit</vt:lpstr>
      <vt:lpstr>Slack-Lato</vt:lpstr>
      <vt:lpstr>Teacher slides</vt:lpstr>
      <vt:lpstr>Pupil slides </vt:lpstr>
      <vt:lpstr>Understanding AI: Rights, safety and wellbeing</vt:lpstr>
      <vt:lpstr>Using this PowerPoint</vt:lpstr>
      <vt:lpstr>Support and challenge</vt:lpstr>
      <vt:lpstr>Context</vt:lpstr>
      <vt:lpstr>PowerPoint Presentation</vt:lpstr>
      <vt:lpstr>PowerPoint Presentation</vt:lpstr>
      <vt:lpstr>Lesson summary</vt:lpstr>
      <vt:lpstr>What are the limitations of generative AI?  </vt:lpstr>
      <vt:lpstr>PowerPoint Presentation</vt:lpstr>
      <vt:lpstr>PowerPoint Presentation</vt:lpstr>
      <vt:lpstr>What’s out starting point?</vt:lpstr>
      <vt:lpstr>Which rights?</vt:lpstr>
      <vt:lpstr>Which right?</vt:lpstr>
      <vt:lpstr>Rights at risk</vt:lpstr>
      <vt:lpstr>Rights at risk</vt:lpstr>
      <vt:lpstr>Rights at risk</vt:lpstr>
      <vt:lpstr>Rights at risk</vt:lpstr>
      <vt:lpstr>Rights at risk</vt:lpstr>
      <vt:lpstr>Strategies for using AI</vt:lpstr>
      <vt:lpstr>Strategies for using AI</vt:lpstr>
      <vt:lpstr>Strategies for using AI</vt:lpstr>
      <vt:lpstr>Strategies for using AI</vt:lpstr>
      <vt:lpstr>Strategies for using AI</vt:lpstr>
      <vt:lpstr>Strategies for using AI</vt:lpstr>
      <vt:lpstr>Reflection</vt:lpstr>
      <vt:lpstr>What have we learnt?</vt:lpstr>
      <vt:lpstr>Sources of support</vt:lpstr>
      <vt:lpstr>More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KENNEDY, Leila</cp:lastModifiedBy>
  <cp:revision>55</cp:revision>
  <dcterms:created xsi:type="dcterms:W3CDTF">2023-05-19T09:34:20Z</dcterms:created>
  <dcterms:modified xsi:type="dcterms:W3CDTF">2026-05-28T10:11:54Z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