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Lst>
  <p:notesMasterIdLst>
    <p:notesMasterId r:id="rId28"/>
  </p:notesMasterIdLst>
  <p:handoutMasterIdLst>
    <p:handoutMasterId r:id="rId29"/>
  </p:handoutMasterIdLst>
  <p:sldIdLst>
    <p:sldId id="257" r:id="rId6"/>
    <p:sldId id="269" r:id="rId7"/>
    <p:sldId id="272" r:id="rId8"/>
    <p:sldId id="260" r:id="rId9"/>
    <p:sldId id="261" r:id="rId10"/>
    <p:sldId id="256" r:id="rId11"/>
    <p:sldId id="262" r:id="rId12"/>
    <p:sldId id="263" r:id="rId13"/>
    <p:sldId id="264" r:id="rId14"/>
    <p:sldId id="265" r:id="rId15"/>
    <p:sldId id="310" r:id="rId16"/>
    <p:sldId id="311" r:id="rId17"/>
    <p:sldId id="312" r:id="rId18"/>
    <p:sldId id="322" r:id="rId19"/>
    <p:sldId id="315" r:id="rId20"/>
    <p:sldId id="316" r:id="rId21"/>
    <p:sldId id="317" r:id="rId22"/>
    <p:sldId id="318" r:id="rId23"/>
    <p:sldId id="320" r:id="rId24"/>
    <p:sldId id="308" r:id="rId25"/>
    <p:sldId id="268" r:id="rId26"/>
    <p:sldId id="321" r:id="rId2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cher slides" id="{054E604B-5DE3-6240-A5CB-269D62CB8131}">
          <p14:sldIdLst>
            <p14:sldId id="257"/>
            <p14:sldId id="269"/>
            <p14:sldId id="272"/>
            <p14:sldId id="260"/>
            <p14:sldId id="261"/>
            <p14:sldId id="256"/>
            <p14:sldId id="262"/>
          </p14:sldIdLst>
        </p14:section>
        <p14:section name="Pupil Slides" id="{938DD7AC-2297-1F48-B25E-0B0BFFE37CBE}">
          <p14:sldIdLst>
            <p14:sldId id="263"/>
            <p14:sldId id="264"/>
            <p14:sldId id="265"/>
            <p14:sldId id="310"/>
            <p14:sldId id="311"/>
            <p14:sldId id="312"/>
            <p14:sldId id="322"/>
            <p14:sldId id="315"/>
            <p14:sldId id="316"/>
            <p14:sldId id="317"/>
            <p14:sldId id="318"/>
            <p14:sldId id="320"/>
            <p14:sldId id="308"/>
            <p14:sldId id="268"/>
            <p14:sldId id="321"/>
          </p14:sldIdLst>
        </p14:section>
      </p14:sectionLst>
    </p:ext>
    <p:ext uri="{EFAFB233-063F-42B5-8137-9DF3F51BA10A}">
      <p15:sldGuideLst xmlns:p15="http://schemas.microsoft.com/office/powerpoint/2012/main">
        <p15:guide id="2" pos="3506"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C12B08-0C65-70E1-06A9-EC6ECC22BC65}" name="Sarah Gabbett" initials="SG" userId="S::sarah.gabbett@pshe-association.org.uk::12008655-cbfd-44ed-a381-1f290a29d2b3" providerId="AD"/>
  <p188:author id="{43F01B3B-0A79-3561-98C2-0DA19E679C22}" name="Urvi Kotasthane" initials="UK" userId="462232ca9ae2fbff" providerId="Windows Live"/>
  <p188:author id="{A585043F-A66D-640D-13ED-CBB00BA6FCE7}" name="Florence Ackland" initials="FA" userId="S::florence@pshe-association.org.uk::4fb6b414-8ee9-4dd4-af5a-4d2d97910631" providerId="AD"/>
  <p188:author id="{2953C961-0D3A-A54A-1903-0F6ADC9B3A04}" name="Samantha Payne" initials="SP" userId="S::samantha.payne@pshe-association.org.uk::81039844-1462-41c4-a80c-2902591b5025" providerId="AD"/>
  <p188:author id="{ECE9A068-C919-A02A-25B8-2F5A9A3AA73E}" name="Jenny Barksfield" initials="JB" userId="S::jenny@pshe-association.org.uk::e146badb-6d45-41de-81bb-9480fcad5801" providerId="AD"/>
  <p188:author id="{49F4D48D-B9AE-63B3-08F1-F6CADBD8013F}" name="Jasmine John" initials="JJ" userId="S::Jasmine@pshe-association.org.uk::f5f6a001-5c5b-4349-9c1b-b373bda37f43" providerId="AD"/>
  <p188:author id="{B492C19B-DDE5-C4E1-31E8-8441D5A9EA7E}" name="Ryan Ten" initials="RT" userId="S::Ryan@togethercreativeltd.onmicrosoft.com::751e40b9-49a9-402b-b012-4cd6d382a60d" providerId="AD"/>
  <p188:author id="{A615D0C0-0528-1829-B6EF-3E91335F7BD5}" name="Elizabeth Laming" initials="EL" userId="S::Elizabeth@pshe-association.org.uk::9efb028c-33ba-4adf-b3e0-6fd4460b302f" providerId="AD"/>
  <p188:author id="{AA2E18D1-4FC5-395A-56DD-E95ACD173C45}" name="Jenny Fox" initials="JF" userId="S::Jenny.Fox@pshe-association.org.uk::2a9d483f-3ac6-4911-84ca-318615ef2ea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 Harvey" initials="SH" lastIdx="1" clrIdx="0">
    <p:extLst>
      <p:ext uri="{19B8F6BF-5375-455C-9EA6-DF929625EA0E}">
        <p15:presenceInfo xmlns:p15="http://schemas.microsoft.com/office/powerpoint/2012/main" userId="S-1-12-1-320596639-1112559647-2345866923-5509528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9CBE"/>
    <a:srgbClr val="F6B4A5"/>
    <a:srgbClr val="003D38"/>
    <a:srgbClr val="88C2BF"/>
    <a:srgbClr val="991D05"/>
    <a:srgbClr val="ED694B"/>
    <a:srgbClr val="BCCE96"/>
    <a:srgbClr val="1EA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95"/>
    <p:restoredTop sz="88219" autoAdjust="0"/>
  </p:normalViewPr>
  <p:slideViewPr>
    <p:cSldViewPr snapToGrid="0">
      <p:cViewPr varScale="1">
        <p:scale>
          <a:sx n="92" d="100"/>
          <a:sy n="92" d="100"/>
        </p:scale>
        <p:origin x="1392" y="64"/>
      </p:cViewPr>
      <p:guideLst>
        <p:guide pos="3506"/>
        <p:guide orient="horz" pos="216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8/10/relationships/authors" Target="author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88B9088-BAF2-4383-A178-E575732CF6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9CB5D46-D5A2-46C7-8A1B-72ADDB29D2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A91F5-2AB9-47F7-A3B9-5DD75AEB376D}" type="datetimeFigureOut">
              <a:rPr lang="en-GB" smtClean="0"/>
              <a:t>28/05/2026</a:t>
            </a:fld>
            <a:endParaRPr lang="en-GB"/>
          </a:p>
        </p:txBody>
      </p:sp>
      <p:sp>
        <p:nvSpPr>
          <p:cNvPr id="4" name="Footer Placeholder 3">
            <a:extLst>
              <a:ext uri="{FF2B5EF4-FFF2-40B4-BE49-F238E27FC236}">
                <a16:creationId xmlns:a16="http://schemas.microsoft.com/office/drawing/2014/main" id="{E99CB244-1F0C-4A1A-961E-4D50507FBC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3AE8DF69-99F8-479C-84B9-BA1991B72E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E3773F4-4BFC-43A3-ABBC-3E050505F238}" type="slidenum">
              <a:rPr lang="en-GB" smtClean="0"/>
              <a:t>‹#›</a:t>
            </a:fld>
            <a:endParaRPr lang="en-GB"/>
          </a:p>
        </p:txBody>
      </p:sp>
    </p:spTree>
    <p:extLst>
      <p:ext uri="{BB962C8B-B14F-4D97-AF65-F5344CB8AC3E}">
        <p14:creationId xmlns:p14="http://schemas.microsoft.com/office/powerpoint/2010/main" val="294303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72EAD3-7812-2E4F-B4D3-7C238458E569}" type="datetimeFigureOut">
              <a:rPr lang="en-US" smtClean="0"/>
              <a:t>5/28/2026</a:t>
            </a:fld>
            <a:endParaRPr lang="en-US"/>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8E58B-C9BC-F047-AC61-EC49AB3E98B5}" type="slidenum">
              <a:rPr lang="en-US" smtClean="0"/>
              <a:t>‹#›</a:t>
            </a:fld>
            <a:endParaRPr lang="en-US"/>
          </a:p>
        </p:txBody>
      </p:sp>
    </p:spTree>
    <p:extLst>
      <p:ext uri="{BB962C8B-B14F-4D97-AF65-F5344CB8AC3E}">
        <p14:creationId xmlns:p14="http://schemas.microsoft.com/office/powerpoint/2010/main" val="4286727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childline.org.u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AB8E58B-C9BC-F047-AC61-EC49AB3E98B5}" type="slidenum">
              <a:rPr lang="en-US" smtClean="0"/>
              <a:t>3</a:t>
            </a:fld>
            <a:endParaRPr lang="en-US"/>
          </a:p>
        </p:txBody>
      </p:sp>
    </p:spTree>
    <p:extLst>
      <p:ext uri="{BB962C8B-B14F-4D97-AF65-F5344CB8AC3E}">
        <p14:creationId xmlns:p14="http://schemas.microsoft.com/office/powerpoint/2010/main" val="190415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What’s the impact? (15 mins, slides 17-18)</a:t>
            </a:r>
          </a:p>
          <a:p>
            <a:r>
              <a:rPr lang="en-GB" sz="1800" dirty="0">
                <a:solidFill>
                  <a:srgbClr val="3B3838"/>
                </a:solidFill>
                <a:effectLst/>
                <a:latin typeface="Outfit"/>
                <a:ea typeface="Calibri" panose="020F0502020204030204" pitchFamily="34" charset="0"/>
                <a:cs typeface="Times New Roman" panose="02020603050405020304" pitchFamily="18" charset="0"/>
              </a:rPr>
              <a:t>Explain that as well as being aware of how generative AI can increase the amount, and spread, of mis- and disinformation, we should also consider what the consequences of this might be</a:t>
            </a:r>
            <a:r>
              <a:rPr lang="en-GB" sz="1200" kern="1200" dirty="0">
                <a:solidFill>
                  <a:schemeClr val="tx1"/>
                </a:solidFill>
                <a:effectLst/>
                <a:latin typeface="+mn-lt"/>
                <a:ea typeface="+mn-ea"/>
                <a:cs typeface="+mn-cs"/>
              </a:rPr>
              <a:t>. Show the slide and ask groups to discuss what the possible impacts of spreading mis- and disinformation could be.</a:t>
            </a:r>
          </a:p>
          <a:p>
            <a:r>
              <a:rPr lang="en-GB" sz="1200" kern="1200" dirty="0">
                <a:solidFill>
                  <a:schemeClr val="tx1"/>
                </a:solidFill>
                <a:effectLst/>
                <a:latin typeface="+mn-lt"/>
                <a:ea typeface="+mn-ea"/>
                <a:cs typeface="+mn-cs"/>
              </a:rPr>
              <a:t>Take feedback. Students might suggest:</a:t>
            </a:r>
          </a:p>
          <a:p>
            <a:r>
              <a:rPr lang="en-GB" sz="1200" i="1" kern="1200" dirty="0">
                <a:solidFill>
                  <a:schemeClr val="tx1"/>
                </a:solidFill>
                <a:effectLst/>
                <a:latin typeface="+mn-lt"/>
                <a:ea typeface="+mn-ea"/>
                <a:cs typeface="+mn-cs"/>
              </a:rPr>
              <a:t>It can spread untrue/harmful information; may be used to influence opinions; could lead to people unwittingly using/sharing incorrect information; disinformation can be spread to cause harm; used to promote hate speech or extremist views.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Next, give groups </a:t>
            </a:r>
            <a:r>
              <a:rPr lang="en-GB" sz="1200" b="1" kern="1200" dirty="0">
                <a:solidFill>
                  <a:schemeClr val="tx1"/>
                </a:solidFill>
                <a:effectLst/>
                <a:latin typeface="+mn-lt"/>
                <a:ea typeface="+mn-ea"/>
                <a:cs typeface="+mn-cs"/>
              </a:rPr>
              <a:t>Resource 3: Mis- and disinformation, </a:t>
            </a:r>
            <a:r>
              <a:rPr lang="en-GB" sz="1200" kern="1200" dirty="0">
                <a:solidFill>
                  <a:schemeClr val="tx1"/>
                </a:solidFill>
                <a:effectLst/>
                <a:latin typeface="+mn-lt"/>
                <a:ea typeface="+mn-ea"/>
                <a:cs typeface="+mn-cs"/>
              </a:rPr>
              <a:t>and ask them to write around each example the possible consequences of spreading this mis- and disinformation.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Take feedback, highlighting key learning:</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Stigma related to health conditions; worsening of medical conditions; reduction in vaccination uptake; not seeking medical help when needed; undermining advice from medical professionals and reducing trust.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People being unfairly influenced in elections; loss of trust and not voting; used as an excuse by politicians to avoid accountability.</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Increase in discrimination; divided communities; increase in hate speech or extremist views; reinforcing harmful stereotypes.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17</a:t>
            </a:fld>
            <a:endParaRPr lang="en-US"/>
          </a:p>
        </p:txBody>
      </p:sp>
    </p:spTree>
    <p:extLst>
      <p:ext uri="{BB962C8B-B14F-4D97-AF65-F5344CB8AC3E}">
        <p14:creationId xmlns:p14="http://schemas.microsoft.com/office/powerpoint/2010/main" val="3099473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What’s the impact? (15 mins, slides 17-18)</a:t>
            </a:r>
          </a:p>
          <a:p>
            <a:r>
              <a:rPr lang="en-GB" sz="1200" kern="1200" dirty="0">
                <a:solidFill>
                  <a:schemeClr val="tx1"/>
                </a:solidFill>
                <a:effectLst/>
                <a:latin typeface="+mn-lt"/>
                <a:ea typeface="+mn-ea"/>
                <a:cs typeface="+mn-cs"/>
              </a:rPr>
              <a:t>Finally, ask students to write down three top pieces of information about generative AI that would be helpful for people to be aware of, to reduce the impact of mis- and disinformation.</a:t>
            </a:r>
          </a:p>
          <a:p>
            <a:r>
              <a:rPr lang="en-GB" sz="1200" i="0" kern="1200" dirty="0">
                <a:solidFill>
                  <a:schemeClr val="tx1"/>
                </a:solidFill>
                <a:effectLst/>
                <a:latin typeface="+mn-lt"/>
                <a:ea typeface="+mn-ea"/>
                <a:cs typeface="+mn-cs"/>
              </a:rPr>
              <a:t>Students may suggest: </a:t>
            </a:r>
            <a:r>
              <a:rPr lang="en-GB" sz="1200" i="1" kern="1200" dirty="0">
                <a:solidFill>
                  <a:schemeClr val="tx1"/>
                </a:solidFill>
                <a:effectLst/>
                <a:latin typeface="+mn-lt"/>
                <a:ea typeface="+mn-ea"/>
                <a:cs typeface="+mn-cs"/>
              </a:rPr>
              <a:t>awareness of how algorithms work; how generative AI is trained; that AI doesn’t think for itself; motivations behind spreading disinformation; how generative AI could be used to make disinformation appear real.</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Challenge</a:t>
            </a:r>
            <a:r>
              <a:rPr lang="en-GB" sz="1200" kern="1200" dirty="0">
                <a:solidFill>
                  <a:schemeClr val="tx1"/>
                </a:solidFill>
                <a:effectLst/>
                <a:latin typeface="+mn-lt"/>
                <a:ea typeface="+mn-ea"/>
                <a:cs typeface="+mn-cs"/>
              </a:rPr>
              <a:t>: Explain that a lot of mis- and disinformation online is related to health and politics. Ask students to discuss possible reasons for this.</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18</a:t>
            </a:fld>
            <a:endParaRPr lang="en-US"/>
          </a:p>
        </p:txBody>
      </p:sp>
    </p:spTree>
    <p:extLst>
      <p:ext uri="{BB962C8B-B14F-4D97-AF65-F5344CB8AC3E}">
        <p14:creationId xmlns:p14="http://schemas.microsoft.com/office/powerpoint/2010/main" val="2215654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Reflection (3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Ask students to reflect on which strategies they will find most useful for fact-checking information online. As this is a personal reflection, they do not need to share their responses with the class.</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19</a:t>
            </a:fld>
            <a:endParaRPr lang="en-US"/>
          </a:p>
        </p:txBody>
      </p:sp>
    </p:spTree>
    <p:extLst>
      <p:ext uri="{BB962C8B-B14F-4D97-AF65-F5344CB8AC3E}">
        <p14:creationId xmlns:p14="http://schemas.microsoft.com/office/powerpoint/2010/main" val="138587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Endpoint assessment (5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Remind students of the learning outcomes and share the fake news story on the slide. This is an opportunity to check students’ understanding and identify any gaps that may need addressing in the following lessons. Review the question box and address any unanswered questions.</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20</a:t>
            </a:fld>
            <a:endParaRPr lang="en-US"/>
          </a:p>
        </p:txBody>
      </p:sp>
    </p:spTree>
    <p:extLst>
      <p:ext uri="{BB962C8B-B14F-4D97-AF65-F5344CB8AC3E}">
        <p14:creationId xmlns:p14="http://schemas.microsoft.com/office/powerpoint/2010/main" val="1375596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Signposting support (2 mins)</a:t>
            </a:r>
          </a:p>
          <a:p>
            <a:r>
              <a:rPr lang="en-GB" sz="1200" kern="1200" dirty="0">
                <a:solidFill>
                  <a:schemeClr val="tx1"/>
                </a:solidFill>
                <a:effectLst/>
                <a:latin typeface="+mn-lt"/>
                <a:ea typeface="+mn-ea"/>
                <a:cs typeface="+mn-cs"/>
              </a:rPr>
              <a:t>Remind students that if they have concerns about the use of generative AI and mis- and disinformation, it is important they speak to a trusted adult at home or at school (for example the head of year or form tutor). Students can also contact:</a:t>
            </a:r>
          </a:p>
          <a:p>
            <a:pPr lvl="0"/>
            <a:r>
              <a:rPr lang="en-GB" sz="1200" kern="1200" dirty="0">
                <a:solidFill>
                  <a:schemeClr val="tx1"/>
                </a:solidFill>
                <a:effectLst/>
                <a:latin typeface="+mn-lt"/>
                <a:ea typeface="+mn-ea"/>
                <a:cs typeface="+mn-cs"/>
              </a:rPr>
              <a:t>Childline - </a:t>
            </a:r>
            <a:r>
              <a:rPr lang="en-GB" sz="1200" u="sng" kern="1200" dirty="0">
                <a:solidFill>
                  <a:schemeClr val="tx1"/>
                </a:solidFill>
                <a:effectLst/>
                <a:latin typeface="+mn-lt"/>
                <a:ea typeface="+mn-ea"/>
                <a:cs typeface="+mn-cs"/>
                <a:hlinkClick r:id="rId3"/>
              </a:rPr>
              <a:t>www.childline.org.uk</a:t>
            </a:r>
            <a:r>
              <a:rPr lang="en-GB" sz="1200" kern="1200" dirty="0">
                <a:solidFill>
                  <a:schemeClr val="tx1"/>
                </a:solidFill>
                <a:effectLst/>
                <a:latin typeface="+mn-lt"/>
                <a:ea typeface="+mn-ea"/>
                <a:cs typeface="+mn-cs"/>
              </a:rPr>
              <a:t>; 0800 1111</a:t>
            </a:r>
          </a:p>
          <a:p>
            <a:endParaRPr lang="en-US" b="1" i="0" dirty="0">
              <a:solidFill>
                <a:srgbClr val="1D1C1D"/>
              </a:solidFill>
              <a:effectLst/>
              <a:latin typeface="Slack-Lato"/>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21</a:t>
            </a:fld>
            <a:endParaRPr lang="en-US"/>
          </a:p>
        </p:txBody>
      </p:sp>
    </p:spTree>
    <p:extLst>
      <p:ext uri="{BB962C8B-B14F-4D97-AF65-F5344CB8AC3E}">
        <p14:creationId xmlns:p14="http://schemas.microsoft.com/office/powerpoint/2010/main" val="1527645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Extension activity</a:t>
            </a:r>
          </a:p>
          <a:p>
            <a:r>
              <a:rPr lang="en-GB" sz="1200" kern="1200" dirty="0">
                <a:solidFill>
                  <a:schemeClr val="tx1"/>
                </a:solidFill>
                <a:effectLst/>
                <a:latin typeface="+mn-lt"/>
                <a:ea typeface="+mn-ea"/>
                <a:cs typeface="+mn-cs"/>
              </a:rPr>
              <a:t>Ask students to create a guide for spotting mis- and disinformation. They should include: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generative AI increases the amount, and spread, of mis- and disinformation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strategies that can be used to fact-check online information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how spreading mis- and disinformation can cause harm</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latin typeface="Slack-Lato"/>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22</a:t>
            </a:fld>
            <a:endParaRPr lang="en-US"/>
          </a:p>
        </p:txBody>
      </p:sp>
    </p:spTree>
    <p:extLst>
      <p:ext uri="{BB962C8B-B14F-4D97-AF65-F5344CB8AC3E}">
        <p14:creationId xmlns:p14="http://schemas.microsoft.com/office/powerpoint/2010/main" val="351462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(3 mins, slides 8-10)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Establish or revisit ground rules using the slide. Explain that if students have worries or questions during or after the lesson that they do not want to raise in front of the class, they can write their question on a piece of paper, anonymously or with their name, and put it in the question box. </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9</a:t>
            </a:fld>
            <a:endParaRPr lang="en-US"/>
          </a:p>
        </p:txBody>
      </p:sp>
    </p:spTree>
    <p:extLst>
      <p:ext uri="{BB962C8B-B14F-4D97-AF65-F5344CB8AC3E}">
        <p14:creationId xmlns:p14="http://schemas.microsoft.com/office/powerpoint/2010/main" val="1738531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Introduction (3 mins, slides 8-10)</a:t>
            </a:r>
          </a:p>
          <a:p>
            <a:pPr>
              <a:lnSpc>
                <a:spcPts val="1550"/>
              </a:lnSpc>
              <a:spcAft>
                <a:spcPts val="700"/>
              </a:spcAft>
            </a:pPr>
            <a:r>
              <a:rPr lang="en-GB" sz="1200" kern="1200" dirty="0">
                <a:solidFill>
                  <a:schemeClr val="tx1"/>
                </a:solidFill>
                <a:effectLst/>
                <a:latin typeface="+mn-lt"/>
                <a:ea typeface="+mn-ea"/>
                <a:cs typeface="+mn-cs"/>
              </a:rPr>
              <a:t>Introduce the learning objective and outcomes. </a:t>
            </a:r>
            <a:r>
              <a:rPr lang="en-GB" sz="1800" dirty="0">
                <a:solidFill>
                  <a:srgbClr val="3B3838"/>
                </a:solidFill>
                <a:effectLst/>
                <a:latin typeface="Outfit"/>
                <a:ea typeface="Calibri" panose="020F0502020204030204" pitchFamily="34" charset="0"/>
                <a:cs typeface="Times New Roman" panose="02020603050405020304" pitchFamily="18" charset="0"/>
              </a:rPr>
              <a:t>Explain that today’s lesson will explore how generative AI is increasing the amount, and spread, of mis- and disinformation online, what the consequences of this might be and strategies that can help fact-check online information.</a:t>
            </a:r>
          </a:p>
          <a:p>
            <a:br>
              <a:rPr lang="en-US" dirty="0"/>
            </a:b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10</a:t>
            </a:fld>
            <a:endParaRPr lang="en-US"/>
          </a:p>
        </p:txBody>
      </p:sp>
    </p:spTree>
    <p:extLst>
      <p:ext uri="{BB962C8B-B14F-4D97-AF65-F5344CB8AC3E}">
        <p14:creationId xmlns:p14="http://schemas.microsoft.com/office/powerpoint/2010/main" val="383085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Baseline assessment activity (10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 the slide to share the historical example of ‘fake news’ and ask students to answer the questions. </a:t>
            </a:r>
            <a:r>
              <a:rPr lang="en-GB" sz="1800" dirty="0">
                <a:solidFill>
                  <a:srgbClr val="3B3838"/>
                </a:solidFill>
                <a:effectLst/>
                <a:latin typeface="Outfit"/>
                <a:ea typeface="Calibri" panose="020F0502020204030204" pitchFamily="34" charset="0"/>
                <a:cs typeface="Times New Roman" panose="02020603050405020304" pitchFamily="18" charset="0"/>
              </a:rPr>
              <a:t>Take feedback from volunteers to establish students’ starting points and notice any common themes in their responses. Consider how the lesson may need adapting depending on any gaps or misconceptions identified. For example, if students are unable to identify how generative AI has increased the amount, and spread, of mis- and disinformation, you may want to spend more time exploring this in the first activity. </a:t>
            </a:r>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11</a:t>
            </a:fld>
            <a:endParaRPr lang="en-US"/>
          </a:p>
        </p:txBody>
      </p:sp>
    </p:spTree>
    <p:extLst>
      <p:ext uri="{BB962C8B-B14F-4D97-AF65-F5344CB8AC3E}">
        <p14:creationId xmlns:p14="http://schemas.microsoft.com/office/powerpoint/2010/main" val="4035463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How does AI spread misinformation? (10 mins, slides 12-13)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that creating and sharing content has become much easier since the introduction of the internet and social media. </a:t>
            </a:r>
            <a:r>
              <a:rPr lang="en-GB" sz="1800" dirty="0">
                <a:solidFill>
                  <a:srgbClr val="3B3838"/>
                </a:solidFill>
                <a:effectLst/>
                <a:latin typeface="Outfit"/>
                <a:ea typeface="Calibri" panose="020F0502020204030204" pitchFamily="34" charset="0"/>
                <a:cs typeface="Times New Roman" panose="02020603050405020304" pitchFamily="18" charset="0"/>
              </a:rPr>
              <a:t>Now – with generative AI tools – stories, images and videos can be created to appear real,</a:t>
            </a:r>
            <a:r>
              <a:rPr lang="en-GB" sz="1200" kern="1200" dirty="0">
                <a:solidFill>
                  <a:schemeClr val="tx1"/>
                </a:solidFill>
                <a:effectLst/>
                <a:latin typeface="+mn-lt"/>
                <a:ea typeface="+mn-ea"/>
                <a:cs typeface="+mn-cs"/>
              </a:rPr>
              <a:t> meaning the spread of mis- and disinformation is far more common and far reaching.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Ask the class what mis- and disinformation mean before sharing the definitions on the slide.</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12</a:t>
            </a:fld>
            <a:endParaRPr lang="en-US"/>
          </a:p>
        </p:txBody>
      </p:sp>
    </p:spTree>
    <p:extLst>
      <p:ext uri="{BB962C8B-B14F-4D97-AF65-F5344CB8AC3E}">
        <p14:creationId xmlns:p14="http://schemas.microsoft.com/office/powerpoint/2010/main" val="4119566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Slack-Lato"/>
              </a:rPr>
              <a:t>Teacher notes – How does AI spread misinformation? (10 mins, slides 12-13)</a:t>
            </a:r>
          </a:p>
          <a:p>
            <a:r>
              <a:rPr lang="en-GB" sz="1200" kern="1200" dirty="0">
                <a:solidFill>
                  <a:schemeClr val="tx1"/>
                </a:solidFill>
                <a:effectLst/>
                <a:latin typeface="+mn-lt"/>
                <a:ea typeface="+mn-ea"/>
                <a:cs typeface="+mn-cs"/>
              </a:rPr>
              <a:t>Next, share the statements on the slide</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and ask pairs to discuss how each statement about generative AI could lead to the spread of mis- and disinformation.</a:t>
            </a:r>
          </a:p>
          <a:p>
            <a:r>
              <a:rPr lang="en-GB" sz="1200" kern="1200" dirty="0">
                <a:solidFill>
                  <a:schemeClr val="tx1"/>
                </a:solidFill>
                <a:effectLst/>
                <a:latin typeface="+mn-lt"/>
                <a:ea typeface="+mn-ea"/>
                <a:cs typeface="+mn-cs"/>
              </a:rPr>
              <a:t>Take feedback, highlighting key learning:</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Generative AI tools can give answers that are based on the patterns in the training data but are actually incorrect (known as ‘hallucinations’) which can lead to the spreading of misinformation.</a:t>
            </a:r>
            <a:endParaRPr lang="en-GB" sz="120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800" i="1" dirty="0">
                <a:solidFill>
                  <a:srgbClr val="3B3838"/>
                </a:solidFill>
                <a:effectLst/>
                <a:latin typeface="Outfit"/>
                <a:ea typeface="Calibri" panose="020F0502020204030204" pitchFamily="34" charset="0"/>
                <a:cs typeface="Times New Roman" panose="02020603050405020304" pitchFamily="18" charset="0"/>
              </a:rPr>
              <a:t>Generative AI tools are trained to produce the most likely outcome based on the user prompts. Because the information on the internet includes bias, stereotypes, conspiracy theories, incorrect information, fake news and outdated information, the outcome could reproduce inaccurate information. The more times a piece of information is repeated in the training data, which often draws on content from the internet, the more likely it is to be repeated via a generative AI tool.</a:t>
            </a:r>
            <a:endParaRPr lang="en-GB" sz="1800" dirty="0">
              <a:solidFill>
                <a:srgbClr val="3B3838"/>
              </a:solidFill>
              <a:effectLst/>
              <a:latin typeface="Outfit"/>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People may use generative AI to create fake news, photos or videos or fake messages/posts to spread disinformation.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People might share stories or posts even if they don’t think they are real. Others may then think they are real, leading to further spreading of mis- and disinformation. People may be less critical of content generated by AI tools, meaning they are more likely to trust it – especially if they don’t have a good understanding of how generative AI tools work.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p>
          <a:p>
            <a:pPr>
              <a:spcAft>
                <a:spcPts val="700"/>
              </a:spcAft>
            </a:pPr>
            <a:r>
              <a:rPr lang="en-GB" sz="1200" b="1" kern="1200" dirty="0">
                <a:solidFill>
                  <a:schemeClr val="tx1"/>
                </a:solidFill>
                <a:effectLst/>
                <a:latin typeface="+mn-lt"/>
                <a:ea typeface="+mn-ea"/>
                <a:cs typeface="+mn-cs"/>
              </a:rPr>
              <a:t>Support</a:t>
            </a:r>
            <a:r>
              <a:rPr lang="en-GB" sz="1200" kern="1200" dirty="0">
                <a:solidFill>
                  <a:schemeClr val="tx1"/>
                </a:solidFill>
                <a:effectLst/>
                <a:latin typeface="+mn-lt"/>
                <a:ea typeface="+mn-ea"/>
                <a:cs typeface="+mn-cs"/>
              </a:rPr>
              <a:t>: </a:t>
            </a:r>
            <a:r>
              <a:rPr lang="en-GB" sz="1800" dirty="0">
                <a:solidFill>
                  <a:srgbClr val="A73679"/>
                </a:solidFill>
                <a:effectLst/>
                <a:latin typeface="Outfit"/>
                <a:ea typeface="Calibri" panose="020F0502020204030204" pitchFamily="34" charset="0"/>
                <a:cs typeface="Times New Roman" panose="02020603050405020304" pitchFamily="18" charset="0"/>
              </a:rPr>
              <a:t>Give students </a:t>
            </a:r>
            <a:r>
              <a:rPr lang="en-GB" sz="1800" b="1" dirty="0">
                <a:solidFill>
                  <a:srgbClr val="A73679"/>
                </a:solidFill>
                <a:effectLst/>
                <a:latin typeface="Outfit"/>
                <a:ea typeface="Calibri" panose="020F0502020204030204" pitchFamily="34" charset="0"/>
                <a:cs typeface="Times New Roman" panose="02020603050405020304" pitchFamily="18" charset="0"/>
              </a:rPr>
              <a:t>Resource 1: How does AI spread misinformation?</a:t>
            </a:r>
            <a:r>
              <a:rPr lang="en-GB" sz="1800" dirty="0">
                <a:solidFill>
                  <a:srgbClr val="A73679"/>
                </a:solidFill>
                <a:effectLst/>
                <a:latin typeface="Outfit"/>
                <a:ea typeface="Calibri" panose="020F0502020204030204" pitchFamily="34" charset="0"/>
                <a:cs typeface="Times New Roman" panose="02020603050405020304" pitchFamily="18" charset="0"/>
              </a:rPr>
              <a:t> </a:t>
            </a:r>
            <a:r>
              <a:rPr lang="en-GB" sz="1800" dirty="0">
                <a:effectLst/>
                <a:latin typeface="Outfit"/>
                <a:ea typeface="Calibri" panose="020F0502020204030204" pitchFamily="34" charset="0"/>
                <a:cs typeface="Times New Roman" panose="02020603050405020304" pitchFamily="18" charset="0"/>
              </a:rPr>
              <a:t>and ask them to draw lines to match each statement to its possible outcome.</a:t>
            </a:r>
            <a:r>
              <a:rPr lang="en-GB" sz="1800" dirty="0">
                <a:solidFill>
                  <a:srgbClr val="3B3838"/>
                </a:solidFill>
                <a:effectLst/>
                <a:latin typeface="Outfit"/>
                <a:ea typeface="Calibri" panose="020F0502020204030204" pitchFamily="34" charset="0"/>
                <a:cs typeface="Times New Roman" panose="02020603050405020304" pitchFamily="18" charset="0"/>
              </a:rPr>
              <a:t> </a:t>
            </a:r>
            <a:r>
              <a:rPr lang="en-GB" dirty="0">
                <a:effectLst/>
              </a:rPr>
              <a:t> </a:t>
            </a:r>
            <a:r>
              <a:rPr lang="en-GB" sz="1800" dirty="0">
                <a:solidFill>
                  <a:srgbClr val="3B3838"/>
                </a:solidFill>
                <a:effectLst/>
                <a:latin typeface="Outfit"/>
                <a:ea typeface="Calibri" panose="020F0502020204030204" pitchFamily="34" charset="0"/>
                <a:cs typeface="Times New Roman" panose="02020603050405020304" pitchFamily="18" charset="0"/>
              </a:rPr>
              <a:t> </a:t>
            </a:r>
          </a:p>
          <a:p>
            <a:pPr>
              <a:spcAft>
                <a:spcPts val="700"/>
              </a:spcAft>
            </a:pPr>
            <a:r>
              <a:rPr lang="en-GB" sz="1200" b="1" kern="1200" dirty="0">
                <a:solidFill>
                  <a:schemeClr val="tx1"/>
                </a:solidFill>
                <a:effectLst/>
                <a:latin typeface="+mn-lt"/>
                <a:ea typeface="+mn-ea"/>
                <a:cs typeface="+mn-cs"/>
              </a:rPr>
              <a:t>Challenge</a:t>
            </a:r>
            <a:r>
              <a:rPr lang="en-GB" sz="1200" kern="1200" dirty="0">
                <a:solidFill>
                  <a:schemeClr val="tx1"/>
                </a:solidFill>
                <a:effectLst/>
                <a:latin typeface="+mn-lt"/>
                <a:ea typeface="+mn-ea"/>
                <a:cs typeface="+mn-cs"/>
              </a:rPr>
              <a:t>: Ask students to suggest reasons why people might be motivated to spread disinformation using generative AI.</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13</a:t>
            </a:fld>
            <a:endParaRPr lang="en-US"/>
          </a:p>
        </p:txBody>
      </p:sp>
    </p:spTree>
    <p:extLst>
      <p:ext uri="{BB962C8B-B14F-4D97-AF65-F5344CB8AC3E}">
        <p14:creationId xmlns:p14="http://schemas.microsoft.com/office/powerpoint/2010/main" val="3869260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latin typeface="Slack-Lato"/>
              </a:rPr>
              <a:t>Teacher notes – Algorithms and fact checking (12 mins, slides 14-16)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Show the slide and explain that algorithms prioritise online content based on popularity not accuracy. This can lead to skewed facts when popular, but misleading or incorrect, content is included in the data used to train generative AI tools. Where bias is present in the training data, the generative AI tool may learn and replicate these biases. This can lead to reinforced stereotypes and misinformation in the content generated.</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14</a:t>
            </a:fld>
            <a:endParaRPr lang="en-US"/>
          </a:p>
        </p:txBody>
      </p:sp>
    </p:spTree>
    <p:extLst>
      <p:ext uri="{BB962C8B-B14F-4D97-AF65-F5344CB8AC3E}">
        <p14:creationId xmlns:p14="http://schemas.microsoft.com/office/powerpoint/2010/main" val="3623023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latin typeface="Slack-Lato"/>
              </a:rPr>
              <a:t>Teacher notes – Algorithms and fact checking (12 mins, slides 14-16)</a:t>
            </a:r>
          </a:p>
          <a:p>
            <a:r>
              <a:rPr lang="en-GB" sz="1200" kern="1200" dirty="0">
                <a:solidFill>
                  <a:schemeClr val="tx1"/>
                </a:solidFill>
                <a:effectLst/>
                <a:latin typeface="+mn-lt"/>
                <a:ea typeface="+mn-ea"/>
                <a:cs typeface="+mn-cs"/>
              </a:rPr>
              <a:t>Give groups </a:t>
            </a:r>
            <a:r>
              <a:rPr lang="en-GB" sz="1200" b="1" kern="1200" dirty="0">
                <a:solidFill>
                  <a:schemeClr val="tx1"/>
                </a:solidFill>
                <a:effectLst/>
                <a:latin typeface="+mn-lt"/>
                <a:ea typeface="+mn-ea"/>
                <a:cs typeface="+mn-cs"/>
              </a:rPr>
              <a:t>Resource 2: Source checking </a:t>
            </a:r>
            <a:r>
              <a:rPr lang="en-GB" sz="1200" kern="1200" dirty="0">
                <a:solidFill>
                  <a:schemeClr val="tx1"/>
                </a:solidFill>
                <a:effectLst/>
                <a:latin typeface="+mn-lt"/>
                <a:ea typeface="+mn-ea"/>
                <a:cs typeface="+mn-cs"/>
              </a:rPr>
              <a:t>and ask students to organise the strategies for fact-checking online information into a diamond 9, with those strategies that are most reliable at the top, and least reliable at the bottom. Alternatively, students could number the cards from one to nine to reflect which they believe are the most to the least reliable.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Take feedback, highlighting key learning:</a:t>
            </a: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Checking against multiple sources, using reliable sources and using fact-checking tools are all reliable ways to fact-check online information, although can be time consuming.</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Many generative AI videos are shorter than standard videos found on most social media platforms and have poor resolution (e.g. blurry edges). Although not foolproof, this can be useful as a quick sense check before using more reliable strategies such as checking against multiple sources.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Checking for spelling, grammar and tone and looking for continuity between the images and text can be slightly quicker ways to identify if content may not be genuine, however this method is not foolproof and should be supported by strategies such as checking reliable sources.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The effectiveness of discussing what has been seen online with friends or trusted adults, will depend on the individuals as well as the type of content.</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The number of likes and shares does not reflect reliability – it only confirms how popular the content is, and this can often be skewed by algorithms.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i="1" kern="1200" dirty="0">
                <a:solidFill>
                  <a:schemeClr val="tx1"/>
                </a:solidFill>
                <a:effectLst/>
                <a:latin typeface="+mn-lt"/>
                <a:ea typeface="+mn-ea"/>
                <a:cs typeface="+mn-cs"/>
              </a:rPr>
              <a:t>Content labelled as AI generated does not confirm whether it includes mis- or disinformation.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15</a:t>
            </a:fld>
            <a:endParaRPr lang="en-US"/>
          </a:p>
        </p:txBody>
      </p:sp>
    </p:spTree>
    <p:extLst>
      <p:ext uri="{BB962C8B-B14F-4D97-AF65-F5344CB8AC3E}">
        <p14:creationId xmlns:p14="http://schemas.microsoft.com/office/powerpoint/2010/main" val="3321881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latin typeface="Slack-Lato"/>
              </a:rPr>
              <a:t>Teacher notes – Algorithms and fact checking (12 mins, slides 14-16)</a:t>
            </a:r>
          </a:p>
          <a:p>
            <a:r>
              <a:rPr lang="en-GB" sz="1200" kern="1200" dirty="0">
                <a:solidFill>
                  <a:schemeClr val="tx1"/>
                </a:solidFill>
                <a:effectLst/>
                <a:latin typeface="+mn-lt"/>
                <a:ea typeface="+mn-ea"/>
                <a:cs typeface="+mn-cs"/>
              </a:rPr>
              <a:t>Next, share the scenario on the slide, and explain that Poppy has noticed lots of the stories on social media are biased or seem like they are not real. Ask students to write a response to Poppy explaining why it is important to fact-check, including: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impact of algorithms and bias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 strategies Poppy could use to fact-check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Circulate during the activity to check students’ understanding.</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Support</a:t>
            </a:r>
            <a:r>
              <a:rPr lang="en-GB" sz="1200" kern="1200" dirty="0">
                <a:solidFill>
                  <a:schemeClr val="tx1"/>
                </a:solidFill>
                <a:effectLst/>
                <a:latin typeface="+mn-lt"/>
                <a:ea typeface="+mn-ea"/>
                <a:cs typeface="+mn-cs"/>
              </a:rPr>
              <a:t>: Give students </a:t>
            </a:r>
            <a:r>
              <a:rPr lang="en-GB" sz="1200" b="1" kern="1200" dirty="0">
                <a:solidFill>
                  <a:schemeClr val="tx1"/>
                </a:solidFill>
                <a:effectLst/>
                <a:latin typeface="+mn-lt"/>
                <a:ea typeface="+mn-ea"/>
                <a:cs typeface="+mn-cs"/>
              </a:rPr>
              <a:t>Resource 2a: Helping Poppy,</a:t>
            </a:r>
            <a:r>
              <a:rPr lang="en-GB" sz="1200" kern="1200" dirty="0">
                <a:solidFill>
                  <a:schemeClr val="tx1"/>
                </a:solidFill>
                <a:effectLst/>
                <a:latin typeface="+mn-lt"/>
                <a:ea typeface="+mn-ea"/>
                <a:cs typeface="+mn-cs"/>
              </a:rPr>
              <a:t> to help structure their response.</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Challenge</a:t>
            </a:r>
            <a:r>
              <a:rPr lang="en-GB" sz="1200" kern="1200" dirty="0">
                <a:solidFill>
                  <a:schemeClr val="tx1"/>
                </a:solidFill>
                <a:effectLst/>
                <a:latin typeface="+mn-lt"/>
                <a:ea typeface="+mn-ea"/>
                <a:cs typeface="+mn-cs"/>
              </a:rPr>
              <a:t>: Explain that a possible consequence of mis- and disinformation is people mistrusting all online information. Ask students to discuss what the impact of this could be.</a:t>
            </a:r>
          </a:p>
          <a:p>
            <a:endParaRPr lang="en-GB" dirty="0"/>
          </a:p>
        </p:txBody>
      </p:sp>
      <p:sp>
        <p:nvSpPr>
          <p:cNvPr id="4" name="Slide Number Placeholder 3"/>
          <p:cNvSpPr>
            <a:spLocks noGrp="1"/>
          </p:cNvSpPr>
          <p:nvPr>
            <p:ph type="sldNum" sz="quarter" idx="5"/>
          </p:nvPr>
        </p:nvSpPr>
        <p:spPr/>
        <p:txBody>
          <a:bodyPr/>
          <a:lstStyle/>
          <a:p>
            <a:fld id="{4AB8E58B-C9BC-F047-AC61-EC49AB3E98B5}" type="slidenum">
              <a:rPr lang="en-US" smtClean="0"/>
              <a:t>16</a:t>
            </a:fld>
            <a:endParaRPr lang="en-US"/>
          </a:p>
        </p:txBody>
      </p:sp>
    </p:spTree>
    <p:extLst>
      <p:ext uri="{BB962C8B-B14F-4D97-AF65-F5344CB8AC3E}">
        <p14:creationId xmlns:p14="http://schemas.microsoft.com/office/powerpoint/2010/main" val="3329448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pshe-association.org.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pshe-association.org.uk/"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F -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719" y="1059578"/>
            <a:ext cx="5151120" cy="1325563"/>
          </a:xfrm>
        </p:spPr>
        <p:txBody>
          <a:bodyPr>
            <a:normAutofit/>
          </a:bodyPr>
          <a:lstStyle>
            <a:lvl1pPr>
              <a:defRPr sz="5200"/>
            </a:lvl1pPr>
          </a:lstStyle>
          <a:p>
            <a:r>
              <a:rPr lang="en-GB" dirty="0"/>
              <a:t>Slide Title </a:t>
            </a:r>
            <a:endParaRPr lang="en-US" dirty="0"/>
          </a:p>
        </p:txBody>
      </p:sp>
      <p:sp>
        <p:nvSpPr>
          <p:cNvPr id="6" name="Subtitle 2">
            <a:extLst>
              <a:ext uri="{FF2B5EF4-FFF2-40B4-BE49-F238E27FC236}">
                <a16:creationId xmlns:a16="http://schemas.microsoft.com/office/drawing/2014/main" id="{66181232-5898-06A3-F90E-AB82BC063773}"/>
              </a:ext>
            </a:extLst>
          </p:cNvPr>
          <p:cNvSpPr>
            <a:spLocks noGrp="1"/>
          </p:cNvSpPr>
          <p:nvPr>
            <p:ph type="subTitle" idx="1" hasCustomPrompt="1"/>
          </p:nvPr>
        </p:nvSpPr>
        <p:spPr>
          <a:xfrm>
            <a:off x="228318" y="3497342"/>
            <a:ext cx="5071113" cy="582035"/>
          </a:xfrm>
        </p:spPr>
        <p:txBody>
          <a:bodyPr>
            <a:noAutofit/>
          </a:bodyPr>
          <a:lstStyle>
            <a:lvl1pPr marL="0" indent="0" algn="l">
              <a:lnSpc>
                <a:spcPts val="3200"/>
              </a:lnSpc>
              <a:spcBef>
                <a:spcPts val="0"/>
              </a:spcBef>
              <a:buNone/>
              <a:defRPr sz="2400">
                <a:solidFill>
                  <a:schemeClr val="accent2"/>
                </a:solidFill>
                <a:latin typeface="Century Gothic" panose="020B0502020202020204" pitchFamily="34" charset="0"/>
              </a:defRPr>
            </a:lvl1pPr>
            <a:lvl2pPr marL="495285" indent="0" algn="ctr">
              <a:buNone/>
              <a:defRPr sz="2167"/>
            </a:lvl2pPr>
            <a:lvl3pPr marL="990570" indent="0" algn="ctr">
              <a:buNone/>
              <a:defRPr sz="1950"/>
            </a:lvl3pPr>
            <a:lvl4pPr marL="1485854" indent="0" algn="ctr">
              <a:buNone/>
              <a:defRPr sz="1733"/>
            </a:lvl4pPr>
            <a:lvl5pPr marL="1981139" indent="0" algn="ctr">
              <a:buNone/>
              <a:defRPr sz="1733"/>
            </a:lvl5pPr>
            <a:lvl6pPr marL="2476424" indent="0" algn="ctr">
              <a:buNone/>
              <a:defRPr sz="1733"/>
            </a:lvl6pPr>
            <a:lvl7pPr marL="2971709" indent="0" algn="ctr">
              <a:buNone/>
              <a:defRPr sz="1733"/>
            </a:lvl7pPr>
            <a:lvl8pPr marL="3466993" indent="0" algn="ctr">
              <a:buNone/>
              <a:defRPr sz="1733"/>
            </a:lvl8pPr>
            <a:lvl9pPr marL="3962278" indent="0" algn="ctr">
              <a:buNone/>
              <a:defRPr sz="1733"/>
            </a:lvl9pPr>
          </a:lstStyle>
          <a:p>
            <a:r>
              <a:rPr lang="en-US" dirty="0"/>
              <a:t>Lower line subtitle – same line length as above</a:t>
            </a:r>
            <a:endParaRPr lang="en-GB" dirty="0"/>
          </a:p>
        </p:txBody>
      </p:sp>
      <p:cxnSp>
        <p:nvCxnSpPr>
          <p:cNvPr id="7" name="Straight Connector 6">
            <a:extLst>
              <a:ext uri="{FF2B5EF4-FFF2-40B4-BE49-F238E27FC236}">
                <a16:creationId xmlns:a16="http://schemas.microsoft.com/office/drawing/2014/main" id="{EB5E4C66-939E-CEF4-6653-710ED4836EDF}"/>
              </a:ext>
            </a:extLst>
          </p:cNvPr>
          <p:cNvCxnSpPr>
            <a:cxnSpLocks/>
          </p:cNvCxnSpPr>
          <p:nvPr userDrawn="1"/>
        </p:nvCxnSpPr>
        <p:spPr>
          <a:xfrm>
            <a:off x="337349" y="3429000"/>
            <a:ext cx="81478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C55472E-498F-C7CE-F296-3CBEC8267D06}"/>
              </a:ext>
            </a:extLst>
          </p:cNvPr>
          <p:cNvPicPr>
            <a:picLocks noChangeAspect="1"/>
          </p:cNvPicPr>
          <p:nvPr userDrawn="1"/>
        </p:nvPicPr>
        <p:blipFill>
          <a:blip r:embed="rId2">
            <a:biLevel thresh="25000"/>
            <a:alphaModFix amt="20000"/>
          </a:blip>
          <a:srcRect/>
          <a:stretch/>
        </p:blipFill>
        <p:spPr>
          <a:xfrm>
            <a:off x="6441065" y="358385"/>
            <a:ext cx="3116442" cy="5803030"/>
          </a:xfrm>
          <a:prstGeom prst="rect">
            <a:avLst/>
          </a:prstGeom>
        </p:spPr>
      </p:pic>
      <p:sp>
        <p:nvSpPr>
          <p:cNvPr id="12" name="Picture Placeholder 12">
            <a:extLst>
              <a:ext uri="{FF2B5EF4-FFF2-40B4-BE49-F238E27FC236}">
                <a16:creationId xmlns:a16="http://schemas.microsoft.com/office/drawing/2014/main" id="{705C4EAE-994C-521D-5273-D5152B07171D}"/>
              </a:ext>
            </a:extLst>
          </p:cNvPr>
          <p:cNvSpPr>
            <a:spLocks noGrp="1"/>
          </p:cNvSpPr>
          <p:nvPr>
            <p:ph type="pic" sz="quarter" idx="10" hasCustomPrompt="1"/>
          </p:nvPr>
        </p:nvSpPr>
        <p:spPr>
          <a:xfrm>
            <a:off x="6748780" y="1412875"/>
            <a:ext cx="2452375" cy="3382670"/>
          </a:xfrm>
        </p:spPr>
        <p:txBody>
          <a:bodyPr/>
          <a:lstStyle>
            <a:lvl1pPr marL="0" indent="0">
              <a:buNone/>
              <a:defRPr>
                <a:solidFill>
                  <a:schemeClr val="bg1"/>
                </a:solidFill>
              </a:defRPr>
            </a:lvl1pPr>
          </a:lstStyle>
          <a:p>
            <a:r>
              <a:rPr lang="en-US"/>
              <a:t>Teaching resource</a:t>
            </a:r>
          </a:p>
        </p:txBody>
      </p:sp>
      <p:sp>
        <p:nvSpPr>
          <p:cNvPr id="5" name="Slide Number Placeholder 5">
            <a:extLst>
              <a:ext uri="{FF2B5EF4-FFF2-40B4-BE49-F238E27FC236}">
                <a16:creationId xmlns:a16="http://schemas.microsoft.com/office/drawing/2014/main" id="{9C20B273-416A-06DD-4C65-3914F8FA6F1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a:extLst>
              <a:ext uri="{FF2B5EF4-FFF2-40B4-BE49-F238E27FC236}">
                <a16:creationId xmlns:a16="http://schemas.microsoft.com/office/drawing/2014/main" id="{29043529-49E4-697C-49EF-83C1C5283615}"/>
              </a:ext>
            </a:extLst>
          </p:cNvPr>
          <p:cNvPicPr>
            <a:picLocks noChangeAspect="1"/>
          </p:cNvPicPr>
          <p:nvPr userDrawn="1"/>
        </p:nvPicPr>
        <p:blipFill>
          <a:blip r:embed="rId3"/>
          <a:stretch>
            <a:fillRect/>
          </a:stretch>
        </p:blipFill>
        <p:spPr>
          <a:xfrm>
            <a:off x="310726" y="333603"/>
            <a:ext cx="1948181" cy="397493"/>
          </a:xfrm>
          <a:prstGeom prst="rect">
            <a:avLst/>
          </a:prstGeom>
        </p:spPr>
      </p:pic>
      <p:sp>
        <p:nvSpPr>
          <p:cNvPr id="10" name="TextBox 9">
            <a:extLst>
              <a:ext uri="{FF2B5EF4-FFF2-40B4-BE49-F238E27FC236}">
                <a16:creationId xmlns:a16="http://schemas.microsoft.com/office/drawing/2014/main" id="{E537EE96-68DC-7DCB-BE97-F42076F8849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 *Ensure you have read the teacher guidance before teaching the lesson </a:t>
            </a:r>
          </a:p>
        </p:txBody>
      </p:sp>
    </p:spTree>
    <p:extLst>
      <p:ext uri="{BB962C8B-B14F-4D97-AF65-F5344CB8AC3E}">
        <p14:creationId xmlns:p14="http://schemas.microsoft.com/office/powerpoint/2010/main" val="38424982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SF - Lesson title_2">
    <p:bg>
      <p:bgPr>
        <a:solidFill>
          <a:schemeClr val="accent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8" name="Title 1">
            <a:extLst>
              <a:ext uri="{FF2B5EF4-FFF2-40B4-BE49-F238E27FC236}">
                <a16:creationId xmlns:a16="http://schemas.microsoft.com/office/drawing/2014/main" id="{217A6F38-A5F3-27CD-4D23-50A3880CDB1B}"/>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BEF3B30C-E22F-4063-F7BF-073F75C3A3AC}"/>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3BB20A47-2D05-9E94-3F2C-C7C018E6CF1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9B7BF923-9AAE-F089-67B0-51A0A0D10AC6}"/>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58976334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SF - Lesson title_3">
    <p:bg>
      <p:bgPr>
        <a:solidFill>
          <a:schemeClr val="accent4"/>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0" name="Title 1">
            <a:extLst>
              <a:ext uri="{FF2B5EF4-FFF2-40B4-BE49-F238E27FC236}">
                <a16:creationId xmlns:a16="http://schemas.microsoft.com/office/drawing/2014/main" id="{1B46D4F5-3B18-8123-47EA-6CA344E6A765}"/>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0063F2E-1376-1F9C-49B7-D6C52C65DC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B0BEE3D7-DA76-9A93-D552-8DE27E9CFD0D}"/>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ACFF54B5-12DF-D7EE-3C73-F4CCE641505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211750448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SF - Lesson title_4">
    <p:bg>
      <p:bgPr>
        <a:solidFill>
          <a:schemeClr val="accent3"/>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7" name="Title 1">
            <a:extLst>
              <a:ext uri="{FF2B5EF4-FFF2-40B4-BE49-F238E27FC236}">
                <a16:creationId xmlns:a16="http://schemas.microsoft.com/office/drawing/2014/main" id="{BC5F16BD-A0A4-11D0-762C-96F997BA2698}"/>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tx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194053E0-8A8C-E37C-E690-BFB97F3A70FF}"/>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F0140D33-7B6E-F04C-D902-220737508632}"/>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5" name="Text Placeholder 5">
            <a:extLst>
              <a:ext uri="{FF2B5EF4-FFF2-40B4-BE49-F238E27FC236}">
                <a16:creationId xmlns:a16="http://schemas.microsoft.com/office/drawing/2014/main" id="{EC79DEB7-EAC6-3A7A-F835-B91CA84147FE}"/>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Tree>
    <p:extLst>
      <p:ext uri="{BB962C8B-B14F-4D97-AF65-F5344CB8AC3E}">
        <p14:creationId xmlns:p14="http://schemas.microsoft.com/office/powerpoint/2010/main" val="365393509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SF - Ground rules ">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EF5027-69B8-3CE7-BF04-1328760B92BB}"/>
              </a:ext>
            </a:extLst>
          </p:cNvPr>
          <p:cNvSpPr txBox="1"/>
          <p:nvPr userDrawn="1"/>
        </p:nvSpPr>
        <p:spPr>
          <a:xfrm>
            <a:off x="323850" y="1031895"/>
            <a:ext cx="9256713" cy="4414263"/>
          </a:xfrm>
          <a:prstGeom prst="roundRect">
            <a:avLst>
              <a:gd name="adj" fmla="val 3270"/>
            </a:avLst>
          </a:prstGeom>
          <a:noFill/>
          <a:ln w="28575">
            <a:solidFill>
              <a:srgbClr val="0BC6F0"/>
            </a:solidFill>
          </a:ln>
        </p:spPr>
        <p:txBody>
          <a:bodyPr wrap="square" rtlCol="0">
            <a:spAutoFit/>
          </a:bodyPr>
          <a:lstStyle/>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US" sz="1463"/>
          </a:p>
          <a:p>
            <a:endParaRPr lang="en-GB" sz="1463"/>
          </a:p>
          <a:p>
            <a:r>
              <a:rPr lang="en-GB" sz="1463"/>
              <a:t> </a:t>
            </a:r>
          </a:p>
        </p:txBody>
      </p:sp>
      <p:sp>
        <p:nvSpPr>
          <p:cNvPr id="3" name="Title 2">
            <a:extLst>
              <a:ext uri="{FF2B5EF4-FFF2-40B4-BE49-F238E27FC236}">
                <a16:creationId xmlns:a16="http://schemas.microsoft.com/office/drawing/2014/main" id="{3CFC9EAF-664B-F433-22EF-6FC41729B9E5}"/>
              </a:ext>
            </a:extLst>
          </p:cNvPr>
          <p:cNvSpPr txBox="1">
            <a:spLocks/>
          </p:cNvSpPr>
          <p:nvPr userDrawn="1"/>
        </p:nvSpPr>
        <p:spPr>
          <a:xfrm>
            <a:off x="247684" y="579959"/>
            <a:ext cx="2581203" cy="564394"/>
          </a:xfrm>
          <a:prstGeom prst="rect">
            <a:avLst/>
          </a:prstGeom>
          <a:solidFill>
            <a:schemeClr val="bg1"/>
          </a:solidFill>
        </p:spPr>
        <p:txBody>
          <a:bodyPr vert="horz" lIns="74295" tIns="37148" rIns="74295" bIns="37148" rtlCol="0" anchor="b" anchorCtr="0">
            <a:noAutofit/>
          </a:bodyPr>
          <a:lstStyle>
            <a:lvl1pPr algn="l" defTabSz="914400" rtl="0" eaLnBrk="1" latinLnBrk="0" hangingPunct="1">
              <a:lnSpc>
                <a:spcPct val="90000"/>
              </a:lnSpc>
              <a:spcBef>
                <a:spcPct val="0"/>
              </a:spcBef>
              <a:buNone/>
              <a:defRPr sz="4400" kern="1200">
                <a:solidFill>
                  <a:schemeClr val="tx1"/>
                </a:solidFill>
                <a:latin typeface="Nunito" panose="00000500000000000000" pitchFamily="2" charset="0"/>
                <a:ea typeface="+mj-ea"/>
                <a:cs typeface="+mj-cs"/>
              </a:defRPr>
            </a:lvl1pPr>
          </a:lstStyle>
          <a:p>
            <a:r>
              <a:rPr lang="en-GB" sz="2400" b="1" dirty="0">
                <a:solidFill>
                  <a:srgbClr val="95519E"/>
                </a:solidFill>
                <a:latin typeface="Century Gothic" panose="020B0502020202020204" pitchFamily="34" charset="0"/>
              </a:rPr>
              <a:t>Ground rules    </a:t>
            </a:r>
          </a:p>
        </p:txBody>
      </p:sp>
      <p:pic>
        <p:nvPicPr>
          <p:cNvPr id="12" name="Picture 11">
            <a:extLst>
              <a:ext uri="{FF2B5EF4-FFF2-40B4-BE49-F238E27FC236}">
                <a16:creationId xmlns:a16="http://schemas.microsoft.com/office/drawing/2014/main" id="{BFCEE68F-D421-CB69-BAD6-D495071701EB}"/>
              </a:ext>
            </a:extLst>
          </p:cNvPr>
          <p:cNvPicPr>
            <a:picLocks noChangeAspect="1"/>
          </p:cNvPicPr>
          <p:nvPr userDrawn="1"/>
        </p:nvPicPr>
        <p:blipFill>
          <a:blip r:embed="rId2"/>
          <a:stretch>
            <a:fillRect/>
          </a:stretch>
        </p:blipFill>
        <p:spPr>
          <a:xfrm>
            <a:off x="2418120" y="519507"/>
            <a:ext cx="410767" cy="523038"/>
          </a:xfrm>
          <a:prstGeom prst="rect">
            <a:avLst/>
          </a:prstGeom>
        </p:spPr>
      </p:pic>
      <p:sp>
        <p:nvSpPr>
          <p:cNvPr id="13" name="Content Placeholder 2">
            <a:extLst>
              <a:ext uri="{FF2B5EF4-FFF2-40B4-BE49-F238E27FC236}">
                <a16:creationId xmlns:a16="http://schemas.microsoft.com/office/drawing/2014/main" id="{1282AA1E-25B3-703D-CB9A-A04C0F91FF60}"/>
              </a:ext>
            </a:extLst>
          </p:cNvPr>
          <p:cNvSpPr>
            <a:spLocks noGrp="1"/>
          </p:cNvSpPr>
          <p:nvPr>
            <p:ph idx="1" hasCustomPrompt="1"/>
          </p:nvPr>
        </p:nvSpPr>
        <p:spPr>
          <a:xfrm>
            <a:off x="575290" y="1286953"/>
            <a:ext cx="8706362" cy="3904480"/>
          </a:xfrm>
        </p:spPr>
        <p:txBody>
          <a:bodyPr>
            <a:noAutofit/>
          </a:bodyPr>
          <a:lstStyle>
            <a:lvl1pPr marL="0" indent="0">
              <a:lnSpc>
                <a:spcPts val="2600"/>
              </a:lnSpc>
              <a:spcBef>
                <a:spcPts val="900"/>
              </a:spcBef>
              <a:spcAft>
                <a:spcPts val="0"/>
              </a:spcAft>
              <a:buFont typeface="Arial" panose="020B0604020202020204" pitchFamily="34" charset="0"/>
              <a:buChar char="•"/>
              <a:defRPr sz="1800">
                <a:solidFill>
                  <a:srgbClr val="551C59"/>
                </a:solidFill>
                <a:latin typeface="Century Gothic" panose="020B0502020202020204" pitchFamily="34" charset="0"/>
              </a:defRPr>
            </a:lvl1pPr>
            <a:lvl2pPr marL="292500" indent="-184448">
              <a:lnSpc>
                <a:spcPts val="2113"/>
              </a:lnSpc>
              <a:spcBef>
                <a:spcPts val="325"/>
              </a:spcBef>
              <a:spcAft>
                <a:spcPts val="163"/>
              </a:spcAft>
              <a:tabLst/>
              <a:defRPr sz="1625">
                <a:solidFill>
                  <a:srgbClr val="551C59"/>
                </a:solidFill>
                <a:latin typeface="Century Gothic" panose="020B0502020202020204" pitchFamily="34" charset="0"/>
              </a:defRPr>
            </a:lvl2pPr>
            <a:lvl3pPr>
              <a:defRPr>
                <a:solidFill>
                  <a:schemeClr val="bg1"/>
                </a:solidFill>
                <a:latin typeface="Century Gothic" panose="020B0502020202020204" pitchFamily="34" charset="0"/>
              </a:defRPr>
            </a:lvl3pPr>
            <a:lvl4pPr>
              <a:defRPr>
                <a:solidFill>
                  <a:schemeClr val="bg1"/>
                </a:solidFill>
                <a:latin typeface="Century Gothic" panose="020B0502020202020204" pitchFamily="34" charset="0"/>
              </a:defRPr>
            </a:lvl4pPr>
            <a:lvl5pPr>
              <a:defRPr>
                <a:solidFill>
                  <a:schemeClr val="bg1"/>
                </a:solidFill>
                <a:latin typeface="Century Gothic" panose="020B0502020202020204" pitchFamily="34" charset="0"/>
              </a:defRPr>
            </a:lvl5pPr>
          </a:lstStyle>
          <a:p>
            <a:pPr marL="285750" indent="-285750">
              <a:buFont typeface="Arial" panose="020B0604020202020204" pitchFamily="34" charset="0"/>
              <a:buChar char="•"/>
            </a:pPr>
            <a:r>
              <a:rPr lang="en-GB"/>
              <a:t>[Add your class rules here]</a:t>
            </a:r>
          </a:p>
        </p:txBody>
      </p:sp>
      <p:sp>
        <p:nvSpPr>
          <p:cNvPr id="5" name="Slide Number Placeholder 5">
            <a:extLst>
              <a:ext uri="{FF2B5EF4-FFF2-40B4-BE49-F238E27FC236}">
                <a16:creationId xmlns:a16="http://schemas.microsoft.com/office/drawing/2014/main" id="{B6BB1D26-D3AF-7491-8D13-B9AD64745A12}"/>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2025</a:t>
            </a:r>
          </a:p>
        </p:txBody>
      </p:sp>
      <p:pic>
        <p:nvPicPr>
          <p:cNvPr id="6" name="Google Shape;109;p36">
            <a:extLst>
              <a:ext uri="{FF2B5EF4-FFF2-40B4-BE49-F238E27FC236}">
                <a16:creationId xmlns:a16="http://schemas.microsoft.com/office/drawing/2014/main" id="{D76B4B07-66EB-7308-1331-A8B06BC2B327}"/>
              </a:ext>
            </a:extLst>
          </p:cNvPr>
          <p:cNvPicPr preferRelativeResize="0"/>
          <p:nvPr userDrawn="1"/>
        </p:nvPicPr>
        <p:blipFill rotWithShape="1">
          <a:blip r:embed="rId3">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02708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SF - Objectives and outcomes ">
    <p:bg>
      <p:bgRef idx="1001">
        <a:schemeClr val="bg2"/>
      </p:bgRef>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41373D1-67E0-7E09-6110-518E660E22D5}"/>
              </a:ext>
            </a:extLst>
          </p:cNvPr>
          <p:cNvPicPr>
            <a:picLocks noChangeAspect="1"/>
          </p:cNvPicPr>
          <p:nvPr userDrawn="1"/>
        </p:nvPicPr>
        <p:blipFill rotWithShape="1">
          <a:blip r:embed="rId2"/>
          <a:srcRect l="17442" t="13602" r="6854"/>
          <a:stretch/>
        </p:blipFill>
        <p:spPr>
          <a:xfrm rot="10800000">
            <a:off x="3878580" y="0"/>
            <a:ext cx="6027420" cy="6858000"/>
          </a:xfrm>
          <a:prstGeom prst="rect">
            <a:avLst/>
          </a:prstGeom>
        </p:spPr>
      </p:pic>
      <p:sp>
        <p:nvSpPr>
          <p:cNvPr id="14" name="Slide Number Placeholder 5">
            <a:extLst>
              <a:ext uri="{FF2B5EF4-FFF2-40B4-BE49-F238E27FC236}">
                <a16:creationId xmlns:a16="http://schemas.microsoft.com/office/drawing/2014/main" id="{978A8162-CAE9-6B16-425D-89B6E47EF32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15" name="Picture 14" descr="A close-up of a logo&#10;&#10;Description automatically generated">
            <a:extLst>
              <a:ext uri="{FF2B5EF4-FFF2-40B4-BE49-F238E27FC236}">
                <a16:creationId xmlns:a16="http://schemas.microsoft.com/office/drawing/2014/main" id="{2CAEF1E6-2A7E-14DC-6CC9-F651A3B8AB0A}"/>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2" name="Title 1">
            <a:extLst>
              <a:ext uri="{FF2B5EF4-FFF2-40B4-BE49-F238E27FC236}">
                <a16:creationId xmlns:a16="http://schemas.microsoft.com/office/drawing/2014/main" id="{F472AB25-35D9-5A8A-2B0E-717E942F186E}"/>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outcomes  </a:t>
            </a:r>
            <a:endParaRPr lang="en-US" sz="2400" dirty="0">
              <a:solidFill>
                <a:schemeClr val="tx1"/>
              </a:solidFill>
            </a:endParaRPr>
          </a:p>
        </p:txBody>
      </p:sp>
      <p:sp>
        <p:nvSpPr>
          <p:cNvPr id="5" name="Title 1">
            <a:extLst>
              <a:ext uri="{FF2B5EF4-FFF2-40B4-BE49-F238E27FC236}">
                <a16:creationId xmlns:a16="http://schemas.microsoft.com/office/drawing/2014/main" id="{B9BA6DD5-D4D4-914D-A34D-9484E49EE4E7}"/>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tx1"/>
                </a:solidFill>
              </a:rPr>
              <a:t>Learning objective  </a:t>
            </a:r>
            <a:endParaRPr lang="en-US" sz="2400" dirty="0">
              <a:solidFill>
                <a:schemeClr val="tx1"/>
              </a:solidFill>
            </a:endParaRPr>
          </a:p>
        </p:txBody>
      </p:sp>
      <p:sp>
        <p:nvSpPr>
          <p:cNvPr id="12" name="Content Placeholder 2">
            <a:extLst>
              <a:ext uri="{FF2B5EF4-FFF2-40B4-BE49-F238E27FC236}">
                <a16:creationId xmlns:a16="http://schemas.microsoft.com/office/drawing/2014/main" id="{E0ECD032-0172-1D9C-F7F4-5CAF061252B3}"/>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280098A2-7D2D-EBD2-5734-A3C3E72C09F8}"/>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44175147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SF - large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03E9132-87C2-F358-AE39-5813EA738D1C}"/>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dirty="0"/>
          </a:p>
        </p:txBody>
      </p:sp>
      <p:sp>
        <p:nvSpPr>
          <p:cNvPr id="11" name="Title 1">
            <a:extLst>
              <a:ext uri="{FF2B5EF4-FFF2-40B4-BE49-F238E27FC236}">
                <a16:creationId xmlns:a16="http://schemas.microsoft.com/office/drawing/2014/main" id="{C02627F3-4E2A-05E0-BA32-326D042612F7}"/>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DE9F3651-BC40-E162-5BD5-97E387A358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7E469B3B-4E93-775F-08D9-E46DFE2186A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028027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SF - large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19E38187-F988-B257-0790-60AD2F251879}"/>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D0354F72-16C4-DCB2-BB18-9AF5DDB9FEC5}"/>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2" name="Slide Number Placeholder 5">
            <a:extLst>
              <a:ext uri="{FF2B5EF4-FFF2-40B4-BE49-F238E27FC236}">
                <a16:creationId xmlns:a16="http://schemas.microsoft.com/office/drawing/2014/main" id="{FA9CC9BC-3705-2843-A066-3187D7FEBEB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13" name="Picture 12" descr="A close-up of a logo&#10;&#10;Description automatically generated">
            <a:extLst>
              <a:ext uri="{FF2B5EF4-FFF2-40B4-BE49-F238E27FC236}">
                <a16:creationId xmlns:a16="http://schemas.microsoft.com/office/drawing/2014/main" id="{632A2CD2-468F-B415-3A42-1BE0D5CE0B9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4067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SF - large image_3">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11" name="Slide Number Placeholder 5">
            <a:extLst>
              <a:ext uri="{FF2B5EF4-FFF2-40B4-BE49-F238E27FC236}">
                <a16:creationId xmlns:a16="http://schemas.microsoft.com/office/drawing/2014/main" id="{D2492A16-FC63-E25F-885F-06D4DFA19B4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12" name="Picture 11" descr="A close-up of a logo&#10;&#10;Description automatically generated">
            <a:extLst>
              <a:ext uri="{FF2B5EF4-FFF2-40B4-BE49-F238E27FC236}">
                <a16:creationId xmlns:a16="http://schemas.microsoft.com/office/drawing/2014/main" id="{4E79E2A7-4A1D-851D-B035-7FEC0A3209CF}"/>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023289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SF - large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4251366" y="0"/>
            <a:ext cx="5654634"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7556696-F17A-D6D9-C557-41C5D10153D8}"/>
              </a:ext>
            </a:extLst>
          </p:cNvPr>
          <p:cNvSpPr>
            <a:spLocks noGrp="1"/>
          </p:cNvSpPr>
          <p:nvPr>
            <p:ph sz="half" idx="10"/>
          </p:nvPr>
        </p:nvSpPr>
        <p:spPr>
          <a:xfrm>
            <a:off x="232915" y="1303304"/>
            <a:ext cx="3667652"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3" name="Title 1">
            <a:extLst>
              <a:ext uri="{FF2B5EF4-FFF2-40B4-BE49-F238E27FC236}">
                <a16:creationId xmlns:a16="http://schemas.microsoft.com/office/drawing/2014/main" id="{804383EF-9BD4-9548-677E-0957F43E774A}"/>
              </a:ext>
            </a:extLst>
          </p:cNvPr>
          <p:cNvSpPr>
            <a:spLocks noGrp="1"/>
          </p:cNvSpPr>
          <p:nvPr>
            <p:ph type="title" hasCustomPrompt="1"/>
          </p:nvPr>
        </p:nvSpPr>
        <p:spPr>
          <a:xfrm>
            <a:off x="233593" y="543878"/>
            <a:ext cx="366765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B0893429-94AF-8377-A7F1-64FB8B8C1B5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F2CD5144-78F2-0A4E-3197-5AAE9B75BF5E}"/>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51164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SF - Small 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DE58AFF2-8EF3-2315-275C-9C8A5EE39BD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2" name="Title 1">
            <a:extLst>
              <a:ext uri="{FF2B5EF4-FFF2-40B4-BE49-F238E27FC236}">
                <a16:creationId xmlns:a16="http://schemas.microsoft.com/office/drawing/2014/main" id="{337E3D66-CECE-C8A9-A053-2BDF639253C5}"/>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9112B95F-5377-873D-6033-4DC8E5E05E3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4B6F21CC-B7BC-D951-7D70-9BD198057AF4}"/>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65994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F - One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7217"/>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10" name="Content Placeholder 2">
            <a:extLst>
              <a:ext uri="{FF2B5EF4-FFF2-40B4-BE49-F238E27FC236}">
                <a16:creationId xmlns:a16="http://schemas.microsoft.com/office/drawing/2014/main" id="{7700BF2E-963B-F3EE-9204-3C8873186F64}"/>
              </a:ext>
            </a:extLst>
          </p:cNvPr>
          <p:cNvSpPr>
            <a:spLocks noGrp="1"/>
          </p:cNvSpPr>
          <p:nvPr>
            <p:ph sz="half" idx="10"/>
          </p:nvPr>
        </p:nvSpPr>
        <p:spPr>
          <a:xfrm>
            <a:off x="234315" y="1333463"/>
            <a:ext cx="7498822" cy="4566366"/>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4" name="Slide Number Placeholder 5">
            <a:extLst>
              <a:ext uri="{FF2B5EF4-FFF2-40B4-BE49-F238E27FC236}">
                <a16:creationId xmlns:a16="http://schemas.microsoft.com/office/drawing/2014/main" id="{99A55454-B8C9-7D9C-48B5-DA62B1D29280}"/>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2EB9AC0A-5AE9-EEAF-AD9D-A39200D460D7}"/>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608E3D86-F1AB-6460-29AD-2C5308F31193}"/>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45439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SF - Small imag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1C3CA8D-D1D6-830C-D217-1BA8153E797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484E4F93-0363-D3C1-9553-957BAC524411}"/>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6CDAF316-358C-E609-D4AF-1CF2DC76D8E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F81FFC03-C698-02B0-DB90-322D38C0921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8868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SF - Small image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5F36CA1-5DB8-5192-E833-842D777B2B41}"/>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391F98AD-3FB4-FDB7-1191-47D8D3CE3AFA}"/>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A312133B-76F0-F95D-37C6-DB08CFE2ED58}"/>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38FF35D3-2910-63F3-1C7F-2E0934561B9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92511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SF - Small imag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2C2317-573D-25CD-108E-299DFBA59107}"/>
              </a:ext>
            </a:extLst>
          </p:cNvPr>
          <p:cNvSpPr/>
          <p:nvPr userDrawn="1"/>
        </p:nvSpPr>
        <p:spPr>
          <a:xfrm>
            <a:off x="5539740" y="0"/>
            <a:ext cx="436626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40DFD04-0846-6310-4677-2B47BA63E7D4}"/>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lvl1pPr>
          </a:lstStyle>
          <a:p>
            <a:pPr lvl="0"/>
            <a:endParaRPr lang="en-US"/>
          </a:p>
        </p:txBody>
      </p:sp>
      <p:sp>
        <p:nvSpPr>
          <p:cNvPr id="11" name="Title 1">
            <a:extLst>
              <a:ext uri="{FF2B5EF4-FFF2-40B4-BE49-F238E27FC236}">
                <a16:creationId xmlns:a16="http://schemas.microsoft.com/office/drawing/2014/main" id="{CB84146D-AE50-94EE-3961-9BE701B15893}"/>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2"/>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44A80987-8B8F-26FA-4EF0-3AD4D47B953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ABCE6084-F1AD-8B7A-B19F-E721B818B24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64322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SF - full colour_1">
    <p:bg>
      <p:bgPr>
        <a:solidFill>
          <a:schemeClr val="accent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3228F97-7E30-304E-B8DE-DCC8945502FF}"/>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11" name="Content Placeholder 2">
            <a:extLst>
              <a:ext uri="{FF2B5EF4-FFF2-40B4-BE49-F238E27FC236}">
                <a16:creationId xmlns:a16="http://schemas.microsoft.com/office/drawing/2014/main" id="{9D93470B-D612-FC0F-ED66-E111F28D9AC9}"/>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2" name="Slide Number Placeholder 5">
            <a:extLst>
              <a:ext uri="{FF2B5EF4-FFF2-40B4-BE49-F238E27FC236}">
                <a16:creationId xmlns:a16="http://schemas.microsoft.com/office/drawing/2014/main" id="{74E02EE9-ED3B-F43A-BDBA-734B1C223BC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80756DD1-9CFB-9D15-EF16-670CF001579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40093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SF - full colour_2">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1EB195-DBFD-2F97-04E9-860404B9BAEB}"/>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tx1"/>
                </a:solidFill>
              </a:defRPr>
            </a:lvl1pPr>
          </a:lstStyle>
          <a:p>
            <a:pPr lvl="0"/>
            <a:endParaRPr lang="en-US" dirty="0"/>
          </a:p>
        </p:txBody>
      </p:sp>
      <p:sp>
        <p:nvSpPr>
          <p:cNvPr id="10" name="Title 1">
            <a:extLst>
              <a:ext uri="{FF2B5EF4-FFF2-40B4-BE49-F238E27FC236}">
                <a16:creationId xmlns:a16="http://schemas.microsoft.com/office/drawing/2014/main" id="{D1384F7F-1A1B-613B-9E69-FBE28ADF19F4}"/>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2" name="Slide Number Placeholder 5">
            <a:extLst>
              <a:ext uri="{FF2B5EF4-FFF2-40B4-BE49-F238E27FC236}">
                <a16:creationId xmlns:a16="http://schemas.microsoft.com/office/drawing/2014/main" id="{A1528D44-40B4-9833-4D76-920741A078C7}"/>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E591D9C2-75E5-3352-5241-FD528E6B3679}"/>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1696032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SF - full colour_3">
    <p:bg>
      <p:bgPr>
        <a:solidFill>
          <a:schemeClr val="accent4"/>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1B39B-DE01-9F78-CC71-E41807E8D49C}"/>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E8717BBB-D13C-90F0-4C98-31953F3A980D}"/>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D195353F-CADC-CF40-73D4-BD796694069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BCD8EF13-9D5E-8139-122F-BBFF1C875922}"/>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777496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SF - full colour_4">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EA7040-942A-80AB-88E8-55F2BA5DAA95}"/>
              </a:ext>
            </a:extLst>
          </p:cNvPr>
          <p:cNvSpPr>
            <a:spLocks noGrp="1"/>
          </p:cNvSpPr>
          <p:nvPr>
            <p:ph sz="half" idx="10"/>
          </p:nvPr>
        </p:nvSpPr>
        <p:spPr>
          <a:xfrm>
            <a:off x="232915" y="1303304"/>
            <a:ext cx="4882010" cy="4368246"/>
          </a:xfrm>
        </p:spPr>
        <p:txBody>
          <a:bodyPr>
            <a:normAutofit/>
          </a:bodyPr>
          <a:lstStyle>
            <a:lvl1pPr marL="0" indent="0">
              <a:lnSpc>
                <a:spcPts val="2800"/>
              </a:lnSpc>
              <a:spcBef>
                <a:spcPts val="1100"/>
              </a:spcBef>
              <a:spcAft>
                <a:spcPts val="0"/>
              </a:spcAft>
              <a:buNone/>
              <a:defRPr sz="2000">
                <a:solidFill>
                  <a:schemeClr val="bg1"/>
                </a:solidFill>
              </a:defRPr>
            </a:lvl1pPr>
          </a:lstStyle>
          <a:p>
            <a:pPr lvl="0"/>
            <a:endParaRPr lang="en-US"/>
          </a:p>
        </p:txBody>
      </p:sp>
      <p:sp>
        <p:nvSpPr>
          <p:cNvPr id="10" name="Title 1">
            <a:extLst>
              <a:ext uri="{FF2B5EF4-FFF2-40B4-BE49-F238E27FC236}">
                <a16:creationId xmlns:a16="http://schemas.microsoft.com/office/drawing/2014/main" id="{B5450C8C-1608-E58A-A1BC-4FC4D6E7EA2C}"/>
              </a:ext>
            </a:extLst>
          </p:cNvPr>
          <p:cNvSpPr>
            <a:spLocks noGrp="1"/>
          </p:cNvSpPr>
          <p:nvPr>
            <p:ph type="title" hasCustomPrompt="1"/>
          </p:nvPr>
        </p:nvSpPr>
        <p:spPr>
          <a:xfrm>
            <a:off x="233593" y="543878"/>
            <a:ext cx="4881332"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2" name="Slide Number Placeholder 5">
            <a:extLst>
              <a:ext uri="{FF2B5EF4-FFF2-40B4-BE49-F238E27FC236}">
                <a16:creationId xmlns:a16="http://schemas.microsoft.com/office/drawing/2014/main" id="{077F33D3-5CA6-818E-0A86-33AB9753A6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0E0E0E95-35E5-12F9-827A-2C4421996880}"/>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507030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SF - Split colour_1">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204D9B99-16A1-1439-229D-65551CC0B7E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7ACA3B22-4942-ACF7-0619-C7AEE199A7EB}"/>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2522867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SF - Split colour_2">
    <p:bg>
      <p:bgPr>
        <a:solidFill>
          <a:schemeClr val="accent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tx1"/>
                </a:solidFill>
              </a:defRPr>
            </a:lvl1pPr>
          </a:lstStyle>
          <a:p>
            <a:pPr lvl="0"/>
            <a:endParaRPr lang="en-US" dirty="0"/>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tx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812DDA2-600D-39EF-8908-5F862280EB9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175C2B04-A6F0-20FB-6395-8F3F5F392CD7}"/>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162535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SF - Split colour_3">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dirty="0"/>
              <a:t>Slide Title </a:t>
            </a:r>
            <a:endParaRPr lang="en-US" dirty="0"/>
          </a:p>
        </p:txBody>
      </p:sp>
      <p:sp>
        <p:nvSpPr>
          <p:cNvPr id="4" name="Slide Number Placeholder 5">
            <a:extLst>
              <a:ext uri="{FF2B5EF4-FFF2-40B4-BE49-F238E27FC236}">
                <a16:creationId xmlns:a16="http://schemas.microsoft.com/office/drawing/2014/main" id="{5DB4AB5C-EF20-8850-EB82-8781670242C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B17B6D2A-E18E-5FBE-7417-6D4066704001}"/>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2226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F - 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A921C7-92B9-0BC1-711C-79266BA87B97}"/>
              </a:ext>
            </a:extLst>
          </p:cNvPr>
          <p:cNvSpPr>
            <a:spLocks noGrp="1"/>
          </p:cNvSpPr>
          <p:nvPr>
            <p:ph type="title" hasCustomPrompt="1"/>
          </p:nvPr>
        </p:nvSpPr>
        <p:spPr>
          <a:xfrm>
            <a:off x="224154" y="587217"/>
            <a:ext cx="7764145" cy="694054"/>
          </a:xfrm>
        </p:spPr>
        <p:txBody>
          <a:bodyPr>
            <a:noAutofit/>
          </a:bodyPr>
          <a:lstStyle>
            <a:lvl1pPr>
              <a:defRPr sz="3600">
                <a:solidFill>
                  <a:schemeClr val="accent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11E814DC-1E0D-B3C4-E921-FD6C48AD1CA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B3417A30-B4D9-92DB-F5A3-C9925D8271AA}"/>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CA21E51A-7D15-AE01-90B6-B6735F141750}"/>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7" name="Content Placeholder 2">
            <a:extLst>
              <a:ext uri="{FF2B5EF4-FFF2-40B4-BE49-F238E27FC236}">
                <a16:creationId xmlns:a16="http://schemas.microsoft.com/office/drawing/2014/main" id="{7661C6D7-480C-736D-C569-E580895EDC0A}"/>
              </a:ext>
            </a:extLst>
          </p:cNvPr>
          <p:cNvSpPr>
            <a:spLocks noGrp="1"/>
          </p:cNvSpPr>
          <p:nvPr>
            <p:ph sz="half" idx="12"/>
          </p:nvPr>
        </p:nvSpPr>
        <p:spPr>
          <a:xfrm>
            <a:off x="23431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1" name="Content Placeholder 2">
            <a:extLst>
              <a:ext uri="{FF2B5EF4-FFF2-40B4-BE49-F238E27FC236}">
                <a16:creationId xmlns:a16="http://schemas.microsoft.com/office/drawing/2014/main" id="{E2B39478-AF5F-125E-D828-29CBB65F0DEB}"/>
              </a:ext>
            </a:extLst>
          </p:cNvPr>
          <p:cNvSpPr>
            <a:spLocks noGrp="1"/>
          </p:cNvSpPr>
          <p:nvPr>
            <p:ph sz="half" idx="13"/>
          </p:nvPr>
        </p:nvSpPr>
        <p:spPr>
          <a:xfrm>
            <a:off x="4239895" y="1333462"/>
            <a:ext cx="3748405" cy="4937321"/>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1004867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SF - Split colour_4">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9AAF77CA-0003-CF44-BA5C-74BD95180D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F5EB55A8-4926-E157-7375-23FDF913A4C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3044062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SF - Signposting-suppor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CEEA4C-7B80-A173-7D86-342250889FF2}"/>
              </a:ext>
            </a:extLst>
          </p:cNvPr>
          <p:cNvSpPr/>
          <p:nvPr userDrawn="1"/>
        </p:nvSpPr>
        <p:spPr>
          <a:xfrm>
            <a:off x="4953000" y="0"/>
            <a:ext cx="4953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6CA1BF-517C-C88D-2B38-99CCD97DD49D}"/>
              </a:ext>
            </a:extLst>
          </p:cNvPr>
          <p:cNvSpPr>
            <a:spLocks noGrp="1"/>
          </p:cNvSpPr>
          <p:nvPr>
            <p:ph sz="half" idx="10"/>
          </p:nvPr>
        </p:nvSpPr>
        <p:spPr>
          <a:xfrm>
            <a:off x="232915" y="1303304"/>
            <a:ext cx="4556573" cy="4368246"/>
          </a:xfrm>
        </p:spPr>
        <p:txBody>
          <a:bodyPr>
            <a:normAutofit/>
          </a:bodyPr>
          <a:lstStyle>
            <a:lvl1pPr marL="0" indent="0">
              <a:lnSpc>
                <a:spcPts val="2600"/>
              </a:lnSpc>
              <a:spcBef>
                <a:spcPts val="1000"/>
              </a:spcBef>
              <a:spcAft>
                <a:spcPts val="1600"/>
              </a:spcAft>
              <a:buNone/>
              <a:defRPr sz="2000">
                <a:solidFill>
                  <a:schemeClr val="bg1"/>
                </a:solidFill>
              </a:defRPr>
            </a:lvl1pPr>
          </a:lstStyle>
          <a:p>
            <a:pPr lvl="0"/>
            <a:endParaRPr lang="en-US"/>
          </a:p>
        </p:txBody>
      </p:sp>
      <p:sp>
        <p:nvSpPr>
          <p:cNvPr id="11" name="Title 1">
            <a:extLst>
              <a:ext uri="{FF2B5EF4-FFF2-40B4-BE49-F238E27FC236}">
                <a16:creationId xmlns:a16="http://schemas.microsoft.com/office/drawing/2014/main" id="{66808BD4-868A-01E5-9854-911DA2F64AC9}"/>
              </a:ext>
            </a:extLst>
          </p:cNvPr>
          <p:cNvSpPr>
            <a:spLocks noGrp="1"/>
          </p:cNvSpPr>
          <p:nvPr>
            <p:ph type="title" hasCustomPrompt="1"/>
          </p:nvPr>
        </p:nvSpPr>
        <p:spPr>
          <a:xfrm>
            <a:off x="233593" y="543878"/>
            <a:ext cx="4555940" cy="694054"/>
          </a:xfrm>
        </p:spPr>
        <p:txBody>
          <a:bodyPr anchor="b">
            <a:noAutofit/>
          </a:bodyPr>
          <a:lstStyle>
            <a:lvl1pPr>
              <a:lnSpc>
                <a:spcPts val="4300"/>
              </a:lnSpc>
              <a:spcBef>
                <a:spcPts val="2600"/>
              </a:spcBef>
              <a:defRPr sz="3600">
                <a:solidFill>
                  <a:schemeClr val="bg1"/>
                </a:solidFill>
              </a:defRPr>
            </a:lvl1pPr>
          </a:lstStyle>
          <a:p>
            <a:r>
              <a:rPr lang="en-GB"/>
              <a:t>Slide Title </a:t>
            </a:r>
            <a:endParaRPr lang="en-US"/>
          </a:p>
        </p:txBody>
      </p:sp>
      <p:sp>
        <p:nvSpPr>
          <p:cNvPr id="4" name="Slide Number Placeholder 5">
            <a:extLst>
              <a:ext uri="{FF2B5EF4-FFF2-40B4-BE49-F238E27FC236}">
                <a16:creationId xmlns:a16="http://schemas.microsoft.com/office/drawing/2014/main" id="{DBC81B4D-ABA1-715B-52EE-40D32F09B96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bg1"/>
                </a:solidFill>
                <a:latin typeface="Century Gothic" panose="020B0502020202020204" pitchFamily="34" charset="0"/>
              </a:defRPr>
            </a:lvl1pPr>
          </a:lstStyle>
          <a:p>
            <a:r>
              <a:rPr lang="en-GB" dirty="0"/>
              <a:t>© PSHE Association 2025</a:t>
            </a:r>
          </a:p>
        </p:txBody>
      </p:sp>
      <p:pic>
        <p:nvPicPr>
          <p:cNvPr id="6" name="Picture 5" descr="A close-up of a logo&#10;&#10;Description automatically generated">
            <a:extLst>
              <a:ext uri="{FF2B5EF4-FFF2-40B4-BE49-F238E27FC236}">
                <a16:creationId xmlns:a16="http://schemas.microsoft.com/office/drawing/2014/main" id="{4A65BD89-9C36-683A-1339-04B2639CB305}"/>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513639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SF - plain whit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C8D52-B310-B426-CA75-DA7EB0182F1B}"/>
              </a:ext>
            </a:extLst>
          </p:cNvPr>
          <p:cNvSpPr>
            <a:spLocks noGrp="1"/>
          </p:cNvSpPr>
          <p:nvPr>
            <p:ph type="title" hasCustomPrompt="1"/>
          </p:nvPr>
        </p:nvSpPr>
        <p:spPr>
          <a:xfrm>
            <a:off x="233592" y="543878"/>
            <a:ext cx="7749945" cy="694054"/>
          </a:xfrm>
        </p:spPr>
        <p:txBody>
          <a:bodyPr anchor="b">
            <a:noAutofit/>
          </a:bodyPr>
          <a:lstStyle>
            <a:lvl1pPr>
              <a:lnSpc>
                <a:spcPts val="4300"/>
              </a:lnSpc>
              <a:spcBef>
                <a:spcPts val="2600"/>
              </a:spcBef>
              <a:defRPr sz="3600">
                <a:solidFill>
                  <a:schemeClr val="tx2"/>
                </a:solidFill>
              </a:defRPr>
            </a:lvl1pPr>
          </a:lstStyle>
          <a:p>
            <a:r>
              <a:rPr lang="en-GB" dirty="0"/>
              <a:t>Slide Title </a:t>
            </a:r>
            <a:endParaRPr lang="en-US" dirty="0"/>
          </a:p>
        </p:txBody>
      </p:sp>
      <p:sp>
        <p:nvSpPr>
          <p:cNvPr id="5" name="Slide Number Placeholder 5">
            <a:extLst>
              <a:ext uri="{FF2B5EF4-FFF2-40B4-BE49-F238E27FC236}">
                <a16:creationId xmlns:a16="http://schemas.microsoft.com/office/drawing/2014/main" id="{958A4896-A8F8-0D7A-AE31-BEA33E1F14B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lumMod val="50000"/>
                    <a:lumOff val="50000"/>
                  </a:schemeClr>
                </a:solidFill>
                <a:latin typeface="Century Gothic" panose="020B0502020202020204" pitchFamily="34" charset="0"/>
              </a:defRPr>
            </a:lvl1pPr>
          </a:lstStyle>
          <a:p>
            <a:r>
              <a:rPr lang="en-GB" dirty="0"/>
              <a:t>© PSHE Association 2025</a:t>
            </a:r>
          </a:p>
        </p:txBody>
      </p:sp>
      <p:pic>
        <p:nvPicPr>
          <p:cNvPr id="6" name="Google Shape;109;p36">
            <a:extLst>
              <a:ext uri="{FF2B5EF4-FFF2-40B4-BE49-F238E27FC236}">
                <a16:creationId xmlns:a16="http://schemas.microsoft.com/office/drawing/2014/main" id="{E401EC68-85B4-3C77-2F17-799936FA93CA}"/>
              </a:ext>
            </a:extLst>
          </p:cNvPr>
          <p:cNvPicPr preferRelativeResize="0"/>
          <p:nvPr userDrawn="1"/>
        </p:nvPicPr>
        <p:blipFill rotWithShape="1">
          <a:blip r:embed="rId2">
            <a:alphaModFix/>
          </a:blip>
          <a:srcRect/>
          <a:stretch/>
        </p:blipFill>
        <p:spPr>
          <a:xfrm>
            <a:off x="8091329" y="336172"/>
            <a:ext cx="1479391" cy="301845"/>
          </a:xfrm>
          <a:prstGeom prst="rect">
            <a:avLst/>
          </a:prstGeom>
          <a:noFill/>
          <a:ln>
            <a:noFill/>
          </a:ln>
        </p:spPr>
      </p:pic>
    </p:spTree>
    <p:extLst>
      <p:ext uri="{BB962C8B-B14F-4D97-AF65-F5344CB8AC3E}">
        <p14:creationId xmlns:p14="http://schemas.microsoft.com/office/powerpoint/2010/main" val="118554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F - Objectives and outcomes ">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20D2D3-8DD0-D76F-BFCE-2417C10F4D87}"/>
              </a:ext>
            </a:extLst>
          </p:cNvPr>
          <p:cNvSpPr txBox="1">
            <a:spLocks/>
          </p:cNvSpPr>
          <p:nvPr userDrawn="1"/>
        </p:nvSpPr>
        <p:spPr>
          <a:xfrm>
            <a:off x="405955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outcomes  </a:t>
            </a:r>
            <a:endParaRPr lang="en-US" sz="2400" dirty="0">
              <a:solidFill>
                <a:schemeClr val="accent2"/>
              </a:solidFill>
            </a:endParaRPr>
          </a:p>
        </p:txBody>
      </p:sp>
      <p:sp>
        <p:nvSpPr>
          <p:cNvPr id="4" name="Title 1">
            <a:extLst>
              <a:ext uri="{FF2B5EF4-FFF2-40B4-BE49-F238E27FC236}">
                <a16:creationId xmlns:a16="http://schemas.microsoft.com/office/drawing/2014/main" id="{A51FCE47-53E5-07EF-4FA1-81F7FF144F70}"/>
              </a:ext>
            </a:extLst>
          </p:cNvPr>
          <p:cNvSpPr txBox="1">
            <a:spLocks/>
          </p:cNvSpPr>
          <p:nvPr userDrawn="1"/>
        </p:nvSpPr>
        <p:spPr>
          <a:xfrm>
            <a:off x="226695" y="640634"/>
            <a:ext cx="3748405" cy="694054"/>
          </a:xfrm>
          <a:prstGeom prst="rect">
            <a:avLst/>
          </a:prstGeom>
        </p:spPr>
        <p:txBody>
          <a:bodyPr vert="horz" lIns="91440" tIns="45720" rIns="91440" bIns="45720" rtlCol="0" anchor="ctr">
            <a:noAutofit/>
          </a:bodyPr>
          <a:lstStyle>
            <a:lvl1pPr algn="l" defTabSz="990570" rtl="0" eaLnBrk="1" latinLnBrk="0" hangingPunct="1">
              <a:lnSpc>
                <a:spcPct val="90000"/>
              </a:lnSpc>
              <a:spcBef>
                <a:spcPct val="0"/>
              </a:spcBef>
              <a:buNone/>
              <a:defRPr sz="4000" b="1" kern="1200">
                <a:solidFill>
                  <a:schemeClr val="accent2"/>
                </a:solidFill>
                <a:latin typeface="Century Gothic" panose="020B0502020202020204" pitchFamily="34" charset="0"/>
                <a:ea typeface="+mj-ea"/>
                <a:cs typeface="+mj-cs"/>
              </a:defRPr>
            </a:lvl1pPr>
          </a:lstStyle>
          <a:p>
            <a:r>
              <a:rPr lang="en-GB" sz="2400" dirty="0">
                <a:solidFill>
                  <a:schemeClr val="accent2"/>
                </a:solidFill>
              </a:rPr>
              <a:t>Learning objective  </a:t>
            </a:r>
            <a:endParaRPr lang="en-US" sz="2400" dirty="0">
              <a:solidFill>
                <a:schemeClr val="accent2"/>
              </a:solidFill>
            </a:endParaRPr>
          </a:p>
        </p:txBody>
      </p:sp>
      <p:cxnSp>
        <p:nvCxnSpPr>
          <p:cNvPr id="12" name="Straight Connector 11">
            <a:extLst>
              <a:ext uri="{FF2B5EF4-FFF2-40B4-BE49-F238E27FC236}">
                <a16:creationId xmlns:a16="http://schemas.microsoft.com/office/drawing/2014/main" id="{56F37032-E1C3-E0DE-071E-9FCF250FC0E6}"/>
              </a:ext>
            </a:extLst>
          </p:cNvPr>
          <p:cNvCxnSpPr>
            <a:cxnSpLocks/>
          </p:cNvCxnSpPr>
          <p:nvPr userDrawn="1"/>
        </p:nvCxnSpPr>
        <p:spPr>
          <a:xfrm>
            <a:off x="3878580" y="833120"/>
            <a:ext cx="15240" cy="51505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4E170FC3-5D8D-2B8A-AF24-4AE2FCA38D8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5" name="Picture 4" descr="A close-up of a logo&#10;&#10;Description automatically generated">
            <a:extLst>
              <a:ext uri="{FF2B5EF4-FFF2-40B4-BE49-F238E27FC236}">
                <a16:creationId xmlns:a16="http://schemas.microsoft.com/office/drawing/2014/main" id="{E89A8514-0B3D-0DC7-CDC1-808BBA75285B}"/>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7" name="TextBox 6">
            <a:extLst>
              <a:ext uri="{FF2B5EF4-FFF2-40B4-BE49-F238E27FC236}">
                <a16:creationId xmlns:a16="http://schemas.microsoft.com/office/drawing/2014/main" id="{5B05C901-90D1-FED7-EA87-46C6A27A6E9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11" name="Content Placeholder 2">
            <a:extLst>
              <a:ext uri="{FF2B5EF4-FFF2-40B4-BE49-F238E27FC236}">
                <a16:creationId xmlns:a16="http://schemas.microsoft.com/office/drawing/2014/main" id="{80F89E4D-8605-8B87-FBD0-B8AC80F2EE36}"/>
              </a:ext>
            </a:extLst>
          </p:cNvPr>
          <p:cNvSpPr>
            <a:spLocks noGrp="1"/>
          </p:cNvSpPr>
          <p:nvPr>
            <p:ph sz="half" idx="12"/>
          </p:nvPr>
        </p:nvSpPr>
        <p:spPr>
          <a:xfrm>
            <a:off x="234315" y="1333463"/>
            <a:ext cx="3495309"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
        <p:nvSpPr>
          <p:cNvPr id="13" name="Content Placeholder 2">
            <a:extLst>
              <a:ext uri="{FF2B5EF4-FFF2-40B4-BE49-F238E27FC236}">
                <a16:creationId xmlns:a16="http://schemas.microsoft.com/office/drawing/2014/main" id="{53C17DA9-0604-BD71-1867-C143F529086C}"/>
              </a:ext>
            </a:extLst>
          </p:cNvPr>
          <p:cNvSpPr>
            <a:spLocks noGrp="1"/>
          </p:cNvSpPr>
          <p:nvPr>
            <p:ph sz="half" idx="13"/>
          </p:nvPr>
        </p:nvSpPr>
        <p:spPr>
          <a:xfrm>
            <a:off x="4067944" y="1333463"/>
            <a:ext cx="3603625" cy="4650224"/>
          </a:xfrm>
        </p:spPr>
        <p:txBody>
          <a:bodyPr>
            <a:noAutofit/>
          </a:bodyPr>
          <a:lstStyle>
            <a:lvl1pPr marL="0" indent="0">
              <a:lnSpc>
                <a:spcPts val="2500"/>
              </a:lnSpc>
              <a:spcBef>
                <a:spcPts val="1000"/>
              </a:spcBef>
              <a:spcAft>
                <a:spcPts val="1600"/>
              </a:spcAft>
              <a:buNone/>
              <a:defRPr sz="2000"/>
            </a:lvl1pPr>
          </a:lstStyle>
          <a:p>
            <a:pPr lvl="0"/>
            <a:endParaRPr lang="en-US" dirty="0"/>
          </a:p>
        </p:txBody>
      </p:sp>
    </p:spTree>
    <p:extLst>
      <p:ext uri="{BB962C8B-B14F-4D97-AF65-F5344CB8AC3E}">
        <p14:creationId xmlns:p14="http://schemas.microsoft.com/office/powerpoint/2010/main" val="2286736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F - Climate for learning + see notes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639172"/>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br>
              <a:rPr lang="en-US" sz="160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(See notes below)</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ABD669F8-39F9-206C-9BFE-CC90DDBCD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24C3B23D-8584-0BE9-6A03-02F9C5C12404}"/>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D0C19F99-03CC-F20A-7E2F-B98AAC20156B}"/>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406793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 ">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C296A01-0566-BA45-97D1-F56C64466DC7}"/>
              </a:ext>
            </a:extLst>
          </p:cNvPr>
          <p:cNvSpPr>
            <a:spLocks noGrp="1"/>
          </p:cNvSpPr>
          <p:nvPr>
            <p:ph sz="half" idx="12"/>
          </p:nvPr>
        </p:nvSpPr>
        <p:spPr>
          <a:xfrm>
            <a:off x="5025821" y="2496123"/>
            <a:ext cx="4554742" cy="3904677"/>
          </a:xfrm>
        </p:spPr>
        <p:txBody>
          <a:bodyPr>
            <a:normAutofit/>
          </a:bodyPr>
          <a:lstStyle>
            <a:lvl1pPr marL="0" indent="0">
              <a:lnSpc>
                <a:spcPts val="2400"/>
              </a:lnSpc>
              <a:spcBef>
                <a:spcPts val="700"/>
              </a:spcBef>
              <a:spcAft>
                <a:spcPts val="0"/>
              </a:spcAft>
              <a:buNone/>
              <a:defRPr sz="1600"/>
            </a:lvl1pPr>
          </a:lstStyle>
          <a:p>
            <a:pPr lvl="0"/>
            <a:endParaRPr lang="en-US" dirty="0"/>
          </a:p>
        </p:txBody>
      </p:sp>
      <p:sp>
        <p:nvSpPr>
          <p:cNvPr id="8" name="TextBox 7">
            <a:extLst>
              <a:ext uri="{FF2B5EF4-FFF2-40B4-BE49-F238E27FC236}">
                <a16:creationId xmlns:a16="http://schemas.microsoft.com/office/drawing/2014/main" id="{CC531C46-C32B-8326-245D-74305762D335}"/>
              </a:ext>
            </a:extLst>
          </p:cNvPr>
          <p:cNvSpPr txBox="1"/>
          <p:nvPr userDrawn="1"/>
        </p:nvSpPr>
        <p:spPr>
          <a:xfrm>
            <a:off x="5008889" y="1993407"/>
            <a:ext cx="4959626" cy="461665"/>
          </a:xfrm>
          <a:prstGeom prst="rect">
            <a:avLst/>
          </a:prstGeom>
          <a:noFill/>
        </p:spPr>
        <p:txBody>
          <a:bodyPr wrap="square">
            <a:spAutoFit/>
          </a:bodyPr>
          <a:lstStyle/>
          <a:p>
            <a:pPr>
              <a:spcAft>
                <a:spcPts val="800"/>
              </a:spcAft>
            </a:pPr>
            <a:r>
              <a:rPr lang="en-US" sz="2400" b="1" dirty="0">
                <a:solidFill>
                  <a:srgbClr val="EC694A"/>
                </a:solidFill>
                <a:latin typeface="Century Gothic" panose="020B0502020202020204" pitchFamily="34" charset="0"/>
              </a:rPr>
              <a:t>Resources required </a:t>
            </a:r>
          </a:p>
        </p:txBody>
      </p:sp>
      <p:sp>
        <p:nvSpPr>
          <p:cNvPr id="10" name="TextBox 9">
            <a:extLst>
              <a:ext uri="{FF2B5EF4-FFF2-40B4-BE49-F238E27FC236}">
                <a16:creationId xmlns:a16="http://schemas.microsoft.com/office/drawing/2014/main" id="{B60255D6-F7D5-BE51-319F-3AF82F0820EF}"/>
              </a:ext>
            </a:extLst>
          </p:cNvPr>
          <p:cNvSpPr txBox="1"/>
          <p:nvPr userDrawn="1"/>
        </p:nvSpPr>
        <p:spPr>
          <a:xfrm>
            <a:off x="5008889" y="744975"/>
            <a:ext cx="4518025" cy="1176476"/>
          </a:xfrm>
          <a:prstGeom prst="rect">
            <a:avLst/>
          </a:prstGeom>
          <a:noFill/>
        </p:spPr>
        <p:txBody>
          <a:bodyPr wrap="square" rtlCol="0">
            <a:spAutoFit/>
          </a:bodyPr>
          <a:lstStyle/>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2" name="Slide Number Placeholder 5">
            <a:extLst>
              <a:ext uri="{FF2B5EF4-FFF2-40B4-BE49-F238E27FC236}">
                <a16:creationId xmlns:a16="http://schemas.microsoft.com/office/drawing/2014/main" id="{4DB59F04-F5AA-0801-0B13-214D0E13054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4" name="Picture 3" descr="A close-up of a logo&#10;&#10;Description automatically generated">
            <a:extLst>
              <a:ext uri="{FF2B5EF4-FFF2-40B4-BE49-F238E27FC236}">
                <a16:creationId xmlns:a16="http://schemas.microsoft.com/office/drawing/2014/main" id="{976FB27C-E708-05AF-A072-0521FC5BEB55}"/>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6" name="TextBox 5">
            <a:extLst>
              <a:ext uri="{FF2B5EF4-FFF2-40B4-BE49-F238E27FC236}">
                <a16:creationId xmlns:a16="http://schemas.microsoft.com/office/drawing/2014/main" id="{CA738623-8B52-321A-67FF-8DF5CB2FE394}"/>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
        <p:nvSpPr>
          <p:cNvPr id="9" name="TextBox 8">
            <a:extLst>
              <a:ext uri="{FF2B5EF4-FFF2-40B4-BE49-F238E27FC236}">
                <a16:creationId xmlns:a16="http://schemas.microsoft.com/office/drawing/2014/main" id="{D7E42CF0-927F-365D-7773-76DA83AB4CFC}"/>
              </a:ext>
            </a:extLst>
          </p:cNvPr>
          <p:cNvSpPr txBox="1"/>
          <p:nvPr userDrawn="1"/>
        </p:nvSpPr>
        <p:spPr>
          <a:xfrm>
            <a:off x="222307" y="742917"/>
            <a:ext cx="4518025" cy="5241756"/>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dirty="0">
                <a:solidFill>
                  <a:schemeClr val="tx1"/>
                </a:solidFill>
                <a:latin typeface="Century Gothic" panose="020B0502020202020204" pitchFamily="34" charset="0"/>
              </a:rPr>
              <a:t>Make sure you have read the accompanying teacher guidance notes before teaching this lesson. These include relevant subject knowledge and guidance on establishing a safe classroom environment, including sharing ground rules, the limits of confidentiality, approaching the topic sensitively and handling questions effectively. </a:t>
            </a:r>
          </a:p>
          <a:p>
            <a:pPr marL="0" marR="0" lvl="0" indent="0" algn="l" defTabSz="457200" rtl="0" eaLnBrk="1" fontAlgn="auto" latinLnBrk="0" hangingPunct="1">
              <a:lnSpc>
                <a:spcPts val="2400"/>
              </a:lnSpc>
              <a:spcBef>
                <a:spcPts val="1500"/>
              </a:spcBef>
              <a:spcAft>
                <a:spcPts val="0"/>
              </a:spcAft>
              <a:buClrTx/>
              <a:buSzTx/>
              <a:buFontTx/>
              <a:buNone/>
              <a:tabLst/>
              <a:defRPr/>
            </a:pPr>
            <a:r>
              <a:rPr lang="en-US" sz="2400" b="1" dirty="0">
                <a:solidFill>
                  <a:srgbClr val="EC694A"/>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3"/>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2400"/>
              </a:lnSpc>
              <a:spcBef>
                <a:spcPts val="700"/>
              </a:spcBef>
              <a:spcAft>
                <a:spcPts val="0"/>
              </a:spcAft>
              <a:buClrTx/>
              <a:buSzTx/>
              <a:buFontTx/>
              <a:buNone/>
              <a:tabLst/>
              <a:defRPr/>
            </a:pPr>
            <a:endParaRPr lang="en-US" sz="16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16038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F - Climate for learning NO see notes-V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2F432C-A1AE-937D-DD11-EE61E68DAD63}"/>
              </a:ext>
            </a:extLst>
          </p:cNvPr>
          <p:cNvSpPr txBox="1"/>
          <p:nvPr userDrawn="1"/>
        </p:nvSpPr>
        <p:spPr>
          <a:xfrm>
            <a:off x="222307" y="742917"/>
            <a:ext cx="4518025" cy="5164747"/>
          </a:xfrm>
          <a:prstGeom prst="rect">
            <a:avLst/>
          </a:prstGeom>
          <a:noFill/>
        </p:spPr>
        <p:txBody>
          <a:bodyPr wrap="square" rtlCol="0">
            <a:spAutoFit/>
          </a:bodyPr>
          <a:lstStyle/>
          <a:p>
            <a:pPr>
              <a:lnSpc>
                <a:spcPts val="3200"/>
              </a:lnSpc>
              <a:spcBef>
                <a:spcPts val="1500"/>
              </a:spcBef>
              <a:spcAft>
                <a:spcPts val="0"/>
              </a:spcAft>
            </a:pPr>
            <a:r>
              <a:rPr lang="en-US" sz="2400" b="1" dirty="0">
                <a:solidFill>
                  <a:schemeClr val="accent2"/>
                </a:solidFill>
                <a:latin typeface="Century Gothic" panose="020B0502020202020204" pitchFamily="34" charset="0"/>
              </a:rPr>
              <a:t>Climate for learning</a:t>
            </a:r>
          </a:p>
          <a:p>
            <a:pPr>
              <a:lnSpc>
                <a:spcPts val="2300"/>
              </a:lnSpc>
            </a:pPr>
            <a:r>
              <a:rPr lang="en-GB" sz="1600" b="0" kern="1200" dirty="0">
                <a:solidFill>
                  <a:schemeClr val="tx1"/>
                </a:solidFill>
                <a:latin typeface="Century Gothic" panose="020B0502020202020204" pitchFamily="34" charset="0"/>
                <a:ea typeface="+mn-ea"/>
                <a:cs typeface="+mn-cs"/>
              </a:rPr>
              <a:t>Make sure you have read the accompanying teacher guidance notes before teaching this lesson. These include relevant subject knowledge for this topic, guidance on creating a safe learning environment, and curriculum links.</a:t>
            </a: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Further guidance</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Members of the PSHE Association can access our website for further guidance </a:t>
            </a:r>
            <a:br>
              <a:rPr lang="en-US" sz="1600" b="0" dirty="0">
                <a:solidFill>
                  <a:schemeClr val="tx1"/>
                </a:solidFill>
                <a:latin typeface="Century Gothic" panose="020B0502020202020204" pitchFamily="34" charset="0"/>
              </a:rPr>
            </a:br>
            <a:r>
              <a:rPr lang="en-US" sz="1600" b="0" dirty="0">
                <a:solidFill>
                  <a:schemeClr val="tx1"/>
                </a:solidFill>
                <a:latin typeface="Century Gothic" panose="020B0502020202020204" pitchFamily="34" charset="0"/>
                <a:hlinkClick r:id="rId2"/>
              </a:rPr>
              <a:t>www.pshe-association.org.uk/</a:t>
            </a:r>
            <a:endParaRPr lang="en-US" sz="1600" b="0" dirty="0">
              <a:solidFill>
                <a:schemeClr val="tx1"/>
              </a:solidFill>
              <a:latin typeface="Century Gothic" panose="020B0502020202020204" pitchFamily="34" charset="0"/>
            </a:endParaRPr>
          </a:p>
          <a:p>
            <a:pPr marL="0" marR="0" lvl="0" indent="0" algn="l" defTabSz="457200" rtl="0" eaLnBrk="1" fontAlgn="auto" latinLnBrk="0" hangingPunct="1">
              <a:lnSpc>
                <a:spcPts val="3200"/>
              </a:lnSpc>
              <a:spcBef>
                <a:spcPts val="1500"/>
              </a:spcBef>
              <a:spcAft>
                <a:spcPts val="0"/>
              </a:spcAft>
              <a:buClrTx/>
              <a:buSzTx/>
              <a:buFontTx/>
              <a:buNone/>
              <a:tabLst/>
              <a:defRPr/>
            </a:pPr>
            <a:r>
              <a:rPr lang="en-US" sz="2400" b="1" dirty="0">
                <a:solidFill>
                  <a:schemeClr val="accent2"/>
                </a:solidFill>
                <a:latin typeface="Century Gothic" panose="020B0502020202020204" pitchFamily="34" charset="0"/>
              </a:rPr>
              <a:t>Duration </a:t>
            </a:r>
          </a:p>
          <a:p>
            <a:pPr marL="0" marR="0" lvl="0" indent="0" algn="l" defTabSz="457200" rtl="0" eaLnBrk="1" fontAlgn="auto" latinLnBrk="0" hangingPunct="1">
              <a:lnSpc>
                <a:spcPts val="2400"/>
              </a:lnSpc>
              <a:spcBef>
                <a:spcPts val="700"/>
              </a:spcBef>
              <a:spcAft>
                <a:spcPts val="0"/>
              </a:spcAft>
              <a:buClrTx/>
              <a:buSzTx/>
              <a:buFontTx/>
              <a:buNone/>
              <a:tabLst/>
              <a:defRPr/>
            </a:pPr>
            <a:r>
              <a:rPr lang="en-US" sz="1600" b="0" dirty="0">
                <a:solidFill>
                  <a:schemeClr val="tx1"/>
                </a:solidFill>
                <a:latin typeface="Century Gothic" panose="020B0502020202020204" pitchFamily="34" charset="0"/>
              </a:rPr>
              <a:t>This has been designed to be taught as a </a:t>
            </a:r>
            <a:br>
              <a:rPr lang="en-US" sz="1600" b="0" dirty="0">
                <a:solidFill>
                  <a:schemeClr val="tx1"/>
                </a:solidFill>
                <a:latin typeface="Century Gothic" panose="020B0502020202020204" pitchFamily="34" charset="0"/>
              </a:rPr>
            </a:br>
            <a:r>
              <a:rPr lang="en-US" sz="1600" b="1" dirty="0">
                <a:solidFill>
                  <a:schemeClr val="tx1"/>
                </a:solidFill>
                <a:latin typeface="Century Gothic" panose="020B0502020202020204" pitchFamily="34" charset="0"/>
              </a:rPr>
              <a:t>60 minute </a:t>
            </a:r>
            <a:r>
              <a:rPr lang="en-US" sz="1600" b="0" dirty="0">
                <a:solidFill>
                  <a:schemeClr val="tx1"/>
                </a:solidFill>
                <a:latin typeface="Century Gothic" panose="020B0502020202020204" pitchFamily="34" charset="0"/>
              </a:rPr>
              <a:t>PSHE education lesson.</a:t>
            </a:r>
          </a:p>
        </p:txBody>
      </p:sp>
      <p:sp>
        <p:nvSpPr>
          <p:cNvPr id="11" name="Content Placeholder 2">
            <a:extLst>
              <a:ext uri="{FF2B5EF4-FFF2-40B4-BE49-F238E27FC236}">
                <a16:creationId xmlns:a16="http://schemas.microsoft.com/office/drawing/2014/main" id="{AFBFE3F0-AF15-64D4-9972-B459CF0CF8B0}"/>
              </a:ext>
            </a:extLst>
          </p:cNvPr>
          <p:cNvSpPr>
            <a:spLocks noGrp="1"/>
          </p:cNvSpPr>
          <p:nvPr>
            <p:ph sz="half" idx="12"/>
          </p:nvPr>
        </p:nvSpPr>
        <p:spPr>
          <a:xfrm>
            <a:off x="5018405" y="1215083"/>
            <a:ext cx="4562158" cy="4573593"/>
          </a:xfrm>
        </p:spPr>
        <p:txBody>
          <a:bodyPr>
            <a:normAutofit/>
          </a:bodyPr>
          <a:lstStyle>
            <a:lvl1pPr marL="0" indent="0">
              <a:lnSpc>
                <a:spcPts val="2400"/>
              </a:lnSpc>
              <a:spcBef>
                <a:spcPts val="700"/>
              </a:spcBef>
              <a:spcAft>
                <a:spcPts val="0"/>
              </a:spcAft>
              <a:buNone/>
              <a:defRPr sz="1600"/>
            </a:lvl1pPr>
          </a:lstStyle>
          <a:p>
            <a:pPr lvl="0"/>
            <a:endParaRPr lang="en-US"/>
          </a:p>
        </p:txBody>
      </p:sp>
      <p:sp>
        <p:nvSpPr>
          <p:cNvPr id="4" name="TextBox 3">
            <a:extLst>
              <a:ext uri="{FF2B5EF4-FFF2-40B4-BE49-F238E27FC236}">
                <a16:creationId xmlns:a16="http://schemas.microsoft.com/office/drawing/2014/main" id="{3CD0CA89-1742-42B4-825B-1D7BCA80F06C}"/>
              </a:ext>
            </a:extLst>
          </p:cNvPr>
          <p:cNvSpPr txBox="1"/>
          <p:nvPr userDrawn="1"/>
        </p:nvSpPr>
        <p:spPr>
          <a:xfrm>
            <a:off x="5003800" y="742917"/>
            <a:ext cx="4953000" cy="461665"/>
          </a:xfrm>
          <a:prstGeom prst="rect">
            <a:avLst/>
          </a:prstGeom>
          <a:noFill/>
        </p:spPr>
        <p:txBody>
          <a:bodyPr wrap="square">
            <a:spAutoFit/>
          </a:bodyPr>
          <a:lstStyle/>
          <a:p>
            <a:pPr>
              <a:spcAft>
                <a:spcPts val="800"/>
              </a:spcAft>
            </a:pPr>
            <a:r>
              <a:rPr lang="en-US" sz="2400" b="1" dirty="0">
                <a:solidFill>
                  <a:schemeClr val="accent2"/>
                </a:solidFill>
                <a:latin typeface="Century Gothic" panose="020B0502020202020204" pitchFamily="34" charset="0"/>
              </a:rPr>
              <a:t>Resources required  </a:t>
            </a:r>
          </a:p>
        </p:txBody>
      </p:sp>
      <p:sp>
        <p:nvSpPr>
          <p:cNvPr id="2" name="Slide Number Placeholder 5">
            <a:extLst>
              <a:ext uri="{FF2B5EF4-FFF2-40B4-BE49-F238E27FC236}">
                <a16:creationId xmlns:a16="http://schemas.microsoft.com/office/drawing/2014/main" id="{5EA43B49-578E-7273-9BED-0859E6813803}"/>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3" name="Picture 2" descr="A close-up of a logo&#10;&#10;Description automatically generated">
            <a:extLst>
              <a:ext uri="{FF2B5EF4-FFF2-40B4-BE49-F238E27FC236}">
                <a16:creationId xmlns:a16="http://schemas.microsoft.com/office/drawing/2014/main" id="{890094DA-0C3A-95C9-412D-7EF35C99FA16}"/>
              </a:ext>
            </a:extLst>
          </p:cNvPr>
          <p:cNvPicPr>
            <a:picLocks noChangeAspect="1"/>
          </p:cNvPicPr>
          <p:nvPr userDrawn="1"/>
        </p:nvPicPr>
        <p:blipFill>
          <a:blip r:embed="rId3"/>
          <a:stretch>
            <a:fillRect/>
          </a:stretch>
        </p:blipFill>
        <p:spPr>
          <a:xfrm>
            <a:off x="8091328" y="349230"/>
            <a:ext cx="1479392" cy="301845"/>
          </a:xfrm>
          <a:prstGeom prst="rect">
            <a:avLst/>
          </a:prstGeom>
        </p:spPr>
      </p:pic>
      <p:sp>
        <p:nvSpPr>
          <p:cNvPr id="5" name="TextBox 4">
            <a:extLst>
              <a:ext uri="{FF2B5EF4-FFF2-40B4-BE49-F238E27FC236}">
                <a16:creationId xmlns:a16="http://schemas.microsoft.com/office/drawing/2014/main" id="{54846773-2F9B-03A7-B8D3-0C81B4CCFDD5}"/>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2249031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F - blank ">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A07717-61DE-6F15-36BC-615CA852FE06}"/>
              </a:ext>
            </a:extLst>
          </p:cNvPr>
          <p:cNvSpPr>
            <a:spLocks noGrp="1"/>
          </p:cNvSpPr>
          <p:nvPr>
            <p:ph type="title" hasCustomPrompt="1"/>
          </p:nvPr>
        </p:nvSpPr>
        <p:spPr>
          <a:xfrm>
            <a:off x="224155" y="582276"/>
            <a:ext cx="7498822" cy="694054"/>
          </a:xfrm>
        </p:spPr>
        <p:txBody>
          <a:bodyPr>
            <a:noAutofit/>
          </a:bodyPr>
          <a:lstStyle>
            <a:lvl1pPr>
              <a:defRPr sz="3600">
                <a:solidFill>
                  <a:schemeClr val="accent2"/>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094BB503-8807-82A5-14DF-4F12CC984B5E}"/>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7" name="Picture 6" descr="A close-up of a logo&#10;&#10;Description automatically generated">
            <a:extLst>
              <a:ext uri="{FF2B5EF4-FFF2-40B4-BE49-F238E27FC236}">
                <a16:creationId xmlns:a16="http://schemas.microsoft.com/office/drawing/2014/main" id="{8B3FB9FE-20B6-D2A7-0CA0-B53FFE1AD36F}"/>
              </a:ext>
            </a:extLst>
          </p:cNvPr>
          <p:cNvPicPr>
            <a:picLocks noChangeAspect="1"/>
          </p:cNvPicPr>
          <p:nvPr userDrawn="1"/>
        </p:nvPicPr>
        <p:blipFill>
          <a:blip r:embed="rId2"/>
          <a:stretch>
            <a:fillRect/>
          </a:stretch>
        </p:blipFill>
        <p:spPr>
          <a:xfrm>
            <a:off x="8091328" y="349230"/>
            <a:ext cx="1479392" cy="301845"/>
          </a:xfrm>
          <a:prstGeom prst="rect">
            <a:avLst/>
          </a:prstGeom>
        </p:spPr>
      </p:pic>
      <p:sp>
        <p:nvSpPr>
          <p:cNvPr id="8" name="TextBox 7">
            <a:extLst>
              <a:ext uri="{FF2B5EF4-FFF2-40B4-BE49-F238E27FC236}">
                <a16:creationId xmlns:a16="http://schemas.microsoft.com/office/drawing/2014/main" id="{F98F271E-351A-C0DA-5ED1-7A9B87676B6A}"/>
              </a:ext>
            </a:extLst>
          </p:cNvPr>
          <p:cNvSpPr txBox="1"/>
          <p:nvPr userDrawn="1"/>
        </p:nvSpPr>
        <p:spPr>
          <a:xfrm>
            <a:off x="239605" y="6450755"/>
            <a:ext cx="6195917" cy="261610"/>
          </a:xfrm>
          <a:prstGeom prst="rect">
            <a:avLst/>
          </a:prstGeom>
          <a:noFill/>
        </p:spPr>
        <p:txBody>
          <a:bodyPr wrap="square" rtlCol="0">
            <a:spAutoFit/>
          </a:bodyPr>
          <a:lstStyle/>
          <a:p>
            <a:r>
              <a:rPr lang="en-US" sz="1050" dirty="0">
                <a:solidFill>
                  <a:schemeClr val="tx1"/>
                </a:solidFill>
                <a:latin typeface="Century Gothic" panose="020B0502020202020204" pitchFamily="34" charset="0"/>
              </a:rPr>
              <a:t>Teacher slide</a:t>
            </a:r>
          </a:p>
        </p:txBody>
      </p:sp>
    </p:spTree>
    <p:extLst>
      <p:ext uri="{BB962C8B-B14F-4D97-AF65-F5344CB8AC3E}">
        <p14:creationId xmlns:p14="http://schemas.microsoft.com/office/powerpoint/2010/main" val="102725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SF - Lesson title_1">
    <p:bg>
      <p:bgPr>
        <a:solidFill>
          <a:schemeClr val="accen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C31F58-A7AD-D2D2-B25C-33A91C6F344D}"/>
              </a:ext>
            </a:extLst>
          </p:cNvPr>
          <p:cNvSpPr txBox="1"/>
          <p:nvPr userDrawn="1"/>
        </p:nvSpPr>
        <p:spPr>
          <a:xfrm>
            <a:off x="7239000" y="6408420"/>
            <a:ext cx="184731" cy="369332"/>
          </a:xfrm>
          <a:prstGeom prst="rect">
            <a:avLst/>
          </a:prstGeom>
          <a:noFill/>
        </p:spPr>
        <p:txBody>
          <a:bodyPr wrap="none" rtlCol="0">
            <a:spAutoFit/>
          </a:bodyPr>
          <a:lstStyle/>
          <a:p>
            <a:endParaRPr lang="en-US"/>
          </a:p>
        </p:txBody>
      </p:sp>
      <p:sp>
        <p:nvSpPr>
          <p:cNvPr id="15" name="Text Placeholder 5">
            <a:extLst>
              <a:ext uri="{FF2B5EF4-FFF2-40B4-BE49-F238E27FC236}">
                <a16:creationId xmlns:a16="http://schemas.microsoft.com/office/drawing/2014/main" id="{84F77F2C-B8A7-2180-E207-341DA2C9E1FC}"/>
              </a:ext>
            </a:extLst>
          </p:cNvPr>
          <p:cNvSpPr>
            <a:spLocks noGrp="1"/>
          </p:cNvSpPr>
          <p:nvPr>
            <p:ph type="body" sz="quarter" idx="15" hasCustomPrompt="1"/>
          </p:nvPr>
        </p:nvSpPr>
        <p:spPr>
          <a:xfrm>
            <a:off x="0" y="197801"/>
            <a:ext cx="1859280" cy="498475"/>
          </a:xfrm>
          <a:solidFill>
            <a:schemeClr val="bg2"/>
          </a:solidFill>
        </p:spPr>
        <p:txBody>
          <a:bodyPr anchor="ctr">
            <a:normAutofit/>
          </a:bodyPr>
          <a:lstStyle>
            <a:lvl1pPr marL="216000" indent="0">
              <a:buNone/>
              <a:defRPr sz="2400">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Lesson X</a:t>
            </a:r>
            <a:endParaRPr lang="en-GB" dirty="0"/>
          </a:p>
        </p:txBody>
      </p:sp>
      <p:sp>
        <p:nvSpPr>
          <p:cNvPr id="3" name="Title 1">
            <a:extLst>
              <a:ext uri="{FF2B5EF4-FFF2-40B4-BE49-F238E27FC236}">
                <a16:creationId xmlns:a16="http://schemas.microsoft.com/office/drawing/2014/main" id="{A9C42C64-A2AE-AE48-5B4D-DDEC501BADCC}"/>
              </a:ext>
            </a:extLst>
          </p:cNvPr>
          <p:cNvSpPr>
            <a:spLocks noGrp="1"/>
          </p:cNvSpPr>
          <p:nvPr>
            <p:ph type="title" hasCustomPrompt="1"/>
          </p:nvPr>
        </p:nvSpPr>
        <p:spPr>
          <a:xfrm>
            <a:off x="232082" y="1271142"/>
            <a:ext cx="5151120" cy="1325563"/>
          </a:xfrm>
        </p:spPr>
        <p:txBody>
          <a:bodyPr>
            <a:normAutofit/>
          </a:bodyPr>
          <a:lstStyle>
            <a:lvl1pPr>
              <a:lnSpc>
                <a:spcPts val="5900"/>
              </a:lnSpc>
              <a:spcBef>
                <a:spcPts val="4200"/>
              </a:spcBef>
              <a:defRPr sz="5200">
                <a:solidFill>
                  <a:schemeClr val="bg1"/>
                </a:solidFill>
              </a:defRPr>
            </a:lvl1pPr>
          </a:lstStyle>
          <a:p>
            <a:r>
              <a:rPr lang="en-GB" dirty="0"/>
              <a:t>Slide Title </a:t>
            </a:r>
            <a:endParaRPr lang="en-US" dirty="0"/>
          </a:p>
        </p:txBody>
      </p:sp>
      <p:sp>
        <p:nvSpPr>
          <p:cNvPr id="6" name="Slide Number Placeholder 5">
            <a:extLst>
              <a:ext uri="{FF2B5EF4-FFF2-40B4-BE49-F238E27FC236}">
                <a16:creationId xmlns:a16="http://schemas.microsoft.com/office/drawing/2014/main" id="{1751FA22-7FFF-D15C-9949-B592D645673D}"/>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pic>
        <p:nvPicPr>
          <p:cNvPr id="9" name="Picture 8" descr="A close-up of a logo&#10;&#10;Description automatically generated">
            <a:extLst>
              <a:ext uri="{FF2B5EF4-FFF2-40B4-BE49-F238E27FC236}">
                <a16:creationId xmlns:a16="http://schemas.microsoft.com/office/drawing/2014/main" id="{1A57D409-EC48-0997-B0C8-838FC922D3B8}"/>
              </a:ext>
            </a:extLst>
          </p:cNvPr>
          <p:cNvPicPr>
            <a:picLocks noChangeAspect="1"/>
          </p:cNvPicPr>
          <p:nvPr userDrawn="1"/>
        </p:nvPicPr>
        <p:blipFill>
          <a:blip r:embed="rId2"/>
          <a:stretch>
            <a:fillRect/>
          </a:stretch>
        </p:blipFill>
        <p:spPr>
          <a:xfrm>
            <a:off x="8091328" y="349230"/>
            <a:ext cx="1479392" cy="301845"/>
          </a:xfrm>
          <a:prstGeom prst="rect">
            <a:avLst/>
          </a:prstGeom>
        </p:spPr>
      </p:pic>
    </p:spTree>
    <p:extLst>
      <p:ext uri="{BB962C8B-B14F-4D97-AF65-F5344CB8AC3E}">
        <p14:creationId xmlns:p14="http://schemas.microsoft.com/office/powerpoint/2010/main" val="41020736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DD40"/>
          </p15:clr>
        </p15:guide>
        <p15:guide id="2" pos="3120" userDrawn="1">
          <p15:clr>
            <a:srgbClr val="FBDD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5" name="Slide Number Placeholder 5">
            <a:extLst>
              <a:ext uri="{FF2B5EF4-FFF2-40B4-BE49-F238E27FC236}">
                <a16:creationId xmlns:a16="http://schemas.microsoft.com/office/drawing/2014/main" id="{D734BCF7-9077-EC02-0FF2-D789ECF9339B}"/>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100273752"/>
      </p:ext>
    </p:extLst>
  </p:cSld>
  <p:clrMap bg1="dk1" tx1="lt1" bg2="dk2" tx2="lt2" accent1="accent1" accent2="accent2" accent3="accent3" accent4="accent4" accent5="accent5" accent6="accent6" hlink="hlink" folHlink="folHlink"/>
  <p:sldLayoutIdLst>
    <p:sldLayoutId id="2147483666" r:id="rId1"/>
    <p:sldLayoutId id="2147483664" r:id="rId2"/>
    <p:sldLayoutId id="2147483667" r:id="rId3"/>
    <p:sldLayoutId id="2147483668" r:id="rId4"/>
    <p:sldLayoutId id="2147483669" r:id="rId5"/>
    <p:sldLayoutId id="2147483703" r:id="rId6"/>
    <p:sldLayoutId id="2147483702" r:id="rId7"/>
    <p:sldLayoutId id="2147483670" r:id="rId8"/>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6240" userDrawn="1">
          <p15:clr>
            <a:srgbClr val="F26B43"/>
          </p15:clr>
        </p15:guide>
        <p15:guide id="3" pos="208" userDrawn="1">
          <p15:clr>
            <a:srgbClr val="F26B43"/>
          </p15:clr>
        </p15:guide>
        <p15:guide id="4" pos="1008" userDrawn="1">
          <p15:clr>
            <a:srgbClr val="F26B43"/>
          </p15:clr>
        </p15:guide>
        <p15:guide id="5" pos="1208" userDrawn="1">
          <p15:clr>
            <a:srgbClr val="F26B43"/>
          </p15:clr>
        </p15:guide>
        <p15:guide id="6" pos="2008" userDrawn="1">
          <p15:clr>
            <a:srgbClr val="F26B43"/>
          </p15:clr>
        </p15:guide>
        <p15:guide id="7" pos="2216" userDrawn="1">
          <p15:clr>
            <a:srgbClr val="F26B43"/>
          </p15:clr>
        </p15:guide>
        <p15:guide id="8" pos="3016" userDrawn="1">
          <p15:clr>
            <a:srgbClr val="F26B43"/>
          </p15:clr>
        </p15:guide>
        <p15:guide id="9" pos="3224" userDrawn="1">
          <p15:clr>
            <a:srgbClr val="F26B43"/>
          </p15:clr>
        </p15:guide>
        <p15:guide id="10" pos="4024" userDrawn="1">
          <p15:clr>
            <a:srgbClr val="F26B43"/>
          </p15:clr>
        </p15:guide>
        <p15:guide id="11" pos="4232" userDrawn="1">
          <p15:clr>
            <a:srgbClr val="F26B43"/>
          </p15:clr>
        </p15:guide>
        <p15:guide id="12" pos="5032" userDrawn="1">
          <p15:clr>
            <a:srgbClr val="F26B43"/>
          </p15:clr>
        </p15:guide>
        <p15:guide id="13" pos="5232" userDrawn="1">
          <p15:clr>
            <a:srgbClr val="F26B43"/>
          </p15:clr>
        </p15:guide>
        <p15:guide id="14" pos="6032" userDrawn="1">
          <p15:clr>
            <a:srgbClr val="F26B43"/>
          </p15:clr>
        </p15:guide>
        <p15:guide id="15" orient="horz" userDrawn="1">
          <p15:clr>
            <a:srgbClr val="F26B43"/>
          </p15:clr>
        </p15:guide>
        <p15:guide id="16" orient="horz" pos="4320" userDrawn="1">
          <p15:clr>
            <a:srgbClr val="F26B43"/>
          </p15:clr>
        </p15:guide>
        <p15:guide id="17" orient="horz" pos="208" userDrawn="1">
          <p15:clr>
            <a:srgbClr val="F26B43"/>
          </p15:clr>
        </p15:guide>
        <p15:guide id="18" orient="horz" pos="688" userDrawn="1">
          <p15:clr>
            <a:srgbClr val="F26B43"/>
          </p15:clr>
        </p15:guide>
        <p15:guide id="19" orient="horz" pos="888" userDrawn="1">
          <p15:clr>
            <a:srgbClr val="F26B43"/>
          </p15:clr>
        </p15:guide>
        <p15:guide id="20" orient="horz" pos="1368" userDrawn="1">
          <p15:clr>
            <a:srgbClr val="F26B43"/>
          </p15:clr>
        </p15:guide>
        <p15:guide id="21" orient="horz" pos="1576" userDrawn="1">
          <p15:clr>
            <a:srgbClr val="F26B43"/>
          </p15:clr>
        </p15:guide>
        <p15:guide id="22" orient="horz" pos="2056" userDrawn="1">
          <p15:clr>
            <a:srgbClr val="F26B43"/>
          </p15:clr>
        </p15:guide>
        <p15:guide id="23" orient="horz" pos="2264" userDrawn="1">
          <p15:clr>
            <a:srgbClr val="F26B43"/>
          </p15:clr>
        </p15:guide>
        <p15:guide id="24" orient="horz" pos="2744" userDrawn="1">
          <p15:clr>
            <a:srgbClr val="F26B43"/>
          </p15:clr>
        </p15:guide>
        <p15:guide id="25" orient="horz" pos="2952" userDrawn="1">
          <p15:clr>
            <a:srgbClr val="F26B43"/>
          </p15:clr>
        </p15:guide>
        <p15:guide id="26" orient="horz" pos="3432" userDrawn="1">
          <p15:clr>
            <a:srgbClr val="F26B43"/>
          </p15:clr>
        </p15:guide>
        <p15:guide id="27" orient="horz" pos="3632" userDrawn="1">
          <p15:clr>
            <a:srgbClr val="F26B43"/>
          </p15:clr>
        </p15:guide>
        <p15:guide id="28" orient="horz" pos="41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1207" y="365127"/>
            <a:ext cx="9135533"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341207" y="1825625"/>
            <a:ext cx="9135533"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341207" y="6356352"/>
            <a:ext cx="2228850" cy="365125"/>
          </a:xfrm>
          <a:prstGeom prst="rect">
            <a:avLst/>
          </a:prstGeom>
        </p:spPr>
        <p:txBody>
          <a:bodyPr vert="horz" lIns="91440" tIns="45720" rIns="91440" bIns="45720" rtlCol="0" anchor="ctr"/>
          <a:lstStyle>
            <a:lvl1pPr algn="l">
              <a:defRPr sz="1083">
                <a:solidFill>
                  <a:schemeClr val="tx1"/>
                </a:solidFill>
                <a:latin typeface="Century Gothic" panose="020B0502020202020204" pitchFamily="34" charset="0"/>
              </a:defRPr>
            </a:lvl1pPr>
          </a:lstStyle>
          <a:p>
            <a:r>
              <a:rPr lang="en-GB" b="1"/>
              <a:t>‹#›</a:t>
            </a:r>
            <a:endParaRPr lang="en-US"/>
          </a:p>
        </p:txBody>
      </p:sp>
      <p:sp>
        <p:nvSpPr>
          <p:cNvPr id="6" name="Slide Number Placeholder 5"/>
          <p:cNvSpPr>
            <a:spLocks noGrp="1"/>
          </p:cNvSpPr>
          <p:nvPr>
            <p:ph type="sldNum" sz="quarter" idx="4"/>
          </p:nvPr>
        </p:nvSpPr>
        <p:spPr>
          <a:xfrm>
            <a:off x="7247890" y="6356352"/>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2025</a:t>
            </a:r>
          </a:p>
        </p:txBody>
      </p:sp>
    </p:spTree>
    <p:extLst>
      <p:ext uri="{BB962C8B-B14F-4D97-AF65-F5344CB8AC3E}">
        <p14:creationId xmlns:p14="http://schemas.microsoft.com/office/powerpoint/2010/main" val="3162068689"/>
      </p:ext>
    </p:extLst>
  </p:cSld>
  <p:clrMap bg1="lt1" tx1="dk1" bg2="lt2" tx2="dk2" accent1="accent1" accent2="accent2" accent3="accent3" accent4="accent4" accent5="accent5" accent6="accent6" hlink="hlink" folHlink="folHlink"/>
  <p:sldLayoutIdLst>
    <p:sldLayoutId id="2147483672" r:id="rId1"/>
    <p:sldLayoutId id="2147483700" r:id="rId2"/>
    <p:sldLayoutId id="2147483699" r:id="rId3"/>
    <p:sldLayoutId id="2147483698" r:id="rId4"/>
    <p:sldLayoutId id="2147483678" r:id="rId5"/>
    <p:sldLayoutId id="2147483685" r:id="rId6"/>
    <p:sldLayoutId id="2147483687" r:id="rId7"/>
    <p:sldLayoutId id="2147483688" r:id="rId8"/>
    <p:sldLayoutId id="2147483680" r:id="rId9"/>
    <p:sldLayoutId id="2147483686" r:id="rId10"/>
    <p:sldLayoutId id="2147483694" r:id="rId11"/>
    <p:sldLayoutId id="2147483696" r:id="rId12"/>
    <p:sldLayoutId id="2147483693" r:id="rId13"/>
    <p:sldLayoutId id="2147483695" r:id="rId14"/>
    <p:sldLayoutId id="2147483691" r:id="rId15"/>
    <p:sldLayoutId id="2147483682" r:id="rId16"/>
    <p:sldLayoutId id="2147483689" r:id="rId17"/>
    <p:sldLayoutId id="2147483690" r:id="rId18"/>
    <p:sldLayoutId id="2147483704" r:id="rId19"/>
    <p:sldLayoutId id="2147483706" r:id="rId20"/>
    <p:sldLayoutId id="2147483705" r:id="rId21"/>
    <p:sldLayoutId id="2147483708" r:id="rId22"/>
    <p:sldLayoutId id="2147483701" r:id="rId23"/>
    <p:sldLayoutId id="2147483677" r:id="rId24"/>
  </p:sldLayoutIdLst>
  <p:hf hdr="0" ftr="0" dt="0"/>
  <p:txStyles>
    <p:titleStyle>
      <a:lvl1pPr algn="l" defTabSz="990570" rtl="0" eaLnBrk="1" latinLnBrk="0" hangingPunct="1">
        <a:lnSpc>
          <a:spcPct val="90000"/>
        </a:lnSpc>
        <a:spcBef>
          <a:spcPct val="0"/>
        </a:spcBef>
        <a:buNone/>
        <a:defRPr sz="3900" b="1" kern="1200">
          <a:solidFill>
            <a:schemeClr val="tx1"/>
          </a:solidFill>
          <a:latin typeface="Century Gothic" panose="020B0502020202020204" pitchFamily="34" charset="0"/>
          <a:ea typeface="+mj-ea"/>
          <a:cs typeface="+mj-cs"/>
        </a:defRPr>
      </a:lvl1pPr>
    </p:titleStyle>
    <p:bodyStyle>
      <a:lvl1pPr marL="247642" indent="-247642" algn="l" defTabSz="990570" rtl="0" eaLnBrk="1" latinLnBrk="0" hangingPunct="1">
        <a:lnSpc>
          <a:spcPct val="90000"/>
        </a:lnSpc>
        <a:spcBef>
          <a:spcPts val="1083"/>
        </a:spcBef>
        <a:buFont typeface="Arial" panose="020B0604020202020204" pitchFamily="34" charset="0"/>
        <a:buChar char="•"/>
        <a:defRPr sz="3033"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p:bodyStyle>
    <p:otherStyle>
      <a:defPPr>
        <a:defRPr lang="en-US"/>
      </a:defPPr>
      <a:lvl1pPr marL="0" algn="l" defTabSz="990570" rtl="0" eaLnBrk="1" latinLnBrk="0" hangingPunct="1">
        <a:defRPr sz="1950" kern="1200">
          <a:solidFill>
            <a:schemeClr val="tx1"/>
          </a:solidFill>
          <a:latin typeface="+mn-lt"/>
          <a:ea typeface="+mn-ea"/>
          <a:cs typeface="+mn-cs"/>
        </a:defRPr>
      </a:lvl1pPr>
      <a:lvl2pPr marL="495285" algn="l" defTabSz="990570" rtl="0" eaLnBrk="1" latinLnBrk="0" hangingPunct="1">
        <a:defRPr sz="1950" kern="1200">
          <a:solidFill>
            <a:schemeClr val="tx1"/>
          </a:solidFill>
          <a:latin typeface="+mn-lt"/>
          <a:ea typeface="+mn-ea"/>
          <a:cs typeface="+mn-cs"/>
        </a:defRPr>
      </a:lvl2pPr>
      <a:lvl3pPr marL="990570" algn="l" defTabSz="990570" rtl="0" eaLnBrk="1" latinLnBrk="0" hangingPunct="1">
        <a:defRPr sz="1950" kern="1200">
          <a:solidFill>
            <a:schemeClr val="tx1"/>
          </a:solidFill>
          <a:latin typeface="+mn-lt"/>
          <a:ea typeface="+mn-ea"/>
          <a:cs typeface="+mn-cs"/>
        </a:defRPr>
      </a:lvl3pPr>
      <a:lvl4pPr marL="1485854" algn="l" defTabSz="990570" rtl="0" eaLnBrk="1" latinLnBrk="0" hangingPunct="1">
        <a:defRPr sz="1950" kern="1200">
          <a:solidFill>
            <a:schemeClr val="tx1"/>
          </a:solidFill>
          <a:latin typeface="+mn-lt"/>
          <a:ea typeface="+mn-ea"/>
          <a:cs typeface="+mn-cs"/>
        </a:defRPr>
      </a:lvl4pPr>
      <a:lvl5pPr marL="1981139" algn="l" defTabSz="990570" rtl="0" eaLnBrk="1" latinLnBrk="0" hangingPunct="1">
        <a:defRPr sz="1950" kern="1200">
          <a:solidFill>
            <a:schemeClr val="tx1"/>
          </a:solidFill>
          <a:latin typeface="+mn-lt"/>
          <a:ea typeface="+mn-ea"/>
          <a:cs typeface="+mn-cs"/>
        </a:defRPr>
      </a:lvl5pPr>
      <a:lvl6pPr marL="2476424" algn="l" defTabSz="990570" rtl="0" eaLnBrk="1" latinLnBrk="0" hangingPunct="1">
        <a:defRPr sz="1950" kern="1200">
          <a:solidFill>
            <a:schemeClr val="tx1"/>
          </a:solidFill>
          <a:latin typeface="+mn-lt"/>
          <a:ea typeface="+mn-ea"/>
          <a:cs typeface="+mn-cs"/>
        </a:defRPr>
      </a:lvl6pPr>
      <a:lvl7pPr marL="2971709" algn="l" defTabSz="990570" rtl="0" eaLnBrk="1" latinLnBrk="0" hangingPunct="1">
        <a:defRPr sz="1950" kern="1200">
          <a:solidFill>
            <a:schemeClr val="tx1"/>
          </a:solidFill>
          <a:latin typeface="+mn-lt"/>
          <a:ea typeface="+mn-ea"/>
          <a:cs typeface="+mn-cs"/>
        </a:defRPr>
      </a:lvl7pPr>
      <a:lvl8pPr marL="3466993" algn="l" defTabSz="990570" rtl="0" eaLnBrk="1" latinLnBrk="0" hangingPunct="1">
        <a:defRPr sz="1950" kern="1200">
          <a:solidFill>
            <a:schemeClr val="tx1"/>
          </a:solidFill>
          <a:latin typeface="+mn-lt"/>
          <a:ea typeface="+mn-ea"/>
          <a:cs typeface="+mn-cs"/>
        </a:defRPr>
      </a:lvl8pPr>
      <a:lvl9pPr marL="3962278" algn="l" defTabSz="990570" rtl="0" eaLnBrk="1" latinLnBrk="0" hangingPunct="1">
        <a:defRPr sz="195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2FFF7E"/>
          </p15:clr>
        </p15:guide>
        <p15:guide id="2" pos="6240" userDrawn="1">
          <p15:clr>
            <a:srgbClr val="2FFF7E"/>
          </p15:clr>
        </p15:guide>
        <p15:guide id="3" pos="204" userDrawn="1">
          <p15:clr>
            <a:srgbClr val="2FFF7E"/>
          </p15:clr>
        </p15:guide>
        <p15:guide id="4" pos="1005" userDrawn="1">
          <p15:clr>
            <a:srgbClr val="2FFF7E"/>
          </p15:clr>
        </p15:guide>
        <p15:guide id="5" pos="1210" userDrawn="1">
          <p15:clr>
            <a:srgbClr val="2FFF7E"/>
          </p15:clr>
        </p15:guide>
        <p15:guide id="6" pos="2011" userDrawn="1">
          <p15:clr>
            <a:srgbClr val="2FFF7E"/>
          </p15:clr>
        </p15:guide>
        <p15:guide id="7" pos="2216" userDrawn="1">
          <p15:clr>
            <a:srgbClr val="2FFF7E"/>
          </p15:clr>
        </p15:guide>
        <p15:guide id="8" pos="3017" userDrawn="1">
          <p15:clr>
            <a:srgbClr val="2FFF7E"/>
          </p15:clr>
        </p15:guide>
        <p15:guide id="9" pos="3222" userDrawn="1">
          <p15:clr>
            <a:srgbClr val="2FFF7E"/>
          </p15:clr>
        </p15:guide>
        <p15:guide id="10" pos="4023" userDrawn="1">
          <p15:clr>
            <a:srgbClr val="2FFF7E"/>
          </p15:clr>
        </p15:guide>
        <p15:guide id="11" pos="4228" userDrawn="1">
          <p15:clr>
            <a:srgbClr val="2FFF7E"/>
          </p15:clr>
        </p15:guide>
        <p15:guide id="12" pos="5029" userDrawn="1">
          <p15:clr>
            <a:srgbClr val="2FFF7E"/>
          </p15:clr>
        </p15:guide>
        <p15:guide id="13" pos="5234" userDrawn="1">
          <p15:clr>
            <a:srgbClr val="2FFF7E"/>
          </p15:clr>
        </p15:guide>
        <p15:guide id="14" pos="6035" userDrawn="1">
          <p15:clr>
            <a:srgbClr val="2FFF7E"/>
          </p15:clr>
        </p15:guide>
        <p15:guide id="15" orient="horz" userDrawn="1">
          <p15:clr>
            <a:srgbClr val="2FFF7E"/>
          </p15:clr>
        </p15:guide>
        <p15:guide id="16" orient="horz" pos="4320" userDrawn="1">
          <p15:clr>
            <a:srgbClr val="2FFF7E"/>
          </p15:clr>
        </p15:guide>
        <p15:guide id="17" orient="horz" pos="204" userDrawn="1">
          <p15:clr>
            <a:srgbClr val="2FFF7E"/>
          </p15:clr>
        </p15:guide>
        <p15:guide id="18" orient="horz" pos="685" userDrawn="1">
          <p15:clr>
            <a:srgbClr val="2FFF7E"/>
          </p15:clr>
        </p15:guide>
        <p15:guide id="19" orient="horz" pos="890" userDrawn="1">
          <p15:clr>
            <a:srgbClr val="2FFF7E"/>
          </p15:clr>
        </p15:guide>
        <p15:guide id="20" orient="horz" pos="1371" userDrawn="1">
          <p15:clr>
            <a:srgbClr val="2FFF7E"/>
          </p15:clr>
        </p15:guide>
        <p15:guide id="21" orient="horz" pos="1576" userDrawn="1">
          <p15:clr>
            <a:srgbClr val="2FFF7E"/>
          </p15:clr>
        </p15:guide>
        <p15:guide id="22" orient="horz" pos="2057" userDrawn="1">
          <p15:clr>
            <a:srgbClr val="2FFF7E"/>
          </p15:clr>
        </p15:guide>
        <p15:guide id="23" orient="horz" pos="2262" userDrawn="1">
          <p15:clr>
            <a:srgbClr val="2FFF7E"/>
          </p15:clr>
        </p15:guide>
        <p15:guide id="24" orient="horz" pos="2743" userDrawn="1">
          <p15:clr>
            <a:srgbClr val="2FFF7E"/>
          </p15:clr>
        </p15:guide>
        <p15:guide id="25" orient="horz" pos="2948" userDrawn="1">
          <p15:clr>
            <a:srgbClr val="2FFF7E"/>
          </p15:clr>
        </p15:guide>
        <p15:guide id="26" orient="horz" pos="3429" userDrawn="1">
          <p15:clr>
            <a:srgbClr val="2FFF7E"/>
          </p15:clr>
        </p15:guide>
        <p15:guide id="27" orient="horz" pos="3634" userDrawn="1">
          <p15:clr>
            <a:srgbClr val="2FFF7E"/>
          </p15:clr>
        </p15:guide>
        <p15:guide id="28" orient="horz" pos="4115" userDrawn="1">
          <p15:clr>
            <a:srgbClr val="2FFF7E"/>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21.png"/><Relationship Id="rId5" Type="http://schemas.openxmlformats.org/officeDocument/2006/relationships/image" Target="../media/image20.jp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hyperlink" Target="http://www.childline.org.uk/"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8800C-B306-18E7-D605-B2295BCDC299}"/>
              </a:ext>
            </a:extLst>
          </p:cNvPr>
          <p:cNvSpPr>
            <a:spLocks noGrp="1"/>
          </p:cNvSpPr>
          <p:nvPr>
            <p:ph type="title"/>
          </p:nvPr>
        </p:nvSpPr>
        <p:spPr>
          <a:xfrm>
            <a:off x="230718" y="1137763"/>
            <a:ext cx="5975843" cy="2106955"/>
          </a:xfrm>
        </p:spPr>
        <p:txBody>
          <a:bodyPr>
            <a:noAutofit/>
          </a:bodyPr>
          <a:lstStyle/>
          <a:p>
            <a:r>
              <a:rPr lang="en-US" sz="4200" dirty="0"/>
              <a:t>Understanding AI: Rights, safety and wellbeing</a:t>
            </a:r>
          </a:p>
        </p:txBody>
      </p:sp>
      <p:sp>
        <p:nvSpPr>
          <p:cNvPr id="3" name="Subtitle 2">
            <a:extLst>
              <a:ext uri="{FF2B5EF4-FFF2-40B4-BE49-F238E27FC236}">
                <a16:creationId xmlns:a16="http://schemas.microsoft.com/office/drawing/2014/main" id="{F1231D9D-8A18-B483-FE64-1B1B1B96683A}"/>
              </a:ext>
            </a:extLst>
          </p:cNvPr>
          <p:cNvSpPr>
            <a:spLocks noGrp="1"/>
          </p:cNvSpPr>
          <p:nvPr>
            <p:ph type="subTitle" idx="1"/>
          </p:nvPr>
        </p:nvSpPr>
        <p:spPr>
          <a:xfrm>
            <a:off x="239606" y="3483582"/>
            <a:ext cx="5287135" cy="582035"/>
          </a:xfrm>
        </p:spPr>
        <p:txBody>
          <a:bodyPr/>
          <a:lstStyle/>
          <a:p>
            <a:r>
              <a:rPr lang="en-US" dirty="0"/>
              <a:t>Year 9/10, Lesson 3: How does generative AI affect our understanding of the world? </a:t>
            </a:r>
            <a:endParaRPr lang="en-US" sz="2400" dirty="0"/>
          </a:p>
        </p:txBody>
      </p:sp>
      <p:sp>
        <p:nvSpPr>
          <p:cNvPr id="5" name="Slide Number Placeholder 5">
            <a:extLst>
              <a:ext uri="{FF2B5EF4-FFF2-40B4-BE49-F238E27FC236}">
                <a16:creationId xmlns:a16="http://schemas.microsoft.com/office/drawing/2014/main" id="{B3DDE530-D9CF-7586-D2F5-BC12A61F377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2026</a:t>
            </a:r>
          </a:p>
        </p:txBody>
      </p:sp>
      <p:pic>
        <p:nvPicPr>
          <p:cNvPr id="9" name="Picture Placeholder 3">
            <a:extLst>
              <a:ext uri="{FF2B5EF4-FFF2-40B4-BE49-F238E27FC236}">
                <a16:creationId xmlns:a16="http://schemas.microsoft.com/office/drawing/2014/main" id="{A0FABDFC-BF01-4EC1-6502-6C49F33DBE1D}"/>
              </a:ext>
            </a:extLst>
          </p:cNvPr>
          <p:cNvPicPr>
            <a:picLocks noChangeAspect="1"/>
          </p:cNvPicPr>
          <p:nvPr/>
        </p:nvPicPr>
        <p:blipFill>
          <a:blip r:embed="rId2"/>
          <a:srcRect t="1237" b="1237"/>
          <a:stretch/>
        </p:blipFill>
        <p:spPr>
          <a:xfrm>
            <a:off x="6748463" y="1412875"/>
            <a:ext cx="2452280" cy="3382963"/>
          </a:xfrm>
          <a:prstGeom prst="rect">
            <a:avLst/>
          </a:prstGeom>
          <a:noFill/>
          <a:ln>
            <a:noFill/>
          </a:ln>
          <a:effectLst>
            <a:outerShdw blurRad="1188786" dist="50800" dir="5400000" sx="103879" sy="103879" algn="ctr" rotWithShape="0">
              <a:srgbClr val="000000">
                <a:alpha val="35138"/>
              </a:srgbClr>
            </a:outerShdw>
          </a:effectLst>
        </p:spPr>
      </p:pic>
    </p:spTree>
    <p:extLst>
      <p:ext uri="{BB962C8B-B14F-4D97-AF65-F5344CB8AC3E}">
        <p14:creationId xmlns:p14="http://schemas.microsoft.com/office/powerpoint/2010/main" val="226012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0745C9D-E4FC-ED65-A944-0DB4FAEFB885}"/>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2026</a:t>
            </a:r>
          </a:p>
        </p:txBody>
      </p:sp>
      <p:sp>
        <p:nvSpPr>
          <p:cNvPr id="2" name="Content Placeholder 4">
            <a:extLst>
              <a:ext uri="{FF2B5EF4-FFF2-40B4-BE49-F238E27FC236}">
                <a16:creationId xmlns:a16="http://schemas.microsoft.com/office/drawing/2014/main" id="{DF990C84-875B-BC21-D39C-7739899421EE}"/>
              </a:ext>
            </a:extLst>
          </p:cNvPr>
          <p:cNvSpPr txBox="1">
            <a:spLocks/>
          </p:cNvSpPr>
          <p:nvPr/>
        </p:nvSpPr>
        <p:spPr>
          <a:xfrm>
            <a:off x="233325" y="1282311"/>
            <a:ext cx="3495309" cy="4650224"/>
          </a:xfrm>
          <a:prstGeom prst="rect">
            <a:avLst/>
          </a:prstGeom>
        </p:spPr>
        <p:txBody>
          <a:bodyPr vert="horz" lIns="91440" tIns="45720" rIns="91440" bIns="45720" rtlCol="0">
            <a:noAutofit/>
          </a:bodyPr>
          <a:lstStyle>
            <a:lvl1pPr marL="0" indent="0" algn="l" defTabSz="990570" rtl="0" eaLnBrk="1" latinLnBrk="0" hangingPunct="1">
              <a:lnSpc>
                <a:spcPts val="2500"/>
              </a:lnSpc>
              <a:spcBef>
                <a:spcPts val="1000"/>
              </a:spcBef>
              <a:spcAft>
                <a:spcPts val="160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ts val="2800"/>
              </a:lnSpc>
            </a:pPr>
            <a:r>
              <a:rPr lang="en-GB" dirty="0"/>
              <a:t>To learn about generative AI and mis- and disinformation online.</a:t>
            </a:r>
          </a:p>
          <a:p>
            <a:endParaRPr lang="en-GB" dirty="0"/>
          </a:p>
        </p:txBody>
      </p:sp>
      <p:sp>
        <p:nvSpPr>
          <p:cNvPr id="3" name="Content Placeholder 5">
            <a:extLst>
              <a:ext uri="{FF2B5EF4-FFF2-40B4-BE49-F238E27FC236}">
                <a16:creationId xmlns:a16="http://schemas.microsoft.com/office/drawing/2014/main" id="{C6171E78-3CE0-31A0-F871-4FF9D3A499A3}"/>
              </a:ext>
            </a:extLst>
          </p:cNvPr>
          <p:cNvSpPr txBox="1">
            <a:spLocks/>
          </p:cNvSpPr>
          <p:nvPr/>
        </p:nvSpPr>
        <p:spPr>
          <a:xfrm>
            <a:off x="4067944" y="1288705"/>
            <a:ext cx="4890618" cy="4650224"/>
          </a:xfrm>
          <a:prstGeom prst="rect">
            <a:avLst/>
          </a:prstGeom>
        </p:spPr>
        <p:txBody>
          <a:bodyPr vert="horz" lIns="91440" tIns="45720" rIns="91440" bIns="45720" rtlCol="0">
            <a:noAutofit/>
          </a:bodyPr>
          <a:lstStyle>
            <a:lvl1pPr marL="0" indent="0" algn="l" defTabSz="990570" rtl="0" eaLnBrk="1" latinLnBrk="0" hangingPunct="1">
              <a:lnSpc>
                <a:spcPts val="2500"/>
              </a:lnSpc>
              <a:spcBef>
                <a:spcPts val="1000"/>
              </a:spcBef>
              <a:spcAft>
                <a:spcPts val="160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ts val="2800"/>
              </a:lnSpc>
              <a:spcAft>
                <a:spcPts val="0"/>
              </a:spcAft>
            </a:pPr>
            <a:r>
              <a:rPr lang="en-GB" dirty="0"/>
              <a:t>We will be able to:</a:t>
            </a:r>
          </a:p>
          <a:p>
            <a:pPr marL="162000" indent="-162000">
              <a:lnSpc>
                <a:spcPts val="2800"/>
              </a:lnSpc>
              <a:spcAft>
                <a:spcPts val="0"/>
              </a:spcAft>
              <a:buFont typeface="Arial" panose="020B0604020202020204" pitchFamily="34" charset="0"/>
              <a:buChar char="•"/>
            </a:pPr>
            <a:r>
              <a:rPr lang="en-GB" dirty="0"/>
              <a:t>explain how generative AI has increased the amount, and spread, of mis- and disinformation online</a:t>
            </a:r>
          </a:p>
          <a:p>
            <a:pPr marL="162000" indent="-162000">
              <a:lnSpc>
                <a:spcPts val="2800"/>
              </a:lnSpc>
              <a:spcAft>
                <a:spcPts val="0"/>
              </a:spcAft>
              <a:buFont typeface="Arial" panose="020B0604020202020204" pitchFamily="34" charset="0"/>
              <a:buChar char="•"/>
            </a:pPr>
            <a:r>
              <a:rPr lang="en-GB" dirty="0"/>
              <a:t>assess strategies for fact-checking content created by generative AI</a:t>
            </a:r>
          </a:p>
          <a:p>
            <a:pPr marL="162000" indent="-162000">
              <a:lnSpc>
                <a:spcPts val="2800"/>
              </a:lnSpc>
              <a:spcAft>
                <a:spcPts val="0"/>
              </a:spcAft>
              <a:buFont typeface="Arial" panose="020B0604020202020204" pitchFamily="34" charset="0"/>
              <a:buChar char="•"/>
            </a:pPr>
            <a:r>
              <a:rPr lang="en-GB" dirty="0"/>
              <a:t>describe the possible impacts of mis- and disinformation generated by AI</a:t>
            </a:r>
          </a:p>
        </p:txBody>
      </p:sp>
    </p:spTree>
    <p:extLst>
      <p:ext uri="{BB962C8B-B14F-4D97-AF65-F5344CB8AC3E}">
        <p14:creationId xmlns:p14="http://schemas.microsoft.com/office/powerpoint/2010/main" val="3757565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4ED23-6913-0004-0199-A907B18DE0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D42656-B15D-195E-6829-116BC80C55FD}"/>
              </a:ext>
            </a:extLst>
          </p:cNvPr>
          <p:cNvSpPr>
            <a:spLocks noGrp="1"/>
          </p:cNvSpPr>
          <p:nvPr>
            <p:ph type="title"/>
          </p:nvPr>
        </p:nvSpPr>
        <p:spPr/>
        <p:txBody>
          <a:bodyPr/>
          <a:lstStyle/>
          <a:p>
            <a:r>
              <a:rPr lang="en-GB" dirty="0"/>
              <a:t>What’s our starting point?</a:t>
            </a:r>
          </a:p>
        </p:txBody>
      </p:sp>
      <p:sp>
        <p:nvSpPr>
          <p:cNvPr id="4" name="Slide Number Placeholder 3">
            <a:extLst>
              <a:ext uri="{FF2B5EF4-FFF2-40B4-BE49-F238E27FC236}">
                <a16:creationId xmlns:a16="http://schemas.microsoft.com/office/drawing/2014/main" id="{C5BAC93B-D36C-81A7-F4B8-762F2211296E}"/>
              </a:ext>
            </a:extLst>
          </p:cNvPr>
          <p:cNvSpPr>
            <a:spLocks noGrp="1"/>
          </p:cNvSpPr>
          <p:nvPr>
            <p:ph type="sldNum" sz="quarter" idx="4"/>
          </p:nvPr>
        </p:nvSpPr>
        <p:spPr/>
        <p:txBody>
          <a:bodyPr/>
          <a:lstStyle/>
          <a:p>
            <a:r>
              <a:rPr lang="en-GB" dirty="0"/>
              <a:t>© PSHE Association 2026</a:t>
            </a:r>
          </a:p>
        </p:txBody>
      </p:sp>
      <p:sp>
        <p:nvSpPr>
          <p:cNvPr id="6" name="TextBox 5">
            <a:extLst>
              <a:ext uri="{FF2B5EF4-FFF2-40B4-BE49-F238E27FC236}">
                <a16:creationId xmlns:a16="http://schemas.microsoft.com/office/drawing/2014/main" id="{07DC1F64-50E2-86C1-A834-C0035EA790BB}"/>
              </a:ext>
            </a:extLst>
          </p:cNvPr>
          <p:cNvSpPr txBox="1"/>
          <p:nvPr/>
        </p:nvSpPr>
        <p:spPr>
          <a:xfrm>
            <a:off x="233591" y="1303304"/>
            <a:ext cx="4881333" cy="2572948"/>
          </a:xfrm>
          <a:prstGeom prst="rect">
            <a:avLst/>
          </a:prstGeom>
          <a:noFill/>
        </p:spPr>
        <p:txBody>
          <a:bodyPr wrap="square">
            <a:spAutoFit/>
          </a:bodyPr>
          <a:lstStyle/>
          <a:p>
            <a:pPr>
              <a:lnSpc>
                <a:spcPts val="2800"/>
              </a:lnSpc>
            </a:pPr>
            <a:r>
              <a:rPr lang="en-US" sz="2000" dirty="0">
                <a:effectLst/>
                <a:latin typeface="Century Gothic" panose="020B0502020202020204" pitchFamily="34" charset="0"/>
              </a:rPr>
              <a:t>A series of articles in The New York Sun claiming that a famous astronomer had discovered life on the Moon were published in 1835. These articles were intended to be a joke, but many believed the story, causing a huge increase in sales of the paper.</a:t>
            </a:r>
            <a:endParaRPr lang="en-GB" sz="2000" dirty="0">
              <a:latin typeface="Century Gothic" panose="020B0502020202020204" pitchFamily="34" charset="0"/>
            </a:endParaRPr>
          </a:p>
        </p:txBody>
      </p:sp>
      <p:sp>
        <p:nvSpPr>
          <p:cNvPr id="5" name="Rounded Rectangle 4">
            <a:extLst>
              <a:ext uri="{FF2B5EF4-FFF2-40B4-BE49-F238E27FC236}">
                <a16:creationId xmlns:a16="http://schemas.microsoft.com/office/drawing/2014/main" id="{A7F6A886-52E5-73D9-7A5E-5963D227A404}"/>
              </a:ext>
            </a:extLst>
          </p:cNvPr>
          <p:cNvSpPr/>
          <p:nvPr/>
        </p:nvSpPr>
        <p:spPr>
          <a:xfrm>
            <a:off x="5565775" y="1412875"/>
            <a:ext cx="4014788" cy="4998435"/>
          </a:xfrm>
          <a:prstGeom prst="roundRect">
            <a:avLst>
              <a:gd name="adj" fmla="val 3207"/>
            </a:avLst>
          </a:prstGeom>
          <a:solidFill>
            <a:srgbClr val="BCCE96"/>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pPr marL="126000" lvl="0" indent="-126000">
              <a:lnSpc>
                <a:spcPts val="2800"/>
              </a:lnSpc>
              <a:spcBef>
                <a:spcPts val="1200"/>
              </a:spcBef>
              <a:buFont typeface="Arial" panose="020B0604020202020204" pitchFamily="34" charset="0"/>
              <a:buChar char="•"/>
            </a:pPr>
            <a:r>
              <a:rPr lang="en-GB" sz="2000" dirty="0">
                <a:solidFill>
                  <a:schemeClr val="tx1"/>
                </a:solidFill>
                <a:latin typeface="Century Gothic" panose="020B0502020202020204" pitchFamily="34" charset="0"/>
              </a:rPr>
              <a:t>How has the way ‘fake news’ is spread, changed from the historical example?</a:t>
            </a:r>
          </a:p>
          <a:p>
            <a:pPr marL="126000" lvl="0" indent="-126000">
              <a:lnSpc>
                <a:spcPts val="2800"/>
              </a:lnSpc>
              <a:spcBef>
                <a:spcPts val="1200"/>
              </a:spcBef>
              <a:buFont typeface="Arial" panose="020B0604020202020204" pitchFamily="34" charset="0"/>
              <a:buChar char="•"/>
            </a:pPr>
            <a:r>
              <a:rPr lang="en-GB" sz="2000" dirty="0">
                <a:solidFill>
                  <a:schemeClr val="tx1"/>
                </a:solidFill>
                <a:latin typeface="Century Gothic" panose="020B0502020202020204" pitchFamily="34" charset="0"/>
              </a:rPr>
              <a:t>How has the use of generative AI increased the amount, and spread, of ‘fake news’?</a:t>
            </a:r>
          </a:p>
          <a:p>
            <a:pPr marL="126000" lvl="0" indent="-126000">
              <a:lnSpc>
                <a:spcPts val="2800"/>
              </a:lnSpc>
              <a:spcBef>
                <a:spcPts val="1200"/>
              </a:spcBef>
              <a:buFont typeface="Arial" panose="020B0604020202020204" pitchFamily="34" charset="0"/>
              <a:buChar char="•"/>
            </a:pPr>
            <a:r>
              <a:rPr lang="en-GB" sz="2000" dirty="0">
                <a:solidFill>
                  <a:schemeClr val="tx1"/>
                </a:solidFill>
                <a:latin typeface="Century Gothic" panose="020B0502020202020204" pitchFamily="34" charset="0"/>
              </a:rPr>
              <a:t>What can people do to help identify if something is fake?</a:t>
            </a:r>
          </a:p>
          <a:p>
            <a:pPr marL="126000" lvl="0" indent="-126000">
              <a:lnSpc>
                <a:spcPts val="2800"/>
              </a:lnSpc>
              <a:spcBef>
                <a:spcPts val="1200"/>
              </a:spcBef>
              <a:buFont typeface="Arial" panose="020B0604020202020204" pitchFamily="34" charset="0"/>
              <a:buChar char="•"/>
            </a:pPr>
            <a:r>
              <a:rPr lang="en-GB" sz="2000" dirty="0">
                <a:solidFill>
                  <a:schemeClr val="tx1"/>
                </a:solidFill>
                <a:latin typeface="Century Gothic" panose="020B0502020202020204" pitchFamily="34" charset="0"/>
              </a:rPr>
              <a:t>Why is it important to fact-check information online?</a:t>
            </a:r>
          </a:p>
        </p:txBody>
      </p:sp>
      <p:pic>
        <p:nvPicPr>
          <p:cNvPr id="11" name="Picture 10">
            <a:extLst>
              <a:ext uri="{FF2B5EF4-FFF2-40B4-BE49-F238E27FC236}">
                <a16:creationId xmlns:a16="http://schemas.microsoft.com/office/drawing/2014/main" id="{030AAC88-C56C-53D2-DC73-5C0D19AF5B2B}"/>
              </a:ext>
            </a:extLst>
          </p:cNvPr>
          <p:cNvPicPr>
            <a:picLocks noChangeAspect="1"/>
          </p:cNvPicPr>
          <p:nvPr/>
        </p:nvPicPr>
        <p:blipFill>
          <a:blip r:embed="rId3"/>
          <a:stretch>
            <a:fillRect/>
          </a:stretch>
        </p:blipFill>
        <p:spPr>
          <a:xfrm>
            <a:off x="325436" y="4020057"/>
            <a:ext cx="3192463" cy="2483723"/>
          </a:xfrm>
          <a:prstGeom prst="rect">
            <a:avLst/>
          </a:prstGeom>
        </p:spPr>
      </p:pic>
    </p:spTree>
    <p:extLst>
      <p:ext uri="{BB962C8B-B14F-4D97-AF65-F5344CB8AC3E}">
        <p14:creationId xmlns:p14="http://schemas.microsoft.com/office/powerpoint/2010/main" val="388651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500"/>
                                        <p:tgtEl>
                                          <p:spTgt spid="5">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7605BE-E502-4B9C-4C6A-7FA4EAFA127A}"/>
              </a:ext>
            </a:extLst>
          </p:cNvPr>
          <p:cNvSpPr>
            <a:spLocks noGrp="1"/>
          </p:cNvSpPr>
          <p:nvPr>
            <p:ph type="title"/>
          </p:nvPr>
        </p:nvSpPr>
        <p:spPr>
          <a:xfrm>
            <a:off x="213420" y="603861"/>
            <a:ext cx="7749945" cy="1224842"/>
          </a:xfrm>
        </p:spPr>
        <p:txBody>
          <a:bodyPr anchor="t" anchorCtr="0"/>
          <a:lstStyle/>
          <a:p>
            <a:r>
              <a:rPr lang="en-GB" dirty="0"/>
              <a:t>How does AI spread misinformation?</a:t>
            </a:r>
          </a:p>
        </p:txBody>
      </p:sp>
      <p:sp>
        <p:nvSpPr>
          <p:cNvPr id="4" name="Slide Number Placeholder 3">
            <a:extLst>
              <a:ext uri="{FF2B5EF4-FFF2-40B4-BE49-F238E27FC236}">
                <a16:creationId xmlns:a16="http://schemas.microsoft.com/office/drawing/2014/main" id="{B93FAD85-FD98-F6BD-6209-5334981A233A}"/>
              </a:ext>
            </a:extLst>
          </p:cNvPr>
          <p:cNvSpPr>
            <a:spLocks noGrp="1"/>
          </p:cNvSpPr>
          <p:nvPr>
            <p:ph type="sldNum" sz="quarter" idx="4"/>
          </p:nvPr>
        </p:nvSpPr>
        <p:spPr/>
        <p:txBody>
          <a:bodyPr/>
          <a:lstStyle/>
          <a:p>
            <a:r>
              <a:rPr lang="en-GB" dirty="0"/>
              <a:t>© PSHE Association 2026</a:t>
            </a:r>
          </a:p>
        </p:txBody>
      </p:sp>
      <p:sp>
        <p:nvSpPr>
          <p:cNvPr id="2" name="Content Placeholder 1">
            <a:extLst>
              <a:ext uri="{FF2B5EF4-FFF2-40B4-BE49-F238E27FC236}">
                <a16:creationId xmlns:a16="http://schemas.microsoft.com/office/drawing/2014/main" id="{3515F906-68B7-5A62-0135-A7161A8D66AE}"/>
              </a:ext>
            </a:extLst>
          </p:cNvPr>
          <p:cNvSpPr>
            <a:spLocks noGrp="1"/>
          </p:cNvSpPr>
          <p:nvPr>
            <p:ph sz="half" idx="4294967295"/>
          </p:nvPr>
        </p:nvSpPr>
        <p:spPr>
          <a:xfrm>
            <a:off x="233592" y="1884775"/>
            <a:ext cx="4234236" cy="2066925"/>
          </a:xfrm>
        </p:spPr>
        <p:txBody>
          <a:bodyPr>
            <a:normAutofit/>
          </a:bodyPr>
          <a:lstStyle/>
          <a:p>
            <a:pPr marL="0" indent="0">
              <a:lnSpc>
                <a:spcPts val="2800"/>
              </a:lnSpc>
              <a:spcBef>
                <a:spcPts val="0"/>
              </a:spcBef>
              <a:buNone/>
            </a:pPr>
            <a:r>
              <a:rPr lang="en-GB" sz="2000" dirty="0"/>
              <a:t>Creating and sharing content has become much easier since the introduction of the internet, social media and now generative AI tools.</a:t>
            </a:r>
          </a:p>
        </p:txBody>
      </p:sp>
      <p:sp>
        <p:nvSpPr>
          <p:cNvPr id="5" name="Rectangle: Rounded Corners 4">
            <a:extLst>
              <a:ext uri="{FF2B5EF4-FFF2-40B4-BE49-F238E27FC236}">
                <a16:creationId xmlns:a16="http://schemas.microsoft.com/office/drawing/2014/main" id="{E2579969-D14E-13C5-54BA-9A2D7FA3B33A}"/>
              </a:ext>
            </a:extLst>
          </p:cNvPr>
          <p:cNvSpPr/>
          <p:nvPr/>
        </p:nvSpPr>
        <p:spPr>
          <a:xfrm>
            <a:off x="5114925" y="2675391"/>
            <a:ext cx="4465638" cy="1809932"/>
          </a:xfrm>
          <a:prstGeom prst="roundRect">
            <a:avLst>
              <a:gd name="adj" fmla="val 7087"/>
            </a:avLst>
          </a:prstGeom>
          <a:solidFill>
            <a:srgbClr val="991D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Century Gothic" panose="020B0502020202020204" pitchFamily="34" charset="0"/>
              </a:rPr>
              <a:t>Misinformation</a:t>
            </a:r>
            <a:r>
              <a:rPr lang="en-US" sz="2000" dirty="0">
                <a:solidFill>
                  <a:schemeClr val="bg1"/>
                </a:solidFill>
                <a:latin typeface="Century Gothic" panose="020B0502020202020204" pitchFamily="34" charset="0"/>
              </a:rPr>
              <a:t> – fake or inaccurate information created and shared by mistake.</a:t>
            </a:r>
          </a:p>
        </p:txBody>
      </p:sp>
      <p:sp>
        <p:nvSpPr>
          <p:cNvPr id="11" name="TextBox 10">
            <a:extLst>
              <a:ext uri="{FF2B5EF4-FFF2-40B4-BE49-F238E27FC236}">
                <a16:creationId xmlns:a16="http://schemas.microsoft.com/office/drawing/2014/main" id="{2C5BFC02-8AEA-2780-591B-5BFEB7047B5C}"/>
              </a:ext>
            </a:extLst>
          </p:cNvPr>
          <p:cNvSpPr txBox="1"/>
          <p:nvPr/>
        </p:nvSpPr>
        <p:spPr>
          <a:xfrm>
            <a:off x="5019009" y="1884775"/>
            <a:ext cx="4465638" cy="707886"/>
          </a:xfrm>
          <a:prstGeom prst="rect">
            <a:avLst/>
          </a:prstGeom>
          <a:noFill/>
        </p:spPr>
        <p:txBody>
          <a:bodyPr wrap="square">
            <a:spAutoFit/>
          </a:bodyPr>
          <a:lstStyle/>
          <a:p>
            <a:r>
              <a:rPr lang="en-GB" sz="2000" b="1" dirty="0">
                <a:latin typeface="Century Gothic" panose="020B0502020202020204" pitchFamily="34" charset="0"/>
              </a:rPr>
              <a:t>What do the terms misinformation and disinformation mean?</a:t>
            </a:r>
          </a:p>
        </p:txBody>
      </p:sp>
      <p:sp>
        <p:nvSpPr>
          <p:cNvPr id="12" name="Rectangle: Rounded Corners 4">
            <a:extLst>
              <a:ext uri="{FF2B5EF4-FFF2-40B4-BE49-F238E27FC236}">
                <a16:creationId xmlns:a16="http://schemas.microsoft.com/office/drawing/2014/main" id="{F5BBA722-79DC-C08C-1DC1-B224EC3F1C17}"/>
              </a:ext>
            </a:extLst>
          </p:cNvPr>
          <p:cNvSpPr/>
          <p:nvPr/>
        </p:nvSpPr>
        <p:spPr>
          <a:xfrm>
            <a:off x="5114925" y="4601378"/>
            <a:ext cx="4465638" cy="1809932"/>
          </a:xfrm>
          <a:prstGeom prst="roundRect">
            <a:avLst>
              <a:gd name="adj" fmla="val 7087"/>
            </a:avLst>
          </a:prstGeom>
          <a:solidFill>
            <a:srgbClr val="991D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Century Gothic" panose="020B0502020202020204" pitchFamily="34" charset="0"/>
              </a:rPr>
              <a:t>Disinformation </a:t>
            </a:r>
            <a:r>
              <a:rPr lang="en-US" sz="2000" dirty="0">
                <a:solidFill>
                  <a:schemeClr val="bg1"/>
                </a:solidFill>
                <a:latin typeface="Century Gothic" panose="020B0502020202020204" pitchFamily="34" charset="0"/>
              </a:rPr>
              <a:t>–</a:t>
            </a:r>
            <a:r>
              <a:rPr lang="en-US" sz="2000" b="1" dirty="0">
                <a:solidFill>
                  <a:schemeClr val="bg1"/>
                </a:solidFill>
                <a:latin typeface="Century Gothic" panose="020B0502020202020204" pitchFamily="34" charset="0"/>
              </a:rPr>
              <a:t> </a:t>
            </a:r>
            <a:r>
              <a:rPr lang="en-US" sz="2000" dirty="0">
                <a:solidFill>
                  <a:schemeClr val="bg1"/>
                </a:solidFill>
                <a:latin typeface="Century Gothic" panose="020B0502020202020204" pitchFamily="34" charset="0"/>
              </a:rPr>
              <a:t>fake or inaccurate information created and shared deliberately, with the intent to deceive.</a:t>
            </a:r>
          </a:p>
        </p:txBody>
      </p:sp>
      <p:pic>
        <p:nvPicPr>
          <p:cNvPr id="14" name="Picture 13">
            <a:extLst>
              <a:ext uri="{FF2B5EF4-FFF2-40B4-BE49-F238E27FC236}">
                <a16:creationId xmlns:a16="http://schemas.microsoft.com/office/drawing/2014/main" id="{24EA4000-7529-E0BC-DF39-DD85B3BE3B1B}"/>
              </a:ext>
            </a:extLst>
          </p:cNvPr>
          <p:cNvPicPr>
            <a:picLocks noChangeAspect="1"/>
          </p:cNvPicPr>
          <p:nvPr/>
        </p:nvPicPr>
        <p:blipFill>
          <a:blip r:embed="rId3"/>
          <a:stretch>
            <a:fillRect/>
          </a:stretch>
        </p:blipFill>
        <p:spPr>
          <a:xfrm>
            <a:off x="325437" y="4001048"/>
            <a:ext cx="2796432" cy="2541672"/>
          </a:xfrm>
          <a:prstGeom prst="rect">
            <a:avLst/>
          </a:prstGeom>
        </p:spPr>
      </p:pic>
    </p:spTree>
    <p:extLst>
      <p:ext uri="{BB962C8B-B14F-4D97-AF65-F5344CB8AC3E}">
        <p14:creationId xmlns:p14="http://schemas.microsoft.com/office/powerpoint/2010/main" val="388080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4">
            <a:extLst>
              <a:ext uri="{FF2B5EF4-FFF2-40B4-BE49-F238E27FC236}">
                <a16:creationId xmlns:a16="http://schemas.microsoft.com/office/drawing/2014/main" id="{9F5B3231-506C-A3AD-B3C5-E81AFD0BE129}"/>
              </a:ext>
            </a:extLst>
          </p:cNvPr>
          <p:cNvSpPr/>
          <p:nvPr/>
        </p:nvSpPr>
        <p:spPr>
          <a:xfrm>
            <a:off x="331349" y="2679210"/>
            <a:ext cx="4465638" cy="1809932"/>
          </a:xfrm>
          <a:prstGeom prst="roundRect">
            <a:avLst>
              <a:gd name="adj" fmla="val 7087"/>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r>
              <a:rPr lang="en-US" sz="2000" b="1" dirty="0">
                <a:solidFill>
                  <a:schemeClr val="tx1"/>
                </a:solidFill>
                <a:latin typeface="Century Gothic" panose="020B0502020202020204" pitchFamily="34" charset="0"/>
              </a:rPr>
              <a:t>Generative AI doesn’t think or ‘know’ – it produces the most likely answer based on patterns in the training data.</a:t>
            </a:r>
            <a:endParaRPr lang="en-US" sz="2000" dirty="0">
              <a:solidFill>
                <a:schemeClr val="tx1"/>
              </a:solidFill>
              <a:latin typeface="Century Gothic" panose="020B0502020202020204" pitchFamily="34" charset="0"/>
            </a:endParaRPr>
          </a:p>
        </p:txBody>
      </p:sp>
      <p:sp>
        <p:nvSpPr>
          <p:cNvPr id="20" name="Rectangle: Rounded Corners 4">
            <a:extLst>
              <a:ext uri="{FF2B5EF4-FFF2-40B4-BE49-F238E27FC236}">
                <a16:creationId xmlns:a16="http://schemas.microsoft.com/office/drawing/2014/main" id="{D6EC0512-FD86-A4E1-F5B1-6F8FFA4630DA}"/>
              </a:ext>
            </a:extLst>
          </p:cNvPr>
          <p:cNvSpPr/>
          <p:nvPr/>
        </p:nvSpPr>
        <p:spPr>
          <a:xfrm>
            <a:off x="5115545" y="2679210"/>
            <a:ext cx="4465638" cy="1809932"/>
          </a:xfrm>
          <a:prstGeom prst="roundRect">
            <a:avLst>
              <a:gd name="adj" fmla="val 7087"/>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r>
              <a:rPr lang="en-US" sz="2000" b="1" dirty="0">
                <a:solidFill>
                  <a:schemeClr val="tx1"/>
                </a:solidFill>
                <a:latin typeface="Century Gothic" panose="020B0502020202020204" pitchFamily="34" charset="0"/>
              </a:rPr>
              <a:t>Generative AI tools are trained on information that already exists, which is often drawn from the internet.</a:t>
            </a:r>
            <a:endParaRPr lang="en-US" sz="2000" dirty="0">
              <a:solidFill>
                <a:schemeClr val="tx1"/>
              </a:solidFill>
              <a:latin typeface="Century Gothic" panose="020B0502020202020204" pitchFamily="34" charset="0"/>
            </a:endParaRPr>
          </a:p>
        </p:txBody>
      </p:sp>
      <p:sp>
        <p:nvSpPr>
          <p:cNvPr id="23" name="Rectangle: Rounded Corners 4">
            <a:extLst>
              <a:ext uri="{FF2B5EF4-FFF2-40B4-BE49-F238E27FC236}">
                <a16:creationId xmlns:a16="http://schemas.microsoft.com/office/drawing/2014/main" id="{6853732D-22CF-EB96-CF25-D6BED724088D}"/>
              </a:ext>
            </a:extLst>
          </p:cNvPr>
          <p:cNvSpPr/>
          <p:nvPr/>
        </p:nvSpPr>
        <p:spPr>
          <a:xfrm>
            <a:off x="331349" y="4624968"/>
            <a:ext cx="4465638" cy="1809932"/>
          </a:xfrm>
          <a:prstGeom prst="roundRect">
            <a:avLst>
              <a:gd name="adj" fmla="val 7087"/>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r>
              <a:rPr lang="en-US" sz="2000" b="1" dirty="0">
                <a:solidFill>
                  <a:schemeClr val="tx1"/>
                </a:solidFill>
                <a:latin typeface="Century Gothic" panose="020B0502020202020204" pitchFamily="34" charset="0"/>
              </a:rPr>
              <a:t>People might use generative AI to mislead others.</a:t>
            </a:r>
            <a:endParaRPr lang="en-US" sz="2000" dirty="0">
              <a:solidFill>
                <a:schemeClr val="tx1"/>
              </a:solidFill>
              <a:latin typeface="Century Gothic" panose="020B0502020202020204" pitchFamily="34" charset="0"/>
            </a:endParaRPr>
          </a:p>
        </p:txBody>
      </p:sp>
      <p:sp>
        <p:nvSpPr>
          <p:cNvPr id="24" name="Rectangle: Rounded Corners 4">
            <a:extLst>
              <a:ext uri="{FF2B5EF4-FFF2-40B4-BE49-F238E27FC236}">
                <a16:creationId xmlns:a16="http://schemas.microsoft.com/office/drawing/2014/main" id="{7FDB5FBE-A7FF-CD96-EBC9-10ACA56550E4}"/>
              </a:ext>
            </a:extLst>
          </p:cNvPr>
          <p:cNvSpPr/>
          <p:nvPr/>
        </p:nvSpPr>
        <p:spPr>
          <a:xfrm>
            <a:off x="5115545" y="4624968"/>
            <a:ext cx="4465638" cy="1809932"/>
          </a:xfrm>
          <a:prstGeom prst="roundRect">
            <a:avLst>
              <a:gd name="adj" fmla="val 7087"/>
            </a:avLst>
          </a:prstGeom>
          <a:solidFill>
            <a:srgbClr val="88C2BF"/>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rtlCol="0" anchor="t" anchorCtr="0"/>
          <a:lstStyle/>
          <a:p>
            <a:r>
              <a:rPr lang="en-US" sz="2000" b="1" dirty="0">
                <a:solidFill>
                  <a:schemeClr val="tx1"/>
                </a:solidFill>
                <a:latin typeface="Century Gothic" panose="020B0502020202020204" pitchFamily="34" charset="0"/>
              </a:rPr>
              <a:t>Because some people don’t know how AI works, they tend to trust the information provided.</a:t>
            </a:r>
            <a:endParaRPr lang="en-US" sz="2000" dirty="0">
              <a:solidFill>
                <a:schemeClr val="tx1"/>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67FEF92C-9337-3FCC-ED74-B4906448D1D5}"/>
              </a:ext>
            </a:extLst>
          </p:cNvPr>
          <p:cNvSpPr>
            <a:spLocks noGrp="1"/>
          </p:cNvSpPr>
          <p:nvPr>
            <p:ph type="sldNum" sz="quarter" idx="4"/>
          </p:nvPr>
        </p:nvSpPr>
        <p:spPr/>
        <p:txBody>
          <a:bodyPr/>
          <a:lstStyle/>
          <a:p>
            <a:r>
              <a:rPr lang="en-GB" dirty="0"/>
              <a:t>© PSHE Association 2026</a:t>
            </a:r>
          </a:p>
        </p:txBody>
      </p:sp>
      <p:sp>
        <p:nvSpPr>
          <p:cNvPr id="13" name="Title 2">
            <a:extLst>
              <a:ext uri="{FF2B5EF4-FFF2-40B4-BE49-F238E27FC236}">
                <a16:creationId xmlns:a16="http://schemas.microsoft.com/office/drawing/2014/main" id="{96C2E215-580A-B71B-5898-D7C0F50C8782}"/>
              </a:ext>
            </a:extLst>
          </p:cNvPr>
          <p:cNvSpPr txBox="1">
            <a:spLocks/>
          </p:cNvSpPr>
          <p:nvPr/>
        </p:nvSpPr>
        <p:spPr>
          <a:xfrm>
            <a:off x="214408" y="601425"/>
            <a:ext cx="6497542" cy="1257031"/>
          </a:xfrm>
          <a:prstGeom prst="rect">
            <a:avLst/>
          </a:prstGeom>
        </p:spPr>
        <p:txBody>
          <a:bodyPr vert="horz" lIns="91440" tIns="45720" rIns="91440" bIns="45720" rtlCol="0" anchor="t" anchorCtr="0">
            <a:noAutofit/>
          </a:bodyPr>
          <a:lstStyle>
            <a:lvl1pPr algn="l" defTabSz="990570" rtl="0" eaLnBrk="1" latinLnBrk="0" hangingPunct="1">
              <a:lnSpc>
                <a:spcPts val="4300"/>
              </a:lnSpc>
              <a:spcBef>
                <a:spcPts val="2600"/>
              </a:spcBef>
              <a:buNone/>
              <a:defRPr sz="3600" b="1" kern="1200">
                <a:solidFill>
                  <a:schemeClr val="bg1"/>
                </a:solidFill>
                <a:latin typeface="Century Gothic" panose="020B0502020202020204" pitchFamily="34" charset="0"/>
                <a:ea typeface="+mj-ea"/>
                <a:cs typeface="+mj-cs"/>
              </a:defRPr>
            </a:lvl1pPr>
          </a:lstStyle>
          <a:p>
            <a:r>
              <a:rPr lang="en-GB" dirty="0"/>
              <a:t>How does AI spread misinformation?</a:t>
            </a:r>
          </a:p>
        </p:txBody>
      </p:sp>
      <p:sp>
        <p:nvSpPr>
          <p:cNvPr id="14" name="Content Placeholder 1">
            <a:extLst>
              <a:ext uri="{FF2B5EF4-FFF2-40B4-BE49-F238E27FC236}">
                <a16:creationId xmlns:a16="http://schemas.microsoft.com/office/drawing/2014/main" id="{BFFE2044-3D2B-E814-C393-F955E9CE21C6}"/>
              </a:ext>
            </a:extLst>
          </p:cNvPr>
          <p:cNvSpPr txBox="1">
            <a:spLocks/>
          </p:cNvSpPr>
          <p:nvPr/>
        </p:nvSpPr>
        <p:spPr>
          <a:xfrm>
            <a:off x="232915" y="1858457"/>
            <a:ext cx="7050313" cy="899324"/>
          </a:xfrm>
          <a:prstGeom prst="rect">
            <a:avLst/>
          </a:prstGeom>
        </p:spPr>
        <p:txBody>
          <a:bodyPr vert="horz" lIns="91440" tIns="45720" rIns="91440" bIns="45720" rtlCol="0">
            <a:norm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bg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r>
              <a:rPr lang="en-GB" dirty="0"/>
              <a:t>Discuss how each factor of generative AI could lead to the spread of misinformation and disinformation.</a:t>
            </a:r>
          </a:p>
        </p:txBody>
      </p:sp>
      <p:sp>
        <p:nvSpPr>
          <p:cNvPr id="25" name="Rectangle 24">
            <a:extLst>
              <a:ext uri="{FF2B5EF4-FFF2-40B4-BE49-F238E27FC236}">
                <a16:creationId xmlns:a16="http://schemas.microsoft.com/office/drawing/2014/main" id="{8892D874-335E-F145-21DC-5689C253BFA8}"/>
              </a:ext>
            </a:extLst>
          </p:cNvPr>
          <p:cNvSpPr/>
          <p:nvPr/>
        </p:nvSpPr>
        <p:spPr>
          <a:xfrm>
            <a:off x="0" y="5839876"/>
            <a:ext cx="1595438" cy="781530"/>
          </a:xfrm>
          <a:prstGeom prst="rect">
            <a:avLst/>
          </a:prstGeom>
          <a:solidFill>
            <a:srgbClr val="6423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oogle Shape;398;p16">
            <a:extLst>
              <a:ext uri="{FF2B5EF4-FFF2-40B4-BE49-F238E27FC236}">
                <a16:creationId xmlns:a16="http://schemas.microsoft.com/office/drawing/2014/main" id="{222E9982-80E3-3AD3-E64F-116BCEB18C0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01624" y="5898239"/>
            <a:ext cx="408764" cy="664804"/>
          </a:xfrm>
          <a:prstGeom prst="rect">
            <a:avLst/>
          </a:prstGeom>
          <a:noFill/>
          <a:ln>
            <a:noFill/>
          </a:ln>
        </p:spPr>
      </p:pic>
      <p:pic>
        <p:nvPicPr>
          <p:cNvPr id="27" name="Google Shape;399;p16">
            <a:extLst>
              <a:ext uri="{FF2B5EF4-FFF2-40B4-BE49-F238E27FC236}">
                <a16:creationId xmlns:a16="http://schemas.microsoft.com/office/drawing/2014/main" id="{740DBFFA-3496-0A9F-D912-345A039B672B}"/>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710389" y="6051927"/>
            <a:ext cx="440209" cy="480636"/>
          </a:xfrm>
          <a:prstGeom prst="rect">
            <a:avLst/>
          </a:prstGeom>
          <a:noFill/>
          <a:ln>
            <a:noFill/>
          </a:ln>
        </p:spPr>
      </p:pic>
    </p:spTree>
    <p:extLst>
      <p:ext uri="{BB962C8B-B14F-4D97-AF65-F5344CB8AC3E}">
        <p14:creationId xmlns:p14="http://schemas.microsoft.com/office/powerpoint/2010/main" val="1214477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4E90DD-05E0-B82F-F006-1FC057B4491B}"/>
              </a:ext>
            </a:extLst>
          </p:cNvPr>
          <p:cNvSpPr>
            <a:spLocks noGrp="1"/>
          </p:cNvSpPr>
          <p:nvPr>
            <p:ph sz="half" idx="10"/>
          </p:nvPr>
        </p:nvSpPr>
        <p:spPr>
          <a:xfrm>
            <a:off x="232914" y="1303304"/>
            <a:ext cx="9276845" cy="2544505"/>
          </a:xfrm>
        </p:spPr>
        <p:txBody>
          <a:bodyPr/>
          <a:lstStyle/>
          <a:p>
            <a:r>
              <a:rPr lang="en-GB" dirty="0">
                <a:solidFill>
                  <a:schemeClr val="bg2"/>
                </a:solidFill>
              </a:rPr>
              <a:t>Algorithms prioritise online content based on popularity, not accuracy. </a:t>
            </a:r>
          </a:p>
          <a:p>
            <a:r>
              <a:rPr lang="en-GB" dirty="0">
                <a:solidFill>
                  <a:schemeClr val="bg2"/>
                </a:solidFill>
              </a:rPr>
              <a:t>This can lead to skewed facts when this content is used to train generative AI tools. </a:t>
            </a:r>
          </a:p>
          <a:p>
            <a:r>
              <a:rPr lang="en-GB" dirty="0">
                <a:solidFill>
                  <a:schemeClr val="bg2"/>
                </a:solidFill>
              </a:rPr>
              <a:t>Where bias is present in the training data, the generative AI tool may learn and replicate these biases. This can lead to reinforced stereotypes and misinformation in the content generated.</a:t>
            </a:r>
          </a:p>
        </p:txBody>
      </p:sp>
      <p:sp>
        <p:nvSpPr>
          <p:cNvPr id="3" name="Title 2">
            <a:extLst>
              <a:ext uri="{FF2B5EF4-FFF2-40B4-BE49-F238E27FC236}">
                <a16:creationId xmlns:a16="http://schemas.microsoft.com/office/drawing/2014/main" id="{24A153C4-03F9-9494-51D6-60319EF42868}"/>
              </a:ext>
            </a:extLst>
          </p:cNvPr>
          <p:cNvSpPr>
            <a:spLocks noGrp="1"/>
          </p:cNvSpPr>
          <p:nvPr>
            <p:ph type="title"/>
          </p:nvPr>
        </p:nvSpPr>
        <p:spPr>
          <a:xfrm>
            <a:off x="233592" y="543878"/>
            <a:ext cx="7091339" cy="694054"/>
          </a:xfrm>
        </p:spPr>
        <p:txBody>
          <a:bodyPr/>
          <a:lstStyle/>
          <a:p>
            <a:r>
              <a:rPr lang="en-GB" dirty="0">
                <a:solidFill>
                  <a:schemeClr val="bg2"/>
                </a:solidFill>
              </a:rPr>
              <a:t>Algorithms and fact-checking</a:t>
            </a:r>
            <a:endParaRPr lang="en-GB" dirty="0"/>
          </a:p>
        </p:txBody>
      </p:sp>
      <p:sp>
        <p:nvSpPr>
          <p:cNvPr id="4" name="Slide Number Placeholder 3">
            <a:extLst>
              <a:ext uri="{FF2B5EF4-FFF2-40B4-BE49-F238E27FC236}">
                <a16:creationId xmlns:a16="http://schemas.microsoft.com/office/drawing/2014/main" id="{986C5A0F-F071-ED30-859C-4E0BA14D70CC}"/>
              </a:ext>
            </a:extLst>
          </p:cNvPr>
          <p:cNvSpPr>
            <a:spLocks noGrp="1"/>
          </p:cNvSpPr>
          <p:nvPr>
            <p:ph type="sldNum" sz="quarter" idx="4"/>
          </p:nvPr>
        </p:nvSpPr>
        <p:spPr/>
        <p:txBody>
          <a:bodyPr/>
          <a:lstStyle/>
          <a:p>
            <a:r>
              <a:rPr lang="en-GB" dirty="0"/>
              <a:t>© PSHE Association 2026</a:t>
            </a:r>
          </a:p>
        </p:txBody>
      </p:sp>
      <p:grpSp>
        <p:nvGrpSpPr>
          <p:cNvPr id="5" name="Group 4">
            <a:extLst>
              <a:ext uri="{FF2B5EF4-FFF2-40B4-BE49-F238E27FC236}">
                <a16:creationId xmlns:a16="http://schemas.microsoft.com/office/drawing/2014/main" id="{7A201A51-AE23-C404-45EF-AEB0C4F73CEF}"/>
              </a:ext>
            </a:extLst>
          </p:cNvPr>
          <p:cNvGrpSpPr/>
          <p:nvPr/>
        </p:nvGrpSpPr>
        <p:grpSpPr>
          <a:xfrm>
            <a:off x="241033" y="4251835"/>
            <a:ext cx="9170551" cy="2291238"/>
            <a:chOff x="241033" y="4251835"/>
            <a:chExt cx="9170551" cy="2291238"/>
          </a:xfrm>
        </p:grpSpPr>
        <p:grpSp>
          <p:nvGrpSpPr>
            <p:cNvPr id="32" name="Group 31">
              <a:extLst>
                <a:ext uri="{FF2B5EF4-FFF2-40B4-BE49-F238E27FC236}">
                  <a16:creationId xmlns:a16="http://schemas.microsoft.com/office/drawing/2014/main" id="{2C6AA53E-F522-F20A-DD00-C66FEA80057D}"/>
                </a:ext>
              </a:extLst>
            </p:cNvPr>
            <p:cNvGrpSpPr/>
            <p:nvPr/>
          </p:nvGrpSpPr>
          <p:grpSpPr>
            <a:xfrm>
              <a:off x="5788758" y="4279840"/>
              <a:ext cx="3622826" cy="2233245"/>
              <a:chOff x="5788758" y="4279840"/>
              <a:chExt cx="3622826" cy="2233245"/>
            </a:xfrm>
          </p:grpSpPr>
          <p:grpSp>
            <p:nvGrpSpPr>
              <p:cNvPr id="30" name="Group 29">
                <a:extLst>
                  <a:ext uri="{FF2B5EF4-FFF2-40B4-BE49-F238E27FC236}">
                    <a16:creationId xmlns:a16="http://schemas.microsoft.com/office/drawing/2014/main" id="{871275C9-2C24-0B0A-E583-459F2B09EC0B}"/>
                  </a:ext>
                </a:extLst>
              </p:cNvPr>
              <p:cNvGrpSpPr/>
              <p:nvPr/>
            </p:nvGrpSpPr>
            <p:grpSpPr>
              <a:xfrm>
                <a:off x="5788759" y="4279840"/>
                <a:ext cx="3622825" cy="2233245"/>
                <a:chOff x="5788759" y="4279840"/>
                <a:chExt cx="3622825" cy="2233245"/>
              </a:xfrm>
            </p:grpSpPr>
            <p:pic>
              <p:nvPicPr>
                <p:cNvPr id="27" name="Picture 26">
                  <a:extLst>
                    <a:ext uri="{FF2B5EF4-FFF2-40B4-BE49-F238E27FC236}">
                      <a16:creationId xmlns:a16="http://schemas.microsoft.com/office/drawing/2014/main" id="{52996509-B92B-0A66-5E8E-33DB334F83EF}"/>
                    </a:ext>
                  </a:extLst>
                </p:cNvPr>
                <p:cNvPicPr>
                  <a:picLocks noChangeAspect="1"/>
                </p:cNvPicPr>
                <p:nvPr/>
              </p:nvPicPr>
              <p:blipFill>
                <a:blip r:embed="rId3"/>
                <a:stretch>
                  <a:fillRect/>
                </a:stretch>
              </p:blipFill>
              <p:spPr>
                <a:xfrm rot="10800000">
                  <a:off x="5788759" y="4701329"/>
                  <a:ext cx="1642311" cy="1811756"/>
                </a:xfrm>
                <a:prstGeom prst="rect">
                  <a:avLst/>
                </a:prstGeom>
              </p:spPr>
            </p:pic>
            <p:sp>
              <p:nvSpPr>
                <p:cNvPr id="15" name="TextBox 14">
                  <a:extLst>
                    <a:ext uri="{FF2B5EF4-FFF2-40B4-BE49-F238E27FC236}">
                      <a16:creationId xmlns:a16="http://schemas.microsoft.com/office/drawing/2014/main" id="{6FEB9311-F301-CFCA-CF8C-6C020BBE660A}"/>
                    </a:ext>
                  </a:extLst>
                </p:cNvPr>
                <p:cNvSpPr txBox="1"/>
                <p:nvPr/>
              </p:nvSpPr>
              <p:spPr>
                <a:xfrm>
                  <a:off x="7527735" y="4279840"/>
                  <a:ext cx="1883849" cy="400110"/>
                </a:xfrm>
                <a:prstGeom prst="rect">
                  <a:avLst/>
                </a:prstGeom>
                <a:noFill/>
              </p:spPr>
              <p:txBody>
                <a:bodyPr wrap="none" rtlCol="0">
                  <a:spAutoFit/>
                </a:bodyPr>
                <a:lstStyle/>
                <a:p>
                  <a:pPr algn="ctr"/>
                  <a:r>
                    <a:rPr lang="en-GB" sz="2000" b="1" dirty="0">
                      <a:solidFill>
                        <a:schemeClr val="bg1"/>
                      </a:solidFill>
                      <a:latin typeface="Century Gothic" panose="020B0502020202020204" pitchFamily="34" charset="0"/>
                    </a:rPr>
                    <a:t>New content </a:t>
                  </a:r>
                </a:p>
              </p:txBody>
            </p:sp>
            <p:pic>
              <p:nvPicPr>
                <p:cNvPr id="22" name="Picture 21">
                  <a:extLst>
                    <a:ext uri="{FF2B5EF4-FFF2-40B4-BE49-F238E27FC236}">
                      <a16:creationId xmlns:a16="http://schemas.microsoft.com/office/drawing/2014/main" id="{C71DCB38-5BA0-2B72-C363-4C4DA32401AB}"/>
                    </a:ext>
                  </a:extLst>
                </p:cNvPr>
                <p:cNvPicPr>
                  <a:picLocks noChangeAspect="1"/>
                </p:cNvPicPr>
                <p:nvPr/>
              </p:nvPicPr>
              <p:blipFill>
                <a:blip r:embed="rId4"/>
                <a:stretch>
                  <a:fillRect/>
                </a:stretch>
              </p:blipFill>
              <p:spPr>
                <a:xfrm>
                  <a:off x="7693437" y="4967346"/>
                  <a:ext cx="1718147" cy="1279723"/>
                </a:xfrm>
                <a:prstGeom prst="rect">
                  <a:avLst/>
                </a:prstGeom>
              </p:spPr>
            </p:pic>
          </p:grpSp>
          <p:sp>
            <p:nvSpPr>
              <p:cNvPr id="9" name="Arrow: Up 8">
                <a:extLst>
                  <a:ext uri="{FF2B5EF4-FFF2-40B4-BE49-F238E27FC236}">
                    <a16:creationId xmlns:a16="http://schemas.microsoft.com/office/drawing/2014/main" id="{39909F6C-D503-2CA7-8441-B9964D42D89A}"/>
                  </a:ext>
                </a:extLst>
              </p:cNvPr>
              <p:cNvSpPr/>
              <p:nvPr/>
            </p:nvSpPr>
            <p:spPr>
              <a:xfrm rot="5400000">
                <a:off x="5974777" y="5157055"/>
                <a:ext cx="542361" cy="914400"/>
              </a:xfrm>
              <a:prstGeom prst="upArrow">
                <a:avLst/>
              </a:prstGeom>
              <a:solidFill>
                <a:srgbClr val="003D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A66F4116-B43D-8BF5-EFA8-4BEE0E888812}"/>
                </a:ext>
              </a:extLst>
            </p:cNvPr>
            <p:cNvGrpSpPr/>
            <p:nvPr/>
          </p:nvGrpSpPr>
          <p:grpSpPr>
            <a:xfrm>
              <a:off x="1993436" y="4292637"/>
              <a:ext cx="4393076" cy="2250436"/>
              <a:chOff x="1993436" y="4292637"/>
              <a:chExt cx="4393076" cy="2250436"/>
            </a:xfrm>
          </p:grpSpPr>
          <p:grpSp>
            <p:nvGrpSpPr>
              <p:cNvPr id="31" name="Group 30">
                <a:extLst>
                  <a:ext uri="{FF2B5EF4-FFF2-40B4-BE49-F238E27FC236}">
                    <a16:creationId xmlns:a16="http://schemas.microsoft.com/office/drawing/2014/main" id="{8694154E-7AEA-F539-3C4D-1F307FC48A0F}"/>
                  </a:ext>
                </a:extLst>
              </p:cNvPr>
              <p:cNvGrpSpPr/>
              <p:nvPr/>
            </p:nvGrpSpPr>
            <p:grpSpPr>
              <a:xfrm>
                <a:off x="1993436" y="4701329"/>
                <a:ext cx="1642311" cy="1811756"/>
                <a:chOff x="1993436" y="4701329"/>
                <a:chExt cx="1642311" cy="1811756"/>
              </a:xfrm>
            </p:grpSpPr>
            <p:pic>
              <p:nvPicPr>
                <p:cNvPr id="26" name="Picture 25">
                  <a:extLst>
                    <a:ext uri="{FF2B5EF4-FFF2-40B4-BE49-F238E27FC236}">
                      <a16:creationId xmlns:a16="http://schemas.microsoft.com/office/drawing/2014/main" id="{3E002F68-1BCC-CD27-3337-6743120AD8FE}"/>
                    </a:ext>
                  </a:extLst>
                </p:cNvPr>
                <p:cNvPicPr>
                  <a:picLocks noChangeAspect="1"/>
                </p:cNvPicPr>
                <p:nvPr/>
              </p:nvPicPr>
              <p:blipFill>
                <a:blip r:embed="rId3"/>
                <a:stretch>
                  <a:fillRect/>
                </a:stretch>
              </p:blipFill>
              <p:spPr>
                <a:xfrm>
                  <a:off x="1993436" y="4701329"/>
                  <a:ext cx="1642311" cy="1811756"/>
                </a:xfrm>
                <a:prstGeom prst="rect">
                  <a:avLst/>
                </a:prstGeom>
              </p:spPr>
            </p:pic>
            <p:sp>
              <p:nvSpPr>
                <p:cNvPr id="10" name="Arrow: Up 9">
                  <a:extLst>
                    <a:ext uri="{FF2B5EF4-FFF2-40B4-BE49-F238E27FC236}">
                      <a16:creationId xmlns:a16="http://schemas.microsoft.com/office/drawing/2014/main" id="{232C2C55-7EBB-84E8-CA76-14FA38690980}"/>
                    </a:ext>
                  </a:extLst>
                </p:cNvPr>
                <p:cNvSpPr/>
                <p:nvPr/>
              </p:nvSpPr>
              <p:spPr>
                <a:xfrm rot="5400000">
                  <a:off x="2718063" y="5157055"/>
                  <a:ext cx="542361" cy="914400"/>
                </a:xfrm>
                <a:prstGeom prst="upArrow">
                  <a:avLst/>
                </a:prstGeom>
                <a:solidFill>
                  <a:srgbClr val="003D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6A79DD09-5EF5-21B9-8278-0CB88E136E8A}"/>
                  </a:ext>
                </a:extLst>
              </p:cNvPr>
              <p:cNvGrpSpPr/>
              <p:nvPr/>
            </p:nvGrpSpPr>
            <p:grpSpPr>
              <a:xfrm>
                <a:off x="3566159" y="4292637"/>
                <a:ext cx="2820353" cy="2250436"/>
                <a:chOff x="3566159" y="4292637"/>
                <a:chExt cx="2820353" cy="2250436"/>
              </a:xfrm>
            </p:grpSpPr>
            <p:sp>
              <p:nvSpPr>
                <p:cNvPr id="14" name="TextBox 13">
                  <a:extLst>
                    <a:ext uri="{FF2B5EF4-FFF2-40B4-BE49-F238E27FC236}">
                      <a16:creationId xmlns:a16="http://schemas.microsoft.com/office/drawing/2014/main" id="{2E9877AD-9D60-F80C-47D2-60204E6C45B9}"/>
                    </a:ext>
                  </a:extLst>
                </p:cNvPr>
                <p:cNvSpPr txBox="1"/>
                <p:nvPr/>
              </p:nvSpPr>
              <p:spPr>
                <a:xfrm>
                  <a:off x="3566159" y="4292637"/>
                  <a:ext cx="2820353" cy="400110"/>
                </a:xfrm>
                <a:prstGeom prst="rect">
                  <a:avLst/>
                </a:prstGeom>
                <a:noFill/>
              </p:spPr>
              <p:txBody>
                <a:bodyPr wrap="square" rtlCol="0">
                  <a:spAutoFit/>
                </a:bodyPr>
                <a:lstStyle/>
                <a:p>
                  <a:pPr algn="ctr"/>
                  <a:r>
                    <a:rPr lang="en-GB" sz="2000" b="1" dirty="0">
                      <a:solidFill>
                        <a:schemeClr val="bg1"/>
                      </a:solidFill>
                      <a:latin typeface="Century Gothic" panose="020B0502020202020204" pitchFamily="34" charset="0"/>
                    </a:rPr>
                    <a:t>Patterns identified</a:t>
                  </a:r>
                </a:p>
              </p:txBody>
            </p:sp>
            <p:pic>
              <p:nvPicPr>
                <p:cNvPr id="20" name="Picture 19">
                  <a:extLst>
                    <a:ext uri="{FF2B5EF4-FFF2-40B4-BE49-F238E27FC236}">
                      <a16:creationId xmlns:a16="http://schemas.microsoft.com/office/drawing/2014/main" id="{92C51A7B-2E6C-B733-70F3-390E78DA475E}"/>
                    </a:ext>
                  </a:extLst>
                </p:cNvPr>
                <p:cNvPicPr>
                  <a:picLocks noChangeAspect="1"/>
                </p:cNvPicPr>
                <p:nvPr/>
              </p:nvPicPr>
              <p:blipFill>
                <a:blip r:embed="rId5"/>
                <a:stretch>
                  <a:fillRect/>
                </a:stretch>
              </p:blipFill>
              <p:spPr>
                <a:xfrm>
                  <a:off x="3727521" y="4988804"/>
                  <a:ext cx="2020549" cy="1554269"/>
                </a:xfrm>
                <a:prstGeom prst="rect">
                  <a:avLst/>
                </a:prstGeom>
              </p:spPr>
            </p:pic>
          </p:grpSp>
        </p:grpSp>
        <p:grpSp>
          <p:nvGrpSpPr>
            <p:cNvPr id="28" name="Group 27">
              <a:extLst>
                <a:ext uri="{FF2B5EF4-FFF2-40B4-BE49-F238E27FC236}">
                  <a16:creationId xmlns:a16="http://schemas.microsoft.com/office/drawing/2014/main" id="{EEECCC78-C98B-E874-AB45-523705A80534}"/>
                </a:ext>
              </a:extLst>
            </p:cNvPr>
            <p:cNvGrpSpPr/>
            <p:nvPr/>
          </p:nvGrpSpPr>
          <p:grpSpPr>
            <a:xfrm>
              <a:off x="241033" y="4251835"/>
              <a:ext cx="1818126" cy="1999007"/>
              <a:chOff x="241033" y="4251835"/>
              <a:chExt cx="1818126" cy="1999007"/>
            </a:xfrm>
          </p:grpSpPr>
          <p:sp>
            <p:nvSpPr>
              <p:cNvPr id="13" name="TextBox 12">
                <a:extLst>
                  <a:ext uri="{FF2B5EF4-FFF2-40B4-BE49-F238E27FC236}">
                    <a16:creationId xmlns:a16="http://schemas.microsoft.com/office/drawing/2014/main" id="{DB8B8378-FACB-3999-FF94-EC35C4F83D4D}"/>
                  </a:ext>
                </a:extLst>
              </p:cNvPr>
              <p:cNvSpPr txBox="1"/>
              <p:nvPr/>
            </p:nvSpPr>
            <p:spPr>
              <a:xfrm>
                <a:off x="241033" y="4251835"/>
                <a:ext cx="1818126" cy="400110"/>
              </a:xfrm>
              <a:prstGeom prst="rect">
                <a:avLst/>
              </a:prstGeom>
              <a:noFill/>
            </p:spPr>
            <p:txBody>
              <a:bodyPr wrap="none" rtlCol="0">
                <a:spAutoFit/>
              </a:bodyPr>
              <a:lstStyle/>
              <a:p>
                <a:r>
                  <a:rPr lang="en-GB" sz="2000" b="1" dirty="0">
                    <a:solidFill>
                      <a:schemeClr val="bg1"/>
                    </a:solidFill>
                    <a:latin typeface="Century Gothic" panose="020B0502020202020204" pitchFamily="34" charset="0"/>
                  </a:rPr>
                  <a:t>Training data</a:t>
                </a:r>
              </a:p>
            </p:txBody>
          </p:sp>
          <p:pic>
            <p:nvPicPr>
              <p:cNvPr id="24" name="Picture 23">
                <a:extLst>
                  <a:ext uri="{FF2B5EF4-FFF2-40B4-BE49-F238E27FC236}">
                    <a16:creationId xmlns:a16="http://schemas.microsoft.com/office/drawing/2014/main" id="{47F69BC6-4992-66BD-061D-43EED048FCEF}"/>
                  </a:ext>
                </a:extLst>
              </p:cNvPr>
              <p:cNvPicPr>
                <a:picLocks noChangeAspect="1"/>
              </p:cNvPicPr>
              <p:nvPr/>
            </p:nvPicPr>
            <p:blipFill>
              <a:blip r:embed="rId6"/>
              <a:stretch>
                <a:fillRect/>
              </a:stretch>
            </p:blipFill>
            <p:spPr>
              <a:xfrm>
                <a:off x="350627" y="4858550"/>
                <a:ext cx="1380442" cy="1392292"/>
              </a:xfrm>
              <a:prstGeom prst="rect">
                <a:avLst/>
              </a:prstGeom>
            </p:spPr>
          </p:pic>
        </p:grpSp>
      </p:grpSp>
      <p:sp>
        <p:nvSpPr>
          <p:cNvPr id="33" name="TextBox 32">
            <a:extLst>
              <a:ext uri="{FF2B5EF4-FFF2-40B4-BE49-F238E27FC236}">
                <a16:creationId xmlns:a16="http://schemas.microsoft.com/office/drawing/2014/main" id="{555F91E7-1F90-23BE-21C1-F6F3F40F8F07}"/>
              </a:ext>
            </a:extLst>
          </p:cNvPr>
          <p:cNvSpPr txBox="1"/>
          <p:nvPr/>
        </p:nvSpPr>
        <p:spPr>
          <a:xfrm>
            <a:off x="10215154" y="574765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46164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00B2FC-1B23-2635-E08B-5CCFE797705C}"/>
              </a:ext>
            </a:extLst>
          </p:cNvPr>
          <p:cNvSpPr>
            <a:spLocks noGrp="1"/>
          </p:cNvSpPr>
          <p:nvPr>
            <p:ph sz="half" idx="10"/>
          </p:nvPr>
        </p:nvSpPr>
        <p:spPr>
          <a:xfrm>
            <a:off x="232916" y="1853830"/>
            <a:ext cx="4281212" cy="3730307"/>
          </a:xfrm>
        </p:spPr>
        <p:txBody>
          <a:bodyPr/>
          <a:lstStyle/>
          <a:p>
            <a:r>
              <a:rPr lang="en-GB" dirty="0"/>
              <a:t>Organise the strategies for checking online information into a diamond 9, with those strategies that are most reliable at the top, and those that are least reliable at the bottom.</a:t>
            </a:r>
          </a:p>
        </p:txBody>
      </p:sp>
      <p:sp>
        <p:nvSpPr>
          <p:cNvPr id="3" name="Title 2">
            <a:extLst>
              <a:ext uri="{FF2B5EF4-FFF2-40B4-BE49-F238E27FC236}">
                <a16:creationId xmlns:a16="http://schemas.microsoft.com/office/drawing/2014/main" id="{F4298370-8EDE-9568-3DE4-465A9B823A06}"/>
              </a:ext>
            </a:extLst>
          </p:cNvPr>
          <p:cNvSpPr>
            <a:spLocks noGrp="1"/>
          </p:cNvSpPr>
          <p:nvPr>
            <p:ph type="title"/>
          </p:nvPr>
        </p:nvSpPr>
        <p:spPr>
          <a:xfrm>
            <a:off x="233593" y="543877"/>
            <a:ext cx="4425813" cy="1238623"/>
          </a:xfrm>
        </p:spPr>
        <p:txBody>
          <a:bodyPr/>
          <a:lstStyle/>
          <a:p>
            <a:r>
              <a:rPr lang="en-GB" dirty="0"/>
              <a:t>Algorithms and fact-checking</a:t>
            </a:r>
          </a:p>
        </p:txBody>
      </p:sp>
      <p:sp>
        <p:nvSpPr>
          <p:cNvPr id="4" name="Slide Number Placeholder 3">
            <a:extLst>
              <a:ext uri="{FF2B5EF4-FFF2-40B4-BE49-F238E27FC236}">
                <a16:creationId xmlns:a16="http://schemas.microsoft.com/office/drawing/2014/main" id="{DAC00AB8-FDCC-0B40-E7FD-DA818A3CB590}"/>
              </a:ext>
            </a:extLst>
          </p:cNvPr>
          <p:cNvSpPr>
            <a:spLocks noGrp="1"/>
          </p:cNvSpPr>
          <p:nvPr>
            <p:ph type="sldNum" sz="quarter" idx="4"/>
          </p:nvPr>
        </p:nvSpPr>
        <p:spPr/>
        <p:txBody>
          <a:bodyPr/>
          <a:lstStyle/>
          <a:p>
            <a:r>
              <a:rPr lang="en-GB" dirty="0"/>
              <a:t>© PSHE Association 2026</a:t>
            </a:r>
          </a:p>
        </p:txBody>
      </p:sp>
      <p:grpSp>
        <p:nvGrpSpPr>
          <p:cNvPr id="14" name="Group 13">
            <a:extLst>
              <a:ext uri="{FF2B5EF4-FFF2-40B4-BE49-F238E27FC236}">
                <a16:creationId xmlns:a16="http://schemas.microsoft.com/office/drawing/2014/main" id="{3E5FE9B5-CE3A-995A-D608-98297CD1A64D}"/>
              </a:ext>
            </a:extLst>
          </p:cNvPr>
          <p:cNvGrpSpPr/>
          <p:nvPr/>
        </p:nvGrpSpPr>
        <p:grpSpPr>
          <a:xfrm>
            <a:off x="6642804" y="2024322"/>
            <a:ext cx="2729668" cy="3405406"/>
            <a:chOff x="4468275" y="1300902"/>
            <a:chExt cx="4319123" cy="5279853"/>
          </a:xfrm>
          <a:solidFill>
            <a:schemeClr val="bg1"/>
          </a:solidFill>
        </p:grpSpPr>
        <p:sp>
          <p:nvSpPr>
            <p:cNvPr id="15" name="Rectangle: Rounded Corners 5">
              <a:extLst>
                <a:ext uri="{FF2B5EF4-FFF2-40B4-BE49-F238E27FC236}">
                  <a16:creationId xmlns:a16="http://schemas.microsoft.com/office/drawing/2014/main" id="{146BB37C-0831-5B37-7538-F4B5E48F5FFF}"/>
                </a:ext>
              </a:extLst>
            </p:cNvPr>
            <p:cNvSpPr/>
            <p:nvPr/>
          </p:nvSpPr>
          <p:spPr>
            <a:xfrm>
              <a:off x="5969252" y="1300902"/>
              <a:ext cx="1317171" cy="946357"/>
            </a:xfrm>
            <a:prstGeom prst="roundRect">
              <a:avLst/>
            </a:prstGeom>
            <a:grp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6">
              <a:extLst>
                <a:ext uri="{FF2B5EF4-FFF2-40B4-BE49-F238E27FC236}">
                  <a16:creationId xmlns:a16="http://schemas.microsoft.com/office/drawing/2014/main" id="{9B4425DC-0DBA-BA2A-746F-EC676763E93A}"/>
                </a:ext>
              </a:extLst>
            </p:cNvPr>
            <p:cNvSpPr/>
            <p:nvPr/>
          </p:nvSpPr>
          <p:spPr>
            <a:xfrm>
              <a:off x="6776993" y="2403441"/>
              <a:ext cx="1317171" cy="946357"/>
            </a:xfrm>
            <a:prstGeom prst="roundRect">
              <a:avLst/>
            </a:prstGeom>
            <a:grp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7">
              <a:extLst>
                <a:ext uri="{FF2B5EF4-FFF2-40B4-BE49-F238E27FC236}">
                  <a16:creationId xmlns:a16="http://schemas.microsoft.com/office/drawing/2014/main" id="{D310FD8A-B7C9-5380-68DC-874517B9B1CE}"/>
                </a:ext>
              </a:extLst>
            </p:cNvPr>
            <p:cNvSpPr/>
            <p:nvPr/>
          </p:nvSpPr>
          <p:spPr>
            <a:xfrm>
              <a:off x="5969251" y="3467650"/>
              <a:ext cx="1317171" cy="946357"/>
            </a:xfrm>
            <a:prstGeom prst="roundRect">
              <a:avLst/>
            </a:prstGeom>
            <a:grp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8">
              <a:extLst>
                <a:ext uri="{FF2B5EF4-FFF2-40B4-BE49-F238E27FC236}">
                  <a16:creationId xmlns:a16="http://schemas.microsoft.com/office/drawing/2014/main" id="{26461077-7D9B-7D9B-4618-1B87E8760266}"/>
                </a:ext>
              </a:extLst>
            </p:cNvPr>
            <p:cNvSpPr/>
            <p:nvPr/>
          </p:nvSpPr>
          <p:spPr>
            <a:xfrm>
              <a:off x="5969251" y="5634398"/>
              <a:ext cx="1317171" cy="946357"/>
            </a:xfrm>
            <a:prstGeom prst="roundRect">
              <a:avLst/>
            </a:prstGeom>
            <a:grp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9">
              <a:extLst>
                <a:ext uri="{FF2B5EF4-FFF2-40B4-BE49-F238E27FC236}">
                  <a16:creationId xmlns:a16="http://schemas.microsoft.com/office/drawing/2014/main" id="{8784A415-86F4-B401-6660-74E5DF01615C}"/>
                </a:ext>
              </a:extLst>
            </p:cNvPr>
            <p:cNvSpPr/>
            <p:nvPr/>
          </p:nvSpPr>
          <p:spPr>
            <a:xfrm>
              <a:off x="4468275" y="3467650"/>
              <a:ext cx="1317171" cy="946357"/>
            </a:xfrm>
            <a:prstGeom prst="roundRect">
              <a:avLst/>
            </a:prstGeom>
            <a:grp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0">
              <a:extLst>
                <a:ext uri="{FF2B5EF4-FFF2-40B4-BE49-F238E27FC236}">
                  <a16:creationId xmlns:a16="http://schemas.microsoft.com/office/drawing/2014/main" id="{6BE76D82-5307-5D32-1857-6931ADD5C991}"/>
                </a:ext>
              </a:extLst>
            </p:cNvPr>
            <p:cNvSpPr/>
            <p:nvPr/>
          </p:nvSpPr>
          <p:spPr>
            <a:xfrm>
              <a:off x="7470227" y="3467650"/>
              <a:ext cx="1317171" cy="946357"/>
            </a:xfrm>
            <a:prstGeom prst="roundRect">
              <a:avLst/>
            </a:prstGeom>
            <a:grp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11">
              <a:extLst>
                <a:ext uri="{FF2B5EF4-FFF2-40B4-BE49-F238E27FC236}">
                  <a16:creationId xmlns:a16="http://schemas.microsoft.com/office/drawing/2014/main" id="{59E0ACDB-1433-0999-C955-DA1D94DE2220}"/>
                </a:ext>
              </a:extLst>
            </p:cNvPr>
            <p:cNvSpPr/>
            <p:nvPr/>
          </p:nvSpPr>
          <p:spPr>
            <a:xfrm>
              <a:off x="5256235" y="2403441"/>
              <a:ext cx="1317171" cy="946357"/>
            </a:xfrm>
            <a:prstGeom prst="roundRect">
              <a:avLst/>
            </a:prstGeom>
            <a:grp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12">
              <a:extLst>
                <a:ext uri="{FF2B5EF4-FFF2-40B4-BE49-F238E27FC236}">
                  <a16:creationId xmlns:a16="http://schemas.microsoft.com/office/drawing/2014/main" id="{CE956899-52DE-CCDC-FBB3-5278619DE925}"/>
                </a:ext>
              </a:extLst>
            </p:cNvPr>
            <p:cNvSpPr/>
            <p:nvPr/>
          </p:nvSpPr>
          <p:spPr>
            <a:xfrm>
              <a:off x="6776993" y="4551024"/>
              <a:ext cx="1317171" cy="946357"/>
            </a:xfrm>
            <a:prstGeom prst="roundRect">
              <a:avLst/>
            </a:prstGeom>
            <a:grp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13">
              <a:extLst>
                <a:ext uri="{FF2B5EF4-FFF2-40B4-BE49-F238E27FC236}">
                  <a16:creationId xmlns:a16="http://schemas.microsoft.com/office/drawing/2014/main" id="{875CEEE6-DBF4-86F9-6C36-12A41F42D5EA}"/>
                </a:ext>
              </a:extLst>
            </p:cNvPr>
            <p:cNvSpPr/>
            <p:nvPr/>
          </p:nvSpPr>
          <p:spPr>
            <a:xfrm>
              <a:off x="5256235" y="4551024"/>
              <a:ext cx="1317171" cy="946357"/>
            </a:xfrm>
            <a:prstGeom prst="roundRect">
              <a:avLst/>
            </a:prstGeom>
            <a:grpFill/>
            <a:ln w="28575">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 name="Group 23">
            <a:extLst>
              <a:ext uri="{FF2B5EF4-FFF2-40B4-BE49-F238E27FC236}">
                <a16:creationId xmlns:a16="http://schemas.microsoft.com/office/drawing/2014/main" id="{3072F7BF-462C-A14F-6005-136ED71363C9}"/>
              </a:ext>
            </a:extLst>
          </p:cNvPr>
          <p:cNvGrpSpPr/>
          <p:nvPr/>
        </p:nvGrpSpPr>
        <p:grpSpPr>
          <a:xfrm>
            <a:off x="6579210" y="1085311"/>
            <a:ext cx="2847267" cy="855931"/>
            <a:chOff x="2820497" y="5513055"/>
            <a:chExt cx="2847267" cy="855931"/>
          </a:xfrm>
        </p:grpSpPr>
        <p:sp>
          <p:nvSpPr>
            <p:cNvPr id="25" name="Rounded Rectangle 24">
              <a:extLst>
                <a:ext uri="{FF2B5EF4-FFF2-40B4-BE49-F238E27FC236}">
                  <a16:creationId xmlns:a16="http://schemas.microsoft.com/office/drawing/2014/main" id="{F02C77DF-6570-ACAA-CB1D-5B7DB7C78203}"/>
                </a:ext>
              </a:extLst>
            </p:cNvPr>
            <p:cNvSpPr/>
            <p:nvPr/>
          </p:nvSpPr>
          <p:spPr>
            <a:xfrm>
              <a:off x="3158547" y="5513055"/>
              <a:ext cx="2115860" cy="855931"/>
            </a:xfrm>
            <a:prstGeom prst="roundRect">
              <a:avLst/>
            </a:prstGeom>
            <a:solidFill>
              <a:srgbClr val="F6B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209F8C93-420A-2A77-5D32-05F824EF5D41}"/>
                </a:ext>
              </a:extLst>
            </p:cNvPr>
            <p:cNvSpPr txBox="1"/>
            <p:nvPr/>
          </p:nvSpPr>
          <p:spPr>
            <a:xfrm>
              <a:off x="2820497" y="5742359"/>
              <a:ext cx="2847267" cy="338554"/>
            </a:xfrm>
            <a:prstGeom prst="rect">
              <a:avLst/>
            </a:prstGeom>
            <a:noFill/>
          </p:spPr>
          <p:txBody>
            <a:bodyPr wrap="square" rtlCol="0">
              <a:spAutoFit/>
            </a:bodyPr>
            <a:lstStyle/>
            <a:p>
              <a:pPr algn="ctr"/>
              <a:r>
                <a:rPr lang="en-US" sz="1600" b="1" dirty="0">
                  <a:latin typeface="Century Gothic" panose="020B0502020202020204" pitchFamily="34" charset="0"/>
                </a:rPr>
                <a:t>Most reliable</a:t>
              </a:r>
              <a:endParaRPr lang="en-GB" sz="1600" b="1" dirty="0">
                <a:latin typeface="Century Gothic" panose="020B0502020202020204" pitchFamily="34" charset="0"/>
              </a:endParaRPr>
            </a:p>
          </p:txBody>
        </p:sp>
      </p:grpSp>
      <p:grpSp>
        <p:nvGrpSpPr>
          <p:cNvPr id="27" name="Group 26">
            <a:extLst>
              <a:ext uri="{FF2B5EF4-FFF2-40B4-BE49-F238E27FC236}">
                <a16:creationId xmlns:a16="http://schemas.microsoft.com/office/drawing/2014/main" id="{2C9BB2A0-98E0-02B7-F51B-D49A94F7B0A0}"/>
              </a:ext>
            </a:extLst>
          </p:cNvPr>
          <p:cNvGrpSpPr/>
          <p:nvPr/>
        </p:nvGrpSpPr>
        <p:grpSpPr>
          <a:xfrm>
            <a:off x="6549604" y="5550910"/>
            <a:ext cx="2847267" cy="860400"/>
            <a:chOff x="2811353" y="5430657"/>
            <a:chExt cx="2847267" cy="860400"/>
          </a:xfrm>
        </p:grpSpPr>
        <p:sp>
          <p:nvSpPr>
            <p:cNvPr id="28" name="Rounded Rectangle 27">
              <a:extLst>
                <a:ext uri="{FF2B5EF4-FFF2-40B4-BE49-F238E27FC236}">
                  <a16:creationId xmlns:a16="http://schemas.microsoft.com/office/drawing/2014/main" id="{C650F07F-E145-7EE3-BDF1-8C31D1D65E64}"/>
                </a:ext>
              </a:extLst>
            </p:cNvPr>
            <p:cNvSpPr/>
            <p:nvPr/>
          </p:nvSpPr>
          <p:spPr>
            <a:xfrm>
              <a:off x="3171471" y="5430657"/>
              <a:ext cx="2113200" cy="860400"/>
            </a:xfrm>
            <a:prstGeom prst="roundRect">
              <a:avLst/>
            </a:prstGeom>
            <a:solidFill>
              <a:srgbClr val="F6B4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C44D35F-7425-AF74-0620-F274A7F7A892}"/>
                </a:ext>
              </a:extLst>
            </p:cNvPr>
            <p:cNvSpPr txBox="1"/>
            <p:nvPr/>
          </p:nvSpPr>
          <p:spPr>
            <a:xfrm>
              <a:off x="2811353" y="5680628"/>
              <a:ext cx="2847267" cy="338554"/>
            </a:xfrm>
            <a:prstGeom prst="rect">
              <a:avLst/>
            </a:prstGeom>
            <a:noFill/>
          </p:spPr>
          <p:txBody>
            <a:bodyPr wrap="square" rtlCol="0">
              <a:spAutoFit/>
            </a:bodyPr>
            <a:lstStyle/>
            <a:p>
              <a:pPr algn="ctr"/>
              <a:r>
                <a:rPr lang="en-US" sz="1600" b="1" dirty="0">
                  <a:latin typeface="Century Gothic" panose="020B0502020202020204" pitchFamily="34" charset="0"/>
                </a:rPr>
                <a:t>Least reliable</a:t>
              </a:r>
              <a:endParaRPr lang="en-GB" sz="1600" b="1" dirty="0">
                <a:latin typeface="Century Gothic" panose="020B0502020202020204" pitchFamily="34" charset="0"/>
              </a:endParaRPr>
            </a:p>
          </p:txBody>
        </p:sp>
      </p:grpSp>
    </p:spTree>
    <p:extLst>
      <p:ext uri="{BB962C8B-B14F-4D97-AF65-F5344CB8AC3E}">
        <p14:creationId xmlns:p14="http://schemas.microsoft.com/office/powerpoint/2010/main" val="96998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A0D0BF0-8D78-4F35-2810-6DE46BF35759}"/>
              </a:ext>
            </a:extLst>
          </p:cNvPr>
          <p:cNvPicPr>
            <a:picLocks noChangeAspect="1"/>
          </p:cNvPicPr>
          <p:nvPr/>
        </p:nvPicPr>
        <p:blipFill>
          <a:blip r:embed="rId3"/>
          <a:stretch>
            <a:fillRect/>
          </a:stretch>
        </p:blipFill>
        <p:spPr>
          <a:xfrm>
            <a:off x="5114925" y="1412875"/>
            <a:ext cx="4465638" cy="2236051"/>
          </a:xfrm>
          <a:prstGeom prst="rect">
            <a:avLst/>
          </a:prstGeom>
        </p:spPr>
      </p:pic>
      <p:sp>
        <p:nvSpPr>
          <p:cNvPr id="2" name="Content Placeholder 1">
            <a:extLst>
              <a:ext uri="{FF2B5EF4-FFF2-40B4-BE49-F238E27FC236}">
                <a16:creationId xmlns:a16="http://schemas.microsoft.com/office/drawing/2014/main" id="{8C8A9931-4D2C-525C-6290-39A0062106F6}"/>
              </a:ext>
            </a:extLst>
          </p:cNvPr>
          <p:cNvSpPr>
            <a:spLocks noGrp="1"/>
          </p:cNvSpPr>
          <p:nvPr>
            <p:ph sz="half" idx="10"/>
          </p:nvPr>
        </p:nvSpPr>
        <p:spPr>
          <a:xfrm>
            <a:off x="226384" y="1283711"/>
            <a:ext cx="4437056" cy="4368246"/>
          </a:xfrm>
        </p:spPr>
        <p:txBody>
          <a:bodyPr>
            <a:noAutofit/>
          </a:bodyPr>
          <a:lstStyle/>
          <a:p>
            <a:r>
              <a:rPr lang="en-GB" b="1" dirty="0"/>
              <a:t>Poppy has noticed lots of the stories on social media are biased or seem like they are not real.</a:t>
            </a:r>
          </a:p>
          <a:p>
            <a:r>
              <a:rPr lang="en-GB" dirty="0"/>
              <a:t>Write a response to Poppy explaining why it is important to fact-check, including:</a:t>
            </a:r>
          </a:p>
          <a:p>
            <a:pPr marL="162000" lvl="0" indent="-162000">
              <a:buClr>
                <a:schemeClr val="bg1"/>
              </a:buClr>
              <a:buFont typeface="Arial" panose="020B0604020202020204" pitchFamily="34" charset="0"/>
              <a:buChar char="•"/>
            </a:pPr>
            <a:r>
              <a:rPr lang="en-GB" dirty="0"/>
              <a:t>the impact of algorithms </a:t>
            </a:r>
            <a:br>
              <a:rPr lang="en-GB" dirty="0"/>
            </a:br>
            <a:r>
              <a:rPr lang="en-GB" dirty="0"/>
              <a:t>and bias</a:t>
            </a:r>
          </a:p>
          <a:p>
            <a:pPr marL="162000" lvl="0" indent="-162000">
              <a:buClr>
                <a:schemeClr val="bg1"/>
              </a:buClr>
              <a:buFont typeface="Arial" panose="020B0604020202020204" pitchFamily="34" charset="0"/>
              <a:buChar char="•"/>
            </a:pPr>
            <a:r>
              <a:rPr lang="en-GB" dirty="0"/>
              <a:t>some strategies Poppy could use to fact-check </a:t>
            </a:r>
          </a:p>
          <a:p>
            <a:endParaRPr lang="en-GB" dirty="0"/>
          </a:p>
        </p:txBody>
      </p:sp>
      <p:sp>
        <p:nvSpPr>
          <p:cNvPr id="3" name="Title 2">
            <a:extLst>
              <a:ext uri="{FF2B5EF4-FFF2-40B4-BE49-F238E27FC236}">
                <a16:creationId xmlns:a16="http://schemas.microsoft.com/office/drawing/2014/main" id="{AAED2B01-25CA-B68E-07A3-AA43A82F6F4F}"/>
              </a:ext>
            </a:extLst>
          </p:cNvPr>
          <p:cNvSpPr>
            <a:spLocks noGrp="1"/>
          </p:cNvSpPr>
          <p:nvPr>
            <p:ph type="title"/>
          </p:nvPr>
        </p:nvSpPr>
        <p:spPr>
          <a:xfrm>
            <a:off x="233592" y="543878"/>
            <a:ext cx="7355927" cy="694054"/>
          </a:xfrm>
        </p:spPr>
        <p:txBody>
          <a:bodyPr/>
          <a:lstStyle/>
          <a:p>
            <a:r>
              <a:rPr lang="en-GB" dirty="0"/>
              <a:t>Algorithms and fact-checking</a:t>
            </a:r>
          </a:p>
        </p:txBody>
      </p:sp>
      <p:sp>
        <p:nvSpPr>
          <p:cNvPr id="4" name="Slide Number Placeholder 3">
            <a:extLst>
              <a:ext uri="{FF2B5EF4-FFF2-40B4-BE49-F238E27FC236}">
                <a16:creationId xmlns:a16="http://schemas.microsoft.com/office/drawing/2014/main" id="{4C9FACCF-2FEE-5555-185D-76A84C5E9086}"/>
              </a:ext>
            </a:extLst>
          </p:cNvPr>
          <p:cNvSpPr>
            <a:spLocks noGrp="1"/>
          </p:cNvSpPr>
          <p:nvPr>
            <p:ph type="sldNum" sz="quarter" idx="4"/>
          </p:nvPr>
        </p:nvSpPr>
        <p:spPr/>
        <p:txBody>
          <a:bodyPr/>
          <a:lstStyle/>
          <a:p>
            <a:r>
              <a:rPr lang="en-GB" dirty="0"/>
              <a:t>© PSHE Association 2026</a:t>
            </a:r>
          </a:p>
        </p:txBody>
      </p:sp>
      <p:pic>
        <p:nvPicPr>
          <p:cNvPr id="10" name="Picture 9">
            <a:extLst>
              <a:ext uri="{FF2B5EF4-FFF2-40B4-BE49-F238E27FC236}">
                <a16:creationId xmlns:a16="http://schemas.microsoft.com/office/drawing/2014/main" id="{7E67225D-1EE1-65A8-D69A-567D529E9320}"/>
              </a:ext>
            </a:extLst>
          </p:cNvPr>
          <p:cNvPicPr>
            <a:picLocks noChangeAspect="1"/>
          </p:cNvPicPr>
          <p:nvPr/>
        </p:nvPicPr>
        <p:blipFill>
          <a:blip r:embed="rId4"/>
          <a:stretch>
            <a:fillRect/>
          </a:stretch>
        </p:blipFill>
        <p:spPr>
          <a:xfrm>
            <a:off x="6711950" y="3308948"/>
            <a:ext cx="3558020" cy="3558020"/>
          </a:xfrm>
          <a:prstGeom prst="rect">
            <a:avLst/>
          </a:prstGeom>
        </p:spPr>
      </p:pic>
      <p:pic>
        <p:nvPicPr>
          <p:cNvPr id="11" name="Google Shape;398;p16">
            <a:extLst>
              <a:ext uri="{FF2B5EF4-FFF2-40B4-BE49-F238E27FC236}">
                <a16:creationId xmlns:a16="http://schemas.microsoft.com/office/drawing/2014/main" id="{777CE7AB-616E-AD80-B0EF-FE88960B84E3}"/>
              </a:ext>
            </a:extLst>
          </p:cNvPr>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100000"/>
                    </a14:imgEffect>
                  </a14:imgLayer>
                </a14:imgProps>
              </a:ext>
            </a:extLst>
          </a:blip>
          <a:srcRect/>
          <a:stretch/>
        </p:blipFill>
        <p:spPr>
          <a:xfrm>
            <a:off x="301624" y="5898239"/>
            <a:ext cx="408764" cy="664804"/>
          </a:xfrm>
          <a:prstGeom prst="rect">
            <a:avLst/>
          </a:prstGeom>
          <a:noFill/>
          <a:ln>
            <a:noFill/>
          </a:ln>
        </p:spPr>
      </p:pic>
      <p:pic>
        <p:nvPicPr>
          <p:cNvPr id="12" name="Google Shape;399;p16">
            <a:extLst>
              <a:ext uri="{FF2B5EF4-FFF2-40B4-BE49-F238E27FC236}">
                <a16:creationId xmlns:a16="http://schemas.microsoft.com/office/drawing/2014/main" id="{05025F44-B6EE-931A-6010-DE6B5C4552C1}"/>
              </a:ext>
            </a:extLst>
          </p:cNvPr>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100000"/>
                    </a14:imgEffect>
                  </a14:imgLayer>
                </a14:imgProps>
              </a:ext>
            </a:extLst>
          </a:blip>
          <a:srcRect/>
          <a:stretch/>
        </p:blipFill>
        <p:spPr>
          <a:xfrm>
            <a:off x="710389" y="6051927"/>
            <a:ext cx="440209" cy="480636"/>
          </a:xfrm>
          <a:prstGeom prst="rect">
            <a:avLst/>
          </a:prstGeom>
          <a:noFill/>
          <a:ln>
            <a:noFill/>
          </a:ln>
        </p:spPr>
      </p:pic>
      <p:sp>
        <p:nvSpPr>
          <p:cNvPr id="15" name="TextBox 14">
            <a:extLst>
              <a:ext uri="{FF2B5EF4-FFF2-40B4-BE49-F238E27FC236}">
                <a16:creationId xmlns:a16="http://schemas.microsoft.com/office/drawing/2014/main" id="{9FC90477-785C-6054-B4B6-532C54F05A08}"/>
              </a:ext>
            </a:extLst>
          </p:cNvPr>
          <p:cNvSpPr txBox="1"/>
          <p:nvPr/>
        </p:nvSpPr>
        <p:spPr>
          <a:xfrm>
            <a:off x="5236030" y="1628637"/>
            <a:ext cx="4156163" cy="1495730"/>
          </a:xfrm>
          <a:prstGeom prst="rect">
            <a:avLst/>
          </a:prstGeom>
          <a:noFill/>
        </p:spPr>
        <p:txBody>
          <a:bodyPr wrap="square">
            <a:spAutoFit/>
          </a:bodyPr>
          <a:lstStyle/>
          <a:p>
            <a:pPr>
              <a:lnSpc>
                <a:spcPts val="2800"/>
              </a:lnSpc>
            </a:pPr>
            <a:r>
              <a:rPr lang="en-US" sz="2000" dirty="0">
                <a:latin typeface="Century Gothic" panose="020B0502020202020204" pitchFamily="34" charset="0"/>
              </a:rPr>
              <a:t>My social media seems full of fake news these days, it’s so biased too. How am I supposed to know what’s real?</a:t>
            </a:r>
          </a:p>
        </p:txBody>
      </p:sp>
    </p:spTree>
    <p:extLst>
      <p:ext uri="{BB962C8B-B14F-4D97-AF65-F5344CB8AC3E}">
        <p14:creationId xmlns:p14="http://schemas.microsoft.com/office/powerpoint/2010/main" val="192647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EC02FD-3248-5EB2-B4DB-41B13BCC9EB0}"/>
              </a:ext>
            </a:extLst>
          </p:cNvPr>
          <p:cNvSpPr/>
          <p:nvPr/>
        </p:nvSpPr>
        <p:spPr>
          <a:xfrm>
            <a:off x="0" y="3590924"/>
            <a:ext cx="9906000" cy="326707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127DD0D1-6AA7-E2DE-5A19-23F37D12D809}"/>
              </a:ext>
            </a:extLst>
          </p:cNvPr>
          <p:cNvSpPr/>
          <p:nvPr/>
        </p:nvSpPr>
        <p:spPr>
          <a:xfrm>
            <a:off x="323850" y="1412875"/>
            <a:ext cx="9256713" cy="1852613"/>
          </a:xfrm>
          <a:prstGeom prst="roundRect">
            <a:avLst>
              <a:gd name="adj" fmla="val 9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rIns="288000" rtlCol="0" anchor="ctr"/>
          <a:lstStyle/>
          <a:p>
            <a:pPr algn="ctr">
              <a:lnSpc>
                <a:spcPts val="4200"/>
              </a:lnSpc>
            </a:pPr>
            <a:r>
              <a:rPr lang="en-GB" sz="3200" b="1" dirty="0">
                <a:latin typeface="Century Gothic" panose="020B0502020202020204" pitchFamily="34" charset="0"/>
              </a:rPr>
              <a:t>What could the possible impacts of spreading mis- and disinformation be?</a:t>
            </a:r>
            <a:endParaRPr lang="en-GB" sz="3200" dirty="0">
              <a:latin typeface="Century Gothic" panose="020B0502020202020204" pitchFamily="34" charset="0"/>
            </a:endParaRPr>
          </a:p>
        </p:txBody>
      </p:sp>
      <p:sp>
        <p:nvSpPr>
          <p:cNvPr id="3" name="Title 2">
            <a:extLst>
              <a:ext uri="{FF2B5EF4-FFF2-40B4-BE49-F238E27FC236}">
                <a16:creationId xmlns:a16="http://schemas.microsoft.com/office/drawing/2014/main" id="{E224DB12-8196-7A87-E2F9-CD3DC17DC8B3}"/>
              </a:ext>
            </a:extLst>
          </p:cNvPr>
          <p:cNvSpPr>
            <a:spLocks noGrp="1"/>
          </p:cNvSpPr>
          <p:nvPr>
            <p:ph type="title"/>
          </p:nvPr>
        </p:nvSpPr>
        <p:spPr/>
        <p:txBody>
          <a:bodyPr/>
          <a:lstStyle/>
          <a:p>
            <a:r>
              <a:rPr lang="en-GB" dirty="0"/>
              <a:t>What’s the impact?</a:t>
            </a:r>
          </a:p>
        </p:txBody>
      </p:sp>
      <p:sp>
        <p:nvSpPr>
          <p:cNvPr id="4" name="Slide Number Placeholder 3">
            <a:extLst>
              <a:ext uri="{FF2B5EF4-FFF2-40B4-BE49-F238E27FC236}">
                <a16:creationId xmlns:a16="http://schemas.microsoft.com/office/drawing/2014/main" id="{3CCCC0CC-E28B-1C45-2466-0AF465E3FF1E}"/>
              </a:ext>
            </a:extLst>
          </p:cNvPr>
          <p:cNvSpPr>
            <a:spLocks noGrp="1"/>
          </p:cNvSpPr>
          <p:nvPr>
            <p:ph type="sldNum" sz="quarter" idx="4"/>
          </p:nvPr>
        </p:nvSpPr>
        <p:spPr/>
        <p:txBody>
          <a:bodyPr/>
          <a:lstStyle/>
          <a:p>
            <a:r>
              <a:rPr lang="en-GB" dirty="0">
                <a:solidFill>
                  <a:schemeClr val="tx1"/>
                </a:solidFill>
              </a:rPr>
              <a:t>© PSHE Association 2026</a:t>
            </a:r>
          </a:p>
        </p:txBody>
      </p:sp>
      <p:pic>
        <p:nvPicPr>
          <p:cNvPr id="5" name="Google Shape;399;p16">
            <a:extLst>
              <a:ext uri="{FF2B5EF4-FFF2-40B4-BE49-F238E27FC236}">
                <a16:creationId xmlns:a16="http://schemas.microsoft.com/office/drawing/2014/main" id="{C798D061-A1EA-A8D3-EFA3-39453BBB5C39}"/>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23850" y="6051927"/>
            <a:ext cx="440209" cy="480636"/>
          </a:xfrm>
          <a:prstGeom prst="rect">
            <a:avLst/>
          </a:prstGeom>
          <a:noFill/>
          <a:ln>
            <a:noFill/>
          </a:ln>
        </p:spPr>
      </p:pic>
      <p:grpSp>
        <p:nvGrpSpPr>
          <p:cNvPr id="15" name="Group 14">
            <a:extLst>
              <a:ext uri="{FF2B5EF4-FFF2-40B4-BE49-F238E27FC236}">
                <a16:creationId xmlns:a16="http://schemas.microsoft.com/office/drawing/2014/main" id="{41E81FC8-ADAC-1FF9-C2B9-CA0B938475B1}"/>
              </a:ext>
            </a:extLst>
          </p:cNvPr>
          <p:cNvGrpSpPr/>
          <p:nvPr/>
        </p:nvGrpSpPr>
        <p:grpSpPr>
          <a:xfrm>
            <a:off x="233593" y="3842547"/>
            <a:ext cx="8719280" cy="2484353"/>
            <a:chOff x="233593" y="3842547"/>
            <a:chExt cx="8719280" cy="2484353"/>
          </a:xfrm>
        </p:grpSpPr>
        <p:sp>
          <p:nvSpPr>
            <p:cNvPr id="10" name="Content Placeholder 1">
              <a:extLst>
                <a:ext uri="{FF2B5EF4-FFF2-40B4-BE49-F238E27FC236}">
                  <a16:creationId xmlns:a16="http://schemas.microsoft.com/office/drawing/2014/main" id="{DE1B3517-0280-AF19-6C3E-C6FF9FE6378B}"/>
                </a:ext>
              </a:extLst>
            </p:cNvPr>
            <p:cNvSpPr txBox="1">
              <a:spLocks/>
            </p:cNvSpPr>
            <p:nvPr/>
          </p:nvSpPr>
          <p:spPr>
            <a:xfrm>
              <a:off x="233593" y="3842547"/>
              <a:ext cx="5212702" cy="1632321"/>
            </a:xfrm>
            <a:prstGeom prst="rect">
              <a:avLst/>
            </a:prstGeom>
          </p:spPr>
          <p:txBody>
            <a:bodyPr vert="horz" lIns="91440" tIns="45720" rIns="91440" bIns="45720" rtlCol="0">
              <a:noAutofit/>
            </a:bodyPr>
            <a:lstStyle>
              <a:lvl1pPr marL="0" indent="0" algn="l" defTabSz="990570" rtl="0" eaLnBrk="1" latinLnBrk="0" hangingPunct="1">
                <a:lnSpc>
                  <a:spcPts val="2800"/>
                </a:lnSpc>
                <a:spcBef>
                  <a:spcPts val="1100"/>
                </a:spcBef>
                <a:spcAft>
                  <a:spcPts val="0"/>
                </a:spcAft>
                <a:buFont typeface="Arial" panose="020B0604020202020204" pitchFamily="34" charset="0"/>
                <a:buNone/>
                <a:defRPr sz="2000" kern="1200">
                  <a:solidFill>
                    <a:schemeClr val="tx1"/>
                  </a:solidFill>
                  <a:latin typeface="Century Gothic" panose="020B0502020202020204" pitchFamily="34" charset="0"/>
                  <a:ea typeface="+mn-ea"/>
                  <a:cs typeface="+mn-cs"/>
                </a:defRPr>
              </a:lvl1pPr>
              <a:lvl2pPr marL="742927" indent="-247642" algn="l" defTabSz="990570" rtl="0" eaLnBrk="1" latinLnBrk="0" hangingPunct="1">
                <a:lnSpc>
                  <a:spcPct val="90000"/>
                </a:lnSpc>
                <a:spcBef>
                  <a:spcPts val="542"/>
                </a:spcBef>
                <a:buFont typeface="Arial" panose="020B0604020202020204" pitchFamily="34" charset="0"/>
                <a:buChar char="•"/>
                <a:defRPr sz="2600" kern="1200">
                  <a:solidFill>
                    <a:schemeClr val="tx1"/>
                  </a:solidFill>
                  <a:latin typeface="Century Gothic" panose="020B0502020202020204" pitchFamily="34" charset="0"/>
                  <a:ea typeface="+mn-ea"/>
                  <a:cs typeface="+mn-cs"/>
                </a:defRPr>
              </a:lvl2pPr>
              <a:lvl3pPr marL="1238212" indent="-247642" algn="l" defTabSz="990570" rtl="0" eaLnBrk="1" latinLnBrk="0" hangingPunct="1">
                <a:lnSpc>
                  <a:spcPct val="90000"/>
                </a:lnSpc>
                <a:spcBef>
                  <a:spcPts val="542"/>
                </a:spcBef>
                <a:buFont typeface="Arial" panose="020B0604020202020204" pitchFamily="34" charset="0"/>
                <a:buChar char="•"/>
                <a:defRPr sz="2167" kern="1200">
                  <a:solidFill>
                    <a:schemeClr val="tx1"/>
                  </a:solidFill>
                  <a:latin typeface="Century Gothic" panose="020B0502020202020204" pitchFamily="34" charset="0"/>
                  <a:ea typeface="+mn-ea"/>
                  <a:cs typeface="+mn-cs"/>
                </a:defRPr>
              </a:lvl3pPr>
              <a:lvl4pPr marL="1733497"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4pPr>
              <a:lvl5pPr marL="222878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Century Gothic" panose="020B0502020202020204" pitchFamily="34" charset="0"/>
                  <a:ea typeface="+mn-ea"/>
                  <a:cs typeface="+mn-cs"/>
                </a:defRPr>
              </a:lvl5pPr>
              <a:lvl6pPr marL="272406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6pPr>
              <a:lvl7pPr marL="3219351"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7pPr>
              <a:lvl8pPr marL="3714636"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8pPr>
              <a:lvl9pPr marL="4209920" indent="-247642" algn="l" defTabSz="990570" rtl="0" eaLnBrk="1" latinLnBrk="0" hangingPunct="1">
                <a:lnSpc>
                  <a:spcPct val="90000"/>
                </a:lnSpc>
                <a:spcBef>
                  <a:spcPts val="542"/>
                </a:spcBef>
                <a:buFont typeface="Arial" panose="020B0604020202020204" pitchFamily="34" charset="0"/>
                <a:buChar char="•"/>
                <a:defRPr sz="1950" kern="1200">
                  <a:solidFill>
                    <a:schemeClr val="tx1"/>
                  </a:solidFill>
                  <a:latin typeface="+mn-lt"/>
                  <a:ea typeface="+mn-ea"/>
                  <a:cs typeface="+mn-cs"/>
                </a:defRPr>
              </a:lvl9pPr>
            </a:lstStyle>
            <a:p>
              <a:pPr>
                <a:lnSpc>
                  <a:spcPts val="3200"/>
                </a:lnSpc>
              </a:pPr>
              <a:r>
                <a:rPr lang="en-GB" sz="2400" dirty="0">
                  <a:solidFill>
                    <a:schemeClr val="bg2"/>
                  </a:solidFill>
                </a:rPr>
                <a:t>Write the possible consequences of spreading this mis- and disinformation around each example on </a:t>
              </a:r>
              <a:r>
                <a:rPr lang="en-GB" sz="2400" b="1" dirty="0">
                  <a:solidFill>
                    <a:schemeClr val="bg2"/>
                  </a:solidFill>
                </a:rPr>
                <a:t>Resource 3</a:t>
              </a:r>
              <a:r>
                <a:rPr lang="en-GB" sz="2400" dirty="0">
                  <a:solidFill>
                    <a:schemeClr val="bg2"/>
                  </a:solidFill>
                </a:rPr>
                <a:t>.</a:t>
              </a:r>
            </a:p>
          </p:txBody>
        </p:sp>
        <p:pic>
          <p:nvPicPr>
            <p:cNvPr id="11" name="Picture 10">
              <a:extLst>
                <a:ext uri="{FF2B5EF4-FFF2-40B4-BE49-F238E27FC236}">
                  <a16:creationId xmlns:a16="http://schemas.microsoft.com/office/drawing/2014/main" id="{C4EA9642-39AB-7DF2-08DC-37D1AED6615F}"/>
                </a:ext>
              </a:extLst>
            </p:cNvPr>
            <p:cNvPicPr>
              <a:picLocks noChangeAspect="1"/>
            </p:cNvPicPr>
            <p:nvPr/>
          </p:nvPicPr>
          <p:blipFill>
            <a:blip r:embed="rId5"/>
            <a:stretch>
              <a:fillRect/>
            </a:stretch>
          </p:blipFill>
          <p:spPr>
            <a:xfrm rot="852707">
              <a:off x="6357640" y="3946603"/>
              <a:ext cx="1682763" cy="2380297"/>
            </a:xfrm>
            <a:prstGeom prst="roundRect">
              <a:avLst>
                <a:gd name="adj" fmla="val 2605"/>
              </a:avLst>
            </a:prstGeom>
          </p:spPr>
        </p:pic>
        <p:pic>
          <p:nvPicPr>
            <p:cNvPr id="14" name="Picture 13">
              <a:extLst>
                <a:ext uri="{FF2B5EF4-FFF2-40B4-BE49-F238E27FC236}">
                  <a16:creationId xmlns:a16="http://schemas.microsoft.com/office/drawing/2014/main" id="{CAA5BE55-4513-F08D-2B5C-C24164BCCA5E}"/>
                </a:ext>
              </a:extLst>
            </p:cNvPr>
            <p:cNvPicPr>
              <a:picLocks noChangeAspect="1"/>
            </p:cNvPicPr>
            <p:nvPr/>
          </p:nvPicPr>
          <p:blipFill>
            <a:blip r:embed="rId6"/>
            <a:stretch>
              <a:fillRect/>
            </a:stretch>
          </p:blipFill>
          <p:spPr>
            <a:xfrm rot="3248913">
              <a:off x="8045256" y="3987615"/>
              <a:ext cx="209801" cy="1605432"/>
            </a:xfrm>
            <a:prstGeom prst="rect">
              <a:avLst/>
            </a:prstGeom>
          </p:spPr>
        </p:pic>
      </p:grpSp>
    </p:spTree>
    <p:extLst>
      <p:ext uri="{BB962C8B-B14F-4D97-AF65-F5344CB8AC3E}">
        <p14:creationId xmlns:p14="http://schemas.microsoft.com/office/powerpoint/2010/main" val="73106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E8FCF0-5AAA-DBD2-D714-AC4A4AF2C412}"/>
              </a:ext>
            </a:extLst>
          </p:cNvPr>
          <p:cNvSpPr>
            <a:spLocks noGrp="1"/>
          </p:cNvSpPr>
          <p:nvPr>
            <p:ph sz="half" idx="10"/>
          </p:nvPr>
        </p:nvSpPr>
        <p:spPr>
          <a:xfrm>
            <a:off x="232914" y="1303304"/>
            <a:ext cx="5056715" cy="4368246"/>
          </a:xfrm>
        </p:spPr>
        <p:txBody>
          <a:bodyPr>
            <a:noAutofit/>
          </a:bodyPr>
          <a:lstStyle/>
          <a:p>
            <a:pPr>
              <a:lnSpc>
                <a:spcPts val="3600"/>
              </a:lnSpc>
            </a:pPr>
            <a:r>
              <a:rPr lang="en-GB" sz="2800" dirty="0"/>
              <a:t>Using information from your discussion, write down three top pieces of information about generative AI that would be helpful for people to be aware of, to reduce the impact of mis- and disinformation.</a:t>
            </a:r>
          </a:p>
          <a:p>
            <a:pPr>
              <a:lnSpc>
                <a:spcPts val="3600"/>
              </a:lnSpc>
            </a:pPr>
            <a:endParaRPr lang="en-GB" sz="2800" dirty="0"/>
          </a:p>
        </p:txBody>
      </p:sp>
      <p:sp>
        <p:nvSpPr>
          <p:cNvPr id="3" name="Title 2">
            <a:extLst>
              <a:ext uri="{FF2B5EF4-FFF2-40B4-BE49-F238E27FC236}">
                <a16:creationId xmlns:a16="http://schemas.microsoft.com/office/drawing/2014/main" id="{BD40C0A4-F01E-8642-BA9F-496EB7F8E439}"/>
              </a:ext>
            </a:extLst>
          </p:cNvPr>
          <p:cNvSpPr>
            <a:spLocks noGrp="1"/>
          </p:cNvSpPr>
          <p:nvPr>
            <p:ph type="title"/>
          </p:nvPr>
        </p:nvSpPr>
        <p:spPr/>
        <p:txBody>
          <a:bodyPr/>
          <a:lstStyle/>
          <a:p>
            <a:r>
              <a:rPr lang="en-GB" dirty="0"/>
              <a:t>What’s the impact?</a:t>
            </a:r>
          </a:p>
        </p:txBody>
      </p:sp>
      <p:sp>
        <p:nvSpPr>
          <p:cNvPr id="4" name="Slide Number Placeholder 3">
            <a:extLst>
              <a:ext uri="{FF2B5EF4-FFF2-40B4-BE49-F238E27FC236}">
                <a16:creationId xmlns:a16="http://schemas.microsoft.com/office/drawing/2014/main" id="{D6D3AA4E-BF8F-0369-671D-991499BD8BDA}"/>
              </a:ext>
            </a:extLst>
          </p:cNvPr>
          <p:cNvSpPr>
            <a:spLocks noGrp="1"/>
          </p:cNvSpPr>
          <p:nvPr>
            <p:ph type="sldNum" sz="quarter" idx="4"/>
          </p:nvPr>
        </p:nvSpPr>
        <p:spPr/>
        <p:txBody>
          <a:bodyPr/>
          <a:lstStyle/>
          <a:p>
            <a:r>
              <a:rPr lang="en-GB" dirty="0"/>
              <a:t>© PSHE Association 2026</a:t>
            </a:r>
          </a:p>
        </p:txBody>
      </p:sp>
      <p:pic>
        <p:nvPicPr>
          <p:cNvPr id="5" name="Google Shape;399;p16">
            <a:extLst>
              <a:ext uri="{FF2B5EF4-FFF2-40B4-BE49-F238E27FC236}">
                <a16:creationId xmlns:a16="http://schemas.microsoft.com/office/drawing/2014/main" id="{B5ECB2A0-0DC6-BD37-BD6B-D5A89632301A}"/>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00000"/>
                    </a14:imgEffect>
                  </a14:imgLayer>
                </a14:imgProps>
              </a:ext>
            </a:extLst>
          </a:blip>
          <a:srcRect/>
          <a:stretch/>
        </p:blipFill>
        <p:spPr>
          <a:xfrm>
            <a:off x="323850" y="6051927"/>
            <a:ext cx="440209" cy="480636"/>
          </a:xfrm>
          <a:prstGeom prst="rect">
            <a:avLst/>
          </a:prstGeom>
          <a:noFill/>
          <a:ln>
            <a:noFill/>
          </a:ln>
        </p:spPr>
      </p:pic>
      <p:pic>
        <p:nvPicPr>
          <p:cNvPr id="8" name="Picture 7">
            <a:extLst>
              <a:ext uri="{FF2B5EF4-FFF2-40B4-BE49-F238E27FC236}">
                <a16:creationId xmlns:a16="http://schemas.microsoft.com/office/drawing/2014/main" id="{3845C89C-15CC-016C-2637-74E3479522D4}"/>
              </a:ext>
            </a:extLst>
          </p:cNvPr>
          <p:cNvPicPr>
            <a:picLocks noChangeAspect="1"/>
          </p:cNvPicPr>
          <p:nvPr/>
        </p:nvPicPr>
        <p:blipFill>
          <a:blip r:embed="rId5"/>
          <a:stretch>
            <a:fillRect/>
          </a:stretch>
        </p:blipFill>
        <p:spPr>
          <a:xfrm>
            <a:off x="5852363" y="2501900"/>
            <a:ext cx="3549149" cy="3656535"/>
          </a:xfrm>
          <a:prstGeom prst="rect">
            <a:avLst/>
          </a:prstGeom>
        </p:spPr>
      </p:pic>
    </p:spTree>
    <p:extLst>
      <p:ext uri="{BB962C8B-B14F-4D97-AF65-F5344CB8AC3E}">
        <p14:creationId xmlns:p14="http://schemas.microsoft.com/office/powerpoint/2010/main" val="342005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DDFC3F-51E0-D7C5-9E41-540859E74959}"/>
              </a:ext>
            </a:extLst>
          </p:cNvPr>
          <p:cNvSpPr>
            <a:spLocks noGrp="1"/>
          </p:cNvSpPr>
          <p:nvPr>
            <p:ph type="title"/>
          </p:nvPr>
        </p:nvSpPr>
        <p:spPr>
          <a:xfrm>
            <a:off x="200745" y="543878"/>
            <a:ext cx="4881332" cy="694054"/>
          </a:xfrm>
        </p:spPr>
        <p:txBody>
          <a:bodyPr/>
          <a:lstStyle/>
          <a:p>
            <a:r>
              <a:rPr lang="en-GB" dirty="0"/>
              <a:t>Reflection</a:t>
            </a:r>
          </a:p>
        </p:txBody>
      </p:sp>
      <p:sp>
        <p:nvSpPr>
          <p:cNvPr id="4" name="Slide Number Placeholder 3">
            <a:extLst>
              <a:ext uri="{FF2B5EF4-FFF2-40B4-BE49-F238E27FC236}">
                <a16:creationId xmlns:a16="http://schemas.microsoft.com/office/drawing/2014/main" id="{0CDF7BA9-16F7-0728-B877-A23D2CC0991C}"/>
              </a:ext>
            </a:extLst>
          </p:cNvPr>
          <p:cNvSpPr>
            <a:spLocks noGrp="1"/>
          </p:cNvSpPr>
          <p:nvPr>
            <p:ph type="sldNum" sz="quarter" idx="4"/>
          </p:nvPr>
        </p:nvSpPr>
        <p:spPr/>
        <p:txBody>
          <a:bodyPr/>
          <a:lstStyle/>
          <a:p>
            <a:r>
              <a:rPr lang="en-GB" dirty="0"/>
              <a:t>© PSHE Association 2026</a:t>
            </a:r>
          </a:p>
        </p:txBody>
      </p:sp>
      <p:pic>
        <p:nvPicPr>
          <p:cNvPr id="2" name="Picture 1">
            <a:extLst>
              <a:ext uri="{FF2B5EF4-FFF2-40B4-BE49-F238E27FC236}">
                <a16:creationId xmlns:a16="http://schemas.microsoft.com/office/drawing/2014/main" id="{CA6835D8-24C9-997B-41D0-CA69EA8E262F}"/>
              </a:ext>
            </a:extLst>
          </p:cNvPr>
          <p:cNvPicPr>
            <a:picLocks noChangeAspect="1"/>
          </p:cNvPicPr>
          <p:nvPr/>
        </p:nvPicPr>
        <p:blipFill>
          <a:blip r:embed="rId3"/>
          <a:stretch>
            <a:fillRect/>
          </a:stretch>
        </p:blipFill>
        <p:spPr>
          <a:xfrm>
            <a:off x="679185" y="984381"/>
            <a:ext cx="8547630" cy="5426930"/>
          </a:xfrm>
          <a:prstGeom prst="rect">
            <a:avLst/>
          </a:prstGeom>
        </p:spPr>
      </p:pic>
      <p:sp>
        <p:nvSpPr>
          <p:cNvPr id="6" name="TextBox 5">
            <a:extLst>
              <a:ext uri="{FF2B5EF4-FFF2-40B4-BE49-F238E27FC236}">
                <a16:creationId xmlns:a16="http://schemas.microsoft.com/office/drawing/2014/main" id="{5F369C84-C116-EA17-9FA4-EAAAC39536FD}"/>
              </a:ext>
            </a:extLst>
          </p:cNvPr>
          <p:cNvSpPr txBox="1"/>
          <p:nvPr/>
        </p:nvSpPr>
        <p:spPr>
          <a:xfrm>
            <a:off x="1848393" y="2596752"/>
            <a:ext cx="6061166" cy="1664495"/>
          </a:xfrm>
          <a:prstGeom prst="rect">
            <a:avLst/>
          </a:prstGeom>
          <a:noFill/>
        </p:spPr>
        <p:txBody>
          <a:bodyPr wrap="square" rtlCol="0">
            <a:spAutoFit/>
          </a:bodyPr>
          <a:lstStyle/>
          <a:p>
            <a:pPr algn="ctr">
              <a:lnSpc>
                <a:spcPts val="4200"/>
              </a:lnSpc>
            </a:pPr>
            <a:r>
              <a:rPr lang="en-GB" sz="3200" dirty="0">
                <a:latin typeface="Century Gothic" panose="020B0502020202020204" pitchFamily="34" charset="0"/>
              </a:rPr>
              <a:t>Which strategies will you find most useful for fact-checking information online?</a:t>
            </a:r>
          </a:p>
        </p:txBody>
      </p:sp>
    </p:spTree>
    <p:extLst>
      <p:ext uri="{BB962C8B-B14F-4D97-AF65-F5344CB8AC3E}">
        <p14:creationId xmlns:p14="http://schemas.microsoft.com/office/powerpoint/2010/main" val="143793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D841EA-ECB6-66AB-DC6B-895F0F8C5BD0}"/>
              </a:ext>
            </a:extLst>
          </p:cNvPr>
          <p:cNvSpPr>
            <a:spLocks noGrp="1"/>
          </p:cNvSpPr>
          <p:nvPr>
            <p:ph sz="half" idx="10"/>
          </p:nvPr>
        </p:nvSpPr>
        <p:spPr>
          <a:xfrm>
            <a:off x="246427" y="1291071"/>
            <a:ext cx="7369310" cy="4566366"/>
          </a:xfrm>
        </p:spPr>
        <p:txBody>
          <a:bodyPr/>
          <a:lstStyle/>
          <a:p>
            <a:pPr>
              <a:lnSpc>
                <a:spcPts val="2800"/>
              </a:lnSpc>
              <a:spcBef>
                <a:spcPts val="1100"/>
              </a:spcBef>
              <a:spcAft>
                <a:spcPts val="0"/>
              </a:spcAft>
            </a:pPr>
            <a:r>
              <a:rPr lang="en-US" dirty="0"/>
              <a:t>The slides in this presentation are divided into two sections:</a:t>
            </a:r>
          </a:p>
          <a:p>
            <a:pPr marL="234000" indent="-234000">
              <a:lnSpc>
                <a:spcPts val="2800"/>
              </a:lnSpc>
              <a:spcBef>
                <a:spcPts val="1100"/>
              </a:spcBef>
              <a:spcAft>
                <a:spcPts val="0"/>
              </a:spcAft>
              <a:buFont typeface="+mj-lt"/>
              <a:buAutoNum type="romanLcPeriod"/>
            </a:pPr>
            <a:r>
              <a:rPr lang="en-US" b="1" i="1" dirty="0"/>
              <a:t>Teacher slides (purple) </a:t>
            </a:r>
            <a:r>
              <a:rPr lang="en-US" dirty="0"/>
              <a:t>– provide key information regarding lesson preparation.</a:t>
            </a:r>
          </a:p>
          <a:p>
            <a:pPr marL="234000" indent="-234000">
              <a:lnSpc>
                <a:spcPts val="2800"/>
              </a:lnSpc>
              <a:spcBef>
                <a:spcPts val="1100"/>
              </a:spcBef>
              <a:spcAft>
                <a:spcPts val="0"/>
              </a:spcAft>
              <a:buFont typeface="+mj-lt"/>
              <a:buAutoNum type="romanLcPeriod"/>
            </a:pPr>
            <a:r>
              <a:rPr lang="en-US" b="1" i="1" dirty="0"/>
              <a:t>Student slides </a:t>
            </a:r>
            <a:r>
              <a:rPr lang="en-US" dirty="0"/>
              <a:t>– provide a visual focus point for students during the lesson and delivery notes for teachers about the activities. Click ‘notes’ to view these. </a:t>
            </a:r>
          </a:p>
          <a:p>
            <a:pPr>
              <a:lnSpc>
                <a:spcPts val="2800"/>
              </a:lnSpc>
              <a:spcBef>
                <a:spcPts val="1100"/>
              </a:spcBef>
              <a:spcAft>
                <a:spcPts val="0"/>
              </a:spcAft>
            </a:pPr>
            <a:r>
              <a:rPr lang="en-US" dirty="0"/>
              <a:t>Ensure that you select ‘Use Presenter View’ under the ‘Slide Show’ tab – this will allow you to preview the teaching notes on your monitor while the main presentation is displayed on a screen/smartboard.</a:t>
            </a:r>
          </a:p>
          <a:p>
            <a:pPr>
              <a:lnSpc>
                <a:spcPts val="2800"/>
              </a:lnSpc>
              <a:spcBef>
                <a:spcPts val="1100"/>
              </a:spcBef>
            </a:pPr>
            <a:endParaRPr lang="en-US" dirty="0"/>
          </a:p>
          <a:p>
            <a:pPr>
              <a:lnSpc>
                <a:spcPts val="2800"/>
              </a:lnSpc>
              <a:spcBef>
                <a:spcPts val="1100"/>
              </a:spcBef>
            </a:pPr>
            <a:endParaRPr lang="en-US" dirty="0"/>
          </a:p>
        </p:txBody>
      </p:sp>
      <p:sp>
        <p:nvSpPr>
          <p:cNvPr id="4" name="Slide Number Placeholder 5">
            <a:extLst>
              <a:ext uri="{FF2B5EF4-FFF2-40B4-BE49-F238E27FC236}">
                <a16:creationId xmlns:a16="http://schemas.microsoft.com/office/drawing/2014/main" id="{EB3A5DCE-84C3-2258-1D58-DAC034C41654}"/>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2026</a:t>
            </a:r>
          </a:p>
        </p:txBody>
      </p:sp>
      <p:sp>
        <p:nvSpPr>
          <p:cNvPr id="6" name="Title 5">
            <a:extLst>
              <a:ext uri="{FF2B5EF4-FFF2-40B4-BE49-F238E27FC236}">
                <a16:creationId xmlns:a16="http://schemas.microsoft.com/office/drawing/2014/main" id="{7B9C906D-6583-8109-A627-228C516B4A8A}"/>
              </a:ext>
            </a:extLst>
          </p:cNvPr>
          <p:cNvSpPr>
            <a:spLocks noGrp="1"/>
          </p:cNvSpPr>
          <p:nvPr>
            <p:ph type="title"/>
          </p:nvPr>
        </p:nvSpPr>
        <p:spPr>
          <a:xfrm>
            <a:off x="205987" y="587217"/>
            <a:ext cx="7498822" cy="694054"/>
          </a:xfrm>
        </p:spPr>
        <p:txBody>
          <a:bodyPr/>
          <a:lstStyle/>
          <a:p>
            <a:r>
              <a:rPr lang="en-US" dirty="0"/>
              <a:t>Using this PowerPoint</a:t>
            </a:r>
          </a:p>
        </p:txBody>
      </p:sp>
    </p:spTree>
    <p:extLst>
      <p:ext uri="{BB962C8B-B14F-4D97-AF65-F5344CB8AC3E}">
        <p14:creationId xmlns:p14="http://schemas.microsoft.com/office/powerpoint/2010/main" val="2868642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80677E-F501-75A0-D3CB-2648538ADAE7}"/>
              </a:ext>
            </a:extLst>
          </p:cNvPr>
          <p:cNvPicPr>
            <a:picLocks noChangeAspect="1"/>
          </p:cNvPicPr>
          <p:nvPr/>
        </p:nvPicPr>
        <p:blipFill>
          <a:blip r:embed="rId3"/>
          <a:srcRect b="3928"/>
          <a:stretch>
            <a:fillRect/>
          </a:stretch>
        </p:blipFill>
        <p:spPr>
          <a:xfrm>
            <a:off x="329450" y="1412875"/>
            <a:ext cx="4893246" cy="5445125"/>
          </a:xfrm>
          <a:prstGeom prst="rect">
            <a:avLst/>
          </a:prstGeom>
        </p:spPr>
      </p:pic>
      <p:sp>
        <p:nvSpPr>
          <p:cNvPr id="8" name="Content Placeholder 7">
            <a:extLst>
              <a:ext uri="{FF2B5EF4-FFF2-40B4-BE49-F238E27FC236}">
                <a16:creationId xmlns:a16="http://schemas.microsoft.com/office/drawing/2014/main" id="{E0CC683A-2BA3-65A0-87B9-A584E310EA4E}"/>
              </a:ext>
            </a:extLst>
          </p:cNvPr>
          <p:cNvSpPr>
            <a:spLocks noGrp="1"/>
          </p:cNvSpPr>
          <p:nvPr>
            <p:ph sz="half" idx="10"/>
          </p:nvPr>
        </p:nvSpPr>
        <p:spPr>
          <a:xfrm>
            <a:off x="5472650" y="1290727"/>
            <a:ext cx="4107913" cy="4368246"/>
          </a:xfrm>
        </p:spPr>
        <p:txBody>
          <a:bodyPr>
            <a:noAutofit/>
          </a:bodyPr>
          <a:lstStyle/>
          <a:p>
            <a:pPr marL="162000" lvl="0" indent="-162000">
              <a:spcBef>
                <a:spcPts val="1600"/>
              </a:spcBef>
              <a:buClr>
                <a:schemeClr val="bg1"/>
              </a:buClr>
              <a:buFont typeface="Arial" panose="020B0604020202020204" pitchFamily="34" charset="0"/>
              <a:buChar char="•"/>
            </a:pPr>
            <a:r>
              <a:rPr lang="en-GB" dirty="0"/>
              <a:t>What clues are there that this story is fake news?</a:t>
            </a:r>
          </a:p>
          <a:p>
            <a:pPr marL="162000" lvl="0" indent="-162000">
              <a:spcBef>
                <a:spcPts val="1600"/>
              </a:spcBef>
              <a:buClr>
                <a:schemeClr val="bg1"/>
              </a:buClr>
              <a:buFont typeface="Arial" panose="020B0604020202020204" pitchFamily="34" charset="0"/>
              <a:buChar char="•"/>
            </a:pPr>
            <a:r>
              <a:rPr lang="en-GB" dirty="0"/>
              <a:t>How has generative AI increased the amount, and spread, of fake stories like this?</a:t>
            </a:r>
          </a:p>
          <a:p>
            <a:pPr marL="162000" lvl="0" indent="-162000">
              <a:spcBef>
                <a:spcPts val="1600"/>
              </a:spcBef>
              <a:buClr>
                <a:schemeClr val="bg1"/>
              </a:buClr>
              <a:buFont typeface="Arial" panose="020B0604020202020204" pitchFamily="34" charset="0"/>
              <a:buChar char="•"/>
            </a:pPr>
            <a:r>
              <a:rPr lang="en-GB" dirty="0"/>
              <a:t>What could someone do if they suspect it is mis- or disinformation?</a:t>
            </a:r>
          </a:p>
          <a:p>
            <a:pPr marL="162000" lvl="0" indent="-162000">
              <a:spcBef>
                <a:spcPts val="1600"/>
              </a:spcBef>
              <a:buClr>
                <a:schemeClr val="bg1"/>
              </a:buClr>
              <a:buFont typeface="Arial" panose="020B0604020202020204" pitchFamily="34" charset="0"/>
              <a:buChar char="•"/>
            </a:pPr>
            <a:r>
              <a:rPr lang="en-GB" dirty="0"/>
              <a:t>What harm could be caused by fake stories like this?</a:t>
            </a:r>
          </a:p>
        </p:txBody>
      </p:sp>
      <p:sp>
        <p:nvSpPr>
          <p:cNvPr id="3" name="Title 2">
            <a:extLst>
              <a:ext uri="{FF2B5EF4-FFF2-40B4-BE49-F238E27FC236}">
                <a16:creationId xmlns:a16="http://schemas.microsoft.com/office/drawing/2014/main" id="{AA624899-BFB8-D8AC-22B6-DDE930D33538}"/>
              </a:ext>
            </a:extLst>
          </p:cNvPr>
          <p:cNvSpPr>
            <a:spLocks noGrp="1"/>
          </p:cNvSpPr>
          <p:nvPr>
            <p:ph type="title"/>
          </p:nvPr>
        </p:nvSpPr>
        <p:spPr>
          <a:xfrm>
            <a:off x="233592" y="543878"/>
            <a:ext cx="6478357" cy="694054"/>
          </a:xfrm>
        </p:spPr>
        <p:txBody>
          <a:bodyPr/>
          <a:lstStyle/>
          <a:p>
            <a:r>
              <a:rPr lang="en-GB" dirty="0"/>
              <a:t>What have we learnt?</a:t>
            </a:r>
          </a:p>
        </p:txBody>
      </p:sp>
      <p:sp>
        <p:nvSpPr>
          <p:cNvPr id="4" name="Slide Number Placeholder 3">
            <a:extLst>
              <a:ext uri="{FF2B5EF4-FFF2-40B4-BE49-F238E27FC236}">
                <a16:creationId xmlns:a16="http://schemas.microsoft.com/office/drawing/2014/main" id="{52A6DE3B-C9CF-E74A-B0A9-B4EADF77BC44}"/>
              </a:ext>
            </a:extLst>
          </p:cNvPr>
          <p:cNvSpPr>
            <a:spLocks noGrp="1"/>
          </p:cNvSpPr>
          <p:nvPr>
            <p:ph type="sldNum" sz="quarter" idx="4"/>
          </p:nvPr>
        </p:nvSpPr>
        <p:spPr/>
        <p:txBody>
          <a:bodyPr/>
          <a:lstStyle/>
          <a:p>
            <a:r>
              <a:rPr lang="en-GB" dirty="0"/>
              <a:t>© PSHE Association 2026</a:t>
            </a:r>
          </a:p>
        </p:txBody>
      </p:sp>
      <p:sp>
        <p:nvSpPr>
          <p:cNvPr id="9" name="Rectangle 8">
            <a:extLst>
              <a:ext uri="{FF2B5EF4-FFF2-40B4-BE49-F238E27FC236}">
                <a16:creationId xmlns:a16="http://schemas.microsoft.com/office/drawing/2014/main" id="{A341A961-6BA9-05A8-5420-42F4BD23CCAA}"/>
              </a:ext>
            </a:extLst>
          </p:cNvPr>
          <p:cNvSpPr/>
          <p:nvPr/>
        </p:nvSpPr>
        <p:spPr>
          <a:xfrm>
            <a:off x="512459" y="2884487"/>
            <a:ext cx="3949538" cy="1089025"/>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b="1" dirty="0">
                <a:solidFill>
                  <a:schemeClr val="bg1"/>
                </a:solidFill>
                <a:latin typeface="Century Gothic" panose="020B0502020202020204" pitchFamily="34" charset="0"/>
              </a:rPr>
              <a:t>Schools to replace all Teachers with AI Robots by next year, officials announce.</a:t>
            </a:r>
            <a:endParaRPr lang="en-US" sz="2000" dirty="0"/>
          </a:p>
        </p:txBody>
      </p:sp>
      <p:sp>
        <p:nvSpPr>
          <p:cNvPr id="10" name="TextBox 9">
            <a:extLst>
              <a:ext uri="{FF2B5EF4-FFF2-40B4-BE49-F238E27FC236}">
                <a16:creationId xmlns:a16="http://schemas.microsoft.com/office/drawing/2014/main" id="{B38A98B2-07C5-A83D-9AD9-71E3EAC0B32D}"/>
              </a:ext>
            </a:extLst>
          </p:cNvPr>
          <p:cNvSpPr txBox="1"/>
          <p:nvPr/>
        </p:nvSpPr>
        <p:spPr>
          <a:xfrm>
            <a:off x="477408" y="4799479"/>
            <a:ext cx="4468717" cy="2213876"/>
          </a:xfrm>
          <a:prstGeom prst="rect">
            <a:avLst/>
          </a:prstGeom>
          <a:noFill/>
        </p:spPr>
        <p:txBody>
          <a:bodyPr wrap="square">
            <a:spAutoFit/>
          </a:bodyPr>
          <a:lstStyle/>
          <a:p>
            <a:pPr>
              <a:lnSpc>
                <a:spcPts val="2800"/>
              </a:lnSpc>
              <a:buNone/>
            </a:pPr>
            <a:r>
              <a:rPr lang="en-US" sz="2000" dirty="0">
                <a:effectLst/>
                <a:latin typeface="Century Gothic" panose="020B0502020202020204" pitchFamily="34" charset="0"/>
              </a:rPr>
              <a:t>In a surprising announcement, several schools across the country are reportedly planning to replace all human teachers with generative AI robots by next year. </a:t>
            </a:r>
            <a:br>
              <a:rPr lang="en-US" sz="2000" dirty="0">
                <a:effectLst/>
                <a:latin typeface="Century Gothic" panose="020B0502020202020204" pitchFamily="34" charset="0"/>
              </a:rPr>
            </a:br>
            <a:endParaRPr lang="en-US" sz="2000" dirty="0">
              <a:effectLst/>
              <a:latin typeface="Century Gothic" panose="020B0502020202020204" pitchFamily="34" charset="0"/>
            </a:endParaRPr>
          </a:p>
        </p:txBody>
      </p:sp>
    </p:spTree>
    <p:extLst>
      <p:ext uri="{BB962C8B-B14F-4D97-AF65-F5344CB8AC3E}">
        <p14:creationId xmlns:p14="http://schemas.microsoft.com/office/powerpoint/2010/main" val="206992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C8CC62-2EAF-02A1-84FC-A7EB9AF05F32}"/>
              </a:ext>
            </a:extLst>
          </p:cNvPr>
          <p:cNvSpPr>
            <a:spLocks noGrp="1"/>
          </p:cNvSpPr>
          <p:nvPr>
            <p:ph sz="half" idx="10"/>
          </p:nvPr>
        </p:nvSpPr>
        <p:spPr>
          <a:xfrm>
            <a:off x="233593" y="1301029"/>
            <a:ext cx="4192329" cy="4368246"/>
          </a:xfrm>
        </p:spPr>
        <p:txBody>
          <a:bodyPr/>
          <a:lstStyle/>
          <a:p>
            <a:pPr>
              <a:lnSpc>
                <a:spcPts val="2800"/>
              </a:lnSpc>
            </a:pPr>
            <a:r>
              <a:rPr lang="en-GB" dirty="0"/>
              <a:t>If concerned about the use of AI and mis- and disinformation, speak to a trusted adult at home or at school (for example the head of year or form tutor). </a:t>
            </a:r>
          </a:p>
          <a:p>
            <a:pPr>
              <a:lnSpc>
                <a:spcPts val="2800"/>
              </a:lnSpc>
            </a:pPr>
            <a:r>
              <a:rPr lang="en-GB" dirty="0"/>
              <a:t>Or find information and advice from: Childline - </a:t>
            </a:r>
            <a:r>
              <a:rPr lang="en-GB" u="sng" dirty="0">
                <a:hlinkClick r:id="rId3"/>
              </a:rPr>
              <a:t>www.childline.org.uk</a:t>
            </a:r>
            <a:r>
              <a:rPr lang="en-GB" dirty="0"/>
              <a:t>; 0800 1111</a:t>
            </a:r>
          </a:p>
          <a:p>
            <a:pPr>
              <a:lnSpc>
                <a:spcPts val="2800"/>
              </a:lnSpc>
            </a:pPr>
            <a:endParaRPr lang="en-US" dirty="0"/>
          </a:p>
        </p:txBody>
      </p:sp>
      <p:sp>
        <p:nvSpPr>
          <p:cNvPr id="3" name="Title 2">
            <a:extLst>
              <a:ext uri="{FF2B5EF4-FFF2-40B4-BE49-F238E27FC236}">
                <a16:creationId xmlns:a16="http://schemas.microsoft.com/office/drawing/2014/main" id="{7A73A3C7-0CBD-C858-B903-7B19CCDDD8BB}"/>
              </a:ext>
            </a:extLst>
          </p:cNvPr>
          <p:cNvSpPr>
            <a:spLocks noGrp="1"/>
          </p:cNvSpPr>
          <p:nvPr>
            <p:ph type="title"/>
          </p:nvPr>
        </p:nvSpPr>
        <p:spPr/>
        <p:txBody>
          <a:bodyPr/>
          <a:lstStyle/>
          <a:p>
            <a:r>
              <a:rPr lang="en-US" dirty="0"/>
              <a:t>Sources of support</a:t>
            </a:r>
          </a:p>
        </p:txBody>
      </p:sp>
      <p:sp>
        <p:nvSpPr>
          <p:cNvPr id="10" name="Slide Number Placeholder 5">
            <a:extLst>
              <a:ext uri="{FF2B5EF4-FFF2-40B4-BE49-F238E27FC236}">
                <a16:creationId xmlns:a16="http://schemas.microsoft.com/office/drawing/2014/main" id="{10FF5ADA-4862-CB19-7B8C-52E4DC78B541}"/>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bg1"/>
                </a:solidFill>
              </a:rPr>
              <a:t>© PSHE Association 2026</a:t>
            </a:r>
          </a:p>
        </p:txBody>
      </p:sp>
      <p:pic>
        <p:nvPicPr>
          <p:cNvPr id="11" name="Picture 10" descr="A black background with a black square&#10;&#10;Description automatically generated with medium confidence">
            <a:extLst>
              <a:ext uri="{FF2B5EF4-FFF2-40B4-BE49-F238E27FC236}">
                <a16:creationId xmlns:a16="http://schemas.microsoft.com/office/drawing/2014/main" id="{0887F6EA-5EDB-6084-C8F4-4BE559FEC38E}"/>
              </a:ext>
            </a:extLst>
          </p:cNvPr>
          <p:cNvPicPr>
            <a:picLocks noChangeAspect="1"/>
          </p:cNvPicPr>
          <p:nvPr/>
        </p:nvPicPr>
        <p:blipFill>
          <a:blip r:embed="rId4"/>
          <a:stretch>
            <a:fillRect/>
          </a:stretch>
        </p:blipFill>
        <p:spPr>
          <a:xfrm>
            <a:off x="5348520" y="3007096"/>
            <a:ext cx="3943279" cy="1497708"/>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7787CADB-D92B-F331-B3FE-8CF6142453E1}"/>
              </a:ext>
            </a:extLst>
          </p:cNvPr>
          <p:cNvPicPr>
            <a:picLocks noChangeAspect="1"/>
          </p:cNvPicPr>
          <p:nvPr/>
        </p:nvPicPr>
        <p:blipFill>
          <a:blip r:embed="rId5"/>
          <a:stretch>
            <a:fillRect/>
          </a:stretch>
        </p:blipFill>
        <p:spPr>
          <a:xfrm>
            <a:off x="5624584" y="4583699"/>
            <a:ext cx="3943279" cy="1691102"/>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AC6EE3D9-BC38-E9F7-087C-4080B76C24D4}"/>
              </a:ext>
            </a:extLst>
          </p:cNvPr>
          <p:cNvPicPr>
            <a:picLocks noChangeAspect="1"/>
          </p:cNvPicPr>
          <p:nvPr/>
        </p:nvPicPr>
        <p:blipFill>
          <a:blip r:embed="rId5"/>
          <a:stretch>
            <a:fillRect/>
          </a:stretch>
        </p:blipFill>
        <p:spPr>
          <a:xfrm>
            <a:off x="6071474" y="1428750"/>
            <a:ext cx="3496389" cy="1499450"/>
          </a:xfrm>
          <a:prstGeom prst="rect">
            <a:avLst/>
          </a:prstGeom>
        </p:spPr>
      </p:pic>
      <p:sp>
        <p:nvSpPr>
          <p:cNvPr id="14" name="Google Shape;436;p25">
            <a:extLst>
              <a:ext uri="{FF2B5EF4-FFF2-40B4-BE49-F238E27FC236}">
                <a16:creationId xmlns:a16="http://schemas.microsoft.com/office/drawing/2014/main" id="{70DDFCB0-0CBB-60C0-C032-D08117C3B726}"/>
              </a:ext>
            </a:extLst>
          </p:cNvPr>
          <p:cNvSpPr txBox="1"/>
          <p:nvPr/>
        </p:nvSpPr>
        <p:spPr>
          <a:xfrm>
            <a:off x="5645234" y="3222163"/>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Something's worrying me,</a:t>
            </a:r>
            <a:br>
              <a:rPr lang="en-US" sz="2000" dirty="0">
                <a:solidFill>
                  <a:schemeClr val="tx1"/>
                </a:solidFill>
                <a:latin typeface="Century Gothic"/>
                <a:ea typeface="Century Gothic"/>
                <a:cs typeface="Century Gothic"/>
                <a:sym typeface="Century Gothic"/>
              </a:rPr>
            </a:br>
            <a:r>
              <a:rPr lang="en-US" sz="2000" dirty="0">
                <a:solidFill>
                  <a:schemeClr val="tx1"/>
                </a:solidFill>
                <a:latin typeface="Century Gothic"/>
                <a:ea typeface="Century Gothic"/>
                <a:cs typeface="Century Gothic"/>
                <a:sym typeface="Century Gothic"/>
              </a:rPr>
              <a:t>can I talk to you?</a:t>
            </a:r>
            <a:endParaRPr sz="2000" dirty="0">
              <a:solidFill>
                <a:schemeClr val="tx1"/>
              </a:solidFill>
            </a:endParaRPr>
          </a:p>
        </p:txBody>
      </p:sp>
      <p:sp>
        <p:nvSpPr>
          <p:cNvPr id="15" name="Google Shape;437;p25">
            <a:extLst>
              <a:ext uri="{FF2B5EF4-FFF2-40B4-BE49-F238E27FC236}">
                <a16:creationId xmlns:a16="http://schemas.microsoft.com/office/drawing/2014/main" id="{3D072A1F-6997-8982-9865-1D296ECF839A}"/>
              </a:ext>
            </a:extLst>
          </p:cNvPr>
          <p:cNvSpPr txBox="1"/>
          <p:nvPr/>
        </p:nvSpPr>
        <p:spPr>
          <a:xfrm>
            <a:off x="6378575" y="1581174"/>
            <a:ext cx="2999342"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need your help with something . . . </a:t>
            </a:r>
            <a:endParaRPr sz="2000" dirty="0">
              <a:solidFill>
                <a:schemeClr val="tx1"/>
              </a:solidFill>
            </a:endParaRPr>
          </a:p>
        </p:txBody>
      </p:sp>
      <p:sp>
        <p:nvSpPr>
          <p:cNvPr id="16" name="Google Shape;438;p25">
            <a:extLst>
              <a:ext uri="{FF2B5EF4-FFF2-40B4-BE49-F238E27FC236}">
                <a16:creationId xmlns:a16="http://schemas.microsoft.com/office/drawing/2014/main" id="{84272AEE-F184-417B-8010-960FDFB7C03B}"/>
              </a:ext>
            </a:extLst>
          </p:cNvPr>
          <p:cNvSpPr txBox="1"/>
          <p:nvPr/>
        </p:nvSpPr>
        <p:spPr>
          <a:xfrm>
            <a:off x="6028064" y="4834430"/>
            <a:ext cx="3349853" cy="937720"/>
          </a:xfrm>
          <a:prstGeom prst="rect">
            <a:avLst/>
          </a:prstGeom>
          <a:noFill/>
          <a:ln>
            <a:noFill/>
          </a:ln>
        </p:spPr>
        <p:txBody>
          <a:bodyPr spcFirstLastPara="1" wrap="square" lIns="91425" tIns="45700" rIns="91425" bIns="45700" anchor="t" anchorCtr="0">
            <a:noAutofit/>
          </a:bodyPr>
          <a:lstStyle/>
          <a:p>
            <a:pPr marL="0" marR="0" lvl="0" indent="0" algn="l" rtl="0">
              <a:lnSpc>
                <a:spcPts val="2800"/>
              </a:lnSpc>
              <a:spcBef>
                <a:spcPts val="0"/>
              </a:spcBef>
              <a:spcAft>
                <a:spcPts val="0"/>
              </a:spcAft>
              <a:buClr>
                <a:schemeClr val="lt1"/>
              </a:buClr>
              <a:buSzPts val="2000"/>
              <a:buFont typeface="Arial"/>
              <a:buNone/>
            </a:pPr>
            <a:r>
              <a:rPr lang="en-US" sz="2000" dirty="0">
                <a:solidFill>
                  <a:schemeClr val="tx1"/>
                </a:solidFill>
                <a:latin typeface="Century Gothic"/>
                <a:ea typeface="Century Gothic"/>
                <a:cs typeface="Century Gothic"/>
                <a:sym typeface="Century Gothic"/>
              </a:rPr>
              <a:t>I have something that’s been bothering me . . .</a:t>
            </a:r>
            <a:endParaRPr sz="2000" dirty="0">
              <a:solidFill>
                <a:schemeClr val="tx1"/>
              </a:solidFill>
            </a:endParaRPr>
          </a:p>
        </p:txBody>
      </p:sp>
    </p:spTree>
    <p:extLst>
      <p:ext uri="{BB962C8B-B14F-4D97-AF65-F5344CB8AC3E}">
        <p14:creationId xmlns:p14="http://schemas.microsoft.com/office/powerpoint/2010/main" val="1145813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D8BF59-324E-0298-39A6-73B992BD78BB}"/>
              </a:ext>
            </a:extLst>
          </p:cNvPr>
          <p:cNvSpPr>
            <a:spLocks noGrp="1"/>
          </p:cNvSpPr>
          <p:nvPr>
            <p:ph sz="half" idx="10"/>
          </p:nvPr>
        </p:nvSpPr>
        <p:spPr/>
        <p:txBody>
          <a:bodyPr>
            <a:noAutofit/>
          </a:bodyPr>
          <a:lstStyle/>
          <a:p>
            <a:pPr>
              <a:lnSpc>
                <a:spcPts val="3200"/>
              </a:lnSpc>
            </a:pPr>
            <a:r>
              <a:rPr lang="en-GB" sz="2800" b="1" dirty="0"/>
              <a:t>Create a guide for spotting mis- and disinformation. </a:t>
            </a:r>
          </a:p>
          <a:p>
            <a:r>
              <a:rPr lang="en-GB" dirty="0"/>
              <a:t>Include:</a:t>
            </a:r>
          </a:p>
          <a:p>
            <a:pPr marL="126000" lvl="0" indent="-126000">
              <a:spcBef>
                <a:spcPts val="1200"/>
              </a:spcBef>
              <a:buClr>
                <a:schemeClr val="tx1"/>
              </a:buClr>
              <a:buFont typeface="Arial" panose="020B0604020202020204" pitchFamily="34" charset="0"/>
              <a:buChar char="•"/>
            </a:pPr>
            <a:r>
              <a:rPr lang="en-GB" dirty="0"/>
              <a:t>How generative AI increases the amount, and spread, of mis- and disinformation</a:t>
            </a:r>
          </a:p>
          <a:p>
            <a:pPr marL="126000" lvl="0" indent="-126000">
              <a:spcBef>
                <a:spcPts val="1200"/>
              </a:spcBef>
              <a:buClr>
                <a:schemeClr val="tx1"/>
              </a:buClr>
              <a:buFont typeface="Arial" panose="020B0604020202020204" pitchFamily="34" charset="0"/>
              <a:buChar char="•"/>
            </a:pPr>
            <a:r>
              <a:rPr lang="en-GB" dirty="0"/>
              <a:t>Strategies that can be used to fact-check online information</a:t>
            </a:r>
          </a:p>
          <a:p>
            <a:pPr marL="126000" lvl="0" indent="-126000">
              <a:spcBef>
                <a:spcPts val="1200"/>
              </a:spcBef>
              <a:buClr>
                <a:schemeClr val="tx1"/>
              </a:buClr>
              <a:buFont typeface="Arial" panose="020B0604020202020204" pitchFamily="34" charset="0"/>
              <a:buChar char="•"/>
            </a:pPr>
            <a:r>
              <a:rPr lang="en-GB" dirty="0"/>
              <a:t>How spreading mis- and disinformation can cause harm</a:t>
            </a:r>
          </a:p>
          <a:p>
            <a:r>
              <a:rPr lang="en-GB" dirty="0"/>
              <a:t> </a:t>
            </a:r>
          </a:p>
          <a:p>
            <a:r>
              <a:rPr lang="en-GB" dirty="0"/>
              <a:t> </a:t>
            </a:r>
          </a:p>
          <a:p>
            <a:endParaRPr lang="en-GB" dirty="0"/>
          </a:p>
        </p:txBody>
      </p:sp>
      <p:sp>
        <p:nvSpPr>
          <p:cNvPr id="3" name="Title 2">
            <a:extLst>
              <a:ext uri="{FF2B5EF4-FFF2-40B4-BE49-F238E27FC236}">
                <a16:creationId xmlns:a16="http://schemas.microsoft.com/office/drawing/2014/main" id="{BF8BB4C6-D90B-B9ED-8513-DBEFE4C9D2C9}"/>
              </a:ext>
            </a:extLst>
          </p:cNvPr>
          <p:cNvSpPr>
            <a:spLocks noGrp="1"/>
          </p:cNvSpPr>
          <p:nvPr>
            <p:ph type="title"/>
          </p:nvPr>
        </p:nvSpPr>
        <p:spPr/>
        <p:txBody>
          <a:bodyPr/>
          <a:lstStyle/>
          <a:p>
            <a:r>
              <a:rPr lang="en-GB" dirty="0"/>
              <a:t>More activities</a:t>
            </a:r>
          </a:p>
        </p:txBody>
      </p:sp>
      <p:sp>
        <p:nvSpPr>
          <p:cNvPr id="4" name="Slide Number Placeholder 3">
            <a:extLst>
              <a:ext uri="{FF2B5EF4-FFF2-40B4-BE49-F238E27FC236}">
                <a16:creationId xmlns:a16="http://schemas.microsoft.com/office/drawing/2014/main" id="{A8678A2A-CBDA-9780-D825-2A5F54C3AD36}"/>
              </a:ext>
            </a:extLst>
          </p:cNvPr>
          <p:cNvSpPr>
            <a:spLocks noGrp="1"/>
          </p:cNvSpPr>
          <p:nvPr>
            <p:ph type="sldNum" sz="quarter" idx="4"/>
          </p:nvPr>
        </p:nvSpPr>
        <p:spPr/>
        <p:txBody>
          <a:bodyPr/>
          <a:lstStyle/>
          <a:p>
            <a:r>
              <a:rPr lang="en-GB" dirty="0"/>
              <a:t>© PSHE Association 2026</a:t>
            </a:r>
          </a:p>
        </p:txBody>
      </p:sp>
      <p:pic>
        <p:nvPicPr>
          <p:cNvPr id="7" name="Picture 6">
            <a:extLst>
              <a:ext uri="{FF2B5EF4-FFF2-40B4-BE49-F238E27FC236}">
                <a16:creationId xmlns:a16="http://schemas.microsoft.com/office/drawing/2014/main" id="{309FC750-76C5-6F05-7AC2-032DA650B1F9}"/>
              </a:ext>
            </a:extLst>
          </p:cNvPr>
          <p:cNvPicPr>
            <a:picLocks noChangeAspect="1"/>
          </p:cNvPicPr>
          <p:nvPr/>
        </p:nvPicPr>
        <p:blipFill>
          <a:blip r:embed="rId3"/>
          <a:stretch>
            <a:fillRect/>
          </a:stretch>
        </p:blipFill>
        <p:spPr>
          <a:xfrm>
            <a:off x="5802303" y="2328279"/>
            <a:ext cx="3778260" cy="3705226"/>
          </a:xfrm>
          <a:prstGeom prst="rect">
            <a:avLst/>
          </a:prstGeom>
        </p:spPr>
      </p:pic>
    </p:spTree>
    <p:extLst>
      <p:ext uri="{BB962C8B-B14F-4D97-AF65-F5344CB8AC3E}">
        <p14:creationId xmlns:p14="http://schemas.microsoft.com/office/powerpoint/2010/main" val="193696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DFB8DD-8EFF-7D86-477D-ABA544EDFF18}"/>
              </a:ext>
            </a:extLst>
          </p:cNvPr>
          <p:cNvSpPr>
            <a:spLocks noGrp="1"/>
          </p:cNvSpPr>
          <p:nvPr>
            <p:ph type="title"/>
          </p:nvPr>
        </p:nvSpPr>
        <p:spPr/>
        <p:txBody>
          <a:bodyPr/>
          <a:lstStyle/>
          <a:p>
            <a:r>
              <a:rPr lang="en-US" dirty="0"/>
              <a:t>Support and challenge</a:t>
            </a:r>
          </a:p>
        </p:txBody>
      </p:sp>
      <p:sp>
        <p:nvSpPr>
          <p:cNvPr id="5" name="Slide Number Placeholder 5">
            <a:extLst>
              <a:ext uri="{FF2B5EF4-FFF2-40B4-BE49-F238E27FC236}">
                <a16:creationId xmlns:a16="http://schemas.microsoft.com/office/drawing/2014/main" id="{D8FAFFB4-9251-B657-395C-DDE1AE6284F6}"/>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2026</a:t>
            </a:r>
          </a:p>
        </p:txBody>
      </p:sp>
      <p:pic>
        <p:nvPicPr>
          <p:cNvPr id="9" name="Picture 8">
            <a:extLst>
              <a:ext uri="{FF2B5EF4-FFF2-40B4-BE49-F238E27FC236}">
                <a16:creationId xmlns:a16="http://schemas.microsoft.com/office/drawing/2014/main" id="{FCBBBBF2-140F-5DAA-5A93-3A4AA8B1B72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20005" y="4750212"/>
            <a:ext cx="817747" cy="932045"/>
          </a:xfrm>
          <a:prstGeom prst="rect">
            <a:avLst/>
          </a:prstGeom>
        </p:spPr>
      </p:pic>
      <p:pic>
        <p:nvPicPr>
          <p:cNvPr id="10" name="Picture 9">
            <a:extLst>
              <a:ext uri="{FF2B5EF4-FFF2-40B4-BE49-F238E27FC236}">
                <a16:creationId xmlns:a16="http://schemas.microsoft.com/office/drawing/2014/main" id="{74D7163A-920B-F3D5-0FB3-F8E4FEBC10C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682231">
            <a:off x="6821370" y="4979817"/>
            <a:ext cx="702439" cy="1404878"/>
          </a:xfrm>
          <a:prstGeom prst="rect">
            <a:avLst/>
          </a:prstGeom>
        </p:spPr>
      </p:pic>
      <p:sp>
        <p:nvSpPr>
          <p:cNvPr id="11" name="TextBox 10">
            <a:extLst>
              <a:ext uri="{FF2B5EF4-FFF2-40B4-BE49-F238E27FC236}">
                <a16:creationId xmlns:a16="http://schemas.microsoft.com/office/drawing/2014/main" id="{22C058CF-B1C6-AA5D-C792-ED99EBCAD116}"/>
              </a:ext>
            </a:extLst>
          </p:cNvPr>
          <p:cNvSpPr txBox="1"/>
          <p:nvPr/>
        </p:nvSpPr>
        <p:spPr>
          <a:xfrm>
            <a:off x="7773777" y="4207594"/>
            <a:ext cx="1386585" cy="375666"/>
          </a:xfrm>
          <a:prstGeom prst="rect">
            <a:avLst/>
          </a:prstGeom>
          <a:noFill/>
        </p:spPr>
        <p:txBody>
          <a:bodyPr wrap="square" rtlCol="0">
            <a:spAutoFit/>
          </a:bodyPr>
          <a:lstStyle/>
          <a:p>
            <a:pPr algn="ctr"/>
            <a:r>
              <a:rPr lang="en-GB" b="1" dirty="0">
                <a:latin typeface="Century Gothic" panose="020B0502020202020204" pitchFamily="34" charset="0"/>
              </a:rPr>
              <a:t>Challenge</a:t>
            </a:r>
          </a:p>
        </p:txBody>
      </p:sp>
      <p:sp>
        <p:nvSpPr>
          <p:cNvPr id="12" name="TextBox 11">
            <a:extLst>
              <a:ext uri="{FF2B5EF4-FFF2-40B4-BE49-F238E27FC236}">
                <a16:creationId xmlns:a16="http://schemas.microsoft.com/office/drawing/2014/main" id="{842AEAFA-2DC6-AF51-FD55-C1B8F0CCDC91}"/>
              </a:ext>
            </a:extLst>
          </p:cNvPr>
          <p:cNvSpPr txBox="1"/>
          <p:nvPr/>
        </p:nvSpPr>
        <p:spPr>
          <a:xfrm rot="20700000">
            <a:off x="6199828" y="4517940"/>
            <a:ext cx="1386585" cy="375666"/>
          </a:xfrm>
          <a:prstGeom prst="rect">
            <a:avLst/>
          </a:prstGeom>
          <a:noFill/>
        </p:spPr>
        <p:txBody>
          <a:bodyPr wrap="square" rtlCol="0">
            <a:spAutoFit/>
          </a:bodyPr>
          <a:lstStyle/>
          <a:p>
            <a:pPr algn="ctr"/>
            <a:r>
              <a:rPr lang="en-GB" b="1">
                <a:latin typeface="Century Gothic" panose="020B0502020202020204" pitchFamily="34" charset="0"/>
              </a:rPr>
              <a:t>Support</a:t>
            </a:r>
          </a:p>
        </p:txBody>
      </p:sp>
      <p:sp>
        <p:nvSpPr>
          <p:cNvPr id="13" name="Content Placeholder 12">
            <a:extLst>
              <a:ext uri="{FF2B5EF4-FFF2-40B4-BE49-F238E27FC236}">
                <a16:creationId xmlns:a16="http://schemas.microsoft.com/office/drawing/2014/main" id="{C6B0E203-A0FC-F97F-2F42-96FC644AE25E}"/>
              </a:ext>
            </a:extLst>
          </p:cNvPr>
          <p:cNvSpPr>
            <a:spLocks noGrp="1"/>
          </p:cNvSpPr>
          <p:nvPr>
            <p:ph sz="half" idx="13"/>
          </p:nvPr>
        </p:nvSpPr>
        <p:spPr>
          <a:xfrm>
            <a:off x="4300633" y="1296900"/>
            <a:ext cx="4191138" cy="4937321"/>
          </a:xfrm>
        </p:spPr>
        <p:txBody>
          <a:bodyPr/>
          <a:lstStyle/>
          <a:p>
            <a:pPr>
              <a:lnSpc>
                <a:spcPts val="2800"/>
              </a:lnSpc>
            </a:pPr>
            <a:r>
              <a:rPr lang="en-US" b="1" i="1" dirty="0"/>
              <a:t>Challenge activities </a:t>
            </a:r>
            <a:r>
              <a:rPr lang="en-US" dirty="0"/>
              <a:t>deepen and extend learning for those who need more challenge or who finish the activity quickly.</a:t>
            </a:r>
          </a:p>
          <a:p>
            <a:pPr>
              <a:lnSpc>
                <a:spcPts val="2800"/>
              </a:lnSpc>
            </a:pPr>
            <a:r>
              <a:rPr lang="en-US" dirty="0"/>
              <a:t>Look for these icons on the student slides. See delivery notes for details of the activities.</a:t>
            </a:r>
          </a:p>
          <a:p>
            <a:pPr>
              <a:lnSpc>
                <a:spcPts val="2800"/>
              </a:lnSpc>
            </a:pPr>
            <a:endParaRPr lang="en-US" dirty="0"/>
          </a:p>
          <a:p>
            <a:pPr>
              <a:lnSpc>
                <a:spcPts val="2800"/>
              </a:lnSpc>
            </a:pPr>
            <a:endParaRPr lang="en-US" dirty="0"/>
          </a:p>
          <a:p>
            <a:pPr>
              <a:lnSpc>
                <a:spcPts val="2800"/>
              </a:lnSpc>
            </a:pPr>
            <a:endParaRPr lang="en-US" dirty="0"/>
          </a:p>
          <a:p>
            <a:pPr>
              <a:lnSpc>
                <a:spcPts val="2800"/>
              </a:lnSpc>
            </a:pPr>
            <a:endParaRPr lang="en-US" dirty="0"/>
          </a:p>
        </p:txBody>
      </p:sp>
      <p:sp>
        <p:nvSpPr>
          <p:cNvPr id="15" name="Content Placeholder 14">
            <a:extLst>
              <a:ext uri="{FF2B5EF4-FFF2-40B4-BE49-F238E27FC236}">
                <a16:creationId xmlns:a16="http://schemas.microsoft.com/office/drawing/2014/main" id="{A5E62C91-E60B-0450-B4D6-480CD06CE927}"/>
              </a:ext>
            </a:extLst>
          </p:cNvPr>
          <p:cNvSpPr>
            <a:spLocks noGrp="1"/>
          </p:cNvSpPr>
          <p:nvPr>
            <p:ph sz="half" idx="12"/>
          </p:nvPr>
        </p:nvSpPr>
        <p:spPr>
          <a:xfrm>
            <a:off x="246674" y="1294158"/>
            <a:ext cx="3748405" cy="4937321"/>
          </a:xfrm>
        </p:spPr>
        <p:txBody>
          <a:bodyPr/>
          <a:lstStyle/>
          <a:p>
            <a:pPr>
              <a:lnSpc>
                <a:spcPts val="2800"/>
              </a:lnSpc>
            </a:pPr>
            <a:r>
              <a:rPr lang="en-US" dirty="0"/>
              <a:t>The lesson includes suggestions for support and challenge activities, to help you differentiate appropriately for your class.  </a:t>
            </a:r>
          </a:p>
          <a:p>
            <a:pPr>
              <a:lnSpc>
                <a:spcPts val="2800"/>
              </a:lnSpc>
            </a:pPr>
            <a:r>
              <a:rPr lang="en-US" b="1" i="1" dirty="0"/>
              <a:t>Support activities </a:t>
            </a:r>
            <a:r>
              <a:rPr lang="en-US" dirty="0"/>
              <a:t>are adapted to be more accessible for those who need it.</a:t>
            </a:r>
          </a:p>
          <a:p>
            <a:pPr>
              <a:lnSpc>
                <a:spcPts val="2800"/>
              </a:lnSpc>
            </a:pPr>
            <a:endParaRPr lang="en-US" dirty="0"/>
          </a:p>
          <a:p>
            <a:pPr>
              <a:lnSpc>
                <a:spcPts val="2800"/>
              </a:lnSpc>
            </a:pPr>
            <a:endParaRPr lang="en-US" dirty="0"/>
          </a:p>
          <a:p>
            <a:pPr>
              <a:lnSpc>
                <a:spcPts val="2800"/>
              </a:lnSpc>
            </a:pPr>
            <a:endParaRPr lang="en-US" dirty="0"/>
          </a:p>
          <a:p>
            <a:pPr>
              <a:lnSpc>
                <a:spcPts val="2800"/>
              </a:lnSpc>
            </a:pPr>
            <a:endParaRPr lang="en-US" dirty="0"/>
          </a:p>
        </p:txBody>
      </p:sp>
    </p:spTree>
    <p:extLst>
      <p:ext uri="{BB962C8B-B14F-4D97-AF65-F5344CB8AC3E}">
        <p14:creationId xmlns:p14="http://schemas.microsoft.com/office/powerpoint/2010/main" val="3612335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DFAB1DA-D5B9-13E2-9945-13991E9BF716}"/>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2026</a:t>
            </a:r>
          </a:p>
        </p:txBody>
      </p:sp>
      <p:sp>
        <p:nvSpPr>
          <p:cNvPr id="10" name="Content Placeholder 9">
            <a:extLst>
              <a:ext uri="{FF2B5EF4-FFF2-40B4-BE49-F238E27FC236}">
                <a16:creationId xmlns:a16="http://schemas.microsoft.com/office/drawing/2014/main" id="{B8AD5F36-49C1-6FB1-287B-8204BA271278}"/>
              </a:ext>
            </a:extLst>
          </p:cNvPr>
          <p:cNvSpPr>
            <a:spLocks noGrp="1"/>
          </p:cNvSpPr>
          <p:nvPr>
            <p:ph sz="half" idx="10"/>
          </p:nvPr>
        </p:nvSpPr>
        <p:spPr>
          <a:xfrm>
            <a:off x="249103" y="1290016"/>
            <a:ext cx="7867397" cy="4566366"/>
          </a:xfrm>
        </p:spPr>
        <p:txBody>
          <a:bodyPr/>
          <a:lstStyle/>
          <a:p>
            <a:pPr>
              <a:lnSpc>
                <a:spcPts val="2800"/>
              </a:lnSpc>
            </a:pPr>
            <a:r>
              <a:rPr lang="en-GB" dirty="0"/>
              <a:t>This lesson pack for key stages 2–4 has been designed to support pupils’ AI literacy. This is the third of four lessons for students in years 9 and 10. It focuses on the role of generative AI in spreading mis- and disinformation online and strategies that can be used to help fact-check online content.</a:t>
            </a:r>
          </a:p>
          <a:p>
            <a:pPr>
              <a:lnSpc>
                <a:spcPts val="2800"/>
              </a:lnSpc>
            </a:pPr>
            <a:r>
              <a:rPr lang="en-GB" dirty="0"/>
              <a:t>These lessons should not be taught in isolation, but always as part of a planned, developmental PSHE education programme. They are best used within the context of online safety or digital literacy.</a:t>
            </a:r>
          </a:p>
        </p:txBody>
      </p:sp>
      <p:sp>
        <p:nvSpPr>
          <p:cNvPr id="12" name="Title 11">
            <a:extLst>
              <a:ext uri="{FF2B5EF4-FFF2-40B4-BE49-F238E27FC236}">
                <a16:creationId xmlns:a16="http://schemas.microsoft.com/office/drawing/2014/main" id="{FC38B9C6-B310-00C2-0925-3DA1549DED16}"/>
              </a:ext>
            </a:extLst>
          </p:cNvPr>
          <p:cNvSpPr>
            <a:spLocks noGrp="1"/>
          </p:cNvSpPr>
          <p:nvPr>
            <p:ph type="title"/>
          </p:nvPr>
        </p:nvSpPr>
        <p:spPr/>
        <p:txBody>
          <a:bodyPr/>
          <a:lstStyle/>
          <a:p>
            <a:r>
              <a:rPr lang="en-GB" dirty="0"/>
              <a:t>Context</a:t>
            </a:r>
            <a:endParaRPr lang="en-US" dirty="0"/>
          </a:p>
        </p:txBody>
      </p:sp>
    </p:spTree>
    <p:extLst>
      <p:ext uri="{BB962C8B-B14F-4D97-AF65-F5344CB8AC3E}">
        <p14:creationId xmlns:p14="http://schemas.microsoft.com/office/powerpoint/2010/main" val="245398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CD801F7-CFF5-4CC1-BA0F-8495ACEE7B1C}"/>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2026</a:t>
            </a:r>
          </a:p>
        </p:txBody>
      </p:sp>
      <p:sp>
        <p:nvSpPr>
          <p:cNvPr id="5" name="Content Placeholder 4">
            <a:extLst>
              <a:ext uri="{FF2B5EF4-FFF2-40B4-BE49-F238E27FC236}">
                <a16:creationId xmlns:a16="http://schemas.microsoft.com/office/drawing/2014/main" id="{F1FBCFA1-6283-9032-5858-B8C2F9781A65}"/>
              </a:ext>
            </a:extLst>
          </p:cNvPr>
          <p:cNvSpPr>
            <a:spLocks noGrp="1"/>
          </p:cNvSpPr>
          <p:nvPr>
            <p:ph sz="half" idx="12"/>
          </p:nvPr>
        </p:nvSpPr>
        <p:spPr>
          <a:xfrm>
            <a:off x="253497" y="1282311"/>
            <a:ext cx="3495309" cy="4650224"/>
          </a:xfrm>
        </p:spPr>
        <p:txBody>
          <a:bodyPr/>
          <a:lstStyle/>
          <a:p>
            <a:pPr>
              <a:lnSpc>
                <a:spcPts val="2800"/>
              </a:lnSpc>
            </a:pPr>
            <a:r>
              <a:rPr lang="en-GB" dirty="0"/>
              <a:t>To learn about generative AI and mis- and disinformation online.</a:t>
            </a:r>
          </a:p>
          <a:p>
            <a:endParaRPr lang="en-GB" dirty="0"/>
          </a:p>
        </p:txBody>
      </p:sp>
      <p:sp>
        <p:nvSpPr>
          <p:cNvPr id="6" name="Content Placeholder 5">
            <a:extLst>
              <a:ext uri="{FF2B5EF4-FFF2-40B4-BE49-F238E27FC236}">
                <a16:creationId xmlns:a16="http://schemas.microsoft.com/office/drawing/2014/main" id="{E84B8912-EEB7-F52E-745A-3D184A1C6C25}"/>
              </a:ext>
            </a:extLst>
          </p:cNvPr>
          <p:cNvSpPr>
            <a:spLocks noGrp="1"/>
          </p:cNvSpPr>
          <p:nvPr>
            <p:ph sz="half" idx="13"/>
          </p:nvPr>
        </p:nvSpPr>
        <p:spPr>
          <a:xfrm>
            <a:off x="4067944" y="1288705"/>
            <a:ext cx="4890618" cy="4650224"/>
          </a:xfrm>
        </p:spPr>
        <p:txBody>
          <a:bodyPr/>
          <a:lstStyle/>
          <a:p>
            <a:pPr>
              <a:lnSpc>
                <a:spcPts val="2800"/>
              </a:lnSpc>
              <a:spcAft>
                <a:spcPts val="0"/>
              </a:spcAft>
            </a:pPr>
            <a:r>
              <a:rPr lang="en-GB" dirty="0"/>
              <a:t>Students will be able to:</a:t>
            </a:r>
          </a:p>
          <a:p>
            <a:pPr marL="162000" lvl="0" indent="-162000">
              <a:lnSpc>
                <a:spcPts val="2800"/>
              </a:lnSpc>
              <a:spcAft>
                <a:spcPts val="0"/>
              </a:spcAft>
              <a:buFont typeface="Arial" panose="020B0604020202020204" pitchFamily="34" charset="0"/>
              <a:buChar char="•"/>
            </a:pPr>
            <a:r>
              <a:rPr lang="en-GB" dirty="0"/>
              <a:t>explain how generative AI has increased the amount, and spread, of mis- and disinformation online</a:t>
            </a:r>
          </a:p>
          <a:p>
            <a:pPr marL="162000" lvl="0" indent="-162000">
              <a:lnSpc>
                <a:spcPts val="2800"/>
              </a:lnSpc>
              <a:spcAft>
                <a:spcPts val="0"/>
              </a:spcAft>
              <a:buFont typeface="Arial" panose="020B0604020202020204" pitchFamily="34" charset="0"/>
              <a:buChar char="•"/>
            </a:pPr>
            <a:r>
              <a:rPr lang="en-GB" dirty="0"/>
              <a:t>assess strategies for fact-checking content created by generative AI</a:t>
            </a:r>
          </a:p>
          <a:p>
            <a:pPr marL="162000" lvl="0" indent="-162000">
              <a:lnSpc>
                <a:spcPts val="2800"/>
              </a:lnSpc>
              <a:spcAft>
                <a:spcPts val="0"/>
              </a:spcAft>
              <a:buFont typeface="Arial" panose="020B0604020202020204" pitchFamily="34" charset="0"/>
              <a:buChar char="•"/>
            </a:pPr>
            <a:r>
              <a:rPr lang="en-GB" dirty="0"/>
              <a:t>describe the possible impacts of mis- and disinformation generated by AI</a:t>
            </a:r>
          </a:p>
        </p:txBody>
      </p:sp>
    </p:spTree>
    <p:extLst>
      <p:ext uri="{BB962C8B-B14F-4D97-AF65-F5344CB8AC3E}">
        <p14:creationId xmlns:p14="http://schemas.microsoft.com/office/powerpoint/2010/main" val="4020953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AB4CDFE-E689-A536-61A5-915DDBE37E99}"/>
              </a:ext>
            </a:extLst>
          </p:cNvPr>
          <p:cNvSpPr>
            <a:spLocks noGrp="1"/>
          </p:cNvSpPr>
          <p:nvPr>
            <p:ph sz="half" idx="12"/>
          </p:nvPr>
        </p:nvSpPr>
        <p:spPr>
          <a:xfrm>
            <a:off x="5018405" y="1144012"/>
            <a:ext cx="3507030" cy="4573593"/>
          </a:xfrm>
        </p:spPr>
        <p:txBody>
          <a:bodyPr/>
          <a:lstStyle/>
          <a:p>
            <a:pPr marL="126000" lvl="0" indent="-126000">
              <a:buFont typeface="Arial" panose="020B0604020202020204" pitchFamily="34" charset="0"/>
              <a:buChar char="•"/>
            </a:pPr>
            <a:r>
              <a:rPr lang="en-GB" dirty="0"/>
              <a:t>Box or envelope for questions </a:t>
            </a:r>
          </a:p>
          <a:p>
            <a:pPr marL="126000" lvl="0" indent="-126000">
              <a:buFont typeface="Arial" panose="020B0604020202020204" pitchFamily="34" charset="0"/>
              <a:buChar char="•"/>
            </a:pPr>
            <a:r>
              <a:rPr lang="en-GB" dirty="0"/>
              <a:t>Resource 1: </a:t>
            </a:r>
            <a:r>
              <a:rPr lang="en-GB" i="1" dirty="0"/>
              <a:t>How does AI spread misinformation? </a:t>
            </a:r>
            <a:br>
              <a:rPr lang="en-GB" i="1" dirty="0"/>
            </a:br>
            <a:r>
              <a:rPr lang="en-GB" dirty="0"/>
              <a:t>[support option, as required]</a:t>
            </a:r>
          </a:p>
          <a:p>
            <a:pPr marL="126000" lvl="0" indent="-126000">
              <a:buFont typeface="Arial" panose="020B0604020202020204" pitchFamily="34" charset="0"/>
              <a:buChar char="•"/>
            </a:pPr>
            <a:r>
              <a:rPr lang="en-GB" dirty="0"/>
              <a:t>Resource 2: </a:t>
            </a:r>
            <a:r>
              <a:rPr lang="en-GB" i="1" dirty="0"/>
              <a:t>Source checking</a:t>
            </a:r>
            <a:r>
              <a:rPr lang="en-GB" dirty="0"/>
              <a:t> </a:t>
            </a:r>
            <a:br>
              <a:rPr lang="en-GB" dirty="0"/>
            </a:br>
            <a:r>
              <a:rPr lang="en-GB" dirty="0"/>
              <a:t>[one cut-up set per group]</a:t>
            </a:r>
          </a:p>
          <a:p>
            <a:pPr marL="126000" lvl="0" indent="-126000">
              <a:buFont typeface="Arial" panose="020B0604020202020204" pitchFamily="34" charset="0"/>
              <a:buChar char="•"/>
            </a:pPr>
            <a:r>
              <a:rPr lang="en-GB" dirty="0"/>
              <a:t>Resource 2a: </a:t>
            </a:r>
            <a:r>
              <a:rPr lang="en-GB" i="1" dirty="0"/>
              <a:t>Helping Poppy</a:t>
            </a:r>
            <a:r>
              <a:rPr lang="en-GB" dirty="0"/>
              <a:t> [support option, as required]</a:t>
            </a:r>
          </a:p>
          <a:p>
            <a:pPr marL="126000" lvl="0" indent="-126000">
              <a:buFont typeface="Arial" panose="020B0604020202020204" pitchFamily="34" charset="0"/>
              <a:buChar char="•"/>
            </a:pPr>
            <a:r>
              <a:rPr lang="en-GB" dirty="0"/>
              <a:t>Resource 3: </a:t>
            </a:r>
            <a:r>
              <a:rPr lang="en-GB" i="1" dirty="0"/>
              <a:t>Mis- and disinformation</a:t>
            </a:r>
            <a:r>
              <a:rPr lang="en-GB" dirty="0"/>
              <a:t> [one per group]</a:t>
            </a:r>
          </a:p>
          <a:p>
            <a:endParaRPr lang="en-US" dirty="0"/>
          </a:p>
        </p:txBody>
      </p:sp>
      <p:sp>
        <p:nvSpPr>
          <p:cNvPr id="6" name="Slide Number Placeholder 5">
            <a:extLst>
              <a:ext uri="{FF2B5EF4-FFF2-40B4-BE49-F238E27FC236}">
                <a16:creationId xmlns:a16="http://schemas.microsoft.com/office/drawing/2014/main" id="{7DDEB449-AF80-3F40-DE9B-1645C56CA84F}"/>
              </a:ext>
            </a:extLst>
          </p:cNvPr>
          <p:cNvSpPr>
            <a:spLocks noGrp="1"/>
          </p:cNvSpPr>
          <p:nvPr>
            <p:ph type="sldNum" sz="quarter" idx="4"/>
          </p:nvPr>
        </p:nvSpPr>
        <p:spPr>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2026</a:t>
            </a:r>
          </a:p>
        </p:txBody>
      </p:sp>
    </p:spTree>
    <p:extLst>
      <p:ext uri="{BB962C8B-B14F-4D97-AF65-F5344CB8AC3E}">
        <p14:creationId xmlns:p14="http://schemas.microsoft.com/office/powerpoint/2010/main" val="934196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180C3-C45D-8953-A402-38BF7B4934A0}"/>
              </a:ext>
            </a:extLst>
          </p:cNvPr>
          <p:cNvSpPr>
            <a:spLocks noGrp="1"/>
          </p:cNvSpPr>
          <p:nvPr>
            <p:ph type="title"/>
          </p:nvPr>
        </p:nvSpPr>
        <p:spPr>
          <a:xfrm>
            <a:off x="205987" y="592977"/>
            <a:ext cx="7498822" cy="694054"/>
          </a:xfrm>
        </p:spPr>
        <p:txBody>
          <a:bodyPr/>
          <a:lstStyle/>
          <a:p>
            <a:r>
              <a:rPr lang="en-GB" sz="4000"/>
              <a:t>Lesson summary</a:t>
            </a:r>
            <a:endParaRPr lang="en-US"/>
          </a:p>
        </p:txBody>
      </p:sp>
      <p:graphicFrame>
        <p:nvGraphicFramePr>
          <p:cNvPr id="3" name="Table 2">
            <a:extLst>
              <a:ext uri="{FF2B5EF4-FFF2-40B4-BE49-F238E27FC236}">
                <a16:creationId xmlns:a16="http://schemas.microsoft.com/office/drawing/2014/main" id="{09D9BA57-D907-9617-004A-5DFDB57B9A36}"/>
              </a:ext>
            </a:extLst>
          </p:cNvPr>
          <p:cNvGraphicFramePr>
            <a:graphicFrameLocks noGrp="1"/>
          </p:cNvGraphicFramePr>
          <p:nvPr>
            <p:extLst>
              <p:ext uri="{D42A27DB-BD31-4B8C-83A1-F6EECF244321}">
                <p14:modId xmlns:p14="http://schemas.microsoft.com/office/powerpoint/2010/main" val="3662885429"/>
              </p:ext>
            </p:extLst>
          </p:nvPr>
        </p:nvGraphicFramePr>
        <p:xfrm>
          <a:off x="330200" y="1413648"/>
          <a:ext cx="9245600" cy="4997662"/>
        </p:xfrm>
        <a:graphic>
          <a:graphicData uri="http://schemas.openxmlformats.org/drawingml/2006/table">
            <a:tbl>
              <a:tblPr firstRow="1" bandRow="1">
                <a:tableStyleId>{F5AB1C69-6EDB-4FF4-983F-18BD219EF322}</a:tableStyleId>
              </a:tblPr>
              <a:tblGrid>
                <a:gridCol w="1708665">
                  <a:extLst>
                    <a:ext uri="{9D8B030D-6E8A-4147-A177-3AD203B41FA5}">
                      <a16:colId xmlns:a16="http://schemas.microsoft.com/office/drawing/2014/main" val="2495411842"/>
                    </a:ext>
                  </a:extLst>
                </a:gridCol>
                <a:gridCol w="6578643">
                  <a:extLst>
                    <a:ext uri="{9D8B030D-6E8A-4147-A177-3AD203B41FA5}">
                      <a16:colId xmlns:a16="http://schemas.microsoft.com/office/drawing/2014/main" val="3888252853"/>
                    </a:ext>
                  </a:extLst>
                </a:gridCol>
                <a:gridCol w="958292">
                  <a:extLst>
                    <a:ext uri="{9D8B030D-6E8A-4147-A177-3AD203B41FA5}">
                      <a16:colId xmlns:a16="http://schemas.microsoft.com/office/drawing/2014/main" val="1961446416"/>
                    </a:ext>
                  </a:extLst>
                </a:gridCol>
              </a:tblGrid>
              <a:tr h="660031">
                <a:tc>
                  <a:txBody>
                    <a:bodyPr/>
                    <a:lstStyle/>
                    <a:p>
                      <a:pPr marL="0" indent="0" algn="l">
                        <a:buFont typeface="Arial" panose="020B0604020202020204" pitchFamily="34" charset="0"/>
                        <a:buNone/>
                      </a:pPr>
                      <a:r>
                        <a:rPr lang="en-GB" sz="1400" dirty="0">
                          <a:solidFill>
                            <a:schemeClr val="accent2"/>
                          </a:solidFill>
                          <a:latin typeface="Century Gothic" panose="020B0502020202020204" pitchFamily="34" charset="0"/>
                        </a:rPr>
                        <a:t>Activity</a:t>
                      </a:r>
                    </a:p>
                  </a:txBody>
                  <a:tcPr marL="72000" marR="72000" marT="72000" marB="7200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dirty="0">
                          <a:solidFill>
                            <a:schemeClr val="accent2"/>
                          </a:solidFill>
                          <a:latin typeface="Century Gothic" panose="020B0502020202020204" pitchFamily="34" charset="0"/>
                        </a:rPr>
                        <a:t>Description</a:t>
                      </a:r>
                    </a:p>
                  </a:txBody>
                  <a:tcPr marL="144000" marR="72000" marT="72000" marB="72000" anchor="ctr">
                    <a:lnL w="12700" cmpd="sng">
                      <a:noFill/>
                    </a:lnL>
                    <a:lnR w="12700" cmpd="sng">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GB" sz="1400" dirty="0">
                          <a:solidFill>
                            <a:schemeClr val="accent2"/>
                          </a:solidFill>
                          <a:latin typeface="Century Gothic" panose="020B0502020202020204" pitchFamily="34" charset="0"/>
                        </a:rPr>
                        <a:t>Timing</a:t>
                      </a:r>
                    </a:p>
                  </a:txBody>
                  <a:tcPr marL="72000" marR="72000" marT="72000" marB="7200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8068731"/>
                  </a:ext>
                </a:extLst>
              </a:tr>
              <a:tr h="652853">
                <a:tc>
                  <a:txBody>
                    <a:bodyPr/>
                    <a:lstStyle/>
                    <a:p>
                      <a:pPr marL="0" indent="0">
                        <a:lnSpc>
                          <a:spcPts val="1400"/>
                        </a:lnSpc>
                        <a:spcBef>
                          <a:spcPts val="400"/>
                        </a:spcBef>
                        <a:buFont typeface="Arial" panose="020B0604020202020204" pitchFamily="34" charset="0"/>
                        <a:buNone/>
                      </a:pPr>
                      <a:r>
                        <a:rPr lang="en-GB" sz="1200" b="0" dirty="0">
                          <a:solidFill>
                            <a:schemeClr val="tx1"/>
                          </a:solidFill>
                          <a:latin typeface="Century Gothic" panose="020B0502020202020204" pitchFamily="34" charset="0"/>
                        </a:rPr>
                        <a:t>Introduction</a:t>
                      </a:r>
                    </a:p>
                  </a:txBody>
                  <a:tcPr marL="72000" marR="72000" marT="72000" marB="72000">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400"/>
                        </a:lnSpc>
                        <a:spcBef>
                          <a:spcPts val="400"/>
                        </a:spcBef>
                        <a:spcAft>
                          <a:spcPts val="0"/>
                        </a:spcAft>
                        <a:buClrTx/>
                        <a:buSzTx/>
                        <a:buFontTx/>
                        <a:buNone/>
                        <a:tabLst/>
                        <a:defRPr/>
                      </a:pPr>
                      <a:r>
                        <a:rPr lang="en-US" sz="1200" dirty="0">
                          <a:solidFill>
                            <a:schemeClr val="tx1"/>
                          </a:solidFill>
                          <a:latin typeface="Century Gothic" panose="020B0502020202020204" pitchFamily="34" charset="0"/>
                        </a:rPr>
                        <a:t>Introduce the learning objective and outcomes, set up the question box and revisit ground rules.</a:t>
                      </a:r>
                      <a:endParaRPr lang="en-GB" sz="1200" dirty="0">
                        <a:solidFill>
                          <a:schemeClr val="tx1"/>
                        </a:solidFill>
                        <a:latin typeface="Century Gothic" panose="020B0502020202020204" pitchFamily="34" charset="0"/>
                      </a:endParaRPr>
                    </a:p>
                  </a:txBody>
                  <a:tcPr marL="144000" marR="72000" marT="72000" marB="72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400"/>
                        </a:lnSpc>
                        <a:spcBef>
                          <a:spcPts val="400"/>
                        </a:spcBef>
                      </a:pPr>
                      <a:r>
                        <a:rPr lang="en-GB" sz="1200" dirty="0">
                          <a:solidFill>
                            <a:schemeClr val="tx1"/>
                          </a:solidFill>
                          <a:latin typeface="Century Gothic" panose="020B0502020202020204" pitchFamily="34" charset="0"/>
                        </a:rPr>
                        <a:t>3 min</a:t>
                      </a:r>
                    </a:p>
                  </a:txBody>
                  <a:tcPr marL="72000" marR="72000" marT="72000" marB="72000">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9017373"/>
                  </a:ext>
                </a:extLst>
              </a:tr>
              <a:tr h="652853">
                <a:tc>
                  <a:txBody>
                    <a:bodyPr/>
                    <a:lstStyle/>
                    <a:p>
                      <a:pPr marL="0" indent="0">
                        <a:lnSpc>
                          <a:spcPts val="1400"/>
                        </a:lnSpc>
                        <a:spcBef>
                          <a:spcPts val="400"/>
                        </a:spcBef>
                        <a:buFont typeface="Arial" panose="020B0604020202020204" pitchFamily="34" charset="0"/>
                        <a:buNone/>
                      </a:pPr>
                      <a:r>
                        <a:rPr lang="en-GB" sz="1200" b="0" dirty="0">
                          <a:solidFill>
                            <a:schemeClr val="tx1"/>
                          </a:solidFill>
                          <a:latin typeface="Century Gothic" panose="020B0502020202020204" pitchFamily="34" charset="0"/>
                        </a:rPr>
                        <a:t>Baseline assessment activity </a:t>
                      </a:r>
                    </a:p>
                  </a:txBody>
                  <a:tcPr marL="72000" marR="72000" marT="72000" marB="72000">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ts val="1400"/>
                        </a:lnSpc>
                        <a:spcBef>
                          <a:spcPts val="400"/>
                        </a:spcBef>
                        <a:spcAft>
                          <a:spcPts val="0"/>
                        </a:spcAft>
                        <a:buClrTx/>
                        <a:buSzTx/>
                        <a:buFontTx/>
                        <a:buNone/>
                        <a:tabLst/>
                        <a:defRPr/>
                      </a:pPr>
                      <a:r>
                        <a:rPr lang="en-GB" sz="1200" dirty="0">
                          <a:solidFill>
                            <a:schemeClr val="tx1"/>
                          </a:solidFill>
                          <a:latin typeface="Century Gothic" panose="020B0502020202020204" pitchFamily="34" charset="0"/>
                        </a:rPr>
                        <a:t>Students consider a historical example of fake news and answer questions to demonstrate their understanding of mis- and disinformation.</a:t>
                      </a:r>
                    </a:p>
                  </a:txBody>
                  <a:tcPr marL="144000" marR="72000" marT="72000" marB="72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400"/>
                        </a:lnSpc>
                        <a:spcBef>
                          <a:spcPts val="400"/>
                        </a:spcBef>
                      </a:pPr>
                      <a:r>
                        <a:rPr lang="en-GB" sz="1200" dirty="0">
                          <a:solidFill>
                            <a:schemeClr val="tx1"/>
                          </a:solidFill>
                          <a:latin typeface="Century Gothic" panose="020B0502020202020204" pitchFamily="34" charset="0"/>
                        </a:rPr>
                        <a:t>10 min</a:t>
                      </a:r>
                    </a:p>
                  </a:txBody>
                  <a:tcPr marL="72000" marR="72000" marT="72000" marB="72000">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0075071"/>
                  </a:ext>
                </a:extLst>
              </a:tr>
              <a:tr h="652853">
                <a:tc>
                  <a:txBody>
                    <a:bodyPr/>
                    <a:lstStyle/>
                    <a:p>
                      <a:pPr marL="0" indent="0">
                        <a:lnSpc>
                          <a:spcPts val="1400"/>
                        </a:lnSpc>
                        <a:spcBef>
                          <a:spcPts val="400"/>
                        </a:spcBef>
                        <a:buFont typeface="Arial" panose="020B0604020202020204" pitchFamily="34" charset="0"/>
                        <a:buNone/>
                      </a:pPr>
                      <a:r>
                        <a:rPr lang="en-GB" sz="1200" b="0" baseline="0" dirty="0">
                          <a:solidFill>
                            <a:schemeClr val="tx1"/>
                          </a:solidFill>
                          <a:latin typeface="Century Gothic" panose="020B0502020202020204" pitchFamily="34" charset="0"/>
                        </a:rPr>
                        <a:t>How does AI spread misinformation?</a:t>
                      </a:r>
                    </a:p>
                  </a:txBody>
                  <a:tcPr marL="72000" marR="72000" marT="72000" marB="72000">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Bef>
                          <a:spcPts val="400"/>
                        </a:spcBef>
                      </a:pPr>
                      <a:r>
                        <a:rPr lang="en-GB" sz="1200" dirty="0">
                          <a:solidFill>
                            <a:schemeClr val="tx1"/>
                          </a:solidFill>
                          <a:latin typeface="Century Gothic" panose="020B0502020202020204" pitchFamily="34" charset="0"/>
                        </a:rPr>
                        <a:t>Pairs discuss how certain features of generative AI can lead to the spread of mis- and disinformation.</a:t>
                      </a:r>
                    </a:p>
                  </a:txBody>
                  <a:tcPr marL="144000" marR="72000" marT="72000" marB="72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400"/>
                        </a:lnSpc>
                        <a:spcBef>
                          <a:spcPts val="400"/>
                        </a:spcBef>
                      </a:pPr>
                      <a:r>
                        <a:rPr lang="en-GB" sz="1200" dirty="0">
                          <a:solidFill>
                            <a:schemeClr val="tx1"/>
                          </a:solidFill>
                          <a:latin typeface="Century Gothic" panose="020B0502020202020204" pitchFamily="34" charset="0"/>
                        </a:rPr>
                        <a:t>10 min</a:t>
                      </a:r>
                    </a:p>
                  </a:txBody>
                  <a:tcPr marL="72000" marR="72000" marT="72000" marB="72000">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629276"/>
                  </a:ext>
                </a:extLst>
              </a:tr>
              <a:tr h="652853">
                <a:tc>
                  <a:txBody>
                    <a:bodyPr/>
                    <a:lstStyle/>
                    <a:p>
                      <a:pPr marL="0" indent="0">
                        <a:lnSpc>
                          <a:spcPts val="1400"/>
                        </a:lnSpc>
                        <a:spcBef>
                          <a:spcPts val="400"/>
                        </a:spcBef>
                        <a:buFont typeface="Arial" panose="020B0604020202020204" pitchFamily="34" charset="0"/>
                        <a:buNone/>
                      </a:pPr>
                      <a:r>
                        <a:rPr lang="en-GB" sz="1200" b="0" dirty="0">
                          <a:solidFill>
                            <a:schemeClr val="tx1"/>
                          </a:solidFill>
                          <a:latin typeface="Century Gothic" panose="020B0502020202020204" pitchFamily="34" charset="0"/>
                        </a:rPr>
                        <a:t>Algorithms and fact checking</a:t>
                      </a:r>
                    </a:p>
                  </a:txBody>
                  <a:tcPr marL="72000" marR="72000" marT="72000" marB="72000">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Bef>
                          <a:spcPts val="400"/>
                        </a:spcBef>
                      </a:pPr>
                      <a:r>
                        <a:rPr lang="en-GB" sz="1200" dirty="0">
                          <a:solidFill>
                            <a:schemeClr val="tx1"/>
                          </a:solidFill>
                          <a:latin typeface="Century Gothic" panose="020B0502020202020204" pitchFamily="34" charset="0"/>
                        </a:rPr>
                        <a:t>Groups complete a diamond 9, evaluating different fact-checking strategies, before explaining to a character why it is important to fact-check online information.</a:t>
                      </a:r>
                    </a:p>
                  </a:txBody>
                  <a:tcPr marL="144000" marR="72000" marT="72000" marB="72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400"/>
                        </a:lnSpc>
                        <a:spcBef>
                          <a:spcPts val="400"/>
                        </a:spcBef>
                      </a:pPr>
                      <a:r>
                        <a:rPr lang="en-GB" sz="1200" dirty="0">
                          <a:solidFill>
                            <a:schemeClr val="tx1"/>
                          </a:solidFill>
                          <a:latin typeface="Century Gothic" panose="020B0502020202020204" pitchFamily="34" charset="0"/>
                        </a:rPr>
                        <a:t>12 min</a:t>
                      </a:r>
                    </a:p>
                  </a:txBody>
                  <a:tcPr marL="72000" marR="72000" marT="72000" marB="72000">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4210135"/>
                  </a:ext>
                </a:extLst>
              </a:tr>
              <a:tr h="652853">
                <a:tc>
                  <a:txBody>
                    <a:bodyPr/>
                    <a:lstStyle/>
                    <a:p>
                      <a:pPr marL="0" indent="0">
                        <a:lnSpc>
                          <a:spcPts val="1400"/>
                        </a:lnSpc>
                        <a:spcBef>
                          <a:spcPts val="400"/>
                        </a:spcBef>
                        <a:buFont typeface="Arial" panose="020B0604020202020204" pitchFamily="34" charset="0"/>
                        <a:buNone/>
                      </a:pPr>
                      <a:r>
                        <a:rPr lang="en-GB" sz="1200" b="0" dirty="0">
                          <a:solidFill>
                            <a:schemeClr val="tx1"/>
                          </a:solidFill>
                          <a:latin typeface="Century Gothic" panose="020B0502020202020204" pitchFamily="34" charset="0"/>
                        </a:rPr>
                        <a:t>What’s the impact?</a:t>
                      </a:r>
                    </a:p>
                  </a:txBody>
                  <a:tcPr marL="72000" marR="72000" marT="72000" marB="72000">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Bef>
                          <a:spcPts val="400"/>
                        </a:spcBef>
                      </a:pPr>
                      <a:r>
                        <a:rPr lang="en-GB" sz="1200" dirty="0">
                          <a:solidFill>
                            <a:schemeClr val="tx1"/>
                          </a:solidFill>
                          <a:latin typeface="Century Gothic" panose="020B0502020202020204" pitchFamily="34" charset="0"/>
                        </a:rPr>
                        <a:t>Groups discuss the impact of spreading mis- and disinformation and then consider how this can be reduced.</a:t>
                      </a:r>
                    </a:p>
                  </a:txBody>
                  <a:tcPr marL="144000" marR="72000" marT="72000" marB="72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400"/>
                        </a:lnSpc>
                        <a:spcBef>
                          <a:spcPts val="400"/>
                        </a:spcBef>
                      </a:pPr>
                      <a:r>
                        <a:rPr lang="en-GB" sz="1200" dirty="0">
                          <a:solidFill>
                            <a:schemeClr val="tx1"/>
                          </a:solidFill>
                          <a:latin typeface="Century Gothic" panose="020B0502020202020204" pitchFamily="34" charset="0"/>
                        </a:rPr>
                        <a:t>15 min </a:t>
                      </a:r>
                    </a:p>
                  </a:txBody>
                  <a:tcPr marL="72000" marR="72000" marT="72000" marB="72000">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9879350"/>
                  </a:ext>
                </a:extLst>
              </a:tr>
              <a:tr h="652853">
                <a:tc>
                  <a:txBody>
                    <a:bodyPr/>
                    <a:lstStyle/>
                    <a:p>
                      <a:pPr marL="0" indent="0">
                        <a:lnSpc>
                          <a:spcPts val="1400"/>
                        </a:lnSpc>
                        <a:spcBef>
                          <a:spcPts val="400"/>
                        </a:spcBef>
                        <a:buFont typeface="Arial" panose="020B0604020202020204" pitchFamily="34" charset="0"/>
                        <a:buNone/>
                      </a:pPr>
                      <a:r>
                        <a:rPr lang="en-GB" sz="1200" b="0" dirty="0">
                          <a:solidFill>
                            <a:schemeClr val="tx1"/>
                          </a:solidFill>
                          <a:latin typeface="Century Gothic" panose="020B0502020202020204" pitchFamily="34" charset="0"/>
                        </a:rPr>
                        <a:t>Endpoint assessment and reflection</a:t>
                      </a:r>
                    </a:p>
                  </a:txBody>
                  <a:tcPr marL="72000" marR="72000" marT="72000" marB="72000">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Bef>
                          <a:spcPts val="400"/>
                        </a:spcBef>
                      </a:pPr>
                      <a:r>
                        <a:rPr lang="en-GB" sz="1200" dirty="0">
                          <a:solidFill>
                            <a:schemeClr val="tx1"/>
                          </a:solidFill>
                          <a:latin typeface="Century Gothic" panose="020B0502020202020204" pitchFamily="34" charset="0"/>
                        </a:rPr>
                        <a:t>Students answer questions related to an AI-generated example of fake news to demonstrate their progress and reflect strategies they could use for fact-checking.</a:t>
                      </a:r>
                    </a:p>
                  </a:txBody>
                  <a:tcPr marL="144000" marR="72000" marT="72000" marB="72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r">
                        <a:lnSpc>
                          <a:spcPts val="1400"/>
                        </a:lnSpc>
                        <a:spcBef>
                          <a:spcPts val="400"/>
                        </a:spcBef>
                        <a:buNone/>
                      </a:pPr>
                      <a:r>
                        <a:rPr lang="en-GB" sz="1200" dirty="0">
                          <a:solidFill>
                            <a:schemeClr val="tx1"/>
                          </a:solidFill>
                          <a:latin typeface="Century Gothic" panose="020B0502020202020204" pitchFamily="34" charset="0"/>
                        </a:rPr>
                        <a:t>8 min</a:t>
                      </a:r>
                    </a:p>
                  </a:txBody>
                  <a:tcPr marL="72000" marR="72000" marT="72000" marB="72000">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9356398"/>
                  </a:ext>
                </a:extLst>
              </a:tr>
              <a:tr h="420513">
                <a:tc>
                  <a:txBody>
                    <a:bodyPr/>
                    <a:lstStyle/>
                    <a:p>
                      <a:pPr marL="0" indent="0">
                        <a:lnSpc>
                          <a:spcPts val="1400"/>
                        </a:lnSpc>
                        <a:spcBef>
                          <a:spcPts val="400"/>
                        </a:spcBef>
                        <a:buFont typeface="Arial" panose="020B0604020202020204" pitchFamily="34" charset="0"/>
                        <a:buNone/>
                      </a:pPr>
                      <a:r>
                        <a:rPr lang="en-GB" sz="1200" b="0" dirty="0">
                          <a:solidFill>
                            <a:schemeClr val="tx1"/>
                          </a:solidFill>
                          <a:latin typeface="Century Gothic" panose="020B0502020202020204" pitchFamily="34" charset="0"/>
                        </a:rPr>
                        <a:t>Signpost support</a:t>
                      </a:r>
                    </a:p>
                  </a:txBody>
                  <a:tcPr marL="72000" marR="72000" marT="72000" marB="72000">
                    <a:lnL w="9525"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90570" rtl="0" eaLnBrk="1" fontAlgn="auto" latinLnBrk="0" hangingPunct="1">
                        <a:lnSpc>
                          <a:spcPts val="1400"/>
                        </a:lnSpc>
                        <a:spcBef>
                          <a:spcPts val="400"/>
                        </a:spcBef>
                        <a:spcAft>
                          <a:spcPts val="0"/>
                        </a:spcAft>
                        <a:buClrTx/>
                        <a:buSzTx/>
                        <a:buFontTx/>
                        <a:buNone/>
                        <a:tabLst/>
                        <a:defRPr/>
                      </a:pPr>
                      <a:r>
                        <a:rPr lang="en-US" sz="1200" dirty="0">
                          <a:solidFill>
                            <a:schemeClr val="tx1"/>
                          </a:solidFill>
                          <a:latin typeface="Century Gothic" panose="020B0502020202020204" pitchFamily="34" charset="0"/>
                        </a:rPr>
                        <a:t>Answer students’ questions and signpost support.</a:t>
                      </a:r>
                      <a:endParaRPr lang="en-GB" sz="1200" dirty="0">
                        <a:solidFill>
                          <a:schemeClr val="tx1"/>
                        </a:solidFill>
                        <a:latin typeface="Century Gothic" panose="020B0502020202020204" pitchFamily="34" charset="0"/>
                      </a:endParaRPr>
                    </a:p>
                  </a:txBody>
                  <a:tcPr marL="144000" marR="72000" marT="72000" marB="72000">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1400"/>
                        </a:lnSpc>
                        <a:spcBef>
                          <a:spcPts val="400"/>
                        </a:spcBef>
                      </a:pPr>
                      <a:r>
                        <a:rPr lang="en-GB" sz="1200" dirty="0">
                          <a:solidFill>
                            <a:schemeClr val="tx1"/>
                          </a:solidFill>
                          <a:latin typeface="Century Gothic" panose="020B0502020202020204" pitchFamily="34" charset="0"/>
                        </a:rPr>
                        <a:t>2 min</a:t>
                      </a:r>
                    </a:p>
                  </a:txBody>
                  <a:tcPr marL="72000" marR="72000" marT="72000" marB="72000">
                    <a:lnL w="12700" cmpd="sng">
                      <a:noFill/>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216848"/>
                  </a:ext>
                </a:extLst>
              </a:tr>
            </a:tbl>
          </a:graphicData>
        </a:graphic>
      </p:graphicFrame>
      <p:sp>
        <p:nvSpPr>
          <p:cNvPr id="4" name="Slide Number Placeholder 5">
            <a:extLst>
              <a:ext uri="{FF2B5EF4-FFF2-40B4-BE49-F238E27FC236}">
                <a16:creationId xmlns:a16="http://schemas.microsoft.com/office/drawing/2014/main" id="{0CFC328E-5112-5431-FA93-8B6310F43AE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2026</a:t>
            </a:r>
          </a:p>
        </p:txBody>
      </p:sp>
    </p:spTree>
    <p:extLst>
      <p:ext uri="{BB962C8B-B14F-4D97-AF65-F5344CB8AC3E}">
        <p14:creationId xmlns:p14="http://schemas.microsoft.com/office/powerpoint/2010/main" val="1469003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650CD0-9CB1-2FC6-EC31-BDC3DFC5DCDD}"/>
              </a:ext>
            </a:extLst>
          </p:cNvPr>
          <p:cNvSpPr>
            <a:spLocks noGrp="1"/>
          </p:cNvSpPr>
          <p:nvPr>
            <p:ph type="body" sz="quarter" idx="15"/>
          </p:nvPr>
        </p:nvSpPr>
        <p:spPr/>
        <p:txBody>
          <a:bodyPr/>
          <a:lstStyle/>
          <a:p>
            <a:r>
              <a:rPr lang="en-US" dirty="0"/>
              <a:t>Lesson 3</a:t>
            </a:r>
          </a:p>
        </p:txBody>
      </p:sp>
      <p:sp>
        <p:nvSpPr>
          <p:cNvPr id="5" name="Title 4">
            <a:extLst>
              <a:ext uri="{FF2B5EF4-FFF2-40B4-BE49-F238E27FC236}">
                <a16:creationId xmlns:a16="http://schemas.microsoft.com/office/drawing/2014/main" id="{B21B06BF-F8B1-0FF4-D78C-1659EA64500F}"/>
              </a:ext>
            </a:extLst>
          </p:cNvPr>
          <p:cNvSpPr>
            <a:spLocks noGrp="1"/>
          </p:cNvSpPr>
          <p:nvPr>
            <p:ph type="title"/>
          </p:nvPr>
        </p:nvSpPr>
        <p:spPr>
          <a:xfrm>
            <a:off x="200109" y="1294246"/>
            <a:ext cx="7453994" cy="2942512"/>
          </a:xfrm>
        </p:spPr>
        <p:txBody>
          <a:bodyPr>
            <a:normAutofit fontScale="90000"/>
          </a:bodyPr>
          <a:lstStyle/>
          <a:p>
            <a:r>
              <a:rPr lang="en-GB" dirty="0"/>
              <a:t>How does generative AI affect our understanding of the world?</a:t>
            </a:r>
            <a:br>
              <a:rPr lang="en-GB" dirty="0">
                <a:highlight>
                  <a:srgbClr val="FFFF00"/>
                </a:highlight>
              </a:rPr>
            </a:br>
            <a:endParaRPr lang="en-US" dirty="0">
              <a:highlight>
                <a:srgbClr val="FFFF00"/>
              </a:highlight>
            </a:endParaRPr>
          </a:p>
        </p:txBody>
      </p:sp>
      <p:sp>
        <p:nvSpPr>
          <p:cNvPr id="7" name="Slide Number Placeholder 5">
            <a:extLst>
              <a:ext uri="{FF2B5EF4-FFF2-40B4-BE49-F238E27FC236}">
                <a16:creationId xmlns:a16="http://schemas.microsoft.com/office/drawing/2014/main" id="{65FEE908-4594-313B-B0DF-4A6C74B22529}"/>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t>© PSHE Association 2026</a:t>
            </a:r>
          </a:p>
        </p:txBody>
      </p:sp>
      <p:pic>
        <p:nvPicPr>
          <p:cNvPr id="3" name="Picture 2">
            <a:extLst>
              <a:ext uri="{FF2B5EF4-FFF2-40B4-BE49-F238E27FC236}">
                <a16:creationId xmlns:a16="http://schemas.microsoft.com/office/drawing/2014/main" id="{516BF16B-23E9-782D-CCBE-F2FEDF6CC2EC}"/>
              </a:ext>
            </a:extLst>
          </p:cNvPr>
          <p:cNvPicPr>
            <a:picLocks noChangeAspect="1"/>
          </p:cNvPicPr>
          <p:nvPr/>
        </p:nvPicPr>
        <p:blipFill>
          <a:blip r:embed="rId2"/>
          <a:stretch>
            <a:fillRect/>
          </a:stretch>
        </p:blipFill>
        <p:spPr>
          <a:xfrm>
            <a:off x="5114925" y="2981585"/>
            <a:ext cx="4352391" cy="3612288"/>
          </a:xfrm>
          <a:prstGeom prst="rect">
            <a:avLst/>
          </a:prstGeom>
        </p:spPr>
      </p:pic>
    </p:spTree>
    <p:extLst>
      <p:ext uri="{BB962C8B-B14F-4D97-AF65-F5344CB8AC3E}">
        <p14:creationId xmlns:p14="http://schemas.microsoft.com/office/powerpoint/2010/main" val="2017157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866AD-FBEF-AB0F-1F13-3998817CD676}"/>
              </a:ext>
            </a:extLst>
          </p:cNvPr>
          <p:cNvSpPr>
            <a:spLocks noGrp="1"/>
          </p:cNvSpPr>
          <p:nvPr>
            <p:ph idx="1"/>
          </p:nvPr>
        </p:nvSpPr>
        <p:spPr/>
        <p:txBody>
          <a:bodyPr/>
          <a:lstStyle/>
          <a:p>
            <a:endParaRPr lang="en-US"/>
          </a:p>
        </p:txBody>
      </p:sp>
      <p:sp>
        <p:nvSpPr>
          <p:cNvPr id="3" name="Slide Number Placeholder 5">
            <a:extLst>
              <a:ext uri="{FF2B5EF4-FFF2-40B4-BE49-F238E27FC236}">
                <a16:creationId xmlns:a16="http://schemas.microsoft.com/office/drawing/2014/main" id="{3D634B50-2908-D19A-31D1-14B55BBA010A}"/>
              </a:ext>
            </a:extLst>
          </p:cNvPr>
          <p:cNvSpPr>
            <a:spLocks noGrp="1"/>
          </p:cNvSpPr>
          <p:nvPr>
            <p:ph type="sldNum" sz="quarter" idx="4"/>
          </p:nvPr>
        </p:nvSpPr>
        <p:spPr>
          <a:xfrm>
            <a:off x="7438086" y="6411310"/>
            <a:ext cx="2228850" cy="365125"/>
          </a:xfrm>
          <a:prstGeom prst="rect">
            <a:avLst/>
          </a:prstGeom>
        </p:spPr>
        <p:txBody>
          <a:bodyPr vert="horz" lIns="91440" tIns="45720" rIns="91440" bIns="45720" rtlCol="0" anchor="ctr"/>
          <a:lstStyle>
            <a:lvl1pPr algn="r">
              <a:defRPr sz="1083">
                <a:solidFill>
                  <a:schemeClr val="tx1"/>
                </a:solidFill>
                <a:latin typeface="Century Gothic" panose="020B0502020202020204" pitchFamily="34" charset="0"/>
              </a:defRPr>
            </a:lvl1pPr>
          </a:lstStyle>
          <a:p>
            <a:r>
              <a:rPr lang="en-GB" dirty="0">
                <a:solidFill>
                  <a:schemeClr val="tx1">
                    <a:lumMod val="50000"/>
                    <a:lumOff val="50000"/>
                  </a:schemeClr>
                </a:solidFill>
              </a:rPr>
              <a:t>© PSHE Association 2026</a:t>
            </a:r>
          </a:p>
        </p:txBody>
      </p:sp>
    </p:spTree>
    <p:extLst>
      <p:ext uri="{BB962C8B-B14F-4D97-AF65-F5344CB8AC3E}">
        <p14:creationId xmlns:p14="http://schemas.microsoft.com/office/powerpoint/2010/main" val="2552904084"/>
      </p:ext>
    </p:extLst>
  </p:cSld>
  <p:clrMapOvr>
    <a:masterClrMapping/>
  </p:clrMapOvr>
</p:sld>
</file>

<file path=ppt/theme/theme1.xml><?xml version="1.0" encoding="utf-8"?>
<a:theme xmlns:a="http://schemas.openxmlformats.org/drawingml/2006/main" name="Teacher slides">
  <a:themeElements>
    <a:clrScheme name="PSHE">
      <a:dk1>
        <a:srgbClr val="000000"/>
      </a:dk1>
      <a:lt1>
        <a:srgbClr val="FFFFFF"/>
      </a:lt1>
      <a:dk2>
        <a:srgbClr val="64235E"/>
      </a:dk2>
      <a:lt2>
        <a:srgbClr val="FFFFFF"/>
      </a:lt2>
      <a:accent1>
        <a:srgbClr val="799B2B"/>
      </a:accent1>
      <a:accent2>
        <a:srgbClr val="ED694B"/>
      </a:accent2>
      <a:accent3>
        <a:srgbClr val="0B837F"/>
      </a:accent3>
      <a:accent4>
        <a:srgbClr val="A63679"/>
      </a:accent4>
      <a:accent5>
        <a:srgbClr val="00A099"/>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Pupil slides ">
  <a:themeElements>
    <a:clrScheme name="PSHE-V2">
      <a:dk1>
        <a:srgbClr val="000000"/>
      </a:dk1>
      <a:lt1>
        <a:srgbClr val="FFFFFF"/>
      </a:lt1>
      <a:dk2>
        <a:srgbClr val="64235E"/>
      </a:dk2>
      <a:lt2>
        <a:srgbClr val="FFFFFF"/>
      </a:lt2>
      <a:accent1>
        <a:srgbClr val="799B2C"/>
      </a:accent1>
      <a:accent2>
        <a:srgbClr val="EC694A"/>
      </a:accent2>
      <a:accent3>
        <a:srgbClr val="10837E"/>
      </a:accent3>
      <a:accent4>
        <a:srgbClr val="A63679"/>
      </a:accent4>
      <a:accent5>
        <a:srgbClr val="5B5B58"/>
      </a:accent5>
      <a:accent6>
        <a:srgbClr val="000000"/>
      </a:accent6>
      <a:hlink>
        <a:srgbClr val="FFFFFF"/>
      </a:hlink>
      <a:folHlink>
        <a:srgbClr val="FF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f9c89a-407a-49b7-9ca1-7578c3d06dfc" xsi:nil="true"/>
    <lcf76f155ced4ddcb4097134ff3c332f xmlns="6ded5182-507a-430e-922d-50a9575e5a4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8CD5EEA548FA42A79E02DE2A5D37FC" ma:contentTypeVersion="19" ma:contentTypeDescription="Create a new document." ma:contentTypeScope="" ma:versionID="95a33f45fe3caaa90391825ecc44dbbc">
  <xsd:schema xmlns:xsd="http://www.w3.org/2001/XMLSchema" xmlns:xs="http://www.w3.org/2001/XMLSchema" xmlns:p="http://schemas.microsoft.com/office/2006/metadata/properties" xmlns:ns2="6ded5182-507a-430e-922d-50a9575e5a4a" xmlns:ns3="88f9c89a-407a-49b7-9ca1-7578c3d06dfc" targetNamespace="http://schemas.microsoft.com/office/2006/metadata/properties" ma:root="true" ma:fieldsID="d9130d03c1835d2443612d3b81d3851e" ns2:_="" ns3:_="">
    <xsd:import namespace="6ded5182-507a-430e-922d-50a9575e5a4a"/>
    <xsd:import namespace="88f9c89a-407a-49b7-9ca1-7578c3d06d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ed5182-507a-430e-922d-50a9575e5a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7c8dee8-8c22-4243-a021-e169b2d8d25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f9c89a-407a-49b7-9ca1-7578c3d06d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1d29111-9521-4e7f-9445-78934f361fc7}" ma:internalName="TaxCatchAll" ma:showField="CatchAllData" ma:web="88f9c89a-407a-49b7-9ca1-7578c3d06d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C0E2A9-F3BF-405C-BD8F-B8D7E62A97F4}">
  <ds:schemaRef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terms/"/>
    <ds:schemaRef ds:uri="http://purl.org/dc/dcmitype/"/>
    <ds:schemaRef ds:uri="http://purl.org/dc/elements/1.1/"/>
    <ds:schemaRef ds:uri="88f9c89a-407a-49b7-9ca1-7578c3d06dfc"/>
    <ds:schemaRef ds:uri="http://schemas.microsoft.com/office/infopath/2007/PartnerControls"/>
    <ds:schemaRef ds:uri="6ded5182-507a-430e-922d-50a9575e5a4a"/>
  </ds:schemaRefs>
</ds:datastoreItem>
</file>

<file path=customXml/itemProps2.xml><?xml version="1.0" encoding="utf-8"?>
<ds:datastoreItem xmlns:ds="http://schemas.openxmlformats.org/officeDocument/2006/customXml" ds:itemID="{832DD3E0-FF10-4F7A-B115-FBEC4D627520}">
  <ds:schemaRefs>
    <ds:schemaRef ds:uri="http://schemas.microsoft.com/sharepoint/v3/contenttype/forms"/>
  </ds:schemaRefs>
</ds:datastoreItem>
</file>

<file path=customXml/itemProps3.xml><?xml version="1.0" encoding="utf-8"?>
<ds:datastoreItem xmlns:ds="http://schemas.openxmlformats.org/officeDocument/2006/customXml" ds:itemID="{056469DD-3290-46F5-81A0-DDFAB090F3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ed5182-507a-430e-922d-50a9575e5a4a"/>
    <ds:schemaRef ds:uri="88f9c89a-407a-49b7-9ca1-7578c3d06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607</TotalTime>
  <Words>3232</Words>
  <Application>Microsoft Office PowerPoint</Application>
  <PresentationFormat>A4 Paper (210x297 mm)</PresentationFormat>
  <Paragraphs>234</Paragraphs>
  <Slides>22</Slides>
  <Notes>15</Notes>
  <HiddenSlides>7</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Calibri</vt:lpstr>
      <vt:lpstr>Century Gothic</vt:lpstr>
      <vt:lpstr>Outfit</vt:lpstr>
      <vt:lpstr>Slack-Lato</vt:lpstr>
      <vt:lpstr>Teacher slides</vt:lpstr>
      <vt:lpstr>Pupil slides </vt:lpstr>
      <vt:lpstr>Understanding AI: Rights, safety and wellbeing</vt:lpstr>
      <vt:lpstr>Using this PowerPoint</vt:lpstr>
      <vt:lpstr>Support and challenge</vt:lpstr>
      <vt:lpstr>Context</vt:lpstr>
      <vt:lpstr>PowerPoint Presentation</vt:lpstr>
      <vt:lpstr>PowerPoint Presentation</vt:lpstr>
      <vt:lpstr>Lesson summary</vt:lpstr>
      <vt:lpstr>How does generative AI affect our understanding of the world? </vt:lpstr>
      <vt:lpstr>PowerPoint Presentation</vt:lpstr>
      <vt:lpstr>PowerPoint Presentation</vt:lpstr>
      <vt:lpstr>What’s our starting point?</vt:lpstr>
      <vt:lpstr>How does AI spread misinformation?</vt:lpstr>
      <vt:lpstr>PowerPoint Presentation</vt:lpstr>
      <vt:lpstr>Algorithms and fact-checking</vt:lpstr>
      <vt:lpstr>Algorithms and fact-checking</vt:lpstr>
      <vt:lpstr>Algorithms and fact-checking</vt:lpstr>
      <vt:lpstr>What’s the impact?</vt:lpstr>
      <vt:lpstr>What’s the impact?</vt:lpstr>
      <vt:lpstr>Reflection</vt:lpstr>
      <vt:lpstr>What have we learnt?</vt:lpstr>
      <vt:lpstr>Sources of support</vt:lpstr>
      <vt:lpstr>More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 Ashby</dc:creator>
  <cp:lastModifiedBy>KENNEDY, Leila</cp:lastModifiedBy>
  <cp:revision>51</cp:revision>
  <dcterms:created xsi:type="dcterms:W3CDTF">2023-05-19T09:34:20Z</dcterms:created>
  <dcterms:modified xsi:type="dcterms:W3CDTF">2026-05-28T10:13:31Z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0x010100078CD5EEA548FA42A79E02DE2A5D37FC</vt:lpwstr>
  </property>
  <property fmtid="{D5CDD505-2E9C-101B-9397-08002B2CF9AE}" pid="3" name="MediaServiceImageTags">
    <vt:lpwstr/>
  </property>
</Properties>
</file>