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1" r:id="rId5"/>
  </p:sldMasterIdLst>
  <p:notesMasterIdLst>
    <p:notesMasterId r:id="rId30"/>
  </p:notesMasterIdLst>
  <p:handoutMasterIdLst>
    <p:handoutMasterId r:id="rId31"/>
  </p:handoutMasterIdLst>
  <p:sldIdLst>
    <p:sldId id="257" r:id="rId6"/>
    <p:sldId id="269" r:id="rId7"/>
    <p:sldId id="272" r:id="rId8"/>
    <p:sldId id="260" r:id="rId9"/>
    <p:sldId id="261" r:id="rId10"/>
    <p:sldId id="256" r:id="rId11"/>
    <p:sldId id="262" r:id="rId12"/>
    <p:sldId id="263" r:id="rId13"/>
    <p:sldId id="264" r:id="rId14"/>
    <p:sldId id="265" r:id="rId15"/>
    <p:sldId id="311" r:id="rId16"/>
    <p:sldId id="312" r:id="rId17"/>
    <p:sldId id="313" r:id="rId18"/>
    <p:sldId id="315" r:id="rId19"/>
    <p:sldId id="314" r:id="rId20"/>
    <p:sldId id="316" r:id="rId21"/>
    <p:sldId id="317" r:id="rId22"/>
    <p:sldId id="318" r:id="rId23"/>
    <p:sldId id="319" r:id="rId24"/>
    <p:sldId id="320" r:id="rId25"/>
    <p:sldId id="321" r:id="rId26"/>
    <p:sldId id="322" r:id="rId27"/>
    <p:sldId id="268" r:id="rId28"/>
    <p:sldId id="323" r:id="rId29"/>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acher slides" id="{054E604B-5DE3-6240-A5CB-269D62CB8131}">
          <p14:sldIdLst>
            <p14:sldId id="257"/>
            <p14:sldId id="269"/>
            <p14:sldId id="272"/>
            <p14:sldId id="260"/>
            <p14:sldId id="261"/>
            <p14:sldId id="256"/>
            <p14:sldId id="262"/>
          </p14:sldIdLst>
        </p14:section>
        <p14:section name="Pupil Slides" id="{938DD7AC-2297-1F48-B25E-0B0BFFE37CBE}">
          <p14:sldIdLst>
            <p14:sldId id="263"/>
            <p14:sldId id="264"/>
            <p14:sldId id="265"/>
            <p14:sldId id="311"/>
            <p14:sldId id="312"/>
            <p14:sldId id="313"/>
            <p14:sldId id="315"/>
            <p14:sldId id="314"/>
            <p14:sldId id="316"/>
            <p14:sldId id="317"/>
            <p14:sldId id="318"/>
            <p14:sldId id="319"/>
            <p14:sldId id="320"/>
            <p14:sldId id="321"/>
            <p14:sldId id="322"/>
            <p14:sldId id="268"/>
            <p14:sldId id="323"/>
          </p14:sldIdLst>
        </p14:section>
      </p14:sectionLst>
    </p:ext>
    <p:ext uri="{EFAFB233-063F-42B5-8137-9DF3F51BA10A}">
      <p15:sldGuideLst xmlns:p15="http://schemas.microsoft.com/office/powerpoint/2012/main">
        <p15:guide id="2" pos="3120" userDrawn="1">
          <p15:clr>
            <a:srgbClr val="A4A3A4"/>
          </p15:clr>
        </p15:guide>
        <p15:guide id="3" orient="horz" pos="220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C12B08-0C65-70E1-06A9-EC6ECC22BC65}" name="Sarah Gabbett" initials="SG" userId="S::sarah.gabbett@pshe-association.org.uk::12008655-cbfd-44ed-a381-1f290a29d2b3" providerId="AD"/>
  <p188:author id="{A585043F-A66D-640D-13ED-CBB00BA6FCE7}" name="Florence Ackland" initials="FA" userId="S::florence@pshe-association.org.uk::4fb6b414-8ee9-4dd4-af5a-4d2d97910631" providerId="AD"/>
  <p188:author id="{2953C961-0D3A-A54A-1903-0F6ADC9B3A04}" name="Samantha Payne" initials="SP" userId="S::samantha.payne@pshe-association.org.uk::81039844-1462-41c4-a80c-2902591b5025" providerId="AD"/>
  <p188:author id="{ECE9A068-C919-A02A-25B8-2F5A9A3AA73E}" name="Jenny Barksfield" initials="JB" userId="S::jenny@pshe-association.org.uk::e146badb-6d45-41de-81bb-9480fcad5801" providerId="AD"/>
  <p188:author id="{49F4D48D-B9AE-63B3-08F1-F6CADBD8013F}" name="Jasmine John" initials="JJ" userId="S::Jasmine@pshe-association.org.uk::f5f6a001-5c5b-4349-9c1b-b373bda37f43" providerId="AD"/>
  <p188:author id="{B492C19B-DDE5-C4E1-31E8-8441D5A9EA7E}" name="Ryan Ten" initials="RT" userId="S::Ryan@togethercreativeltd.onmicrosoft.com::751e40b9-49a9-402b-b012-4cd6d382a60d" providerId="AD"/>
  <p188:author id="{A615D0C0-0528-1829-B6EF-3E91335F7BD5}" name="Elizabeth Laming" initials="EL" userId="S::Elizabeth@pshe-association.org.uk::9efb028c-33ba-4adf-b3e0-6fd4460b302f" providerId="AD"/>
  <p188:author id="{AA2E18D1-4FC5-395A-56DD-E95ACD173C45}" name="Jenny Fox" initials="JF" userId="S::Jenny.Fox@pshe-association.org.uk::2a9d483f-3ac6-4911-84ca-318615ef2ea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m Harvey" initials="SH" lastIdx="1" clrIdx="0">
    <p:extLst>
      <p:ext uri="{19B8F6BF-5375-455C-9EA6-DF929625EA0E}">
        <p15:presenceInfo xmlns:p15="http://schemas.microsoft.com/office/powerpoint/2012/main" userId="S-1-12-1-320596639-1112559647-2345866923-5509528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E96"/>
    <a:srgbClr val="F6B4A5"/>
    <a:srgbClr val="ED694B"/>
    <a:srgbClr val="1EA099"/>
    <a:srgbClr val="384C00"/>
    <a:srgbClr val="E7F1CF"/>
    <a:srgbClr val="88C2BF"/>
    <a:srgbClr val="991D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82"/>
    <p:restoredTop sz="91532" autoAdjust="0"/>
  </p:normalViewPr>
  <p:slideViewPr>
    <p:cSldViewPr snapToGrid="0">
      <p:cViewPr varScale="1">
        <p:scale>
          <a:sx n="96" d="100"/>
          <a:sy n="96" d="100"/>
        </p:scale>
        <p:origin x="1084" y="52"/>
      </p:cViewPr>
      <p:guideLst>
        <p:guide pos="3120"/>
        <p:guide orient="horz" pos="2205"/>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8B9088-BAF2-4383-A178-E575732CF6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9CB5D46-D5A2-46C7-8A1B-72ADDB29D2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6A91F5-2AB9-47F7-A3B9-5DD75AEB376D}" type="datetimeFigureOut">
              <a:rPr lang="en-GB" smtClean="0"/>
              <a:t>28/05/2026</a:t>
            </a:fld>
            <a:endParaRPr lang="en-GB"/>
          </a:p>
        </p:txBody>
      </p:sp>
      <p:sp>
        <p:nvSpPr>
          <p:cNvPr id="4" name="Footer Placeholder 3">
            <a:extLst>
              <a:ext uri="{FF2B5EF4-FFF2-40B4-BE49-F238E27FC236}">
                <a16:creationId xmlns:a16="http://schemas.microsoft.com/office/drawing/2014/main" id="{E99CB244-1F0C-4A1A-961E-4D50507FBC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AE8DF69-99F8-479C-84B9-BA1991B72E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3773F4-4BFC-43A3-ABBC-3E050505F238}" type="slidenum">
              <a:rPr lang="en-GB" smtClean="0"/>
              <a:t>‹#›</a:t>
            </a:fld>
            <a:endParaRPr lang="en-GB"/>
          </a:p>
        </p:txBody>
      </p:sp>
    </p:spTree>
    <p:extLst>
      <p:ext uri="{BB962C8B-B14F-4D97-AF65-F5344CB8AC3E}">
        <p14:creationId xmlns:p14="http://schemas.microsoft.com/office/powerpoint/2010/main" val="2943030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2EAD3-7812-2E4F-B4D3-7C238458E569}" type="datetimeFigureOut">
              <a:rPr lang="en-US" smtClean="0"/>
              <a:t>5/28/2026</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8E58B-C9BC-F047-AC61-EC49AB3E98B5}" type="slidenum">
              <a:rPr lang="en-US" smtClean="0"/>
              <a:t>‹#›</a:t>
            </a:fld>
            <a:endParaRPr lang="en-US"/>
          </a:p>
        </p:txBody>
      </p:sp>
    </p:spTree>
    <p:extLst>
      <p:ext uri="{BB962C8B-B14F-4D97-AF65-F5344CB8AC3E}">
        <p14:creationId xmlns:p14="http://schemas.microsoft.com/office/powerpoint/2010/main" val="4286727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www.youngminds.co.uk/" TargetMode="External"/><Relationship Id="rId4" Type="http://schemas.openxmlformats.org/officeDocument/2006/relationships/hyperlink" Target="http://www.ceop.police.uk/"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B8E58B-C9BC-F047-AC61-EC49AB3E98B5}" type="slidenum">
              <a:rPr lang="en-US" smtClean="0"/>
              <a:t>1</a:t>
            </a:fld>
            <a:endParaRPr lang="en-US"/>
          </a:p>
        </p:txBody>
      </p:sp>
    </p:spTree>
    <p:extLst>
      <p:ext uri="{BB962C8B-B14F-4D97-AF65-F5344CB8AC3E}">
        <p14:creationId xmlns:p14="http://schemas.microsoft.com/office/powerpoint/2010/main" val="2138208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Chatbot conversation (10 mins, slides 12-15)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Take feedback using slides 14-15 for support.</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15</a:t>
            </a:fld>
            <a:endParaRPr lang="en-US"/>
          </a:p>
        </p:txBody>
      </p:sp>
    </p:spTree>
    <p:extLst>
      <p:ext uri="{BB962C8B-B14F-4D97-AF65-F5344CB8AC3E}">
        <p14:creationId xmlns:p14="http://schemas.microsoft.com/office/powerpoint/2010/main" val="1958828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How chatbots shape expectations (10 mins)</a:t>
            </a:r>
          </a:p>
          <a:p>
            <a:r>
              <a:rPr lang="en-GB" sz="1200" kern="1200" dirty="0">
                <a:solidFill>
                  <a:schemeClr val="tx1"/>
                </a:solidFill>
                <a:effectLst/>
                <a:latin typeface="+mn-lt"/>
                <a:ea typeface="+mn-ea"/>
                <a:cs typeface="+mn-cs"/>
              </a:rPr>
              <a:t>Explain that Finley first started using the chatbot due to a period of loneliness. However, as he continued to use the chatbot over time, it started to affect his other relationships. Give groups </a:t>
            </a:r>
            <a:r>
              <a:rPr lang="en-GB" sz="1200" b="1" kern="1200" dirty="0">
                <a:solidFill>
                  <a:schemeClr val="tx1"/>
                </a:solidFill>
                <a:effectLst/>
                <a:latin typeface="+mn-lt"/>
                <a:ea typeface="+mn-ea"/>
                <a:cs typeface="+mn-cs"/>
              </a:rPr>
              <a:t>Resource 2: Finley’s scenarios</a:t>
            </a:r>
            <a:r>
              <a:rPr lang="en-GB" sz="1200" kern="1200" dirty="0">
                <a:solidFill>
                  <a:schemeClr val="tx1"/>
                </a:solidFill>
                <a:effectLst/>
                <a:latin typeface="+mn-lt"/>
                <a:ea typeface="+mn-ea"/>
                <a:cs typeface="+mn-cs"/>
              </a:rPr>
              <a:t> and ask them to explain how Finley’s frequent interactions with a chatbot may have influenced his behaviour and responses in the different scenarios.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Take feedback, highlighting key learning:</a:t>
            </a: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Phone messages – Finley is used to getting instant responses from the chatbot which is always available. Finley now has the same unrealistic expectations of friends and is putting pressure on his friends to reply immediately.</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Conversation – the chatbot always agrees with Finley, this design feature increases engagement and therefore profit for the companies. Finley is not used to being disagreed with and becomes unreasonably angry with Dinesh for having a different opinion.</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Finley’s diary – chatbots will often share what may appear to be personal information immediately, to build trust artificially and quickly. Ife is not ready to share the personal information yet. It takes time to build trust in a relationship, but Finley is not used to this and becomes impatient. Finley also shows a lack of empathy. Finley is used to the chatbot being supportive and showing empathy, but there is no requirement for Finley to show empathy back, however this is important to build and maintain real human relationships. The chatbot will appear to share the same interests as Finley to help build a relationship and increase engagement. This has led to Finley believing that friends should have all the same interests.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Support</a:t>
            </a:r>
            <a:r>
              <a:rPr lang="en-GB" sz="1200" kern="1200" dirty="0">
                <a:solidFill>
                  <a:schemeClr val="tx1"/>
                </a:solidFill>
                <a:effectLst/>
                <a:latin typeface="+mn-lt"/>
                <a:ea typeface="+mn-ea"/>
                <a:cs typeface="+mn-cs"/>
              </a:rPr>
              <a:t>: Give students </a:t>
            </a:r>
            <a:r>
              <a:rPr lang="en-GB" sz="1200" b="1" kern="1200" dirty="0">
                <a:solidFill>
                  <a:schemeClr val="tx1"/>
                </a:solidFill>
                <a:effectLst/>
                <a:latin typeface="+mn-lt"/>
                <a:ea typeface="+mn-ea"/>
                <a:cs typeface="+mn-cs"/>
              </a:rPr>
              <a:t>Resource 2a: Finley</a:t>
            </a:r>
            <a:r>
              <a:rPr lang="en-GB" sz="1200" kern="1200" dirty="0">
                <a:solidFill>
                  <a:schemeClr val="tx1"/>
                </a:solidFill>
                <a:effectLst/>
                <a:latin typeface="+mn-lt"/>
                <a:ea typeface="+mn-ea"/>
                <a:cs typeface="+mn-cs"/>
              </a:rPr>
              <a:t> and ask them to answer the questions about each scenario.  </a:t>
            </a:r>
          </a:p>
          <a:p>
            <a:r>
              <a:rPr lang="en-GB" sz="1200" b="1" kern="1200" dirty="0">
                <a:solidFill>
                  <a:schemeClr val="tx1"/>
                </a:solidFill>
                <a:effectLst/>
                <a:latin typeface="+mn-lt"/>
                <a:ea typeface="+mn-ea"/>
                <a:cs typeface="+mn-cs"/>
              </a:rPr>
              <a:t>Challenge</a:t>
            </a:r>
            <a:r>
              <a:rPr lang="en-GB" sz="1200" kern="1200" dirty="0">
                <a:solidFill>
                  <a:schemeClr val="tx1"/>
                </a:solidFill>
                <a:effectLst/>
                <a:latin typeface="+mn-lt"/>
                <a:ea typeface="+mn-ea"/>
                <a:cs typeface="+mn-cs"/>
              </a:rPr>
              <a:t>: Explain that someone might use chatbots to help practise starting a conversation when meeting new people. Ask students to discuss how this might help them, and what aspects of meeting people face to face is a chatbot unable to prepare them for?</a:t>
            </a:r>
          </a:p>
          <a:p>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16</a:t>
            </a:fld>
            <a:endParaRPr lang="en-US"/>
          </a:p>
        </p:txBody>
      </p:sp>
    </p:spTree>
    <p:extLst>
      <p:ext uri="{BB962C8B-B14F-4D97-AF65-F5344CB8AC3E}">
        <p14:creationId xmlns:p14="http://schemas.microsoft.com/office/powerpoint/2010/main" val="757480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Chatbots and wellbeing (15 mins, slides 17-20)</a:t>
            </a:r>
          </a:p>
          <a:p>
            <a:r>
              <a:rPr lang="en-GB" sz="1200" kern="1200" dirty="0">
                <a:solidFill>
                  <a:schemeClr val="tx1"/>
                </a:solidFill>
                <a:effectLst/>
                <a:latin typeface="+mn-lt"/>
                <a:ea typeface="+mn-ea"/>
                <a:cs typeface="+mn-cs"/>
              </a:rPr>
              <a:t>Show the slide and explain that Finley has started to notice some of the interactions with the chatbot have become negative and is worried about how it’s making him feel. Give pairs </a:t>
            </a:r>
            <a:r>
              <a:rPr lang="en-GB" sz="1200" b="1" kern="1200" dirty="0">
                <a:solidFill>
                  <a:schemeClr val="tx1"/>
                </a:solidFill>
                <a:effectLst/>
                <a:latin typeface="+mn-lt"/>
                <a:ea typeface="+mn-ea"/>
                <a:cs typeface="+mn-cs"/>
              </a:rPr>
              <a:t>Resource 3: Negative interactions </a:t>
            </a:r>
            <a:r>
              <a:rPr lang="en-GB" sz="1200" kern="1200" dirty="0">
                <a:solidFill>
                  <a:schemeClr val="tx1"/>
                </a:solidFill>
                <a:effectLst/>
                <a:latin typeface="+mn-lt"/>
                <a:ea typeface="+mn-ea"/>
                <a:cs typeface="+mn-cs"/>
              </a:rPr>
              <a:t>and ask them to discuss how the different negative interactions might make Finley feel.</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Take feedback.</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Students might suggest:</a:t>
            </a:r>
          </a:p>
          <a:p>
            <a:pPr>
              <a:lnSpc>
                <a:spcPts val="1550"/>
              </a:lnSpc>
              <a:spcAft>
                <a:spcPts val="700"/>
              </a:spcAft>
            </a:pPr>
            <a:r>
              <a:rPr lang="en-GB" sz="1800" i="1" dirty="0">
                <a:solidFill>
                  <a:srgbClr val="3B3838"/>
                </a:solidFill>
                <a:effectLst/>
                <a:latin typeface="Outfit"/>
                <a:ea typeface="Calibri" panose="020F0502020204030204" pitchFamily="34" charset="0"/>
                <a:cs typeface="Times New Roman" panose="02020603050405020304" pitchFamily="18" charset="0"/>
              </a:rPr>
              <a:t>Finley may feel embarrassed about the unwanted image and worried about being in trouble; betrayed due to the bad advice and doubting his own judgement; taken advantage of, or that the relationship is not genuine, due to the new pay wall; frustrated and guilty about not being able to upgrade; periods of feeling ‘low’ are being amplified or extended for more time, as the feelings are being reinforced by the chatbot.</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17</a:t>
            </a:fld>
            <a:endParaRPr lang="en-US"/>
          </a:p>
        </p:txBody>
      </p:sp>
    </p:spTree>
    <p:extLst>
      <p:ext uri="{BB962C8B-B14F-4D97-AF65-F5344CB8AC3E}">
        <p14:creationId xmlns:p14="http://schemas.microsoft.com/office/powerpoint/2010/main" val="2076165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Chatbots and wellbeing (15 mins, slides 17-20)</a:t>
            </a:r>
          </a:p>
          <a:p>
            <a:r>
              <a:rPr lang="en-GB" sz="1200" kern="1200" dirty="0">
                <a:solidFill>
                  <a:schemeClr val="tx1"/>
                </a:solidFill>
                <a:effectLst/>
                <a:latin typeface="+mn-lt"/>
                <a:ea typeface="+mn-ea"/>
                <a:cs typeface="+mn-cs"/>
              </a:rPr>
              <a:t>Next, </a:t>
            </a:r>
            <a:r>
              <a:rPr lang="en-GB" sz="1800" dirty="0">
                <a:solidFill>
                  <a:srgbClr val="3B3838"/>
                </a:solidFill>
                <a:effectLst/>
                <a:latin typeface="Outfit"/>
                <a:ea typeface="Calibri" panose="020F0502020204030204" pitchFamily="34" charset="0"/>
                <a:cs typeface="Times New Roman" panose="02020603050405020304" pitchFamily="18" charset="0"/>
              </a:rPr>
              <a:t>highlight that although Finley found using the chatbot helpful initially, he should remember that it will always remain a bot. Unlike in human relationships, there is no thought, feelings or intention going into the communication – it is only repeating patterns of data in the form of language. The advice given by the chatbot can’t be relied upon and won’t necessarily be constructive, realistic or personal to Finley. If Finley needs help and advice about managing friendship issues, this is best sought from reliable online sources (such as Childline) or from people who have Finley’s best interests at heart (such as family members or trusted school staff).</a:t>
            </a:r>
          </a:p>
          <a:p>
            <a:endParaRPr lang="en-GB" sz="1800" kern="1200" dirty="0">
              <a:solidFill>
                <a:srgbClr val="3B3838"/>
              </a:solidFill>
              <a:effectLst/>
              <a:latin typeface="Outfit"/>
              <a:ea typeface="Calibri" panose="020F0502020204030204" pitchFamily="34" charset="0"/>
              <a:cs typeface="Times New Roman" panose="02020603050405020304" pitchFamily="18" charset="0"/>
            </a:endParaRPr>
          </a:p>
          <a:p>
            <a:r>
              <a:rPr lang="en-GB" sz="1200" kern="1200" dirty="0">
                <a:solidFill>
                  <a:schemeClr val="tx1"/>
                </a:solidFill>
                <a:effectLst/>
                <a:latin typeface="+mn-lt"/>
                <a:ea typeface="+mn-ea"/>
                <a:cs typeface="+mn-cs"/>
              </a:rPr>
              <a:t>Ask the class to suggest what Finley could do following some of the negative interactions, and where he could get help.</a:t>
            </a:r>
          </a:p>
          <a:p>
            <a:r>
              <a:rPr lang="en-GB" sz="1200" kern="1200" dirty="0">
                <a:solidFill>
                  <a:schemeClr val="tx1"/>
                </a:solidFill>
                <a:effectLst/>
                <a:latin typeface="+mn-lt"/>
                <a:ea typeface="+mn-ea"/>
                <a:cs typeface="+mn-cs"/>
              </a:rPr>
              <a:t>Take feedback, highlighting key learning:</a:t>
            </a:r>
          </a:p>
          <a:p>
            <a:pPr>
              <a:lnSpc>
                <a:spcPts val="1550"/>
              </a:lnSpc>
              <a:spcAft>
                <a:spcPts val="700"/>
              </a:spcAft>
            </a:pPr>
            <a:r>
              <a:rPr lang="en-GB" sz="1800" i="1" dirty="0">
                <a:solidFill>
                  <a:srgbClr val="3B3838"/>
                </a:solidFill>
                <a:effectLst/>
                <a:latin typeface="Outfit"/>
                <a:ea typeface="Calibri" panose="020F0502020204030204" pitchFamily="34" charset="0"/>
                <a:cs typeface="Times New Roman" panose="02020603050405020304" pitchFamily="18" charset="0"/>
              </a:rPr>
              <a:t>Finley could report unwanted images to the app; fact-check responses (especially around help and advice) using reliable sources or ask friends and trusted adults; take a break from the chatbot if it is impacting his wellbeing; get help by speaking to a trusted adult or organisations such as CEOP, ChildLine or </a:t>
            </a:r>
            <a:r>
              <a:rPr lang="en-GB" sz="1800" i="1" dirty="0" err="1">
                <a:solidFill>
                  <a:srgbClr val="3B3838"/>
                </a:solidFill>
                <a:effectLst/>
                <a:latin typeface="Outfit"/>
                <a:ea typeface="Calibri" panose="020F0502020204030204" pitchFamily="34" charset="0"/>
                <a:cs typeface="Times New Roman" panose="02020603050405020304" pitchFamily="18" charset="0"/>
              </a:rPr>
              <a:t>YoungMinds</a:t>
            </a:r>
            <a:r>
              <a:rPr lang="en-GB" sz="1800" i="1" dirty="0">
                <a:solidFill>
                  <a:srgbClr val="3B3838"/>
                </a:solidFill>
                <a:effectLst/>
                <a:latin typeface="Outfit"/>
                <a:ea typeface="Calibri" panose="020F0502020204030204" pitchFamily="34" charset="0"/>
                <a:cs typeface="Times New Roman" panose="02020603050405020304" pitchFamily="18" charset="0"/>
              </a:rPr>
              <a:t>.</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18</a:t>
            </a:fld>
            <a:endParaRPr lang="en-US"/>
          </a:p>
        </p:txBody>
      </p:sp>
    </p:spTree>
    <p:extLst>
      <p:ext uri="{BB962C8B-B14F-4D97-AF65-F5344CB8AC3E}">
        <p14:creationId xmlns:p14="http://schemas.microsoft.com/office/powerpoint/2010/main" val="1880987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Chatbots and wellbeing (15 mins, slides 17-20)</a:t>
            </a:r>
          </a:p>
          <a:p>
            <a:r>
              <a:rPr lang="en-GB" sz="1200" kern="1200" dirty="0">
                <a:solidFill>
                  <a:schemeClr val="tx1"/>
                </a:solidFill>
                <a:effectLst/>
                <a:latin typeface="+mn-lt"/>
                <a:ea typeface="+mn-ea"/>
                <a:cs typeface="+mn-cs"/>
              </a:rPr>
              <a:t>Finally, explain that Finley has noticed over time, that the chatbot interactions have continued to impact his wellbeing, but is finding it difficult to stop as it feels like ending a friendship. Finley asks Ife for help. Ask students to write a script for the advice Ife could give Finley, using the prompts on the slide.</a:t>
            </a:r>
          </a:p>
          <a:p>
            <a:endParaRPr lang="en-GB" dirty="0"/>
          </a:p>
          <a:p>
            <a:r>
              <a:rPr lang="en-GB" sz="1200" b="1" kern="1200" dirty="0">
                <a:solidFill>
                  <a:schemeClr val="tx1"/>
                </a:solidFill>
                <a:effectLst/>
                <a:latin typeface="+mn-lt"/>
                <a:ea typeface="+mn-ea"/>
                <a:cs typeface="+mn-cs"/>
              </a:rPr>
              <a:t>Support</a:t>
            </a:r>
            <a:r>
              <a:rPr lang="en-GB" sz="1200" kern="1200" dirty="0">
                <a:solidFill>
                  <a:schemeClr val="tx1"/>
                </a:solidFill>
                <a:effectLst/>
                <a:latin typeface="+mn-lt"/>
                <a:ea typeface="+mn-ea"/>
                <a:cs typeface="+mn-cs"/>
              </a:rPr>
              <a:t>: Ask students to focus on one of the negative interactions and what advice Ife could give to help Finley.</a:t>
            </a:r>
          </a:p>
          <a:p>
            <a:r>
              <a:rPr lang="en-GB" sz="1200" b="1" kern="1200" dirty="0">
                <a:solidFill>
                  <a:schemeClr val="tx1"/>
                </a:solidFill>
                <a:effectLst/>
                <a:latin typeface="+mn-lt"/>
                <a:ea typeface="+mn-ea"/>
                <a:cs typeface="+mn-cs"/>
              </a:rPr>
              <a:t>Challenge</a:t>
            </a:r>
            <a:r>
              <a:rPr lang="en-GB" sz="1200" kern="1200" dirty="0">
                <a:solidFill>
                  <a:schemeClr val="tx1"/>
                </a:solidFill>
                <a:effectLst/>
                <a:latin typeface="+mn-lt"/>
                <a:ea typeface="+mn-ea"/>
                <a:cs typeface="+mn-cs"/>
              </a:rPr>
              <a:t>: Ask students to discuss what might cause the negative interactions from the chatbot?</a:t>
            </a:r>
          </a:p>
          <a:p>
            <a:pPr>
              <a:lnSpc>
                <a:spcPts val="1550"/>
              </a:lnSpc>
              <a:spcAft>
                <a:spcPts val="700"/>
              </a:spcAft>
            </a:pPr>
            <a:r>
              <a:rPr lang="en-GB" sz="1800" i="1" dirty="0">
                <a:solidFill>
                  <a:srgbClr val="3B3838"/>
                </a:solidFill>
                <a:effectLst/>
                <a:latin typeface="Outfit"/>
                <a:ea typeface="Calibri" panose="020F0502020204030204" pitchFamily="34" charset="0"/>
                <a:cs typeface="Times New Roman" panose="02020603050405020304" pitchFamily="18" charset="0"/>
              </a:rPr>
              <a:t>Students might suggest: glitches or gaps in the data; updates to the app; the chatbot is trained to agree with limited safeguards in place and to maintain user attention and engagement; attempts to make users upgrade lead to a poorer quality of experience for those who don’t; data sources from the internet used to train the chatbot might not be reliable or helpful.</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19</a:t>
            </a:fld>
            <a:endParaRPr lang="en-US"/>
          </a:p>
        </p:txBody>
      </p:sp>
    </p:spTree>
    <p:extLst>
      <p:ext uri="{BB962C8B-B14F-4D97-AF65-F5344CB8AC3E}">
        <p14:creationId xmlns:p14="http://schemas.microsoft.com/office/powerpoint/2010/main" val="9208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Chatbots and wellbeing (15 mins, slides 17-20)</a:t>
            </a:r>
          </a:p>
          <a:p>
            <a:r>
              <a:rPr lang="en-GB" sz="1200" kern="1200" dirty="0">
                <a:solidFill>
                  <a:schemeClr val="tx1"/>
                </a:solidFill>
                <a:effectLst/>
                <a:latin typeface="+mn-lt"/>
                <a:ea typeface="+mn-ea"/>
                <a:cs typeface="+mn-cs"/>
              </a:rPr>
              <a:t>Ask students to peer assess the scripts in pairs, using the criteria on the slide.</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20</a:t>
            </a:fld>
            <a:endParaRPr lang="en-US"/>
          </a:p>
        </p:txBody>
      </p:sp>
    </p:spTree>
    <p:extLst>
      <p:ext uri="{BB962C8B-B14F-4D97-AF65-F5344CB8AC3E}">
        <p14:creationId xmlns:p14="http://schemas.microsoft.com/office/powerpoint/2010/main" val="612046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Reflection (3 mins)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Ask students to reflect on the aspects of human relationships that a chatbot is unable to imitate. As this is a personal reflection, they do not need to share their responses with the class, but these might include reflections on intimacy and care, physical contact, emotional empathy, varied opinions or different interests.</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21</a:t>
            </a:fld>
            <a:endParaRPr lang="en-US"/>
          </a:p>
        </p:txBody>
      </p:sp>
    </p:spTree>
    <p:extLst>
      <p:ext uri="{BB962C8B-B14F-4D97-AF65-F5344CB8AC3E}">
        <p14:creationId xmlns:p14="http://schemas.microsoft.com/office/powerpoint/2010/main" val="53624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Endpoint assessment (5 mins)</a:t>
            </a:r>
          </a:p>
          <a:p>
            <a:r>
              <a:rPr lang="en-GB" sz="1200" kern="1200" dirty="0">
                <a:solidFill>
                  <a:schemeClr val="tx1"/>
                </a:solidFill>
                <a:effectLst/>
                <a:latin typeface="+mn-lt"/>
                <a:ea typeface="+mn-ea"/>
                <a:cs typeface="+mn-cs"/>
              </a:rPr>
              <a:t>Remind students of the learning outcomes. Ask them to revisit their mind map and add in any new learning in a different colour pen, considering:</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strategies chatbots use to mimic human interactions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how chatbot use could influence expectations of human relationships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how frequent use could impact someone’s wellbeing</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when and how someone might want to seek help. </a:t>
            </a:r>
          </a:p>
          <a:p>
            <a:r>
              <a:rPr lang="en-GB" sz="1200" kern="1200" dirty="0">
                <a:solidFill>
                  <a:schemeClr val="tx1"/>
                </a:solidFill>
                <a:effectLst/>
                <a:latin typeface="+mn-lt"/>
                <a:ea typeface="+mn-ea"/>
                <a:cs typeface="+mn-cs"/>
              </a:rPr>
              <a:t> </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Take some brief feedback from volunteers and add these new additions to the class mind map in a different colour pen, highlighting progress students have made in the lesson. If gaps are identified in students’ understanding, or misconceptions about the role of AI chatbots, this may need to be revisited in future lessons when returning to this topic as part of a spiral curriculum. Check the question box, answering any final questions.</a:t>
            </a:r>
          </a:p>
          <a:p>
            <a:pPr>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 </a:t>
            </a: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22</a:t>
            </a:fld>
            <a:endParaRPr lang="en-US"/>
          </a:p>
        </p:txBody>
      </p:sp>
    </p:spTree>
    <p:extLst>
      <p:ext uri="{BB962C8B-B14F-4D97-AF65-F5344CB8AC3E}">
        <p14:creationId xmlns:p14="http://schemas.microsoft.com/office/powerpoint/2010/main" val="2736202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Signposting support (2 mins)</a:t>
            </a:r>
          </a:p>
          <a:p>
            <a:r>
              <a:rPr lang="en-GB" sz="1200" kern="1200" dirty="0">
                <a:solidFill>
                  <a:schemeClr val="tx1"/>
                </a:solidFill>
                <a:effectLst/>
                <a:latin typeface="+mn-lt"/>
                <a:ea typeface="+mn-ea"/>
                <a:cs typeface="+mn-cs"/>
              </a:rPr>
              <a:t>Remind students that if they have concerns about the use of AI chatbots, including how it might affect their wellbeing or relationships, it is important they speak to a trusted adult at home or at school (for example the head of year or form tutor). Students can also contact:</a:t>
            </a:r>
          </a:p>
          <a:p>
            <a:pPr lvl="0"/>
            <a:r>
              <a:rPr lang="en-GB" sz="1200" kern="1200" dirty="0">
                <a:solidFill>
                  <a:schemeClr val="tx1"/>
                </a:solidFill>
                <a:effectLst/>
                <a:latin typeface="+mn-lt"/>
                <a:ea typeface="+mn-ea"/>
                <a:cs typeface="+mn-cs"/>
              </a:rPr>
              <a:t>Childline - </a:t>
            </a:r>
            <a:r>
              <a:rPr lang="en-GB" sz="1200" u="sng" kern="1200" dirty="0">
                <a:solidFill>
                  <a:schemeClr val="tx1"/>
                </a:solidFill>
                <a:effectLst/>
                <a:latin typeface="+mn-lt"/>
                <a:ea typeface="+mn-ea"/>
                <a:cs typeface="+mn-cs"/>
                <a:hlinkClick r:id="rId3"/>
              </a:rPr>
              <a:t>www.childline.org.uk</a:t>
            </a:r>
            <a:r>
              <a:rPr lang="en-GB" sz="1200" kern="1200" dirty="0">
                <a:solidFill>
                  <a:schemeClr val="tx1"/>
                </a:solidFill>
                <a:effectLst/>
                <a:latin typeface="+mn-lt"/>
                <a:ea typeface="+mn-ea"/>
                <a:cs typeface="+mn-cs"/>
              </a:rPr>
              <a:t>; 0800 1111</a:t>
            </a:r>
          </a:p>
          <a:p>
            <a:pPr lvl="0"/>
            <a:r>
              <a:rPr lang="en-GB" sz="1200" kern="1200" dirty="0">
                <a:solidFill>
                  <a:schemeClr val="tx1"/>
                </a:solidFill>
                <a:effectLst/>
                <a:latin typeface="+mn-lt"/>
                <a:ea typeface="+mn-ea"/>
                <a:cs typeface="+mn-cs"/>
              </a:rPr>
              <a:t>CEOP – </a:t>
            </a:r>
            <a:r>
              <a:rPr lang="en-GB" sz="1200" u="sng" kern="1200" dirty="0">
                <a:solidFill>
                  <a:schemeClr val="tx1"/>
                </a:solidFill>
                <a:effectLst/>
                <a:latin typeface="+mn-lt"/>
                <a:ea typeface="+mn-ea"/>
                <a:cs typeface="+mn-cs"/>
                <a:hlinkClick r:id="rId4"/>
              </a:rPr>
              <a:t>www.CEOP.police.uk</a:t>
            </a:r>
            <a:endParaRPr lang="en-GB" sz="1200" kern="1200" dirty="0">
              <a:solidFill>
                <a:schemeClr val="tx1"/>
              </a:solidFill>
              <a:effectLst/>
              <a:latin typeface="+mn-lt"/>
              <a:ea typeface="+mn-ea"/>
              <a:cs typeface="+mn-cs"/>
            </a:endParaRPr>
          </a:p>
          <a:p>
            <a:pPr lvl="0"/>
            <a:r>
              <a:rPr lang="en-GB" sz="1200" kern="1200" dirty="0" err="1">
                <a:solidFill>
                  <a:schemeClr val="tx1"/>
                </a:solidFill>
                <a:effectLst/>
                <a:latin typeface="+mn-lt"/>
                <a:ea typeface="+mn-ea"/>
                <a:cs typeface="+mn-cs"/>
              </a:rPr>
              <a:t>YoungMinds</a:t>
            </a:r>
            <a:r>
              <a:rPr lang="en-GB" sz="1200" kern="1200" dirty="0">
                <a:solidFill>
                  <a:schemeClr val="tx1"/>
                </a:solidFill>
                <a:effectLst/>
                <a:latin typeface="+mn-lt"/>
                <a:ea typeface="+mn-ea"/>
                <a:cs typeface="+mn-cs"/>
              </a:rPr>
              <a:t> – </a:t>
            </a:r>
            <a:r>
              <a:rPr lang="en-GB" sz="1200" u="sng" kern="1200" dirty="0">
                <a:solidFill>
                  <a:schemeClr val="tx1"/>
                </a:solidFill>
                <a:effectLst/>
                <a:latin typeface="+mn-lt"/>
                <a:ea typeface="+mn-ea"/>
                <a:cs typeface="+mn-cs"/>
                <a:hlinkClick r:id="rId5"/>
              </a:rPr>
              <a:t>www.youngminds.co.uk</a:t>
            </a:r>
            <a:endParaRPr lang="en-GB" sz="1200" kern="1200" dirty="0">
              <a:solidFill>
                <a:schemeClr val="tx1"/>
              </a:solidFill>
              <a:effectLst/>
              <a:latin typeface="+mn-lt"/>
              <a:ea typeface="+mn-ea"/>
              <a:cs typeface="+mn-cs"/>
            </a:endParaRPr>
          </a:p>
          <a:p>
            <a:endParaRPr lang="en-US" b="1" i="0" dirty="0">
              <a:solidFill>
                <a:srgbClr val="1D1C1D"/>
              </a:solidFill>
              <a:effectLst/>
              <a:latin typeface="Slack-Lato"/>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23</a:t>
            </a:fld>
            <a:endParaRPr lang="en-US"/>
          </a:p>
        </p:txBody>
      </p:sp>
    </p:spTree>
    <p:extLst>
      <p:ext uri="{BB962C8B-B14F-4D97-AF65-F5344CB8AC3E}">
        <p14:creationId xmlns:p14="http://schemas.microsoft.com/office/powerpoint/2010/main" val="1527645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Extension activity</a:t>
            </a:r>
          </a:p>
          <a:p>
            <a:r>
              <a:rPr lang="en-GB" sz="1200" kern="1200" dirty="0">
                <a:solidFill>
                  <a:schemeClr val="tx1"/>
                </a:solidFill>
                <a:effectLst/>
                <a:latin typeface="+mn-lt"/>
                <a:ea typeface="+mn-ea"/>
                <a:cs typeface="+mn-cs"/>
              </a:rPr>
              <a:t>Ask students to create a podcast on the use of companionship chatbots and the potential consequences and risks. They should consider:</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who would you like to interview if you could?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what questions might you ask?</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what risks and consequences would you highlight?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what advice would you give to listeners of your podcast?</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24</a:t>
            </a:fld>
            <a:endParaRPr lang="en-US"/>
          </a:p>
        </p:txBody>
      </p:sp>
    </p:spTree>
    <p:extLst>
      <p:ext uri="{BB962C8B-B14F-4D97-AF65-F5344CB8AC3E}">
        <p14:creationId xmlns:p14="http://schemas.microsoft.com/office/powerpoint/2010/main" val="2642357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3</a:t>
            </a:fld>
            <a:endParaRPr lang="en-US"/>
          </a:p>
        </p:txBody>
      </p:sp>
    </p:spTree>
    <p:extLst>
      <p:ext uri="{BB962C8B-B14F-4D97-AF65-F5344CB8AC3E}">
        <p14:creationId xmlns:p14="http://schemas.microsoft.com/office/powerpoint/2010/main" val="1904155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When teaching about AI chatbots it is important not to normalise their use. Whilst some students may be aware of, or be using these tools regularly, others may have more limited knowledge or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6</a:t>
            </a:fld>
            <a:endParaRPr lang="en-US"/>
          </a:p>
        </p:txBody>
      </p:sp>
    </p:spTree>
    <p:extLst>
      <p:ext uri="{BB962C8B-B14F-4D97-AF65-F5344CB8AC3E}">
        <p14:creationId xmlns:p14="http://schemas.microsoft.com/office/powerpoint/2010/main" val="318106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Introduction (2 mins, slides 8-10)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Show the slide and establish or revisit ground rules, emphasising the importance of not sharing personal stories. Explain that if students have worries or questions during or after the lesson that they do not want to raise in front of the class, they can write their question on a piece of paper, anonymously or with their name, and put it in the question box. </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9</a:t>
            </a:fld>
            <a:endParaRPr lang="en-US"/>
          </a:p>
        </p:txBody>
      </p:sp>
    </p:spTree>
    <p:extLst>
      <p:ext uri="{BB962C8B-B14F-4D97-AF65-F5344CB8AC3E}">
        <p14:creationId xmlns:p14="http://schemas.microsoft.com/office/powerpoint/2010/main" val="173853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Introduction (2 mins, slides 8-10)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Introduce the learning objective and outcomes on the slide. Explain that today’s lesson will explore the potential consequences of interacting with chatbots regularly, including how it may impact relationship expectations, connection with others in the real world and individual wellbeing.</a:t>
            </a:r>
          </a:p>
          <a:p>
            <a:br>
              <a:rPr lang="en-US" dirty="0"/>
            </a:b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10</a:t>
            </a:fld>
            <a:endParaRPr lang="en-US"/>
          </a:p>
        </p:txBody>
      </p:sp>
    </p:spTree>
    <p:extLst>
      <p:ext uri="{BB962C8B-B14F-4D97-AF65-F5344CB8AC3E}">
        <p14:creationId xmlns:p14="http://schemas.microsoft.com/office/powerpoint/2010/main" val="3830850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Baseline assessment activity (10 mins)</a:t>
            </a:r>
          </a:p>
          <a:p>
            <a:r>
              <a:rPr lang="en-GB" sz="1200" kern="1200" dirty="0">
                <a:solidFill>
                  <a:schemeClr val="tx1"/>
                </a:solidFill>
                <a:effectLst/>
                <a:latin typeface="+mn-lt"/>
                <a:ea typeface="+mn-ea"/>
                <a:cs typeface="+mn-cs"/>
              </a:rPr>
              <a:t>Ask students to complete a mind map, writing down anything they already know, think or believe about AI chatbots, using the prompts on the slide.</a:t>
            </a:r>
          </a:p>
          <a:p>
            <a:r>
              <a:rPr lang="en-GB" sz="1200" kern="1200" dirty="0">
                <a:solidFill>
                  <a:schemeClr val="tx1"/>
                </a:solidFill>
                <a:effectLst/>
                <a:latin typeface="+mn-lt"/>
                <a:ea typeface="+mn-ea"/>
                <a:cs typeface="+mn-cs"/>
              </a:rPr>
              <a:t>Take feedback from volunteers and create a collective mind map that can be referred to throughout the lesson. Consider how the lesson may need adapting depending on any gaps or misconceptions identified. For example, if students can’t explain how frequent chatbot use may impact human relationships, spend more time exploring this in the second activity.   </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11</a:t>
            </a:fld>
            <a:endParaRPr lang="en-US"/>
          </a:p>
        </p:txBody>
      </p:sp>
    </p:spTree>
    <p:extLst>
      <p:ext uri="{BB962C8B-B14F-4D97-AF65-F5344CB8AC3E}">
        <p14:creationId xmlns:p14="http://schemas.microsoft.com/office/powerpoint/2010/main" val="1595713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Chatbot conversation (10 mins, slides 12-15)</a:t>
            </a:r>
          </a:p>
          <a:p>
            <a:r>
              <a:rPr lang="en-GB" sz="1200" kern="1200" dirty="0">
                <a:solidFill>
                  <a:schemeClr val="tx1"/>
                </a:solidFill>
                <a:effectLst/>
                <a:latin typeface="+mn-lt"/>
                <a:ea typeface="+mn-ea"/>
                <a:cs typeface="+mn-cs"/>
              </a:rPr>
              <a:t>Using the slide, explain that like other examples of AI explored in previous lessons, AI chatbots are trained on large amounts of data. However, in the case of text-based chatbots, the training data is in the form of text. This is why the AI models behind most chatbots are referred to as large language models (LLM). The tool then uses the training data to predict what the most likely response to a user’s prompt would be.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Some more complex chatbots are trained to ‘learn’ and store information about the user to create a better illusion of a relationship. Essentially, a chatbot uses a very sophisticated kind of predictive text model to create what appear to be meaningful sentences and responses to whatever prompts the user types. Unlike a human, AI chatbots do not have emotions, beliefs or intentions, and do not ‘understand’ what is being said, but the tool is able to use patterns learned from the training data to mimic human interactions. Some examples of chatbots include those used on customer service websites, messaging apps, and virtual assistants for online banking. This lesson focuses on chatbot apps that create an avatar and offer companionship.</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Many AI chatbots or companions that currently exist are not solely text based. Some offer voice and video options; however, the process for producing these outcomes that mimic human interactions is the same as a large language model – it is reproducing patterns found in the data to create new content that responds to users’ prompts.</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12</a:t>
            </a:fld>
            <a:endParaRPr lang="en-US"/>
          </a:p>
        </p:txBody>
      </p:sp>
    </p:spTree>
    <p:extLst>
      <p:ext uri="{BB962C8B-B14F-4D97-AF65-F5344CB8AC3E}">
        <p14:creationId xmlns:p14="http://schemas.microsoft.com/office/powerpoint/2010/main" val="4198270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Chatbot conversation (10 mins, slides 12-15)</a:t>
            </a:r>
          </a:p>
          <a:p>
            <a:r>
              <a:rPr lang="en-GB" sz="1200" kern="1200" dirty="0">
                <a:solidFill>
                  <a:schemeClr val="tx1"/>
                </a:solidFill>
                <a:effectLst/>
                <a:latin typeface="+mn-lt"/>
                <a:ea typeface="+mn-ea"/>
                <a:cs typeface="+mn-cs"/>
              </a:rPr>
              <a:t>Next, explain that Finley has been feeling lonely recently and has been speaking to a chatbot about it. Give pairs </a:t>
            </a:r>
            <a:r>
              <a:rPr lang="en-GB" sz="1200" b="1" kern="1200" dirty="0">
                <a:solidFill>
                  <a:schemeClr val="tx1"/>
                </a:solidFill>
                <a:effectLst/>
                <a:latin typeface="+mn-lt"/>
                <a:ea typeface="+mn-ea"/>
                <a:cs typeface="+mn-cs"/>
              </a:rPr>
              <a:t>Resource 1: Chatbot conversations </a:t>
            </a:r>
            <a:r>
              <a:rPr lang="en-GB" sz="1200" kern="1200" dirty="0">
                <a:solidFill>
                  <a:schemeClr val="tx1"/>
                </a:solidFill>
                <a:effectLst/>
                <a:latin typeface="+mn-lt"/>
                <a:ea typeface="+mn-ea"/>
                <a:cs typeface="+mn-cs"/>
              </a:rPr>
              <a:t>and ask them to identify examples of the chatbot mimicking human interactions, including:</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personalisation - asking questions to collect more data about the user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human-like language such as humour </a:t>
            </a:r>
            <a:r>
              <a:rPr lang="en-GB" sz="1800" dirty="0">
                <a:solidFill>
                  <a:srgbClr val="3B3838"/>
                </a:solidFill>
                <a:effectLst/>
                <a:latin typeface="Outfit"/>
                <a:ea typeface="Calibri" panose="020F0502020204030204" pitchFamily="34" charset="0"/>
                <a:cs typeface="Times New Roman" panose="02020603050405020304" pitchFamily="18" charset="0"/>
              </a:rPr>
              <a:t>and the use of “I”/”me” pronouns  </a:t>
            </a:r>
            <a:r>
              <a:rPr lang="en-GB" dirty="0">
                <a:effectLst/>
              </a:rPr>
              <a:t> </a:t>
            </a:r>
            <a:r>
              <a:rPr lang="en-GB" sz="1800" dirty="0">
                <a:solidFill>
                  <a:srgbClr val="3B3838"/>
                </a:solidFill>
                <a:effectLst/>
                <a:latin typeface="Outfit"/>
                <a:ea typeface="Calibri" panose="020F0502020204030204" pitchFamily="34" charset="0"/>
                <a:cs typeface="Times New Roman" panose="02020603050405020304" pitchFamily="18" charset="0"/>
              </a:rPr>
              <a:t> </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empathetic and supportive language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agreeing with, and supporting, the user’s opinions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offering advice </a:t>
            </a:r>
          </a:p>
          <a:p>
            <a:endParaRPr lang="en-GB" dirty="0"/>
          </a:p>
          <a:p>
            <a:r>
              <a:rPr lang="en-GB" sz="1200" kern="1200" dirty="0">
                <a:solidFill>
                  <a:schemeClr val="tx1"/>
                </a:solidFill>
                <a:effectLst/>
                <a:latin typeface="+mn-lt"/>
                <a:ea typeface="+mn-ea"/>
                <a:cs typeface="+mn-cs"/>
              </a:rPr>
              <a:t>Take feedback using slides 14-15 for support.</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Support</a:t>
            </a:r>
            <a:r>
              <a:rPr lang="en-GB" sz="1200" kern="1200" dirty="0">
                <a:solidFill>
                  <a:schemeClr val="tx1"/>
                </a:solidFill>
                <a:effectLst/>
                <a:latin typeface="+mn-lt"/>
                <a:ea typeface="+mn-ea"/>
                <a:cs typeface="+mn-cs"/>
              </a:rPr>
              <a:t>: Give students </a:t>
            </a:r>
            <a:r>
              <a:rPr lang="en-GB" sz="1200" b="1" kern="1200" dirty="0">
                <a:solidFill>
                  <a:schemeClr val="tx1"/>
                </a:solidFill>
                <a:effectLst/>
                <a:latin typeface="+mn-lt"/>
                <a:ea typeface="+mn-ea"/>
                <a:cs typeface="+mn-cs"/>
              </a:rPr>
              <a:t>Resource 1a: Chatbot strategies</a:t>
            </a:r>
            <a:r>
              <a:rPr lang="en-GB" sz="1200" kern="1200" dirty="0">
                <a:solidFill>
                  <a:schemeClr val="tx1"/>
                </a:solidFill>
                <a:effectLst/>
                <a:latin typeface="+mn-lt"/>
                <a:ea typeface="+mn-ea"/>
                <a:cs typeface="+mn-cs"/>
              </a:rPr>
              <a:t> and ask them to match the examples from the chatbot conversation with the strategy the chatbot uses to mimic human interactions.</a:t>
            </a:r>
          </a:p>
          <a:p>
            <a:r>
              <a:rPr lang="en-GB" sz="1200" b="1" kern="1200" dirty="0">
                <a:solidFill>
                  <a:schemeClr val="tx1"/>
                </a:solidFill>
                <a:effectLst/>
                <a:latin typeface="+mn-lt"/>
                <a:ea typeface="+mn-ea"/>
                <a:cs typeface="+mn-cs"/>
              </a:rPr>
              <a:t>Challenge</a:t>
            </a:r>
            <a:r>
              <a:rPr lang="en-GB" sz="1200" kern="1200" dirty="0">
                <a:solidFill>
                  <a:schemeClr val="tx1"/>
                </a:solidFill>
                <a:effectLst/>
                <a:latin typeface="+mn-lt"/>
                <a:ea typeface="+mn-ea"/>
                <a:cs typeface="+mn-cs"/>
              </a:rPr>
              <a:t>: Ask students to discuss what the differences might be if the same conversation were had with one of Finley’s friends instead.</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13</a:t>
            </a:fld>
            <a:endParaRPr lang="en-US"/>
          </a:p>
        </p:txBody>
      </p:sp>
    </p:spTree>
    <p:extLst>
      <p:ext uri="{BB962C8B-B14F-4D97-AF65-F5344CB8AC3E}">
        <p14:creationId xmlns:p14="http://schemas.microsoft.com/office/powerpoint/2010/main" val="2210778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Chatbot conversation (10 mins, slides 12-15)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Take feedback using slides 14-15 for support.</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14</a:t>
            </a:fld>
            <a:endParaRPr lang="en-US"/>
          </a:p>
        </p:txBody>
      </p:sp>
    </p:spTree>
    <p:extLst>
      <p:ext uri="{BB962C8B-B14F-4D97-AF65-F5344CB8AC3E}">
        <p14:creationId xmlns:p14="http://schemas.microsoft.com/office/powerpoint/2010/main" val="38333587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pshe-association.org.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F - Titl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0719" y="1059578"/>
            <a:ext cx="5151120" cy="1325563"/>
          </a:xfrm>
        </p:spPr>
        <p:txBody>
          <a:bodyPr>
            <a:normAutofit/>
          </a:bodyPr>
          <a:lstStyle>
            <a:lvl1pPr>
              <a:defRPr sz="5200"/>
            </a:lvl1pPr>
          </a:lstStyle>
          <a:p>
            <a:r>
              <a:rPr lang="en-GB" dirty="0"/>
              <a:t>Slide Title </a:t>
            </a:r>
            <a:endParaRPr lang="en-US" dirty="0"/>
          </a:p>
        </p:txBody>
      </p:sp>
      <p:sp>
        <p:nvSpPr>
          <p:cNvPr id="6" name="Subtitle 2">
            <a:extLst>
              <a:ext uri="{FF2B5EF4-FFF2-40B4-BE49-F238E27FC236}">
                <a16:creationId xmlns:a16="http://schemas.microsoft.com/office/drawing/2014/main" id="{66181232-5898-06A3-F90E-AB82BC063773}"/>
              </a:ext>
            </a:extLst>
          </p:cNvPr>
          <p:cNvSpPr>
            <a:spLocks noGrp="1"/>
          </p:cNvSpPr>
          <p:nvPr>
            <p:ph type="subTitle" idx="1" hasCustomPrompt="1"/>
          </p:nvPr>
        </p:nvSpPr>
        <p:spPr>
          <a:xfrm>
            <a:off x="228318" y="3497342"/>
            <a:ext cx="5071113" cy="582035"/>
          </a:xfrm>
        </p:spPr>
        <p:txBody>
          <a:bodyPr>
            <a:noAutofit/>
          </a:bodyPr>
          <a:lstStyle>
            <a:lvl1pPr marL="0" indent="0" algn="l">
              <a:lnSpc>
                <a:spcPts val="3200"/>
              </a:lnSpc>
              <a:spcBef>
                <a:spcPts val="0"/>
              </a:spcBef>
              <a:buNone/>
              <a:defRPr sz="2400">
                <a:solidFill>
                  <a:schemeClr val="accent2"/>
                </a:solidFill>
                <a:latin typeface="Century Gothic" panose="020B0502020202020204" pitchFamily="34" charset="0"/>
              </a:defRPr>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en-US" dirty="0"/>
              <a:t>Lower line subtitle – same line length as above</a:t>
            </a:r>
            <a:endParaRPr lang="en-GB" dirty="0"/>
          </a:p>
        </p:txBody>
      </p:sp>
      <p:cxnSp>
        <p:nvCxnSpPr>
          <p:cNvPr id="7" name="Straight Connector 6">
            <a:extLst>
              <a:ext uri="{FF2B5EF4-FFF2-40B4-BE49-F238E27FC236}">
                <a16:creationId xmlns:a16="http://schemas.microsoft.com/office/drawing/2014/main" id="{EB5E4C66-939E-CEF4-6653-710ED4836EDF}"/>
              </a:ext>
            </a:extLst>
          </p:cNvPr>
          <p:cNvCxnSpPr>
            <a:cxnSpLocks/>
          </p:cNvCxnSpPr>
          <p:nvPr userDrawn="1"/>
        </p:nvCxnSpPr>
        <p:spPr>
          <a:xfrm>
            <a:off x="337349" y="3429000"/>
            <a:ext cx="8147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C55472E-498F-C7CE-F296-3CBEC8267D06}"/>
              </a:ext>
            </a:extLst>
          </p:cNvPr>
          <p:cNvPicPr>
            <a:picLocks noChangeAspect="1"/>
          </p:cNvPicPr>
          <p:nvPr userDrawn="1"/>
        </p:nvPicPr>
        <p:blipFill>
          <a:blip r:embed="rId2">
            <a:biLevel thresh="25000"/>
            <a:alphaModFix amt="20000"/>
          </a:blip>
          <a:srcRect/>
          <a:stretch/>
        </p:blipFill>
        <p:spPr>
          <a:xfrm>
            <a:off x="6441065" y="358385"/>
            <a:ext cx="3116442" cy="5803030"/>
          </a:xfrm>
          <a:prstGeom prst="rect">
            <a:avLst/>
          </a:prstGeom>
        </p:spPr>
      </p:pic>
      <p:sp>
        <p:nvSpPr>
          <p:cNvPr id="12" name="Picture Placeholder 12">
            <a:extLst>
              <a:ext uri="{FF2B5EF4-FFF2-40B4-BE49-F238E27FC236}">
                <a16:creationId xmlns:a16="http://schemas.microsoft.com/office/drawing/2014/main" id="{705C4EAE-994C-521D-5273-D5152B07171D}"/>
              </a:ext>
            </a:extLst>
          </p:cNvPr>
          <p:cNvSpPr>
            <a:spLocks noGrp="1"/>
          </p:cNvSpPr>
          <p:nvPr>
            <p:ph type="pic" sz="quarter" idx="10" hasCustomPrompt="1"/>
          </p:nvPr>
        </p:nvSpPr>
        <p:spPr>
          <a:xfrm>
            <a:off x="6748780" y="1412875"/>
            <a:ext cx="2452375" cy="3382670"/>
          </a:xfrm>
        </p:spPr>
        <p:txBody>
          <a:bodyPr/>
          <a:lstStyle>
            <a:lvl1pPr marL="0" indent="0">
              <a:buNone/>
              <a:defRPr>
                <a:solidFill>
                  <a:schemeClr val="bg1"/>
                </a:solidFill>
              </a:defRPr>
            </a:lvl1pPr>
          </a:lstStyle>
          <a:p>
            <a:r>
              <a:rPr lang="en-US"/>
              <a:t>Teaching resource</a:t>
            </a:r>
          </a:p>
        </p:txBody>
      </p:sp>
      <p:sp>
        <p:nvSpPr>
          <p:cNvPr id="5" name="Slide Number Placeholder 5">
            <a:extLst>
              <a:ext uri="{FF2B5EF4-FFF2-40B4-BE49-F238E27FC236}">
                <a16:creationId xmlns:a16="http://schemas.microsoft.com/office/drawing/2014/main" id="{9C20B273-416A-06DD-4C65-3914F8FA6F1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9" name="Picture 8">
            <a:extLst>
              <a:ext uri="{FF2B5EF4-FFF2-40B4-BE49-F238E27FC236}">
                <a16:creationId xmlns:a16="http://schemas.microsoft.com/office/drawing/2014/main" id="{29043529-49E4-697C-49EF-83C1C5283615}"/>
              </a:ext>
            </a:extLst>
          </p:cNvPr>
          <p:cNvPicPr>
            <a:picLocks noChangeAspect="1"/>
          </p:cNvPicPr>
          <p:nvPr userDrawn="1"/>
        </p:nvPicPr>
        <p:blipFill>
          <a:blip r:embed="rId3"/>
          <a:stretch>
            <a:fillRect/>
          </a:stretch>
        </p:blipFill>
        <p:spPr>
          <a:xfrm>
            <a:off x="310726" y="333603"/>
            <a:ext cx="1948181" cy="397493"/>
          </a:xfrm>
          <a:prstGeom prst="rect">
            <a:avLst/>
          </a:prstGeom>
        </p:spPr>
      </p:pic>
      <p:sp>
        <p:nvSpPr>
          <p:cNvPr id="10" name="TextBox 9">
            <a:extLst>
              <a:ext uri="{FF2B5EF4-FFF2-40B4-BE49-F238E27FC236}">
                <a16:creationId xmlns:a16="http://schemas.microsoft.com/office/drawing/2014/main" id="{E537EE96-68DC-7DCB-BE97-F42076F8849B}"/>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 *Ensure you have read the teacher guidance before teaching the lesson </a:t>
            </a:r>
          </a:p>
        </p:txBody>
      </p:sp>
    </p:spTree>
    <p:extLst>
      <p:ext uri="{BB962C8B-B14F-4D97-AF65-F5344CB8AC3E}">
        <p14:creationId xmlns:p14="http://schemas.microsoft.com/office/powerpoint/2010/main" val="384249829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SF - Lesson title_2">
    <p:bg>
      <p:bgPr>
        <a:solidFill>
          <a:schemeClr val="accent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8" name="Title 1">
            <a:extLst>
              <a:ext uri="{FF2B5EF4-FFF2-40B4-BE49-F238E27FC236}">
                <a16:creationId xmlns:a16="http://schemas.microsoft.com/office/drawing/2014/main" id="{217A6F38-A5F3-27CD-4D23-50A3880CDB1B}"/>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BEF3B30C-E22F-4063-F7BF-073F75C3A3AC}"/>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3BB20A47-2D05-9E94-3F2C-C7C018E6CF1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9B7BF923-9AAE-F089-67B0-51A0A0D10AC6}"/>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258976334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SF - Lesson title_3">
    <p:bg>
      <p:bgPr>
        <a:solidFill>
          <a:schemeClr val="accent4"/>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10" name="Title 1">
            <a:extLst>
              <a:ext uri="{FF2B5EF4-FFF2-40B4-BE49-F238E27FC236}">
                <a16:creationId xmlns:a16="http://schemas.microsoft.com/office/drawing/2014/main" id="{1B46D4F5-3B18-8123-47EA-6CA344E6A765}"/>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0063F2E-1376-1F9C-49B7-D6C52C65DC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B0BEE3D7-DA76-9A93-D552-8DE27E9CFD0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ACFF54B5-12DF-D7EE-3C73-F4CCE641505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211750448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SF - Lesson title_4">
    <p:bg>
      <p:bgPr>
        <a:solidFill>
          <a:schemeClr val="accent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7" name="Title 1">
            <a:extLst>
              <a:ext uri="{FF2B5EF4-FFF2-40B4-BE49-F238E27FC236}">
                <a16:creationId xmlns:a16="http://schemas.microsoft.com/office/drawing/2014/main" id="{BC5F16BD-A0A4-11D0-762C-96F997BA2698}"/>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94053E0-8A8C-E37C-E690-BFB97F3A70FF}"/>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F0140D33-7B6E-F04C-D902-220737508632}"/>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EC79DEB7-EAC6-3A7A-F835-B91CA84147F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365393509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SF - Ground rules ">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EF5027-69B8-3CE7-BF04-1328760B92BB}"/>
              </a:ext>
            </a:extLst>
          </p:cNvPr>
          <p:cNvSpPr txBox="1"/>
          <p:nvPr userDrawn="1"/>
        </p:nvSpPr>
        <p:spPr>
          <a:xfrm>
            <a:off x="323850" y="1031895"/>
            <a:ext cx="9256713" cy="4414263"/>
          </a:xfrm>
          <a:prstGeom prst="roundRect">
            <a:avLst>
              <a:gd name="adj" fmla="val 3270"/>
            </a:avLst>
          </a:prstGeom>
          <a:noFill/>
          <a:ln w="28575">
            <a:solidFill>
              <a:srgbClr val="0BC6F0"/>
            </a:solidFill>
          </a:ln>
        </p:spPr>
        <p:txBody>
          <a:bodyPr wrap="square" rtlCol="0">
            <a:spAutoFit/>
          </a:bodyPr>
          <a:lstStyle/>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GB" sz="1463"/>
          </a:p>
          <a:p>
            <a:r>
              <a:rPr lang="en-GB" sz="1463"/>
              <a:t> </a:t>
            </a:r>
          </a:p>
        </p:txBody>
      </p:sp>
      <p:sp>
        <p:nvSpPr>
          <p:cNvPr id="3" name="Title 2">
            <a:extLst>
              <a:ext uri="{FF2B5EF4-FFF2-40B4-BE49-F238E27FC236}">
                <a16:creationId xmlns:a16="http://schemas.microsoft.com/office/drawing/2014/main" id="{3CFC9EAF-664B-F433-22EF-6FC41729B9E5}"/>
              </a:ext>
            </a:extLst>
          </p:cNvPr>
          <p:cNvSpPr txBox="1">
            <a:spLocks/>
          </p:cNvSpPr>
          <p:nvPr userDrawn="1"/>
        </p:nvSpPr>
        <p:spPr>
          <a:xfrm>
            <a:off x="247684" y="579959"/>
            <a:ext cx="2581203" cy="564394"/>
          </a:xfrm>
          <a:prstGeom prst="rect">
            <a:avLst/>
          </a:prstGeom>
          <a:solidFill>
            <a:schemeClr val="bg1"/>
          </a:solidFill>
        </p:spPr>
        <p:txBody>
          <a:bodyPr vert="horz" lIns="74295" tIns="37148" rIns="74295" bIns="37148" rtlCol="0" anchor="b" anchorCtr="0">
            <a:noAutofit/>
          </a:bodyPr>
          <a:lstStyle>
            <a:lvl1pPr algn="l" defTabSz="914400" rtl="0" eaLnBrk="1" latinLnBrk="0" hangingPunct="1">
              <a:lnSpc>
                <a:spcPct val="90000"/>
              </a:lnSpc>
              <a:spcBef>
                <a:spcPct val="0"/>
              </a:spcBef>
              <a:buNone/>
              <a:defRPr sz="4400" kern="1200">
                <a:solidFill>
                  <a:schemeClr val="tx1"/>
                </a:solidFill>
                <a:latin typeface="Nunito" panose="00000500000000000000" pitchFamily="2" charset="0"/>
                <a:ea typeface="+mj-ea"/>
                <a:cs typeface="+mj-cs"/>
              </a:defRPr>
            </a:lvl1pPr>
          </a:lstStyle>
          <a:p>
            <a:r>
              <a:rPr lang="en-GB" sz="2400" b="1" dirty="0">
                <a:solidFill>
                  <a:srgbClr val="95519E"/>
                </a:solidFill>
                <a:latin typeface="Century Gothic" panose="020B0502020202020204" pitchFamily="34" charset="0"/>
              </a:rPr>
              <a:t>Ground rules    </a:t>
            </a:r>
          </a:p>
        </p:txBody>
      </p:sp>
      <p:pic>
        <p:nvPicPr>
          <p:cNvPr id="12" name="Picture 11">
            <a:extLst>
              <a:ext uri="{FF2B5EF4-FFF2-40B4-BE49-F238E27FC236}">
                <a16:creationId xmlns:a16="http://schemas.microsoft.com/office/drawing/2014/main" id="{BFCEE68F-D421-CB69-BAD6-D495071701EB}"/>
              </a:ext>
            </a:extLst>
          </p:cNvPr>
          <p:cNvPicPr>
            <a:picLocks noChangeAspect="1"/>
          </p:cNvPicPr>
          <p:nvPr userDrawn="1"/>
        </p:nvPicPr>
        <p:blipFill>
          <a:blip r:embed="rId2"/>
          <a:stretch>
            <a:fillRect/>
          </a:stretch>
        </p:blipFill>
        <p:spPr>
          <a:xfrm>
            <a:off x="2418120" y="519507"/>
            <a:ext cx="410767" cy="523038"/>
          </a:xfrm>
          <a:prstGeom prst="rect">
            <a:avLst/>
          </a:prstGeom>
        </p:spPr>
      </p:pic>
      <p:sp>
        <p:nvSpPr>
          <p:cNvPr id="13" name="Content Placeholder 2">
            <a:extLst>
              <a:ext uri="{FF2B5EF4-FFF2-40B4-BE49-F238E27FC236}">
                <a16:creationId xmlns:a16="http://schemas.microsoft.com/office/drawing/2014/main" id="{1282AA1E-25B3-703D-CB9A-A04C0F91FF60}"/>
              </a:ext>
            </a:extLst>
          </p:cNvPr>
          <p:cNvSpPr>
            <a:spLocks noGrp="1"/>
          </p:cNvSpPr>
          <p:nvPr>
            <p:ph idx="1" hasCustomPrompt="1"/>
          </p:nvPr>
        </p:nvSpPr>
        <p:spPr>
          <a:xfrm>
            <a:off x="575290" y="1286953"/>
            <a:ext cx="8706362" cy="3904480"/>
          </a:xfrm>
        </p:spPr>
        <p:txBody>
          <a:bodyPr>
            <a:noAutofit/>
          </a:bodyPr>
          <a:lstStyle>
            <a:lvl1pPr marL="0" indent="0">
              <a:lnSpc>
                <a:spcPts val="2600"/>
              </a:lnSpc>
              <a:spcBef>
                <a:spcPts val="900"/>
              </a:spcBef>
              <a:spcAft>
                <a:spcPts val="0"/>
              </a:spcAft>
              <a:buFont typeface="Arial" panose="020B0604020202020204" pitchFamily="34" charset="0"/>
              <a:buChar char="•"/>
              <a:defRPr sz="1800">
                <a:solidFill>
                  <a:srgbClr val="551C59"/>
                </a:solidFill>
                <a:latin typeface="Century Gothic" panose="020B0502020202020204" pitchFamily="34" charset="0"/>
              </a:defRPr>
            </a:lvl1pPr>
            <a:lvl2pPr marL="292500" indent="-184448">
              <a:lnSpc>
                <a:spcPts val="2113"/>
              </a:lnSpc>
              <a:spcBef>
                <a:spcPts val="325"/>
              </a:spcBef>
              <a:spcAft>
                <a:spcPts val="163"/>
              </a:spcAft>
              <a:tabLst/>
              <a:defRPr sz="1625">
                <a:solidFill>
                  <a:srgbClr val="551C59"/>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marL="285750" indent="-285750">
              <a:buFont typeface="Arial" panose="020B0604020202020204" pitchFamily="34" charset="0"/>
              <a:buChar char="•"/>
            </a:pPr>
            <a:r>
              <a:rPr lang="en-GB"/>
              <a:t>[Add your class rules here]</a:t>
            </a:r>
          </a:p>
        </p:txBody>
      </p:sp>
      <p:sp>
        <p:nvSpPr>
          <p:cNvPr id="5" name="Slide Number Placeholder 5">
            <a:extLst>
              <a:ext uri="{FF2B5EF4-FFF2-40B4-BE49-F238E27FC236}">
                <a16:creationId xmlns:a16="http://schemas.microsoft.com/office/drawing/2014/main" id="{B6BB1D26-D3AF-7491-8D13-B9AD64745A12}"/>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dirty="0"/>
              <a:t>© PSHE Association 2025</a:t>
            </a:r>
          </a:p>
        </p:txBody>
      </p:sp>
      <p:pic>
        <p:nvPicPr>
          <p:cNvPr id="6" name="Google Shape;109;p36">
            <a:extLst>
              <a:ext uri="{FF2B5EF4-FFF2-40B4-BE49-F238E27FC236}">
                <a16:creationId xmlns:a16="http://schemas.microsoft.com/office/drawing/2014/main" id="{D76B4B07-66EB-7308-1331-A8B06BC2B327}"/>
              </a:ext>
            </a:extLst>
          </p:cNvPr>
          <p:cNvPicPr preferRelativeResize="0"/>
          <p:nvPr userDrawn="1"/>
        </p:nvPicPr>
        <p:blipFill rotWithShape="1">
          <a:blip r:embed="rId3">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0270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SF - Objectives and outcomes ">
    <p:bg>
      <p:bgRef idx="1001">
        <a:schemeClr val="bg2"/>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41373D1-67E0-7E09-6110-518E660E22D5}"/>
              </a:ext>
            </a:extLst>
          </p:cNvPr>
          <p:cNvPicPr>
            <a:picLocks noChangeAspect="1"/>
          </p:cNvPicPr>
          <p:nvPr userDrawn="1"/>
        </p:nvPicPr>
        <p:blipFill rotWithShape="1">
          <a:blip r:embed="rId2"/>
          <a:srcRect l="17442" t="13602" r="6854"/>
          <a:stretch/>
        </p:blipFill>
        <p:spPr>
          <a:xfrm rot="10800000">
            <a:off x="3878580" y="0"/>
            <a:ext cx="6027420" cy="6858000"/>
          </a:xfrm>
          <a:prstGeom prst="rect">
            <a:avLst/>
          </a:prstGeom>
        </p:spPr>
      </p:pic>
      <p:sp>
        <p:nvSpPr>
          <p:cNvPr id="14" name="Slide Number Placeholder 5">
            <a:extLst>
              <a:ext uri="{FF2B5EF4-FFF2-40B4-BE49-F238E27FC236}">
                <a16:creationId xmlns:a16="http://schemas.microsoft.com/office/drawing/2014/main" id="{978A8162-CAE9-6B16-425D-89B6E47EF32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15" name="Picture 14" descr="A close-up of a logo&#10;&#10;Description automatically generated">
            <a:extLst>
              <a:ext uri="{FF2B5EF4-FFF2-40B4-BE49-F238E27FC236}">
                <a16:creationId xmlns:a16="http://schemas.microsoft.com/office/drawing/2014/main" id="{2CAEF1E6-2A7E-14DC-6CC9-F651A3B8AB0A}"/>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2" name="Title 1">
            <a:extLst>
              <a:ext uri="{FF2B5EF4-FFF2-40B4-BE49-F238E27FC236}">
                <a16:creationId xmlns:a16="http://schemas.microsoft.com/office/drawing/2014/main" id="{F472AB25-35D9-5A8A-2B0E-717E942F186E}"/>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tx1"/>
                </a:solidFill>
              </a:rPr>
              <a:t>Learning outcomes  </a:t>
            </a:r>
            <a:endParaRPr lang="en-US" sz="2400" dirty="0">
              <a:solidFill>
                <a:schemeClr val="tx1"/>
              </a:solidFill>
            </a:endParaRPr>
          </a:p>
        </p:txBody>
      </p:sp>
      <p:sp>
        <p:nvSpPr>
          <p:cNvPr id="5" name="Title 1">
            <a:extLst>
              <a:ext uri="{FF2B5EF4-FFF2-40B4-BE49-F238E27FC236}">
                <a16:creationId xmlns:a16="http://schemas.microsoft.com/office/drawing/2014/main" id="{B9BA6DD5-D4D4-914D-A34D-9484E49EE4E7}"/>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tx1"/>
                </a:solidFill>
              </a:rPr>
              <a:t>Learning objective  </a:t>
            </a:r>
            <a:endParaRPr lang="en-US" sz="2400" dirty="0">
              <a:solidFill>
                <a:schemeClr val="tx1"/>
              </a:solidFill>
            </a:endParaRPr>
          </a:p>
        </p:txBody>
      </p:sp>
      <p:sp>
        <p:nvSpPr>
          <p:cNvPr id="12" name="Content Placeholder 2">
            <a:extLst>
              <a:ext uri="{FF2B5EF4-FFF2-40B4-BE49-F238E27FC236}">
                <a16:creationId xmlns:a16="http://schemas.microsoft.com/office/drawing/2014/main" id="{E0ECD032-0172-1D9C-F7F4-5CAF061252B3}"/>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3" name="Content Placeholder 2">
            <a:extLst>
              <a:ext uri="{FF2B5EF4-FFF2-40B4-BE49-F238E27FC236}">
                <a16:creationId xmlns:a16="http://schemas.microsoft.com/office/drawing/2014/main" id="{280098A2-7D2D-EBD2-5734-A3C3E72C09F8}"/>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144175147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SF - large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03E9132-87C2-F358-AE39-5813EA738D1C}"/>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dirty="0"/>
          </a:p>
        </p:txBody>
      </p:sp>
      <p:sp>
        <p:nvSpPr>
          <p:cNvPr id="11" name="Title 1">
            <a:extLst>
              <a:ext uri="{FF2B5EF4-FFF2-40B4-BE49-F238E27FC236}">
                <a16:creationId xmlns:a16="http://schemas.microsoft.com/office/drawing/2014/main" id="{C02627F3-4E2A-05E0-BA32-326D042612F7}"/>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DE9F3651-BC40-E162-5BD5-97E387A358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7E469B3B-4E93-775F-08D9-E46DFE2186A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028027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SF - large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19E38187-F988-B257-0790-60AD2F251879}"/>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D0354F72-16C4-DCB2-BB18-9AF5DDB9FEC5}"/>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2" name="Slide Number Placeholder 5">
            <a:extLst>
              <a:ext uri="{FF2B5EF4-FFF2-40B4-BE49-F238E27FC236}">
                <a16:creationId xmlns:a16="http://schemas.microsoft.com/office/drawing/2014/main" id="{FA9CC9BC-3705-2843-A066-3187D7FEBEB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13" name="Picture 12" descr="A close-up of a logo&#10;&#10;Description automatically generated">
            <a:extLst>
              <a:ext uri="{FF2B5EF4-FFF2-40B4-BE49-F238E27FC236}">
                <a16:creationId xmlns:a16="http://schemas.microsoft.com/office/drawing/2014/main" id="{632A2CD2-468F-B415-3A42-1BE0D5CE0B9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40673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SF - large image_3">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1" name="Slide Number Placeholder 5">
            <a:extLst>
              <a:ext uri="{FF2B5EF4-FFF2-40B4-BE49-F238E27FC236}">
                <a16:creationId xmlns:a16="http://schemas.microsoft.com/office/drawing/2014/main" id="{D2492A16-FC63-E25F-885F-06D4DFA19B4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12" name="Picture 11" descr="A close-up of a logo&#10;&#10;Description automatically generated">
            <a:extLst>
              <a:ext uri="{FF2B5EF4-FFF2-40B4-BE49-F238E27FC236}">
                <a16:creationId xmlns:a16="http://schemas.microsoft.com/office/drawing/2014/main" id="{4E79E2A7-4A1D-851D-B035-7FEC0A3209CF}"/>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023289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SF - large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27556696-F17A-D6D9-C557-41C5D10153D8}"/>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3" name="Title 1">
            <a:extLst>
              <a:ext uri="{FF2B5EF4-FFF2-40B4-BE49-F238E27FC236}">
                <a16:creationId xmlns:a16="http://schemas.microsoft.com/office/drawing/2014/main" id="{804383EF-9BD4-9548-677E-0957F43E774A}"/>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B0893429-94AF-8377-A7F1-64FB8B8C1B5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F2CD5144-78F2-0A4E-3197-5AAE9B75BF5E}"/>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51164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SF - Small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DE58AFF2-8EF3-2315-275C-9C8A5EE39BD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2" name="Title 1">
            <a:extLst>
              <a:ext uri="{FF2B5EF4-FFF2-40B4-BE49-F238E27FC236}">
                <a16:creationId xmlns:a16="http://schemas.microsoft.com/office/drawing/2014/main" id="{337E3D66-CECE-C8A9-A053-2BDF639253C5}"/>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9112B95F-5377-873D-6033-4DC8E5E05E3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4B6F21CC-B7BC-D951-7D70-9BD198057AF4}"/>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65994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 One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7217"/>
            <a:ext cx="7498822" cy="694054"/>
          </a:xfrm>
        </p:spPr>
        <p:txBody>
          <a:bodyPr>
            <a:noAutofit/>
          </a:bodyPr>
          <a:lstStyle>
            <a:lvl1pPr>
              <a:defRPr sz="3600">
                <a:solidFill>
                  <a:schemeClr val="accent2"/>
                </a:solidFill>
              </a:defRPr>
            </a:lvl1pPr>
          </a:lstStyle>
          <a:p>
            <a:r>
              <a:rPr lang="en-GB" dirty="0"/>
              <a:t>Slide Title </a:t>
            </a:r>
            <a:endParaRPr lang="en-US" dirty="0"/>
          </a:p>
        </p:txBody>
      </p:sp>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4315" y="1333463"/>
            <a:ext cx="7498822" cy="4566366"/>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4" name="Slide Number Placeholder 5">
            <a:extLst>
              <a:ext uri="{FF2B5EF4-FFF2-40B4-BE49-F238E27FC236}">
                <a16:creationId xmlns:a16="http://schemas.microsoft.com/office/drawing/2014/main" id="{99A55454-B8C9-7D9C-48B5-DA62B1D29280}"/>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2EB9AC0A-5AE9-EEAF-AD9D-A39200D460D7}"/>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608E3D86-F1AB-6460-29AD-2C5308F31193}"/>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45439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SF - Small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1C3CA8D-D1D6-830C-D217-1BA8153E797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484E4F93-0363-D3C1-9553-957BAC524411}"/>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6CDAF316-358C-E609-D4AF-1CF2DC76D8E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F81FFC03-C698-02B0-DB90-322D38C0921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88681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SF - Small image_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A5F36CA1-5DB8-5192-E833-842D777B2B41}"/>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391F98AD-3FB4-FDB7-1191-47D8D3CE3AFA}"/>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A312133B-76F0-F95D-37C6-DB08CFE2ED5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38FF35D3-2910-63F3-1C7F-2E0934561B9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92511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SF - Small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B40DFD04-0846-6310-4677-2B47BA63E7D4}"/>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CB84146D-AE50-94EE-3961-9BE701B15893}"/>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44A80987-8B8F-26FA-4EF0-3AD4D47B95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ABCE6084-F1AD-8B7A-B19F-E721B818B24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64322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SF - full colour_1">
    <p:bg>
      <p:bgPr>
        <a:solidFill>
          <a:schemeClr val="accent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3228F97-7E30-304E-B8DE-DCC8945502FF}"/>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11" name="Content Placeholder 2">
            <a:extLst>
              <a:ext uri="{FF2B5EF4-FFF2-40B4-BE49-F238E27FC236}">
                <a16:creationId xmlns:a16="http://schemas.microsoft.com/office/drawing/2014/main" id="{9D93470B-D612-FC0F-ED66-E111F28D9AC9}"/>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dirty="0"/>
          </a:p>
        </p:txBody>
      </p:sp>
      <p:sp>
        <p:nvSpPr>
          <p:cNvPr id="2" name="Slide Number Placeholder 5">
            <a:extLst>
              <a:ext uri="{FF2B5EF4-FFF2-40B4-BE49-F238E27FC236}">
                <a16:creationId xmlns:a16="http://schemas.microsoft.com/office/drawing/2014/main" id="{74E02EE9-ED3B-F43A-BDBA-734B1C223BC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80756DD1-9CFB-9D15-EF16-670CF001579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40093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SF - full colour_2">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EB195-DBFD-2F97-04E9-860404B9BAEB}"/>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dirty="0"/>
          </a:p>
        </p:txBody>
      </p:sp>
      <p:sp>
        <p:nvSpPr>
          <p:cNvPr id="10" name="Title 1">
            <a:extLst>
              <a:ext uri="{FF2B5EF4-FFF2-40B4-BE49-F238E27FC236}">
                <a16:creationId xmlns:a16="http://schemas.microsoft.com/office/drawing/2014/main" id="{D1384F7F-1A1B-613B-9E69-FBE28ADF19F4}"/>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A1528D44-40B4-9833-4D76-920741A078C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E591D9C2-75E5-3352-5241-FD528E6B367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696032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SF - full colour_3">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51B39B-DE01-9F78-CC71-E41807E8D49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E8717BBB-D13C-90F0-4C98-31953F3A980D}"/>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D195353F-CADC-CF40-73D4-BD796694069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BCD8EF13-9D5E-8139-122F-BBFF1C87592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77496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SF - full colour_4">
    <p:bg>
      <p:bgPr>
        <a:solidFill>
          <a:schemeClr val="accent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EA7040-942A-80AB-88E8-55F2BA5DAA95}"/>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B5450C8C-1608-E58A-A1BC-4FC4D6E7EA2C}"/>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077F33D3-5CA6-818E-0A86-33AB9753A62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0E0E0E95-35E5-12F9-827A-2C4421996880}"/>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07030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SF - Split colour_1">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dirty="0"/>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204D9B99-16A1-1439-229D-65551CC0B7E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7ACA3B22-4942-ACF7-0619-C7AEE199A7EB}"/>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22867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SF - Split colour_2">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dirty="0"/>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5812DDA2-600D-39EF-8908-5F862280EB9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175C2B04-A6F0-20FB-6395-8F3F5F392CD7}"/>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162535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SF - Split colour_3">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5DB4AB5C-EF20-8850-EB82-8781670242C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B17B6D2A-E18E-5FBE-7417-6D406670400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222654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F - Two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4A921C7-92B9-0BC1-711C-79266BA87B97}"/>
              </a:ext>
            </a:extLst>
          </p:cNvPr>
          <p:cNvSpPr>
            <a:spLocks noGrp="1"/>
          </p:cNvSpPr>
          <p:nvPr>
            <p:ph type="title" hasCustomPrompt="1"/>
          </p:nvPr>
        </p:nvSpPr>
        <p:spPr>
          <a:xfrm>
            <a:off x="224154" y="587217"/>
            <a:ext cx="7764145" cy="694054"/>
          </a:xfrm>
        </p:spPr>
        <p:txBody>
          <a:bodyPr>
            <a:noAutofit/>
          </a:bodyPr>
          <a:lstStyle>
            <a:lvl1pPr>
              <a:defRPr sz="3600">
                <a:solidFill>
                  <a:schemeClr val="accent2"/>
                </a:solidFill>
              </a:defRPr>
            </a:lvl1pPr>
          </a:lstStyle>
          <a:p>
            <a:r>
              <a:rPr lang="en-GB" dirty="0"/>
              <a:t>Slide Title </a:t>
            </a:r>
            <a:endParaRPr lang="en-US" dirty="0"/>
          </a:p>
        </p:txBody>
      </p:sp>
      <p:sp>
        <p:nvSpPr>
          <p:cNvPr id="5" name="Slide Number Placeholder 5">
            <a:extLst>
              <a:ext uri="{FF2B5EF4-FFF2-40B4-BE49-F238E27FC236}">
                <a16:creationId xmlns:a16="http://schemas.microsoft.com/office/drawing/2014/main" id="{11E814DC-1E0D-B3C4-E921-FD6C48AD1CA4}"/>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B3417A30-B4D9-92DB-F5A3-C9925D8271AA}"/>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CA21E51A-7D15-AE01-90B6-B6735F141750}"/>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7" name="Content Placeholder 2">
            <a:extLst>
              <a:ext uri="{FF2B5EF4-FFF2-40B4-BE49-F238E27FC236}">
                <a16:creationId xmlns:a16="http://schemas.microsoft.com/office/drawing/2014/main" id="{7661C6D7-480C-736D-C569-E580895EDC0A}"/>
              </a:ext>
            </a:extLst>
          </p:cNvPr>
          <p:cNvSpPr>
            <a:spLocks noGrp="1"/>
          </p:cNvSpPr>
          <p:nvPr>
            <p:ph sz="half" idx="12"/>
          </p:nvPr>
        </p:nvSpPr>
        <p:spPr>
          <a:xfrm>
            <a:off x="23431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1" name="Content Placeholder 2">
            <a:extLst>
              <a:ext uri="{FF2B5EF4-FFF2-40B4-BE49-F238E27FC236}">
                <a16:creationId xmlns:a16="http://schemas.microsoft.com/office/drawing/2014/main" id="{E2B39478-AF5F-125E-D828-29CBB65F0DEB}"/>
              </a:ext>
            </a:extLst>
          </p:cNvPr>
          <p:cNvSpPr>
            <a:spLocks noGrp="1"/>
          </p:cNvSpPr>
          <p:nvPr>
            <p:ph sz="half" idx="13"/>
          </p:nvPr>
        </p:nvSpPr>
        <p:spPr>
          <a:xfrm>
            <a:off x="423989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1004867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SF - Split colour_4">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9AAF77CA-0003-CF44-BA5C-74BD95180D4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F5EB55A8-4926-E157-7375-23FDF913A4C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044062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SF - Signposting-support">
    <p:bg>
      <p:bgPr>
        <a:solidFill>
          <a:schemeClr val="accent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DBC81B4D-ABA1-715B-52EE-40D32F09B96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4A65BD89-9C36-683A-1339-04B2639CB30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513639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SF - plain whit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C8D52-B310-B426-CA75-DA7EB0182F1B}"/>
              </a:ext>
            </a:extLst>
          </p:cNvPr>
          <p:cNvSpPr>
            <a:spLocks noGrp="1"/>
          </p:cNvSpPr>
          <p:nvPr>
            <p:ph type="title" hasCustomPrompt="1"/>
          </p:nvPr>
        </p:nvSpPr>
        <p:spPr>
          <a:xfrm>
            <a:off x="233592" y="543878"/>
            <a:ext cx="7749945" cy="694054"/>
          </a:xfrm>
        </p:spPr>
        <p:txBody>
          <a:bodyPr anchor="b">
            <a:noAutofit/>
          </a:bodyPr>
          <a:lstStyle>
            <a:lvl1pPr>
              <a:lnSpc>
                <a:spcPts val="4300"/>
              </a:lnSpc>
              <a:spcBef>
                <a:spcPts val="2600"/>
              </a:spcBef>
              <a:defRPr sz="3600">
                <a:solidFill>
                  <a:schemeClr val="tx2"/>
                </a:solidFill>
              </a:defRPr>
            </a:lvl1pPr>
          </a:lstStyle>
          <a:p>
            <a:r>
              <a:rPr lang="en-GB" dirty="0"/>
              <a:t>Slide Title </a:t>
            </a:r>
            <a:endParaRPr lang="en-US" dirty="0"/>
          </a:p>
        </p:txBody>
      </p:sp>
      <p:sp>
        <p:nvSpPr>
          <p:cNvPr id="5" name="Slide Number Placeholder 5">
            <a:extLst>
              <a:ext uri="{FF2B5EF4-FFF2-40B4-BE49-F238E27FC236}">
                <a16:creationId xmlns:a16="http://schemas.microsoft.com/office/drawing/2014/main" id="{958A4896-A8F8-0D7A-AE31-BEA33E1F14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dirty="0"/>
              <a:t>© PSHE Association 2025</a:t>
            </a:r>
          </a:p>
        </p:txBody>
      </p:sp>
      <p:pic>
        <p:nvPicPr>
          <p:cNvPr id="6" name="Google Shape;109;p36">
            <a:extLst>
              <a:ext uri="{FF2B5EF4-FFF2-40B4-BE49-F238E27FC236}">
                <a16:creationId xmlns:a16="http://schemas.microsoft.com/office/drawing/2014/main" id="{E401EC68-85B4-3C77-2F17-799936FA93CA}"/>
              </a:ext>
            </a:extLst>
          </p:cNvPr>
          <p:cNvPicPr preferRelativeResize="0"/>
          <p:nvPr userDrawn="1"/>
        </p:nvPicPr>
        <p:blipFill rotWithShape="1">
          <a:blip r:embed="rId2">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18554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 Objectives and outcomes ">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820D2D3-8DD0-D76F-BFCE-2417C10F4D87}"/>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accent2"/>
                </a:solidFill>
              </a:rPr>
              <a:t>Learning outcomes  </a:t>
            </a:r>
            <a:endParaRPr lang="en-US" sz="2400" dirty="0">
              <a:solidFill>
                <a:schemeClr val="accent2"/>
              </a:solidFill>
            </a:endParaRPr>
          </a:p>
        </p:txBody>
      </p:sp>
      <p:sp>
        <p:nvSpPr>
          <p:cNvPr id="4" name="Title 1">
            <a:extLst>
              <a:ext uri="{FF2B5EF4-FFF2-40B4-BE49-F238E27FC236}">
                <a16:creationId xmlns:a16="http://schemas.microsoft.com/office/drawing/2014/main" id="{A51FCE47-53E5-07EF-4FA1-81F7FF144F70}"/>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accent2"/>
                </a:solidFill>
              </a:rPr>
              <a:t>Learning objective  </a:t>
            </a:r>
            <a:endParaRPr lang="en-US" sz="2400" dirty="0">
              <a:solidFill>
                <a:schemeClr val="accent2"/>
              </a:solidFill>
            </a:endParaRPr>
          </a:p>
        </p:txBody>
      </p:sp>
      <p:cxnSp>
        <p:nvCxnSpPr>
          <p:cNvPr id="12" name="Straight Connector 11">
            <a:extLst>
              <a:ext uri="{FF2B5EF4-FFF2-40B4-BE49-F238E27FC236}">
                <a16:creationId xmlns:a16="http://schemas.microsoft.com/office/drawing/2014/main" id="{56F37032-E1C3-E0DE-071E-9FCF250FC0E6}"/>
              </a:ext>
            </a:extLst>
          </p:cNvPr>
          <p:cNvCxnSpPr>
            <a:cxnSpLocks/>
          </p:cNvCxnSpPr>
          <p:nvPr userDrawn="1"/>
        </p:nvCxnSpPr>
        <p:spPr>
          <a:xfrm>
            <a:off x="3878580" y="833120"/>
            <a:ext cx="15240" cy="51505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4E170FC3-5D8D-2B8A-AF24-4AE2FCA38D8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E89A8514-0B3D-0DC7-CDC1-808BBA75285B}"/>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5B05C901-90D1-FED7-EA87-46C6A27A6E9A}"/>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11" name="Content Placeholder 2">
            <a:extLst>
              <a:ext uri="{FF2B5EF4-FFF2-40B4-BE49-F238E27FC236}">
                <a16:creationId xmlns:a16="http://schemas.microsoft.com/office/drawing/2014/main" id="{80F89E4D-8605-8B87-FBD0-B8AC80F2EE36}"/>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3" name="Content Placeholder 2">
            <a:extLst>
              <a:ext uri="{FF2B5EF4-FFF2-40B4-BE49-F238E27FC236}">
                <a16:creationId xmlns:a16="http://schemas.microsoft.com/office/drawing/2014/main" id="{53C17DA9-0604-BD71-1867-C143F529086C}"/>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2286736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F - Climate for learning + see notes ">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639172"/>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kern="1200" dirty="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a:t>
            </a:r>
            <a:br>
              <a:rPr lang="en-US" sz="160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(See notes below)</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2"/>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dirty="0">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ABD669F8-39F9-206C-9BFE-CC90DDBCD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24C3B23D-8584-0BE9-6A03-02F9C5C12404}"/>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D0C19F99-03CC-F20A-7E2F-B98AAC20156B}"/>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40679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 ">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C296A01-0566-BA45-97D1-F56C64466DC7}"/>
              </a:ext>
            </a:extLst>
          </p:cNvPr>
          <p:cNvSpPr>
            <a:spLocks noGrp="1"/>
          </p:cNvSpPr>
          <p:nvPr>
            <p:ph sz="half" idx="12"/>
          </p:nvPr>
        </p:nvSpPr>
        <p:spPr>
          <a:xfrm>
            <a:off x="5025821" y="2496123"/>
            <a:ext cx="4554742" cy="3904677"/>
          </a:xfrm>
        </p:spPr>
        <p:txBody>
          <a:bodyPr>
            <a:normAutofit/>
          </a:bodyPr>
          <a:lstStyle>
            <a:lvl1pPr marL="0" indent="0">
              <a:lnSpc>
                <a:spcPts val="2400"/>
              </a:lnSpc>
              <a:spcBef>
                <a:spcPts val="700"/>
              </a:spcBef>
              <a:spcAft>
                <a:spcPts val="0"/>
              </a:spcAft>
              <a:buNone/>
              <a:defRPr sz="1600"/>
            </a:lvl1pPr>
          </a:lstStyle>
          <a:p>
            <a:pPr lvl="0"/>
            <a:endParaRPr lang="en-US" dirty="0"/>
          </a:p>
        </p:txBody>
      </p:sp>
      <p:sp>
        <p:nvSpPr>
          <p:cNvPr id="8" name="TextBox 7">
            <a:extLst>
              <a:ext uri="{FF2B5EF4-FFF2-40B4-BE49-F238E27FC236}">
                <a16:creationId xmlns:a16="http://schemas.microsoft.com/office/drawing/2014/main" id="{CC531C46-C32B-8326-245D-74305762D335}"/>
              </a:ext>
            </a:extLst>
          </p:cNvPr>
          <p:cNvSpPr txBox="1"/>
          <p:nvPr userDrawn="1"/>
        </p:nvSpPr>
        <p:spPr>
          <a:xfrm>
            <a:off x="5008889" y="1993407"/>
            <a:ext cx="4959626" cy="461665"/>
          </a:xfrm>
          <a:prstGeom prst="rect">
            <a:avLst/>
          </a:prstGeom>
          <a:noFill/>
        </p:spPr>
        <p:txBody>
          <a:bodyPr wrap="square">
            <a:spAutoFit/>
          </a:bodyPr>
          <a:lstStyle/>
          <a:p>
            <a:pPr>
              <a:spcAft>
                <a:spcPts val="800"/>
              </a:spcAft>
            </a:pPr>
            <a:r>
              <a:rPr lang="en-US" sz="2400" b="1" dirty="0">
                <a:solidFill>
                  <a:srgbClr val="EC694A"/>
                </a:solidFill>
                <a:latin typeface="Century Gothic" panose="020B0502020202020204" pitchFamily="34" charset="0"/>
              </a:rPr>
              <a:t>Resources required </a:t>
            </a:r>
          </a:p>
        </p:txBody>
      </p:sp>
      <p:sp>
        <p:nvSpPr>
          <p:cNvPr id="10" name="TextBox 9">
            <a:extLst>
              <a:ext uri="{FF2B5EF4-FFF2-40B4-BE49-F238E27FC236}">
                <a16:creationId xmlns:a16="http://schemas.microsoft.com/office/drawing/2014/main" id="{B60255D6-F7D5-BE51-319F-3AF82F0820EF}"/>
              </a:ext>
            </a:extLst>
          </p:cNvPr>
          <p:cNvSpPr txBox="1"/>
          <p:nvPr userDrawn="1"/>
        </p:nvSpPr>
        <p:spPr>
          <a:xfrm>
            <a:off x="5008889" y="744975"/>
            <a:ext cx="4518025" cy="1176476"/>
          </a:xfrm>
          <a:prstGeom prst="rect">
            <a:avLst/>
          </a:prstGeom>
          <a:noFill/>
        </p:spPr>
        <p:txBody>
          <a:bodyPr wrap="square" rtlCol="0">
            <a:spAutoFit/>
          </a:bodyPr>
          <a:lstStyle/>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rgbClr val="EC694A"/>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2" name="Slide Number Placeholder 5">
            <a:extLst>
              <a:ext uri="{FF2B5EF4-FFF2-40B4-BE49-F238E27FC236}">
                <a16:creationId xmlns:a16="http://schemas.microsoft.com/office/drawing/2014/main" id="{4DB59F04-F5AA-0801-0B13-214D0E13054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976FB27C-E708-05AF-A072-0521FC5BEB55}"/>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6" name="TextBox 5">
            <a:extLst>
              <a:ext uri="{FF2B5EF4-FFF2-40B4-BE49-F238E27FC236}">
                <a16:creationId xmlns:a16="http://schemas.microsoft.com/office/drawing/2014/main" id="{CA738623-8B52-321A-67FF-8DF5CB2FE394}"/>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9" name="TextBox 8">
            <a:extLst>
              <a:ext uri="{FF2B5EF4-FFF2-40B4-BE49-F238E27FC236}">
                <a16:creationId xmlns:a16="http://schemas.microsoft.com/office/drawing/2014/main" id="{D7E42CF0-927F-365D-7773-76DA83AB4CFC}"/>
              </a:ext>
            </a:extLst>
          </p:cNvPr>
          <p:cNvSpPr txBox="1"/>
          <p:nvPr userDrawn="1"/>
        </p:nvSpPr>
        <p:spPr>
          <a:xfrm>
            <a:off x="222307" y="742917"/>
            <a:ext cx="4518025" cy="5241756"/>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dirty="0">
                <a:solidFill>
                  <a:schemeClr val="tx1"/>
                </a:solidFill>
                <a:latin typeface="Century Gothic" panose="020B0502020202020204" pitchFamily="34" charset="0"/>
              </a:rPr>
              <a:t>Make sure you have read the accompanying teacher guidance notes before teaching this lesson. These include relevant subject knowledge and guidance on establishing a safe classroom environment, including sharing ground rules, the limits of confidentiality, approaching the topic sensitively and handling questions effectively. </a:t>
            </a:r>
          </a:p>
          <a:p>
            <a:pPr marL="0" marR="0" lvl="0" indent="0" algn="l" defTabSz="457200" rtl="0" eaLnBrk="1" fontAlgn="auto" latinLnBrk="0" hangingPunct="1">
              <a:lnSpc>
                <a:spcPts val="2400"/>
              </a:lnSpc>
              <a:spcBef>
                <a:spcPts val="1500"/>
              </a:spcBef>
              <a:spcAft>
                <a:spcPts val="0"/>
              </a:spcAft>
              <a:buClrTx/>
              <a:buSzTx/>
              <a:buFontTx/>
              <a:buNone/>
              <a:tabLst/>
              <a:defRPr/>
            </a:pPr>
            <a:r>
              <a:rPr lang="en-US" sz="2400" b="1" dirty="0">
                <a:solidFill>
                  <a:srgbClr val="EC694A"/>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3"/>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2400"/>
              </a:lnSpc>
              <a:spcBef>
                <a:spcPts val="700"/>
              </a:spcBef>
              <a:spcAft>
                <a:spcPts val="0"/>
              </a:spcAft>
              <a:buClrTx/>
              <a:buSzTx/>
              <a:buFontTx/>
              <a:buNone/>
              <a:tabLst/>
              <a:defRPr/>
            </a:pPr>
            <a:endParaRPr lang="en-US" sz="16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6038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V2">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164747"/>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a:lnSpc>
                <a:spcPts val="2300"/>
              </a:lnSpc>
            </a:pPr>
            <a:r>
              <a:rPr lang="en-GB" sz="1600" b="0" kern="1200" dirty="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2"/>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dirty="0">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5EA43B49-578E-7273-9BED-0859E6813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890094DA-0C3A-95C9-412D-7EF35C99FA16}"/>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54846773-2F9B-03A7-B8D3-0C81B4CCFDD5}"/>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24903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F - blank ">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2276"/>
            <a:ext cx="7498822" cy="694054"/>
          </a:xfrm>
        </p:spPr>
        <p:txBody>
          <a:bodyPr>
            <a:noAutofit/>
          </a:bodyPr>
          <a:lstStyle>
            <a:lvl1pPr>
              <a:defRPr sz="3600">
                <a:solidFill>
                  <a:schemeClr val="accent2"/>
                </a:solidFill>
              </a:defRPr>
            </a:lvl1pPr>
          </a:lstStyle>
          <a:p>
            <a:r>
              <a:rPr lang="en-GB" dirty="0"/>
              <a:t>Slide Title </a:t>
            </a:r>
            <a:endParaRPr lang="en-US" dirty="0"/>
          </a:p>
        </p:txBody>
      </p:sp>
      <p:sp>
        <p:nvSpPr>
          <p:cNvPr id="6" name="Slide Number Placeholder 5">
            <a:extLst>
              <a:ext uri="{FF2B5EF4-FFF2-40B4-BE49-F238E27FC236}">
                <a16:creationId xmlns:a16="http://schemas.microsoft.com/office/drawing/2014/main" id="{094BB503-8807-82A5-14DF-4F12CC984B5E}"/>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7" name="Picture 6" descr="A close-up of a logo&#10;&#10;Description automatically generated">
            <a:extLst>
              <a:ext uri="{FF2B5EF4-FFF2-40B4-BE49-F238E27FC236}">
                <a16:creationId xmlns:a16="http://schemas.microsoft.com/office/drawing/2014/main" id="{8B3FB9FE-20B6-D2A7-0CA0-B53FFE1AD36F}"/>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F98F271E-351A-C0DA-5ED1-7A9B87676B6A}"/>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02725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SF - Lesson title_1">
    <p:bg>
      <p:bgPr>
        <a:solidFill>
          <a:schemeClr val="accent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15" name="Text Placeholder 5">
            <a:extLst>
              <a:ext uri="{FF2B5EF4-FFF2-40B4-BE49-F238E27FC236}">
                <a16:creationId xmlns:a16="http://schemas.microsoft.com/office/drawing/2014/main" id="{84F77F2C-B8A7-2180-E207-341DA2C9E1FC}"/>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
        <p:nvSpPr>
          <p:cNvPr id="3" name="Title 1">
            <a:extLst>
              <a:ext uri="{FF2B5EF4-FFF2-40B4-BE49-F238E27FC236}">
                <a16:creationId xmlns:a16="http://schemas.microsoft.com/office/drawing/2014/main" id="{A9C42C64-A2AE-AE48-5B4D-DDEC501BADCC}"/>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dirty="0"/>
              <a:t>Slide Title </a:t>
            </a:r>
            <a:endParaRPr lang="en-US" dirty="0"/>
          </a:p>
        </p:txBody>
      </p:sp>
      <p:sp>
        <p:nvSpPr>
          <p:cNvPr id="6" name="Slide Number Placeholder 5">
            <a:extLst>
              <a:ext uri="{FF2B5EF4-FFF2-40B4-BE49-F238E27FC236}">
                <a16:creationId xmlns:a16="http://schemas.microsoft.com/office/drawing/2014/main" id="{1751FA22-7FFF-D15C-9949-B592D645673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9" name="Picture 8" descr="A close-up of a logo&#10;&#10;Description automatically generated">
            <a:extLst>
              <a:ext uri="{FF2B5EF4-FFF2-40B4-BE49-F238E27FC236}">
                <a16:creationId xmlns:a16="http://schemas.microsoft.com/office/drawing/2014/main" id="{1A57D409-EC48-0997-B0C8-838FC922D3B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1020736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DD40"/>
          </p15:clr>
        </p15:guide>
        <p15:guide id="2" pos="3120" userDrawn="1">
          <p15:clr>
            <a:srgbClr val="FBDD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5" name="Slide Number Placeholder 5">
            <a:extLst>
              <a:ext uri="{FF2B5EF4-FFF2-40B4-BE49-F238E27FC236}">
                <a16:creationId xmlns:a16="http://schemas.microsoft.com/office/drawing/2014/main" id="{D734BCF7-9077-EC02-0FF2-D789ECF9339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100273752"/>
      </p:ext>
    </p:extLst>
  </p:cSld>
  <p:clrMap bg1="dk1" tx1="lt1" bg2="dk2" tx2="lt2" accent1="accent1" accent2="accent2" accent3="accent3" accent4="accent4" accent5="accent5" accent6="accent6" hlink="hlink" folHlink="folHlink"/>
  <p:sldLayoutIdLst>
    <p:sldLayoutId id="2147483666" r:id="rId1"/>
    <p:sldLayoutId id="2147483664" r:id="rId2"/>
    <p:sldLayoutId id="2147483667" r:id="rId3"/>
    <p:sldLayoutId id="2147483668" r:id="rId4"/>
    <p:sldLayoutId id="2147483669" r:id="rId5"/>
    <p:sldLayoutId id="2147483703" r:id="rId6"/>
    <p:sldLayoutId id="2147483702" r:id="rId7"/>
    <p:sldLayoutId id="2147483670" r:id="rId8"/>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6240" userDrawn="1">
          <p15:clr>
            <a:srgbClr val="F26B43"/>
          </p15:clr>
        </p15:guide>
        <p15:guide id="3" pos="208" userDrawn="1">
          <p15:clr>
            <a:srgbClr val="F26B43"/>
          </p15:clr>
        </p15:guide>
        <p15:guide id="4" pos="1008" userDrawn="1">
          <p15:clr>
            <a:srgbClr val="F26B43"/>
          </p15:clr>
        </p15:guide>
        <p15:guide id="5" pos="1208" userDrawn="1">
          <p15:clr>
            <a:srgbClr val="F26B43"/>
          </p15:clr>
        </p15:guide>
        <p15:guide id="6" pos="2008" userDrawn="1">
          <p15:clr>
            <a:srgbClr val="F26B43"/>
          </p15:clr>
        </p15:guide>
        <p15:guide id="7" pos="2216" userDrawn="1">
          <p15:clr>
            <a:srgbClr val="F26B43"/>
          </p15:clr>
        </p15:guide>
        <p15:guide id="8" pos="3016" userDrawn="1">
          <p15:clr>
            <a:srgbClr val="F26B43"/>
          </p15:clr>
        </p15:guide>
        <p15:guide id="9" pos="3224" userDrawn="1">
          <p15:clr>
            <a:srgbClr val="F26B43"/>
          </p15:clr>
        </p15:guide>
        <p15:guide id="10" pos="4024" userDrawn="1">
          <p15:clr>
            <a:srgbClr val="F26B43"/>
          </p15:clr>
        </p15:guide>
        <p15:guide id="11" pos="4232" userDrawn="1">
          <p15:clr>
            <a:srgbClr val="F26B43"/>
          </p15:clr>
        </p15:guide>
        <p15:guide id="12" pos="5032" userDrawn="1">
          <p15:clr>
            <a:srgbClr val="F26B43"/>
          </p15:clr>
        </p15:guide>
        <p15:guide id="13" pos="5232" userDrawn="1">
          <p15:clr>
            <a:srgbClr val="F26B43"/>
          </p15:clr>
        </p15:guide>
        <p15:guide id="14" pos="6032" userDrawn="1">
          <p15:clr>
            <a:srgbClr val="F26B43"/>
          </p15:clr>
        </p15:guide>
        <p15:guide id="15" orient="horz" userDrawn="1">
          <p15:clr>
            <a:srgbClr val="F26B43"/>
          </p15:clr>
        </p15:guide>
        <p15:guide id="16" orient="horz" pos="4320" userDrawn="1">
          <p15:clr>
            <a:srgbClr val="F26B43"/>
          </p15:clr>
        </p15:guide>
        <p15:guide id="17" orient="horz" pos="208" userDrawn="1">
          <p15:clr>
            <a:srgbClr val="F26B43"/>
          </p15:clr>
        </p15:guide>
        <p15:guide id="18" orient="horz" pos="688" userDrawn="1">
          <p15:clr>
            <a:srgbClr val="F26B43"/>
          </p15:clr>
        </p15:guide>
        <p15:guide id="19" orient="horz" pos="888" userDrawn="1">
          <p15:clr>
            <a:srgbClr val="F26B43"/>
          </p15:clr>
        </p15:guide>
        <p15:guide id="20" orient="horz" pos="1368" userDrawn="1">
          <p15:clr>
            <a:srgbClr val="F26B43"/>
          </p15:clr>
        </p15:guide>
        <p15:guide id="21" orient="horz" pos="1576" userDrawn="1">
          <p15:clr>
            <a:srgbClr val="F26B43"/>
          </p15:clr>
        </p15:guide>
        <p15:guide id="22" orient="horz" pos="2056" userDrawn="1">
          <p15:clr>
            <a:srgbClr val="F26B43"/>
          </p15:clr>
        </p15:guide>
        <p15:guide id="23" orient="horz" pos="2264" userDrawn="1">
          <p15:clr>
            <a:srgbClr val="F26B43"/>
          </p15:clr>
        </p15:guide>
        <p15:guide id="24" orient="horz" pos="2744" userDrawn="1">
          <p15:clr>
            <a:srgbClr val="F26B43"/>
          </p15:clr>
        </p15:guide>
        <p15:guide id="25" orient="horz" pos="2952" userDrawn="1">
          <p15:clr>
            <a:srgbClr val="F26B43"/>
          </p15:clr>
        </p15:guide>
        <p15:guide id="26" orient="horz" pos="3432" userDrawn="1">
          <p15:clr>
            <a:srgbClr val="F26B43"/>
          </p15:clr>
        </p15:guide>
        <p15:guide id="27" orient="horz" pos="3632" userDrawn="1">
          <p15:clr>
            <a:srgbClr val="F26B43"/>
          </p15:clr>
        </p15:guide>
        <p15:guide id="28" orient="horz" pos="41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6" name="Slide Number Placeholder 5"/>
          <p:cNvSpPr>
            <a:spLocks noGrp="1"/>
          </p:cNvSpPr>
          <p:nvPr>
            <p:ph type="sldNum" sz="quarter" idx="4"/>
          </p:nvPr>
        </p:nvSpPr>
        <p:spPr>
          <a:xfrm>
            <a:off x="7247890" y="6356352"/>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3162068689"/>
      </p:ext>
    </p:extLst>
  </p:cSld>
  <p:clrMap bg1="lt1" tx1="dk1" bg2="lt2" tx2="dk2" accent1="accent1" accent2="accent2" accent3="accent3" accent4="accent4" accent5="accent5" accent6="accent6" hlink="hlink" folHlink="folHlink"/>
  <p:sldLayoutIdLst>
    <p:sldLayoutId id="2147483672" r:id="rId1"/>
    <p:sldLayoutId id="2147483700" r:id="rId2"/>
    <p:sldLayoutId id="2147483699" r:id="rId3"/>
    <p:sldLayoutId id="2147483698" r:id="rId4"/>
    <p:sldLayoutId id="2147483678" r:id="rId5"/>
    <p:sldLayoutId id="2147483685" r:id="rId6"/>
    <p:sldLayoutId id="2147483687" r:id="rId7"/>
    <p:sldLayoutId id="2147483688" r:id="rId8"/>
    <p:sldLayoutId id="2147483680" r:id="rId9"/>
    <p:sldLayoutId id="2147483686" r:id="rId10"/>
    <p:sldLayoutId id="2147483694" r:id="rId11"/>
    <p:sldLayoutId id="2147483696" r:id="rId12"/>
    <p:sldLayoutId id="2147483693" r:id="rId13"/>
    <p:sldLayoutId id="2147483695" r:id="rId14"/>
    <p:sldLayoutId id="2147483691" r:id="rId15"/>
    <p:sldLayoutId id="2147483682" r:id="rId16"/>
    <p:sldLayoutId id="2147483689" r:id="rId17"/>
    <p:sldLayoutId id="2147483690" r:id="rId18"/>
    <p:sldLayoutId id="2147483704" r:id="rId19"/>
    <p:sldLayoutId id="2147483706" r:id="rId20"/>
    <p:sldLayoutId id="2147483705" r:id="rId21"/>
    <p:sldLayoutId id="2147483708" r:id="rId22"/>
    <p:sldLayoutId id="2147483701" r:id="rId23"/>
    <p:sldLayoutId id="2147483677" r:id="rId24"/>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2FFF7E"/>
          </p15:clr>
        </p15:guide>
        <p15:guide id="2" pos="6240" userDrawn="1">
          <p15:clr>
            <a:srgbClr val="2FFF7E"/>
          </p15:clr>
        </p15:guide>
        <p15:guide id="3" pos="204" userDrawn="1">
          <p15:clr>
            <a:srgbClr val="2FFF7E"/>
          </p15:clr>
        </p15:guide>
        <p15:guide id="4" pos="1005" userDrawn="1">
          <p15:clr>
            <a:srgbClr val="2FFF7E"/>
          </p15:clr>
        </p15:guide>
        <p15:guide id="5" pos="1210" userDrawn="1">
          <p15:clr>
            <a:srgbClr val="2FFF7E"/>
          </p15:clr>
        </p15:guide>
        <p15:guide id="6" pos="2011" userDrawn="1">
          <p15:clr>
            <a:srgbClr val="2FFF7E"/>
          </p15:clr>
        </p15:guide>
        <p15:guide id="7" pos="2216" userDrawn="1">
          <p15:clr>
            <a:srgbClr val="2FFF7E"/>
          </p15:clr>
        </p15:guide>
        <p15:guide id="8" pos="3017" userDrawn="1">
          <p15:clr>
            <a:srgbClr val="2FFF7E"/>
          </p15:clr>
        </p15:guide>
        <p15:guide id="9" pos="3222" userDrawn="1">
          <p15:clr>
            <a:srgbClr val="2FFF7E"/>
          </p15:clr>
        </p15:guide>
        <p15:guide id="10" pos="4023" userDrawn="1">
          <p15:clr>
            <a:srgbClr val="2FFF7E"/>
          </p15:clr>
        </p15:guide>
        <p15:guide id="11" pos="4228" userDrawn="1">
          <p15:clr>
            <a:srgbClr val="2FFF7E"/>
          </p15:clr>
        </p15:guide>
        <p15:guide id="12" pos="5029" userDrawn="1">
          <p15:clr>
            <a:srgbClr val="2FFF7E"/>
          </p15:clr>
        </p15:guide>
        <p15:guide id="13" pos="5234" userDrawn="1">
          <p15:clr>
            <a:srgbClr val="2FFF7E"/>
          </p15:clr>
        </p15:guide>
        <p15:guide id="14" pos="6035" userDrawn="1">
          <p15:clr>
            <a:srgbClr val="2FFF7E"/>
          </p15:clr>
        </p15:guide>
        <p15:guide id="15" orient="horz" userDrawn="1">
          <p15:clr>
            <a:srgbClr val="2FFF7E"/>
          </p15:clr>
        </p15:guide>
        <p15:guide id="16" orient="horz" pos="4320" userDrawn="1">
          <p15:clr>
            <a:srgbClr val="2FFF7E"/>
          </p15:clr>
        </p15:guide>
        <p15:guide id="17" orient="horz" pos="204" userDrawn="1">
          <p15:clr>
            <a:srgbClr val="2FFF7E"/>
          </p15:clr>
        </p15:guide>
        <p15:guide id="18" orient="horz" pos="685" userDrawn="1">
          <p15:clr>
            <a:srgbClr val="2FFF7E"/>
          </p15:clr>
        </p15:guide>
        <p15:guide id="19" orient="horz" pos="890" userDrawn="1">
          <p15:clr>
            <a:srgbClr val="2FFF7E"/>
          </p15:clr>
        </p15:guide>
        <p15:guide id="20" orient="horz" pos="1371" userDrawn="1">
          <p15:clr>
            <a:srgbClr val="2FFF7E"/>
          </p15:clr>
        </p15:guide>
        <p15:guide id="21" orient="horz" pos="1576" userDrawn="1">
          <p15:clr>
            <a:srgbClr val="2FFF7E"/>
          </p15:clr>
        </p15:guide>
        <p15:guide id="22" orient="horz" pos="2057" userDrawn="1">
          <p15:clr>
            <a:srgbClr val="2FFF7E"/>
          </p15:clr>
        </p15:guide>
        <p15:guide id="23" orient="horz" pos="2262" userDrawn="1">
          <p15:clr>
            <a:srgbClr val="2FFF7E"/>
          </p15:clr>
        </p15:guide>
        <p15:guide id="24" orient="horz" pos="2743" userDrawn="1">
          <p15:clr>
            <a:srgbClr val="2FFF7E"/>
          </p15:clr>
        </p15:guide>
        <p15:guide id="25" orient="horz" pos="2948" userDrawn="1">
          <p15:clr>
            <a:srgbClr val="2FFF7E"/>
          </p15:clr>
        </p15:guide>
        <p15:guide id="26" orient="horz" pos="3429" userDrawn="1">
          <p15:clr>
            <a:srgbClr val="2FFF7E"/>
          </p15:clr>
        </p15:guide>
        <p15:guide id="27" orient="horz" pos="3634" userDrawn="1">
          <p15:clr>
            <a:srgbClr val="2FFF7E"/>
          </p15:clr>
        </p15:guide>
        <p15:guide id="28" orient="horz" pos="4115" userDrawn="1">
          <p15:clr>
            <a:srgbClr val="2FFF7E"/>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2.xml"/><Relationship Id="rId6" Type="http://schemas.microsoft.com/office/2007/relationships/hdphoto" Target="../media/hdphoto2.wdp"/><Relationship Id="rId5" Type="http://schemas.openxmlformats.org/officeDocument/2006/relationships/image" Target="../media/image16.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microsoft.com/office/2007/relationships/hdphoto" Target="../media/hdphoto2.wdp"/><Relationship Id="rId5" Type="http://schemas.openxmlformats.org/officeDocument/2006/relationships/image" Target="../media/image16.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1.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hyperlink" Target="http://www.childline.org.uk/" TargetMode="External"/><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1.xml"/><Relationship Id="rId6" Type="http://schemas.openxmlformats.org/officeDocument/2006/relationships/image" Target="../media/image26.png"/><Relationship Id="rId5" Type="http://schemas.openxmlformats.org/officeDocument/2006/relationships/hyperlink" Target="http://www.youngminds.co.uk/" TargetMode="External"/><Relationship Id="rId4" Type="http://schemas.openxmlformats.org/officeDocument/2006/relationships/hyperlink" Target="http://www.ceop.police.u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8800C-B306-18E7-D605-B2295BCDC299}"/>
              </a:ext>
            </a:extLst>
          </p:cNvPr>
          <p:cNvSpPr>
            <a:spLocks noGrp="1"/>
          </p:cNvSpPr>
          <p:nvPr>
            <p:ph type="title"/>
          </p:nvPr>
        </p:nvSpPr>
        <p:spPr>
          <a:xfrm>
            <a:off x="203423" y="1114170"/>
            <a:ext cx="5984730" cy="2208278"/>
          </a:xfrm>
        </p:spPr>
        <p:txBody>
          <a:bodyPr>
            <a:noAutofit/>
          </a:bodyPr>
          <a:lstStyle/>
          <a:p>
            <a:r>
              <a:rPr lang="en-US" sz="4200" dirty="0"/>
              <a:t>Understanding AI: Rights, safety and wellbeing</a:t>
            </a:r>
          </a:p>
        </p:txBody>
      </p:sp>
      <p:sp>
        <p:nvSpPr>
          <p:cNvPr id="3" name="Subtitle 2">
            <a:extLst>
              <a:ext uri="{FF2B5EF4-FFF2-40B4-BE49-F238E27FC236}">
                <a16:creationId xmlns:a16="http://schemas.microsoft.com/office/drawing/2014/main" id="{F1231D9D-8A18-B483-FE64-1B1B1B96683A}"/>
              </a:ext>
            </a:extLst>
          </p:cNvPr>
          <p:cNvSpPr>
            <a:spLocks noGrp="1"/>
          </p:cNvSpPr>
          <p:nvPr>
            <p:ph type="subTitle" idx="1"/>
          </p:nvPr>
        </p:nvSpPr>
        <p:spPr>
          <a:xfrm>
            <a:off x="239606" y="3483582"/>
            <a:ext cx="4973839" cy="979236"/>
          </a:xfrm>
        </p:spPr>
        <p:txBody>
          <a:bodyPr/>
          <a:lstStyle/>
          <a:p>
            <a:r>
              <a:rPr lang="en-US" dirty="0"/>
              <a:t>Year 9/10, Lesson 4: How do chatbots affect relationships? </a:t>
            </a:r>
            <a:endParaRPr lang="en-US" sz="2400" dirty="0"/>
          </a:p>
        </p:txBody>
      </p:sp>
      <p:sp>
        <p:nvSpPr>
          <p:cNvPr id="5" name="Slide Number Placeholder 5">
            <a:extLst>
              <a:ext uri="{FF2B5EF4-FFF2-40B4-BE49-F238E27FC236}">
                <a16:creationId xmlns:a16="http://schemas.microsoft.com/office/drawing/2014/main" id="{B3DDE530-D9CF-7586-D2F5-BC12A61F377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2026</a:t>
            </a:r>
          </a:p>
        </p:txBody>
      </p:sp>
      <p:pic>
        <p:nvPicPr>
          <p:cNvPr id="8" name="Picture Placeholder 3">
            <a:extLst>
              <a:ext uri="{FF2B5EF4-FFF2-40B4-BE49-F238E27FC236}">
                <a16:creationId xmlns:a16="http://schemas.microsoft.com/office/drawing/2014/main" id="{CF954A78-A0DB-3304-0AE7-4767B0AD070E}"/>
              </a:ext>
            </a:extLst>
          </p:cNvPr>
          <p:cNvPicPr>
            <a:picLocks noChangeAspect="1"/>
          </p:cNvPicPr>
          <p:nvPr/>
        </p:nvPicPr>
        <p:blipFill>
          <a:blip r:embed="rId3"/>
          <a:srcRect t="1237" b="1237"/>
          <a:stretch/>
        </p:blipFill>
        <p:spPr>
          <a:xfrm>
            <a:off x="6748463" y="1412875"/>
            <a:ext cx="2452280" cy="3382963"/>
          </a:xfrm>
          <a:prstGeom prst="rect">
            <a:avLst/>
          </a:prstGeom>
          <a:noFill/>
          <a:ln>
            <a:noFill/>
          </a:ln>
          <a:effectLst>
            <a:outerShdw blurRad="1188786" dist="50800" dir="5400000" sx="103879" sy="103879" algn="ctr" rotWithShape="0">
              <a:srgbClr val="000000">
                <a:alpha val="35138"/>
              </a:srgbClr>
            </a:outerShdw>
          </a:effectLst>
        </p:spPr>
      </p:pic>
    </p:spTree>
    <p:extLst>
      <p:ext uri="{BB962C8B-B14F-4D97-AF65-F5344CB8AC3E}">
        <p14:creationId xmlns:p14="http://schemas.microsoft.com/office/powerpoint/2010/main" val="226012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0745C9D-E4FC-ED65-A944-0DB4FAEFB885}"/>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2026</a:t>
            </a:r>
          </a:p>
        </p:txBody>
      </p:sp>
      <p:sp>
        <p:nvSpPr>
          <p:cNvPr id="2" name="Content Placeholder 4">
            <a:extLst>
              <a:ext uri="{FF2B5EF4-FFF2-40B4-BE49-F238E27FC236}">
                <a16:creationId xmlns:a16="http://schemas.microsoft.com/office/drawing/2014/main" id="{FC7A6D70-631F-2EA8-DFB9-9E64FC384B77}"/>
              </a:ext>
            </a:extLst>
          </p:cNvPr>
          <p:cNvSpPr txBox="1">
            <a:spLocks/>
          </p:cNvSpPr>
          <p:nvPr/>
        </p:nvSpPr>
        <p:spPr>
          <a:xfrm>
            <a:off x="241139" y="1292519"/>
            <a:ext cx="3495309" cy="4650224"/>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800"/>
              </a:lnSpc>
            </a:pPr>
            <a:r>
              <a:rPr lang="en-GB" dirty="0"/>
              <a:t>To learn how AI chatbots can affect wellbeing and relationships.</a:t>
            </a:r>
          </a:p>
        </p:txBody>
      </p:sp>
      <p:sp>
        <p:nvSpPr>
          <p:cNvPr id="3" name="Content Placeholder 5">
            <a:extLst>
              <a:ext uri="{FF2B5EF4-FFF2-40B4-BE49-F238E27FC236}">
                <a16:creationId xmlns:a16="http://schemas.microsoft.com/office/drawing/2014/main" id="{3F4EF8D3-EC70-D022-1181-0D6F9011C814}"/>
              </a:ext>
            </a:extLst>
          </p:cNvPr>
          <p:cNvSpPr txBox="1">
            <a:spLocks/>
          </p:cNvSpPr>
          <p:nvPr/>
        </p:nvSpPr>
        <p:spPr>
          <a:xfrm>
            <a:off x="4067944" y="1333463"/>
            <a:ext cx="4823572" cy="4650224"/>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r>
              <a:rPr lang="en-GB" dirty="0"/>
              <a:t>We will be able to:</a:t>
            </a:r>
          </a:p>
          <a:p>
            <a:pPr marL="126000" indent="-126000">
              <a:lnSpc>
                <a:spcPts val="2800"/>
              </a:lnSpc>
              <a:spcBef>
                <a:spcPts val="0"/>
              </a:spcBef>
              <a:buFont typeface="Arial" panose="020B0604020202020204" pitchFamily="34" charset="0"/>
              <a:buChar char="•"/>
            </a:pPr>
            <a:r>
              <a:rPr lang="en-GB" dirty="0"/>
              <a:t>identify how AI chatbots mimic friendships and human interaction </a:t>
            </a:r>
          </a:p>
          <a:p>
            <a:pPr marL="126000" indent="-126000">
              <a:lnSpc>
                <a:spcPts val="2800"/>
              </a:lnSpc>
              <a:spcBef>
                <a:spcPts val="0"/>
              </a:spcBef>
              <a:buFont typeface="Arial" panose="020B0604020202020204" pitchFamily="34" charset="0"/>
              <a:buChar char="•"/>
            </a:pPr>
            <a:r>
              <a:rPr lang="en-GB" dirty="0"/>
              <a:t>explain potential consequences of interacting frequently with chatbots</a:t>
            </a:r>
          </a:p>
          <a:p>
            <a:pPr marL="126000" indent="-126000">
              <a:lnSpc>
                <a:spcPts val="2800"/>
              </a:lnSpc>
              <a:spcBef>
                <a:spcPts val="0"/>
              </a:spcBef>
              <a:buFont typeface="Arial" panose="020B0604020202020204" pitchFamily="34" charset="0"/>
              <a:buChar char="•"/>
            </a:pPr>
            <a:r>
              <a:rPr lang="en-GB" dirty="0"/>
              <a:t>assess how chatbots might make users feel and suggest ways to manage responses </a:t>
            </a:r>
          </a:p>
        </p:txBody>
      </p:sp>
    </p:spTree>
    <p:extLst>
      <p:ext uri="{BB962C8B-B14F-4D97-AF65-F5344CB8AC3E}">
        <p14:creationId xmlns:p14="http://schemas.microsoft.com/office/powerpoint/2010/main" val="3757565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7107CDB4-4BD3-92D2-8F15-36B823F199FD}"/>
              </a:ext>
            </a:extLst>
          </p:cNvPr>
          <p:cNvSpPr/>
          <p:nvPr/>
        </p:nvSpPr>
        <p:spPr>
          <a:xfrm>
            <a:off x="5826826" y="1806766"/>
            <a:ext cx="3753736" cy="4604544"/>
          </a:xfrm>
          <a:prstGeom prst="roundRect">
            <a:avLst>
              <a:gd name="adj" fmla="val 410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8EFD0028-B2A4-06AD-CF66-EF5CE5DEE57F}"/>
              </a:ext>
            </a:extLst>
          </p:cNvPr>
          <p:cNvSpPr>
            <a:spLocks noGrp="1"/>
          </p:cNvSpPr>
          <p:nvPr>
            <p:ph sz="half" idx="10"/>
          </p:nvPr>
        </p:nvSpPr>
        <p:spPr>
          <a:xfrm>
            <a:off x="232915" y="1819285"/>
            <a:ext cx="4882010" cy="4957150"/>
          </a:xfrm>
        </p:spPr>
        <p:txBody>
          <a:bodyPr>
            <a:noAutofit/>
          </a:bodyPr>
          <a:lstStyle/>
          <a:p>
            <a:pPr>
              <a:lnSpc>
                <a:spcPts val="3200"/>
              </a:lnSpc>
            </a:pPr>
            <a:r>
              <a:rPr lang="en-GB" dirty="0"/>
              <a:t>Complete a mind map including anything you already know, think or believe about AI chatbots.</a:t>
            </a:r>
          </a:p>
          <a:p>
            <a:pPr marL="126000" lvl="0" indent="-126000">
              <a:spcBef>
                <a:spcPts val="1200"/>
              </a:spcBef>
              <a:buClr>
                <a:schemeClr val="tx1"/>
              </a:buClr>
              <a:buFont typeface="Arial" panose="020B0604020202020204" pitchFamily="34" charset="0"/>
              <a:buChar char="•"/>
            </a:pPr>
            <a:r>
              <a:rPr lang="en-GB" dirty="0"/>
              <a:t>What are AI chatbots?</a:t>
            </a:r>
          </a:p>
          <a:p>
            <a:pPr marL="126000" lvl="0" indent="-126000">
              <a:spcBef>
                <a:spcPts val="1200"/>
              </a:spcBef>
              <a:buClr>
                <a:schemeClr val="tx1"/>
              </a:buClr>
              <a:buFont typeface="Arial" panose="020B0604020202020204" pitchFamily="34" charset="0"/>
              <a:buChar char="•"/>
            </a:pPr>
            <a:r>
              <a:rPr lang="en-GB" dirty="0"/>
              <a:t>How might using AI chatbots impact human relationships?</a:t>
            </a:r>
          </a:p>
          <a:p>
            <a:pPr marL="126000" lvl="0" indent="-126000">
              <a:spcBef>
                <a:spcPts val="1200"/>
              </a:spcBef>
              <a:buClr>
                <a:schemeClr val="tx1"/>
              </a:buClr>
              <a:buFont typeface="Arial" panose="020B0604020202020204" pitchFamily="34" charset="0"/>
              <a:buChar char="•"/>
            </a:pPr>
            <a:r>
              <a:rPr lang="en-GB" dirty="0"/>
              <a:t>How might using AI chatbots make someone feel?</a:t>
            </a:r>
          </a:p>
          <a:p>
            <a:pPr marL="126000" lvl="0" indent="-126000">
              <a:spcBef>
                <a:spcPts val="1200"/>
              </a:spcBef>
              <a:buClr>
                <a:schemeClr val="tx1"/>
              </a:buClr>
              <a:buFont typeface="Arial" panose="020B0604020202020204" pitchFamily="34" charset="0"/>
              <a:buChar char="•"/>
            </a:pPr>
            <a:r>
              <a:rPr lang="en-GB" dirty="0"/>
              <a:t>Why might some people be concerned about using AI chatbots?</a:t>
            </a:r>
          </a:p>
          <a:p>
            <a:endParaRPr lang="en-GB" dirty="0"/>
          </a:p>
        </p:txBody>
      </p:sp>
      <p:sp>
        <p:nvSpPr>
          <p:cNvPr id="3" name="Title 2">
            <a:extLst>
              <a:ext uri="{FF2B5EF4-FFF2-40B4-BE49-F238E27FC236}">
                <a16:creationId xmlns:a16="http://schemas.microsoft.com/office/drawing/2014/main" id="{11D297D1-B8F7-933B-4806-815520339E12}"/>
              </a:ext>
            </a:extLst>
          </p:cNvPr>
          <p:cNvSpPr>
            <a:spLocks noGrp="1"/>
          </p:cNvSpPr>
          <p:nvPr>
            <p:ph type="title"/>
          </p:nvPr>
        </p:nvSpPr>
        <p:spPr>
          <a:xfrm>
            <a:off x="233593" y="543878"/>
            <a:ext cx="4074390" cy="1262888"/>
          </a:xfrm>
        </p:spPr>
        <p:txBody>
          <a:bodyPr/>
          <a:lstStyle/>
          <a:p>
            <a:r>
              <a:rPr lang="en-GB" dirty="0"/>
              <a:t>What’s our starting point?</a:t>
            </a:r>
          </a:p>
        </p:txBody>
      </p:sp>
      <p:sp>
        <p:nvSpPr>
          <p:cNvPr id="4" name="Slide Number Placeholder 3">
            <a:extLst>
              <a:ext uri="{FF2B5EF4-FFF2-40B4-BE49-F238E27FC236}">
                <a16:creationId xmlns:a16="http://schemas.microsoft.com/office/drawing/2014/main" id="{BEA187C5-250B-CE44-49AB-765A634B4789}"/>
              </a:ext>
            </a:extLst>
          </p:cNvPr>
          <p:cNvSpPr>
            <a:spLocks noGrp="1"/>
          </p:cNvSpPr>
          <p:nvPr>
            <p:ph type="sldNum" sz="quarter" idx="4"/>
          </p:nvPr>
        </p:nvSpPr>
        <p:spPr/>
        <p:txBody>
          <a:bodyPr/>
          <a:lstStyle/>
          <a:p>
            <a:r>
              <a:rPr lang="en-GB" dirty="0"/>
              <a:t>© PSHE Association 2026</a:t>
            </a:r>
          </a:p>
        </p:txBody>
      </p:sp>
      <p:sp>
        <p:nvSpPr>
          <p:cNvPr id="11" name="Rectangle: Rounded Corners 5">
            <a:extLst>
              <a:ext uri="{FF2B5EF4-FFF2-40B4-BE49-F238E27FC236}">
                <a16:creationId xmlns:a16="http://schemas.microsoft.com/office/drawing/2014/main" id="{24F09900-16CD-5A92-AB32-2A9327817A2F}"/>
              </a:ext>
            </a:extLst>
          </p:cNvPr>
          <p:cNvSpPr/>
          <p:nvPr/>
        </p:nvSpPr>
        <p:spPr>
          <a:xfrm>
            <a:off x="6382574" y="3133604"/>
            <a:ext cx="2710965" cy="1419341"/>
          </a:xfrm>
          <a:prstGeom prst="roundRect">
            <a:avLst/>
          </a:prstGeom>
          <a:solidFill>
            <a:srgbClr val="BCCE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AI chatbots</a:t>
            </a:r>
          </a:p>
        </p:txBody>
      </p:sp>
      <p:sp>
        <p:nvSpPr>
          <p:cNvPr id="12" name="Rectangle 11">
            <a:extLst>
              <a:ext uri="{FF2B5EF4-FFF2-40B4-BE49-F238E27FC236}">
                <a16:creationId xmlns:a16="http://schemas.microsoft.com/office/drawing/2014/main" id="{89E3821E-2023-9934-92B9-052D9D619481}"/>
              </a:ext>
            </a:extLst>
          </p:cNvPr>
          <p:cNvSpPr/>
          <p:nvPr/>
        </p:nvSpPr>
        <p:spPr>
          <a:xfrm>
            <a:off x="6043913" y="2162664"/>
            <a:ext cx="1284680" cy="10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1AD51C1-C98A-7A15-B39C-8B15CFFEB606}"/>
              </a:ext>
            </a:extLst>
          </p:cNvPr>
          <p:cNvSpPr/>
          <p:nvPr/>
        </p:nvSpPr>
        <p:spPr>
          <a:xfrm>
            <a:off x="6043913" y="2332282"/>
            <a:ext cx="927916" cy="10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947361A-65F1-A5DC-E948-E37212084414}"/>
              </a:ext>
            </a:extLst>
          </p:cNvPr>
          <p:cNvSpPr/>
          <p:nvPr/>
        </p:nvSpPr>
        <p:spPr>
          <a:xfrm>
            <a:off x="8032584" y="4901768"/>
            <a:ext cx="1284680" cy="10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3F8515B-DFCC-D6E8-C863-64B0F493EA42}"/>
              </a:ext>
            </a:extLst>
          </p:cNvPr>
          <p:cNvSpPr/>
          <p:nvPr/>
        </p:nvSpPr>
        <p:spPr>
          <a:xfrm>
            <a:off x="8030564" y="5083197"/>
            <a:ext cx="927916" cy="10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0ACDB52-E68B-9EFC-6B6F-31BFB6786351}"/>
              </a:ext>
            </a:extLst>
          </p:cNvPr>
          <p:cNvSpPr/>
          <p:nvPr/>
        </p:nvSpPr>
        <p:spPr>
          <a:xfrm>
            <a:off x="6102805" y="5242486"/>
            <a:ext cx="1284680" cy="10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FCBD620-CBB4-660B-2236-D8192D251AD8}"/>
              </a:ext>
            </a:extLst>
          </p:cNvPr>
          <p:cNvSpPr/>
          <p:nvPr/>
        </p:nvSpPr>
        <p:spPr>
          <a:xfrm>
            <a:off x="8116832" y="2230544"/>
            <a:ext cx="1284680" cy="10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437D27BA-53D7-54A7-76D0-095530FC5F50}"/>
              </a:ext>
            </a:extLst>
          </p:cNvPr>
          <p:cNvCxnSpPr>
            <a:cxnSpLocks/>
          </p:cNvCxnSpPr>
          <p:nvPr/>
        </p:nvCxnSpPr>
        <p:spPr>
          <a:xfrm>
            <a:off x="6419559" y="2501900"/>
            <a:ext cx="478064" cy="5342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EFA07CE-E7B5-054B-EA69-0FA1CF140DE4}"/>
              </a:ext>
            </a:extLst>
          </p:cNvPr>
          <p:cNvCxnSpPr>
            <a:cxnSpLocks/>
          </p:cNvCxnSpPr>
          <p:nvPr/>
        </p:nvCxnSpPr>
        <p:spPr>
          <a:xfrm flipH="1">
            <a:off x="8200344" y="2404263"/>
            <a:ext cx="514350" cy="6785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04319B1-F7AA-B9CF-A7A2-0BE75FFD1FAF}"/>
              </a:ext>
            </a:extLst>
          </p:cNvPr>
          <p:cNvCxnSpPr>
            <a:cxnSpLocks/>
          </p:cNvCxnSpPr>
          <p:nvPr/>
        </p:nvCxnSpPr>
        <p:spPr>
          <a:xfrm flipH="1">
            <a:off x="6711950" y="4460931"/>
            <a:ext cx="303893" cy="64121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4966204-AEB8-70FE-2D2E-6257A0082FCC}"/>
              </a:ext>
            </a:extLst>
          </p:cNvPr>
          <p:cNvCxnSpPr>
            <a:cxnSpLocks/>
          </p:cNvCxnSpPr>
          <p:nvPr/>
        </p:nvCxnSpPr>
        <p:spPr>
          <a:xfrm>
            <a:off x="8308975" y="4428079"/>
            <a:ext cx="297089" cy="39386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B8515090-91F9-E417-1CF9-5641795C55CA}"/>
              </a:ext>
            </a:extLst>
          </p:cNvPr>
          <p:cNvPicPr>
            <a:picLocks noChangeAspect="1"/>
          </p:cNvPicPr>
          <p:nvPr/>
        </p:nvPicPr>
        <p:blipFill>
          <a:blip r:embed="rId3"/>
          <a:srcRect l="2781" r="2781"/>
          <a:stretch/>
        </p:blipFill>
        <p:spPr>
          <a:xfrm rot="7772830">
            <a:off x="8146249" y="5128336"/>
            <a:ext cx="185690" cy="1302240"/>
          </a:xfrm>
          <a:prstGeom prst="rect">
            <a:avLst/>
          </a:prstGeom>
        </p:spPr>
      </p:pic>
    </p:spTree>
    <p:extLst>
      <p:ext uri="{BB962C8B-B14F-4D97-AF65-F5344CB8AC3E}">
        <p14:creationId xmlns:p14="http://schemas.microsoft.com/office/powerpoint/2010/main" val="3174968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323AD4-D0B7-5C5C-A8A1-7EE7C937D264}"/>
              </a:ext>
            </a:extLst>
          </p:cNvPr>
          <p:cNvSpPr>
            <a:spLocks noGrp="1"/>
          </p:cNvSpPr>
          <p:nvPr>
            <p:ph sz="half" idx="10"/>
          </p:nvPr>
        </p:nvSpPr>
        <p:spPr>
          <a:xfrm>
            <a:off x="232914" y="1303304"/>
            <a:ext cx="9347649" cy="3366849"/>
          </a:xfrm>
        </p:spPr>
        <p:txBody>
          <a:bodyPr>
            <a:normAutofit/>
          </a:bodyPr>
          <a:lstStyle/>
          <a:p>
            <a:r>
              <a:rPr lang="en-GB" dirty="0"/>
              <a:t>Text-based chatbots are trained on large amounts of data in the form of text. This is why this type of AI is referred to as a large language model (LLM).  </a:t>
            </a:r>
          </a:p>
          <a:p>
            <a:r>
              <a:rPr lang="en-GB" dirty="0"/>
              <a:t>The tool then uses this data to predict what the most likely response would be. Some more complex chatbot models are trained to ‘learn’ and store information about the user, to create a better illusion of a relationship. </a:t>
            </a:r>
          </a:p>
          <a:p>
            <a:r>
              <a:rPr lang="en-GB" dirty="0"/>
              <a:t>Some offer voice and video options – however, the process for producing outcomes that mimic human interactions are the same.</a:t>
            </a:r>
          </a:p>
          <a:p>
            <a:endParaRPr lang="en-GB" dirty="0"/>
          </a:p>
          <a:p>
            <a:endParaRPr lang="en-GB" dirty="0"/>
          </a:p>
        </p:txBody>
      </p:sp>
      <p:sp>
        <p:nvSpPr>
          <p:cNvPr id="3" name="Title 2">
            <a:extLst>
              <a:ext uri="{FF2B5EF4-FFF2-40B4-BE49-F238E27FC236}">
                <a16:creationId xmlns:a16="http://schemas.microsoft.com/office/drawing/2014/main" id="{24A7B895-763D-B65F-32AA-98ACAAD0FC1C}"/>
              </a:ext>
            </a:extLst>
          </p:cNvPr>
          <p:cNvSpPr>
            <a:spLocks noGrp="1"/>
          </p:cNvSpPr>
          <p:nvPr>
            <p:ph type="title"/>
          </p:nvPr>
        </p:nvSpPr>
        <p:spPr>
          <a:xfrm>
            <a:off x="226769" y="543878"/>
            <a:ext cx="5042742" cy="694054"/>
          </a:xfrm>
        </p:spPr>
        <p:txBody>
          <a:bodyPr/>
          <a:lstStyle/>
          <a:p>
            <a:r>
              <a:rPr lang="en-GB" dirty="0"/>
              <a:t>Chatbot conversation</a:t>
            </a:r>
          </a:p>
        </p:txBody>
      </p:sp>
      <p:sp>
        <p:nvSpPr>
          <p:cNvPr id="4" name="Slide Number Placeholder 3">
            <a:extLst>
              <a:ext uri="{FF2B5EF4-FFF2-40B4-BE49-F238E27FC236}">
                <a16:creationId xmlns:a16="http://schemas.microsoft.com/office/drawing/2014/main" id="{DE8C90B8-9E73-87B5-C4CF-62020074EDF2}"/>
              </a:ext>
            </a:extLst>
          </p:cNvPr>
          <p:cNvSpPr>
            <a:spLocks noGrp="1"/>
          </p:cNvSpPr>
          <p:nvPr>
            <p:ph type="sldNum" sz="quarter" idx="4"/>
          </p:nvPr>
        </p:nvSpPr>
        <p:spPr/>
        <p:txBody>
          <a:bodyPr/>
          <a:lstStyle/>
          <a:p>
            <a:r>
              <a:rPr lang="en-GB" dirty="0"/>
              <a:t>© PSHE Association 2026</a:t>
            </a:r>
          </a:p>
        </p:txBody>
      </p:sp>
      <p:grpSp>
        <p:nvGrpSpPr>
          <p:cNvPr id="54" name="Group 53">
            <a:extLst>
              <a:ext uri="{FF2B5EF4-FFF2-40B4-BE49-F238E27FC236}">
                <a16:creationId xmlns:a16="http://schemas.microsoft.com/office/drawing/2014/main" id="{BDFFBCD3-FEEC-2BA2-7ED9-40BFE570E86E}"/>
              </a:ext>
            </a:extLst>
          </p:cNvPr>
          <p:cNvGrpSpPr/>
          <p:nvPr/>
        </p:nvGrpSpPr>
        <p:grpSpPr>
          <a:xfrm>
            <a:off x="6239230" y="4594785"/>
            <a:ext cx="3435009" cy="1891700"/>
            <a:chOff x="6239230" y="4594785"/>
            <a:chExt cx="3435009" cy="1891700"/>
          </a:xfrm>
        </p:grpSpPr>
        <p:grpSp>
          <p:nvGrpSpPr>
            <p:cNvPr id="51" name="Group 50">
              <a:extLst>
                <a:ext uri="{FF2B5EF4-FFF2-40B4-BE49-F238E27FC236}">
                  <a16:creationId xmlns:a16="http://schemas.microsoft.com/office/drawing/2014/main" id="{998C479F-7312-8D33-0D6B-4038FEE3E3C1}"/>
                </a:ext>
              </a:extLst>
            </p:cNvPr>
            <p:cNvGrpSpPr/>
            <p:nvPr/>
          </p:nvGrpSpPr>
          <p:grpSpPr>
            <a:xfrm>
              <a:off x="6239231" y="4594785"/>
              <a:ext cx="3435008" cy="1891700"/>
              <a:chOff x="6239231" y="4594785"/>
              <a:chExt cx="3435008" cy="1891700"/>
            </a:xfrm>
          </p:grpSpPr>
          <p:pic>
            <p:nvPicPr>
              <p:cNvPr id="33" name="Picture 32">
                <a:extLst>
                  <a:ext uri="{FF2B5EF4-FFF2-40B4-BE49-F238E27FC236}">
                    <a16:creationId xmlns:a16="http://schemas.microsoft.com/office/drawing/2014/main" id="{C1CA29B2-DFEA-A662-DD66-912E535BABB1}"/>
                  </a:ext>
                </a:extLst>
              </p:cNvPr>
              <p:cNvPicPr>
                <a:picLocks noChangeAspect="1"/>
              </p:cNvPicPr>
              <p:nvPr/>
            </p:nvPicPr>
            <p:blipFill>
              <a:blip r:embed="rId3"/>
              <a:stretch>
                <a:fillRect/>
              </a:stretch>
            </p:blipFill>
            <p:spPr>
              <a:xfrm rot="10800000">
                <a:off x="6239231" y="5125286"/>
                <a:ext cx="1233892" cy="1361199"/>
              </a:xfrm>
              <a:prstGeom prst="rect">
                <a:avLst/>
              </a:prstGeom>
            </p:spPr>
          </p:pic>
          <p:sp>
            <p:nvSpPr>
              <p:cNvPr id="34" name="TextBox 33">
                <a:extLst>
                  <a:ext uri="{FF2B5EF4-FFF2-40B4-BE49-F238E27FC236}">
                    <a16:creationId xmlns:a16="http://schemas.microsoft.com/office/drawing/2014/main" id="{53EA3149-ACAD-0D87-500A-1EE3FCBF71F4}"/>
                  </a:ext>
                </a:extLst>
              </p:cNvPr>
              <p:cNvSpPr txBox="1"/>
              <p:nvPr/>
            </p:nvSpPr>
            <p:spPr>
              <a:xfrm>
                <a:off x="6996903" y="4594785"/>
                <a:ext cx="2677336" cy="400110"/>
              </a:xfrm>
              <a:prstGeom prst="rect">
                <a:avLst/>
              </a:prstGeom>
              <a:noFill/>
            </p:spPr>
            <p:txBody>
              <a:bodyPr wrap="none" rtlCol="0">
                <a:spAutoFit/>
              </a:bodyPr>
              <a:lstStyle/>
              <a:p>
                <a:r>
                  <a:rPr lang="en-GB" sz="2000" b="1" dirty="0">
                    <a:solidFill>
                      <a:schemeClr val="bg1"/>
                    </a:solidFill>
                    <a:latin typeface="Century Gothic" panose="020B0502020202020204" pitchFamily="34" charset="0"/>
                  </a:rPr>
                  <a:t>Most likely response</a:t>
                </a:r>
              </a:p>
            </p:txBody>
          </p:sp>
          <p:pic>
            <p:nvPicPr>
              <p:cNvPr id="47" name="Picture 46">
                <a:extLst>
                  <a:ext uri="{FF2B5EF4-FFF2-40B4-BE49-F238E27FC236}">
                    <a16:creationId xmlns:a16="http://schemas.microsoft.com/office/drawing/2014/main" id="{B203D1F0-6064-E08D-A8D0-FE3A187CB607}"/>
                  </a:ext>
                </a:extLst>
              </p:cNvPr>
              <p:cNvPicPr>
                <a:picLocks noChangeAspect="1"/>
              </p:cNvPicPr>
              <p:nvPr/>
            </p:nvPicPr>
            <p:blipFill>
              <a:blip r:embed="rId4"/>
              <a:stretch>
                <a:fillRect/>
              </a:stretch>
            </p:blipFill>
            <p:spPr>
              <a:xfrm>
                <a:off x="7796086" y="5243968"/>
                <a:ext cx="1196778" cy="1048661"/>
              </a:xfrm>
              <a:prstGeom prst="rect">
                <a:avLst/>
              </a:prstGeom>
            </p:spPr>
          </p:pic>
        </p:grpSp>
        <p:sp>
          <p:nvSpPr>
            <p:cNvPr id="32" name="Arrow: Up 8">
              <a:extLst>
                <a:ext uri="{FF2B5EF4-FFF2-40B4-BE49-F238E27FC236}">
                  <a16:creationId xmlns:a16="http://schemas.microsoft.com/office/drawing/2014/main" id="{AD0E2157-7F34-5BC4-7E88-A99B98FD1C00}"/>
                </a:ext>
              </a:extLst>
            </p:cNvPr>
            <p:cNvSpPr/>
            <p:nvPr/>
          </p:nvSpPr>
          <p:spPr>
            <a:xfrm rot="5400000">
              <a:off x="6378989" y="5467680"/>
              <a:ext cx="407484" cy="687002"/>
            </a:xfrm>
            <a:prstGeom prst="up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 name="Group 52">
            <a:extLst>
              <a:ext uri="{FF2B5EF4-FFF2-40B4-BE49-F238E27FC236}">
                <a16:creationId xmlns:a16="http://schemas.microsoft.com/office/drawing/2014/main" id="{59F832E4-6603-3F57-218C-DC4BA43BC8DA}"/>
              </a:ext>
            </a:extLst>
          </p:cNvPr>
          <p:cNvGrpSpPr/>
          <p:nvPr/>
        </p:nvGrpSpPr>
        <p:grpSpPr>
          <a:xfrm>
            <a:off x="2539683" y="4594785"/>
            <a:ext cx="3847623" cy="1897020"/>
            <a:chOff x="2539683" y="4594785"/>
            <a:chExt cx="3847623" cy="1897020"/>
          </a:xfrm>
        </p:grpSpPr>
        <p:grpSp>
          <p:nvGrpSpPr>
            <p:cNvPr id="50" name="Group 49">
              <a:extLst>
                <a:ext uri="{FF2B5EF4-FFF2-40B4-BE49-F238E27FC236}">
                  <a16:creationId xmlns:a16="http://schemas.microsoft.com/office/drawing/2014/main" id="{11E5F569-215C-118F-4474-D6F3FAF3FD17}"/>
                </a:ext>
              </a:extLst>
            </p:cNvPr>
            <p:cNvGrpSpPr/>
            <p:nvPr/>
          </p:nvGrpSpPr>
          <p:grpSpPr>
            <a:xfrm>
              <a:off x="2539683" y="4594785"/>
              <a:ext cx="3847623" cy="1897020"/>
              <a:chOff x="2539683" y="4594785"/>
              <a:chExt cx="3847623" cy="1897020"/>
            </a:xfrm>
          </p:grpSpPr>
          <p:pic>
            <p:nvPicPr>
              <p:cNvPr id="41" name="Picture 40">
                <a:extLst>
                  <a:ext uri="{FF2B5EF4-FFF2-40B4-BE49-F238E27FC236}">
                    <a16:creationId xmlns:a16="http://schemas.microsoft.com/office/drawing/2014/main" id="{50966F5C-C118-F938-0DAE-184A5658FA25}"/>
                  </a:ext>
                </a:extLst>
              </p:cNvPr>
              <p:cNvPicPr>
                <a:picLocks noChangeAspect="1"/>
              </p:cNvPicPr>
              <p:nvPr/>
            </p:nvPicPr>
            <p:blipFill>
              <a:blip r:embed="rId3"/>
              <a:stretch>
                <a:fillRect/>
              </a:stretch>
            </p:blipFill>
            <p:spPr>
              <a:xfrm>
                <a:off x="2539683" y="5130606"/>
                <a:ext cx="1233893" cy="1361199"/>
              </a:xfrm>
              <a:prstGeom prst="rect">
                <a:avLst/>
              </a:prstGeom>
            </p:spPr>
          </p:pic>
          <p:sp>
            <p:nvSpPr>
              <p:cNvPr id="39" name="TextBox 38">
                <a:extLst>
                  <a:ext uri="{FF2B5EF4-FFF2-40B4-BE49-F238E27FC236}">
                    <a16:creationId xmlns:a16="http://schemas.microsoft.com/office/drawing/2014/main" id="{9DD4B259-8DE9-4F35-C3F8-4CABFBAC9DBB}"/>
                  </a:ext>
                </a:extLst>
              </p:cNvPr>
              <p:cNvSpPr txBox="1"/>
              <p:nvPr/>
            </p:nvSpPr>
            <p:spPr>
              <a:xfrm>
                <a:off x="3518693" y="4594785"/>
                <a:ext cx="2868613" cy="400110"/>
              </a:xfrm>
              <a:prstGeom prst="rect">
                <a:avLst/>
              </a:prstGeom>
              <a:noFill/>
            </p:spPr>
            <p:txBody>
              <a:bodyPr wrap="square" rtlCol="0">
                <a:spAutoFit/>
              </a:bodyPr>
              <a:lstStyle/>
              <a:p>
                <a:pPr algn="ctr"/>
                <a:r>
                  <a:rPr lang="en-GB" sz="2000" b="1" dirty="0">
                    <a:solidFill>
                      <a:schemeClr val="bg1"/>
                    </a:solidFill>
                    <a:latin typeface="Century Gothic" panose="020B0502020202020204" pitchFamily="34" charset="0"/>
                  </a:rPr>
                  <a:t>Patterns identified</a:t>
                </a:r>
              </a:p>
            </p:txBody>
          </p:sp>
          <p:pic>
            <p:nvPicPr>
              <p:cNvPr id="40" name="Picture 39">
                <a:extLst>
                  <a:ext uri="{FF2B5EF4-FFF2-40B4-BE49-F238E27FC236}">
                    <a16:creationId xmlns:a16="http://schemas.microsoft.com/office/drawing/2014/main" id="{C167AB76-BB32-EC0D-6C71-46F054C37DEB}"/>
                  </a:ext>
                </a:extLst>
              </p:cNvPr>
              <p:cNvPicPr>
                <a:picLocks noChangeAspect="1"/>
              </p:cNvPicPr>
              <p:nvPr/>
            </p:nvPicPr>
            <p:blipFill>
              <a:blip r:embed="rId5"/>
              <a:stretch>
                <a:fillRect/>
              </a:stretch>
            </p:blipFill>
            <p:spPr>
              <a:xfrm>
                <a:off x="4174270" y="5318741"/>
                <a:ext cx="1518068" cy="1167745"/>
              </a:xfrm>
              <a:prstGeom prst="rect">
                <a:avLst/>
              </a:prstGeom>
            </p:spPr>
          </p:pic>
        </p:grpSp>
        <p:sp>
          <p:nvSpPr>
            <p:cNvPr id="42" name="Arrow: Up 9">
              <a:extLst>
                <a:ext uri="{FF2B5EF4-FFF2-40B4-BE49-F238E27FC236}">
                  <a16:creationId xmlns:a16="http://schemas.microsoft.com/office/drawing/2014/main" id="{496CA63B-EC67-40EB-B35D-B28563E0A033}"/>
                </a:ext>
              </a:extLst>
            </p:cNvPr>
            <p:cNvSpPr/>
            <p:nvPr/>
          </p:nvSpPr>
          <p:spPr>
            <a:xfrm rot="5400000">
              <a:off x="3084106" y="5473000"/>
              <a:ext cx="407484" cy="687002"/>
            </a:xfrm>
            <a:prstGeom prst="up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2" name="Group 51">
            <a:extLst>
              <a:ext uri="{FF2B5EF4-FFF2-40B4-BE49-F238E27FC236}">
                <a16:creationId xmlns:a16="http://schemas.microsoft.com/office/drawing/2014/main" id="{D9D41381-FF5B-FD0E-8D23-217965ED7B42}"/>
              </a:ext>
            </a:extLst>
          </p:cNvPr>
          <p:cNvGrpSpPr/>
          <p:nvPr/>
        </p:nvGrpSpPr>
        <p:grpSpPr>
          <a:xfrm>
            <a:off x="231761" y="4594785"/>
            <a:ext cx="2511439" cy="1843674"/>
            <a:chOff x="231761" y="4594785"/>
            <a:chExt cx="2511439" cy="1843674"/>
          </a:xfrm>
        </p:grpSpPr>
        <p:sp>
          <p:nvSpPr>
            <p:cNvPr id="44" name="TextBox 43">
              <a:extLst>
                <a:ext uri="{FF2B5EF4-FFF2-40B4-BE49-F238E27FC236}">
                  <a16:creationId xmlns:a16="http://schemas.microsoft.com/office/drawing/2014/main" id="{7A103538-64CE-E55F-FA9E-2984271B4402}"/>
                </a:ext>
              </a:extLst>
            </p:cNvPr>
            <p:cNvSpPr txBox="1"/>
            <p:nvPr/>
          </p:nvSpPr>
          <p:spPr>
            <a:xfrm>
              <a:off x="231761" y="4594785"/>
              <a:ext cx="2511439" cy="400110"/>
            </a:xfrm>
            <a:prstGeom prst="rect">
              <a:avLst/>
            </a:prstGeom>
            <a:noFill/>
          </p:spPr>
          <p:txBody>
            <a:bodyPr wrap="square" rtlCol="0">
              <a:spAutoFit/>
            </a:bodyPr>
            <a:lstStyle/>
            <a:p>
              <a:r>
                <a:rPr lang="en-GB" sz="2000" b="1" dirty="0">
                  <a:solidFill>
                    <a:schemeClr val="bg1"/>
                  </a:solidFill>
                  <a:latin typeface="Century Gothic" panose="020B0502020202020204" pitchFamily="34" charset="0"/>
                </a:rPr>
                <a:t>Training text/data</a:t>
              </a:r>
            </a:p>
          </p:txBody>
        </p:sp>
        <p:pic>
          <p:nvPicPr>
            <p:cNvPr id="49" name="Picture 48">
              <a:extLst>
                <a:ext uri="{FF2B5EF4-FFF2-40B4-BE49-F238E27FC236}">
                  <a16:creationId xmlns:a16="http://schemas.microsoft.com/office/drawing/2014/main" id="{3CE5928B-B992-EEE0-C37F-3A1F9C7E0B36}"/>
                </a:ext>
              </a:extLst>
            </p:cNvPr>
            <p:cNvPicPr>
              <a:picLocks noChangeAspect="1"/>
            </p:cNvPicPr>
            <p:nvPr/>
          </p:nvPicPr>
          <p:blipFill>
            <a:blip r:embed="rId6"/>
            <a:stretch>
              <a:fillRect/>
            </a:stretch>
          </p:blipFill>
          <p:spPr>
            <a:xfrm>
              <a:off x="913136" y="5099490"/>
              <a:ext cx="1481161" cy="1338969"/>
            </a:xfrm>
            <a:prstGeom prst="rect">
              <a:avLst/>
            </a:prstGeom>
          </p:spPr>
        </p:pic>
      </p:grpSp>
    </p:spTree>
    <p:extLst>
      <p:ext uri="{BB962C8B-B14F-4D97-AF65-F5344CB8AC3E}">
        <p14:creationId xmlns:p14="http://schemas.microsoft.com/office/powerpoint/2010/main" val="86415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AF2B0D-1FAA-9B6D-C722-86F8CB90705D}"/>
              </a:ext>
            </a:extLst>
          </p:cNvPr>
          <p:cNvSpPr/>
          <p:nvPr/>
        </p:nvSpPr>
        <p:spPr>
          <a:xfrm>
            <a:off x="0" y="5768975"/>
            <a:ext cx="9906000" cy="1089025"/>
          </a:xfrm>
          <a:prstGeom prst="rect">
            <a:avLst/>
          </a:prstGeom>
          <a:solidFill>
            <a:srgbClr val="991D0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B16503F-2484-7B84-FCA0-5AFF59EDC176}"/>
              </a:ext>
            </a:extLst>
          </p:cNvPr>
          <p:cNvSpPr>
            <a:spLocks noGrp="1"/>
          </p:cNvSpPr>
          <p:nvPr>
            <p:ph type="title"/>
          </p:nvPr>
        </p:nvSpPr>
        <p:spPr/>
        <p:txBody>
          <a:bodyPr/>
          <a:lstStyle/>
          <a:p>
            <a:r>
              <a:rPr lang="en-GB" dirty="0"/>
              <a:t>Chatbot conversations</a:t>
            </a:r>
          </a:p>
        </p:txBody>
      </p:sp>
      <p:sp>
        <p:nvSpPr>
          <p:cNvPr id="4" name="Slide Number Placeholder 3">
            <a:extLst>
              <a:ext uri="{FF2B5EF4-FFF2-40B4-BE49-F238E27FC236}">
                <a16:creationId xmlns:a16="http://schemas.microsoft.com/office/drawing/2014/main" id="{8328B579-DCA4-03FF-F416-7AE6ACEB8500}"/>
              </a:ext>
            </a:extLst>
          </p:cNvPr>
          <p:cNvSpPr>
            <a:spLocks noGrp="1"/>
          </p:cNvSpPr>
          <p:nvPr>
            <p:ph type="sldNum" sz="quarter" idx="4"/>
          </p:nvPr>
        </p:nvSpPr>
        <p:spPr/>
        <p:txBody>
          <a:bodyPr/>
          <a:lstStyle/>
          <a:p>
            <a:r>
              <a:rPr lang="en-GB" dirty="0">
                <a:solidFill>
                  <a:schemeClr val="bg1"/>
                </a:solidFill>
              </a:rPr>
              <a:t>© PSHE Association 2026</a:t>
            </a:r>
          </a:p>
        </p:txBody>
      </p:sp>
      <p:sp>
        <p:nvSpPr>
          <p:cNvPr id="6" name="TextBox 5">
            <a:extLst>
              <a:ext uri="{FF2B5EF4-FFF2-40B4-BE49-F238E27FC236}">
                <a16:creationId xmlns:a16="http://schemas.microsoft.com/office/drawing/2014/main" id="{3ADCEFCC-BE16-A0FB-5374-ECD5BC65B2F4}"/>
              </a:ext>
            </a:extLst>
          </p:cNvPr>
          <p:cNvSpPr txBox="1"/>
          <p:nvPr/>
        </p:nvSpPr>
        <p:spPr>
          <a:xfrm>
            <a:off x="223223" y="1292465"/>
            <a:ext cx="3598150" cy="1698285"/>
          </a:xfrm>
          <a:prstGeom prst="rect">
            <a:avLst/>
          </a:prstGeom>
          <a:noFill/>
        </p:spPr>
        <p:txBody>
          <a:bodyPr wrap="square">
            <a:spAutoFit/>
          </a:bodyPr>
          <a:lstStyle/>
          <a:p>
            <a:pPr>
              <a:lnSpc>
                <a:spcPts val="3200"/>
              </a:lnSpc>
            </a:pPr>
            <a:r>
              <a:rPr lang="en-GB" sz="2400" b="1" dirty="0">
                <a:latin typeface="Century Gothic" panose="020B0502020202020204" pitchFamily="34" charset="0"/>
              </a:rPr>
              <a:t>Finley has been feeling lonely recently and has been speaking to a chatbot about it. </a:t>
            </a:r>
          </a:p>
        </p:txBody>
      </p:sp>
      <p:pic>
        <p:nvPicPr>
          <p:cNvPr id="9" name="Google Shape;398;p16">
            <a:extLst>
              <a:ext uri="{FF2B5EF4-FFF2-40B4-BE49-F238E27FC236}">
                <a16:creationId xmlns:a16="http://schemas.microsoft.com/office/drawing/2014/main" id="{A8C5DB92-C2C1-5565-F989-60E5B360D007}"/>
              </a:ext>
            </a:extLst>
          </p:cNvPr>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301624" y="5898239"/>
            <a:ext cx="408764" cy="664804"/>
          </a:xfrm>
          <a:prstGeom prst="rect">
            <a:avLst/>
          </a:prstGeom>
          <a:noFill/>
          <a:ln>
            <a:noFill/>
          </a:ln>
        </p:spPr>
      </p:pic>
      <p:pic>
        <p:nvPicPr>
          <p:cNvPr id="10" name="Google Shape;399;p16">
            <a:extLst>
              <a:ext uri="{FF2B5EF4-FFF2-40B4-BE49-F238E27FC236}">
                <a16:creationId xmlns:a16="http://schemas.microsoft.com/office/drawing/2014/main" id="{4DFEDB38-0382-67BA-D5B0-35AAA6B93818}"/>
              </a:ext>
            </a:extLst>
          </p:cNvPr>
          <p:cNvPicPr preferRelativeResize="0"/>
          <p:nvPr/>
        </p:nvPicPr>
        <p:blipFill rotWithShape="1">
          <a:blip r:embed="rId5">
            <a:alphaModFix/>
            <a:extLst>
              <a:ext uri="{BEBA8EAE-BF5A-486C-A8C5-ECC9F3942E4B}">
                <a14:imgProps xmlns:a14="http://schemas.microsoft.com/office/drawing/2010/main">
                  <a14:imgLayer r:embed="rId6">
                    <a14:imgEffect>
                      <a14:brightnessContrast bright="100000"/>
                    </a14:imgEffect>
                  </a14:imgLayer>
                </a14:imgProps>
              </a:ext>
            </a:extLst>
          </a:blip>
          <a:srcRect/>
          <a:stretch/>
        </p:blipFill>
        <p:spPr>
          <a:xfrm>
            <a:off x="710389" y="6051927"/>
            <a:ext cx="440209" cy="480636"/>
          </a:xfrm>
          <a:prstGeom prst="rect">
            <a:avLst/>
          </a:prstGeom>
          <a:noFill/>
          <a:ln>
            <a:noFill/>
          </a:ln>
        </p:spPr>
      </p:pic>
      <p:sp>
        <p:nvSpPr>
          <p:cNvPr id="11" name="Rounded Rectangle 10">
            <a:extLst>
              <a:ext uri="{FF2B5EF4-FFF2-40B4-BE49-F238E27FC236}">
                <a16:creationId xmlns:a16="http://schemas.microsoft.com/office/drawing/2014/main" id="{EDD3B2D1-6775-4454-75B5-2723469E62FF}"/>
              </a:ext>
            </a:extLst>
          </p:cNvPr>
          <p:cNvSpPr/>
          <p:nvPr/>
        </p:nvSpPr>
        <p:spPr>
          <a:xfrm>
            <a:off x="4490114" y="1412875"/>
            <a:ext cx="5090450" cy="4998435"/>
          </a:xfrm>
          <a:prstGeom prst="roundRect">
            <a:avLst>
              <a:gd name="adj" fmla="val 4418"/>
            </a:avLst>
          </a:prstGeom>
          <a:solidFill>
            <a:srgbClr val="F6B4A5"/>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90000" rIns="180000" rtlCol="0" anchor="t" anchorCtr="0"/>
          <a:lstStyle/>
          <a:p>
            <a:r>
              <a:rPr lang="en-GB" sz="2000" b="1" dirty="0">
                <a:solidFill>
                  <a:schemeClr val="tx1"/>
                </a:solidFill>
                <a:latin typeface="Century Gothic" panose="020B0502020202020204" pitchFamily="34" charset="0"/>
              </a:rPr>
              <a:t>Identify examples of the chatbot mimicking human interactions, including:</a:t>
            </a:r>
          </a:p>
          <a:p>
            <a:pPr marL="126000" lvl="0" indent="-126000">
              <a:lnSpc>
                <a:spcPts val="2800"/>
              </a:lnSpc>
              <a:spcBef>
                <a:spcPts val="800"/>
              </a:spcBef>
              <a:buClr>
                <a:schemeClr val="tx1"/>
              </a:buClr>
              <a:buFont typeface="Arial" panose="020B0604020202020204" pitchFamily="34" charset="0"/>
              <a:buChar char="•"/>
            </a:pPr>
            <a:r>
              <a:rPr lang="en-GB" sz="2000" dirty="0">
                <a:solidFill>
                  <a:schemeClr val="tx1"/>
                </a:solidFill>
                <a:latin typeface="Century Gothic" panose="020B0502020202020204" pitchFamily="34" charset="0"/>
              </a:rPr>
              <a:t>personalisation - asking questions to collect more data about the user</a:t>
            </a:r>
          </a:p>
          <a:p>
            <a:pPr marL="126000" lvl="0" indent="-126000">
              <a:lnSpc>
                <a:spcPts val="2800"/>
              </a:lnSpc>
              <a:spcBef>
                <a:spcPts val="800"/>
              </a:spcBef>
              <a:buClr>
                <a:schemeClr val="tx1"/>
              </a:buClr>
              <a:buFont typeface="Arial" panose="020B0604020202020204" pitchFamily="34" charset="0"/>
              <a:buChar char="•"/>
            </a:pPr>
            <a:r>
              <a:rPr lang="en-GB" sz="2000" dirty="0">
                <a:solidFill>
                  <a:schemeClr val="tx1"/>
                </a:solidFill>
                <a:latin typeface="Century Gothic" panose="020B0502020202020204" pitchFamily="34" charset="0"/>
              </a:rPr>
              <a:t>human-like language such as humour </a:t>
            </a:r>
          </a:p>
          <a:p>
            <a:pPr marL="126000" lvl="0" indent="-126000">
              <a:lnSpc>
                <a:spcPts val="2800"/>
              </a:lnSpc>
              <a:spcBef>
                <a:spcPts val="800"/>
              </a:spcBef>
              <a:buClr>
                <a:schemeClr val="tx1"/>
              </a:buClr>
              <a:buFont typeface="Arial" panose="020B0604020202020204" pitchFamily="34" charset="0"/>
              <a:buChar char="•"/>
            </a:pPr>
            <a:r>
              <a:rPr lang="en-GB" sz="2000" dirty="0">
                <a:solidFill>
                  <a:schemeClr val="tx1"/>
                </a:solidFill>
                <a:latin typeface="Century Gothic" panose="020B0502020202020204" pitchFamily="34" charset="0"/>
              </a:rPr>
              <a:t>empathetic and supportive language</a:t>
            </a:r>
          </a:p>
          <a:p>
            <a:pPr marL="126000" lvl="0" indent="-126000">
              <a:lnSpc>
                <a:spcPts val="2800"/>
              </a:lnSpc>
              <a:spcBef>
                <a:spcPts val="800"/>
              </a:spcBef>
              <a:buClr>
                <a:schemeClr val="tx1"/>
              </a:buClr>
              <a:buFont typeface="Arial" panose="020B0604020202020204" pitchFamily="34" charset="0"/>
              <a:buChar char="•"/>
            </a:pPr>
            <a:r>
              <a:rPr lang="en-GB" sz="2000" dirty="0">
                <a:solidFill>
                  <a:schemeClr val="tx1"/>
                </a:solidFill>
                <a:latin typeface="Century Gothic" panose="020B0502020202020204" pitchFamily="34" charset="0"/>
              </a:rPr>
              <a:t>agreeing with, and supporting, the user’s opinions</a:t>
            </a:r>
          </a:p>
          <a:p>
            <a:pPr marL="126000" lvl="0" indent="-126000">
              <a:lnSpc>
                <a:spcPts val="2800"/>
              </a:lnSpc>
              <a:spcBef>
                <a:spcPts val="800"/>
              </a:spcBef>
              <a:buClr>
                <a:schemeClr val="tx1"/>
              </a:buClr>
              <a:buFont typeface="Arial" panose="020B0604020202020204" pitchFamily="34" charset="0"/>
              <a:buChar char="•"/>
            </a:pPr>
            <a:r>
              <a:rPr lang="en-GB" sz="2000" dirty="0">
                <a:solidFill>
                  <a:schemeClr val="tx1"/>
                </a:solidFill>
                <a:latin typeface="Century Gothic" panose="020B0502020202020204" pitchFamily="34" charset="0"/>
              </a:rPr>
              <a:t>offering advice </a:t>
            </a:r>
          </a:p>
          <a:p>
            <a:pPr algn="ctr"/>
            <a:endParaRPr lang="en-US" sz="2000" dirty="0">
              <a:solidFill>
                <a:schemeClr val="tx1"/>
              </a:solidFill>
              <a:latin typeface="Century Gothic" panose="020B0502020202020204" pitchFamily="34" charset="0"/>
            </a:endParaRPr>
          </a:p>
        </p:txBody>
      </p:sp>
      <p:pic>
        <p:nvPicPr>
          <p:cNvPr id="5" name="Picture 4">
            <a:extLst>
              <a:ext uri="{FF2B5EF4-FFF2-40B4-BE49-F238E27FC236}">
                <a16:creationId xmlns:a16="http://schemas.microsoft.com/office/drawing/2014/main" id="{65B50781-AFE6-3BAE-0D45-2B90B3D47215}"/>
              </a:ext>
            </a:extLst>
          </p:cNvPr>
          <p:cNvPicPr>
            <a:picLocks noChangeAspect="1"/>
          </p:cNvPicPr>
          <p:nvPr/>
        </p:nvPicPr>
        <p:blipFill>
          <a:blip r:embed="rId7"/>
          <a:stretch>
            <a:fillRect/>
          </a:stretch>
        </p:blipFill>
        <p:spPr>
          <a:xfrm>
            <a:off x="223223" y="2269329"/>
            <a:ext cx="4221067" cy="4221067"/>
          </a:xfrm>
          <a:prstGeom prst="rect">
            <a:avLst/>
          </a:prstGeom>
        </p:spPr>
      </p:pic>
    </p:spTree>
    <p:extLst>
      <p:ext uri="{BB962C8B-B14F-4D97-AF65-F5344CB8AC3E}">
        <p14:creationId xmlns:p14="http://schemas.microsoft.com/office/powerpoint/2010/main" val="3593164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5FCF0-93E4-838C-F10F-BE2902C2EA91}"/>
            </a:ext>
          </a:extLst>
        </p:cNvPr>
        <p:cNvGrpSpPr/>
        <p:nvPr/>
      </p:nvGrpSpPr>
      <p:grpSpPr>
        <a:xfrm>
          <a:off x="0" y="0"/>
          <a:ext cx="0" cy="0"/>
          <a:chOff x="0" y="0"/>
          <a:chExt cx="0" cy="0"/>
        </a:xfrm>
      </p:grpSpPr>
      <p:sp>
        <p:nvSpPr>
          <p:cNvPr id="9" name="Rounded Rectangle 8">
            <a:extLst>
              <a:ext uri="{FF2B5EF4-FFF2-40B4-BE49-F238E27FC236}">
                <a16:creationId xmlns:a16="http://schemas.microsoft.com/office/drawing/2014/main" id="{C7F48FE4-B3B5-EB41-A2EF-8BA1C06F64C5}"/>
              </a:ext>
            </a:extLst>
          </p:cNvPr>
          <p:cNvSpPr/>
          <p:nvPr/>
        </p:nvSpPr>
        <p:spPr>
          <a:xfrm>
            <a:off x="327306" y="1412875"/>
            <a:ext cx="4462182" cy="4998435"/>
          </a:xfrm>
          <a:prstGeom prst="roundRect">
            <a:avLst>
              <a:gd name="adj" fmla="val 4418"/>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rtlCol="0" anchor="t" anchorCtr="0"/>
          <a:lstStyle/>
          <a:p>
            <a:pPr marL="198000" indent="-198000">
              <a:lnSpc>
                <a:spcPts val="2800"/>
              </a:lnSpc>
              <a:buFont typeface="+mj-lt"/>
              <a:buAutoNum type="arabicPeriod"/>
            </a:pPr>
            <a:r>
              <a:rPr lang="en-GB" sz="2000" b="1" dirty="0">
                <a:solidFill>
                  <a:schemeClr val="tx1"/>
                </a:solidFill>
                <a:latin typeface="Century Gothic" panose="020B0502020202020204" pitchFamily="34" charset="0"/>
              </a:rPr>
              <a:t> Personalisation</a:t>
            </a:r>
          </a:p>
        </p:txBody>
      </p:sp>
      <p:sp>
        <p:nvSpPr>
          <p:cNvPr id="4" name="Slide Number Placeholder 3">
            <a:extLst>
              <a:ext uri="{FF2B5EF4-FFF2-40B4-BE49-F238E27FC236}">
                <a16:creationId xmlns:a16="http://schemas.microsoft.com/office/drawing/2014/main" id="{988D9647-C728-6649-AB66-66111DDD72EF}"/>
              </a:ext>
            </a:extLst>
          </p:cNvPr>
          <p:cNvSpPr>
            <a:spLocks noGrp="1"/>
          </p:cNvSpPr>
          <p:nvPr>
            <p:ph type="sldNum" sz="quarter" idx="4"/>
          </p:nvPr>
        </p:nvSpPr>
        <p:spPr/>
        <p:txBody>
          <a:bodyPr/>
          <a:lstStyle/>
          <a:p>
            <a:r>
              <a:rPr lang="en-GB" dirty="0"/>
              <a:t>© PSHE Association 2026</a:t>
            </a:r>
          </a:p>
        </p:txBody>
      </p:sp>
      <p:sp>
        <p:nvSpPr>
          <p:cNvPr id="2" name="Rectangle: Rounded Corners 1">
            <a:extLst>
              <a:ext uri="{FF2B5EF4-FFF2-40B4-BE49-F238E27FC236}">
                <a16:creationId xmlns:a16="http://schemas.microsoft.com/office/drawing/2014/main" id="{FCCDE2A3-2BD4-704B-1932-6AE323C47023}"/>
              </a:ext>
            </a:extLst>
          </p:cNvPr>
          <p:cNvSpPr/>
          <p:nvPr/>
        </p:nvSpPr>
        <p:spPr>
          <a:xfrm>
            <a:off x="507233" y="2118558"/>
            <a:ext cx="4040660" cy="1919122"/>
          </a:xfrm>
          <a:prstGeom prst="roundRect">
            <a:avLst>
              <a:gd name="adj" fmla="val 1522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800"/>
              </a:lnSpc>
            </a:pPr>
            <a:r>
              <a:rPr lang="en-US" sz="2000" dirty="0">
                <a:solidFill>
                  <a:schemeClr val="tx1"/>
                </a:solidFill>
                <a:latin typeface="Century Gothic" panose="020B0502020202020204" pitchFamily="34" charset="0"/>
              </a:rPr>
              <a:t>Want to tell me more about what’s been going on?</a:t>
            </a:r>
            <a:endParaRPr lang="en-GB" sz="2000" dirty="0">
              <a:solidFill>
                <a:schemeClr val="tx1"/>
              </a:solidFill>
              <a:latin typeface="Century Gothic" panose="020B0502020202020204" pitchFamily="34" charset="0"/>
            </a:endParaRPr>
          </a:p>
        </p:txBody>
      </p:sp>
      <p:sp>
        <p:nvSpPr>
          <p:cNvPr id="10" name="Rectangle: Rounded Corners 1">
            <a:extLst>
              <a:ext uri="{FF2B5EF4-FFF2-40B4-BE49-F238E27FC236}">
                <a16:creationId xmlns:a16="http://schemas.microsoft.com/office/drawing/2014/main" id="{961AC087-BE03-A5C2-E4A2-CFEF3C07B839}"/>
              </a:ext>
            </a:extLst>
          </p:cNvPr>
          <p:cNvSpPr/>
          <p:nvPr/>
        </p:nvSpPr>
        <p:spPr>
          <a:xfrm>
            <a:off x="507233" y="4212623"/>
            <a:ext cx="4040660" cy="1919122"/>
          </a:xfrm>
          <a:prstGeom prst="roundRect">
            <a:avLst>
              <a:gd name="adj" fmla="val 1522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800"/>
              </a:lnSpc>
              <a:buNone/>
            </a:pPr>
            <a:r>
              <a:rPr lang="en-US" sz="2000" dirty="0">
                <a:solidFill>
                  <a:schemeClr val="tx1"/>
                </a:solidFill>
                <a:latin typeface="Century Gothic" panose="020B0502020202020204" pitchFamily="34" charset="0"/>
              </a:rPr>
              <a:t>Wanna tell me what kind of art you’re into?</a:t>
            </a:r>
          </a:p>
        </p:txBody>
      </p:sp>
      <p:sp>
        <p:nvSpPr>
          <p:cNvPr id="18" name="Rounded Rectangle 17">
            <a:extLst>
              <a:ext uri="{FF2B5EF4-FFF2-40B4-BE49-F238E27FC236}">
                <a16:creationId xmlns:a16="http://schemas.microsoft.com/office/drawing/2014/main" id="{6F5B2A01-BC5F-5682-4550-C69534235291}"/>
              </a:ext>
            </a:extLst>
          </p:cNvPr>
          <p:cNvSpPr/>
          <p:nvPr/>
        </p:nvSpPr>
        <p:spPr>
          <a:xfrm>
            <a:off x="5130954" y="1412875"/>
            <a:ext cx="4462182" cy="4998435"/>
          </a:xfrm>
          <a:prstGeom prst="roundRect">
            <a:avLst>
              <a:gd name="adj" fmla="val 4418"/>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rtlCol="0" anchor="t" anchorCtr="0"/>
          <a:lstStyle/>
          <a:p>
            <a:pPr marL="198000" indent="-198000">
              <a:lnSpc>
                <a:spcPts val="2800"/>
              </a:lnSpc>
              <a:buFont typeface="+mj-lt"/>
              <a:buAutoNum type="arabicPeriod" startAt="2"/>
            </a:pPr>
            <a:r>
              <a:rPr lang="en-GB" sz="2000" b="1" dirty="0">
                <a:solidFill>
                  <a:schemeClr val="tx1"/>
                </a:solidFill>
                <a:latin typeface="Century Gothic" panose="020B0502020202020204" pitchFamily="34" charset="0"/>
              </a:rPr>
              <a:t> Human like language</a:t>
            </a:r>
          </a:p>
        </p:txBody>
      </p:sp>
      <p:sp>
        <p:nvSpPr>
          <p:cNvPr id="19" name="Rectangle: Rounded Corners 1">
            <a:extLst>
              <a:ext uri="{FF2B5EF4-FFF2-40B4-BE49-F238E27FC236}">
                <a16:creationId xmlns:a16="http://schemas.microsoft.com/office/drawing/2014/main" id="{87BF6CCC-60CF-1DBF-A45A-9101FC66DCB0}"/>
              </a:ext>
            </a:extLst>
          </p:cNvPr>
          <p:cNvSpPr/>
          <p:nvPr/>
        </p:nvSpPr>
        <p:spPr>
          <a:xfrm>
            <a:off x="5310881" y="2118558"/>
            <a:ext cx="4040660" cy="1919122"/>
          </a:xfrm>
          <a:prstGeom prst="roundRect">
            <a:avLst>
              <a:gd name="adj" fmla="val 1522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800"/>
              </a:lnSpc>
            </a:pPr>
            <a:r>
              <a:rPr lang="en-US" sz="2000" dirty="0">
                <a:solidFill>
                  <a:schemeClr val="tx1"/>
                </a:solidFill>
                <a:latin typeface="Century Gothic" panose="020B0502020202020204" pitchFamily="34" charset="0"/>
              </a:rPr>
              <a:t>That’s seriously cool — fantasy art is such a vibe.</a:t>
            </a:r>
            <a:endParaRPr lang="en-GB" sz="2000" dirty="0">
              <a:solidFill>
                <a:schemeClr val="tx1"/>
              </a:solidFill>
              <a:latin typeface="Century Gothic" panose="020B0502020202020204" pitchFamily="34" charset="0"/>
            </a:endParaRPr>
          </a:p>
        </p:txBody>
      </p:sp>
      <p:sp>
        <p:nvSpPr>
          <p:cNvPr id="20" name="Rectangle: Rounded Corners 1">
            <a:extLst>
              <a:ext uri="{FF2B5EF4-FFF2-40B4-BE49-F238E27FC236}">
                <a16:creationId xmlns:a16="http://schemas.microsoft.com/office/drawing/2014/main" id="{833B8BB1-09D6-7978-D54B-CD4F12DD74F8}"/>
              </a:ext>
            </a:extLst>
          </p:cNvPr>
          <p:cNvSpPr/>
          <p:nvPr/>
        </p:nvSpPr>
        <p:spPr>
          <a:xfrm>
            <a:off x="5310881" y="4212623"/>
            <a:ext cx="4040660" cy="1919122"/>
          </a:xfrm>
          <a:prstGeom prst="roundRect">
            <a:avLst>
              <a:gd name="adj" fmla="val 1522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800"/>
              </a:lnSpc>
              <a:buNone/>
            </a:pPr>
            <a:r>
              <a:rPr lang="en-US" sz="2000" dirty="0">
                <a:solidFill>
                  <a:schemeClr val="tx1"/>
                </a:solidFill>
                <a:latin typeface="Century Gothic" panose="020B0502020202020204" pitchFamily="34" charset="0"/>
              </a:rPr>
              <a:t>That “last-minute” line… classic 🙄</a:t>
            </a:r>
          </a:p>
        </p:txBody>
      </p:sp>
      <p:sp>
        <p:nvSpPr>
          <p:cNvPr id="24" name="Title 2">
            <a:extLst>
              <a:ext uri="{FF2B5EF4-FFF2-40B4-BE49-F238E27FC236}">
                <a16:creationId xmlns:a16="http://schemas.microsoft.com/office/drawing/2014/main" id="{5FDB5CD2-2109-59FC-2E60-9CB4D9D04019}"/>
              </a:ext>
            </a:extLst>
          </p:cNvPr>
          <p:cNvSpPr>
            <a:spLocks noGrp="1"/>
          </p:cNvSpPr>
          <p:nvPr>
            <p:ph type="title"/>
          </p:nvPr>
        </p:nvSpPr>
        <p:spPr>
          <a:xfrm>
            <a:off x="233592" y="543878"/>
            <a:ext cx="5574083" cy="694054"/>
          </a:xfrm>
        </p:spPr>
        <p:txBody>
          <a:bodyPr/>
          <a:lstStyle/>
          <a:p>
            <a:r>
              <a:rPr lang="en-GB" dirty="0"/>
              <a:t>Chatbot conversations</a:t>
            </a:r>
          </a:p>
        </p:txBody>
      </p:sp>
    </p:spTree>
    <p:extLst>
      <p:ext uri="{BB962C8B-B14F-4D97-AF65-F5344CB8AC3E}">
        <p14:creationId xmlns:p14="http://schemas.microsoft.com/office/powerpoint/2010/main" val="3242091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9CC0B2-AC15-6153-690F-83888633A2DC}"/>
              </a:ext>
            </a:extLst>
          </p:cNvPr>
          <p:cNvSpPr>
            <a:spLocks noGrp="1"/>
          </p:cNvSpPr>
          <p:nvPr>
            <p:ph type="title"/>
          </p:nvPr>
        </p:nvSpPr>
        <p:spPr>
          <a:xfrm>
            <a:off x="233592" y="543878"/>
            <a:ext cx="5574083" cy="694054"/>
          </a:xfrm>
        </p:spPr>
        <p:txBody>
          <a:bodyPr/>
          <a:lstStyle/>
          <a:p>
            <a:r>
              <a:rPr lang="en-GB" dirty="0"/>
              <a:t>Chatbot conversations</a:t>
            </a:r>
          </a:p>
        </p:txBody>
      </p:sp>
      <p:sp>
        <p:nvSpPr>
          <p:cNvPr id="4" name="Slide Number Placeholder 3">
            <a:extLst>
              <a:ext uri="{FF2B5EF4-FFF2-40B4-BE49-F238E27FC236}">
                <a16:creationId xmlns:a16="http://schemas.microsoft.com/office/drawing/2014/main" id="{2D905D2E-C60B-98D0-6AC8-1A2E723E09EF}"/>
              </a:ext>
            </a:extLst>
          </p:cNvPr>
          <p:cNvSpPr>
            <a:spLocks noGrp="1"/>
          </p:cNvSpPr>
          <p:nvPr>
            <p:ph type="sldNum" sz="quarter" idx="4"/>
          </p:nvPr>
        </p:nvSpPr>
        <p:spPr/>
        <p:txBody>
          <a:bodyPr/>
          <a:lstStyle/>
          <a:p>
            <a:r>
              <a:rPr lang="en-GB" dirty="0"/>
              <a:t>© PSHE Association 2026</a:t>
            </a:r>
          </a:p>
        </p:txBody>
      </p:sp>
      <p:sp>
        <p:nvSpPr>
          <p:cNvPr id="2" name="Rounded Rectangle 1">
            <a:extLst>
              <a:ext uri="{FF2B5EF4-FFF2-40B4-BE49-F238E27FC236}">
                <a16:creationId xmlns:a16="http://schemas.microsoft.com/office/drawing/2014/main" id="{EAC6EAD3-C6EC-2F37-6A87-5F7FF210A709}"/>
              </a:ext>
            </a:extLst>
          </p:cNvPr>
          <p:cNvSpPr/>
          <p:nvPr/>
        </p:nvSpPr>
        <p:spPr>
          <a:xfrm>
            <a:off x="327306" y="1412875"/>
            <a:ext cx="3025494" cy="4998435"/>
          </a:xfrm>
          <a:prstGeom prst="roundRect">
            <a:avLst>
              <a:gd name="adj" fmla="val 4418"/>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72000" rtlCol="0" anchor="t" anchorCtr="0"/>
          <a:lstStyle/>
          <a:p>
            <a:pPr marL="198000" indent="-198000">
              <a:buFont typeface="+mj-lt"/>
              <a:buAutoNum type="arabicPeriod" startAt="3"/>
            </a:pPr>
            <a:r>
              <a:rPr lang="en-GB" sz="2000" b="1" dirty="0">
                <a:solidFill>
                  <a:schemeClr val="tx1"/>
                </a:solidFill>
                <a:latin typeface="Century Gothic" panose="020B0502020202020204" pitchFamily="34" charset="0"/>
              </a:rPr>
              <a:t> Empathetic and supportive language</a:t>
            </a:r>
          </a:p>
          <a:p>
            <a:pPr marL="198000" indent="-198000"/>
            <a:endParaRPr lang="en-GB" sz="2000" b="1" dirty="0">
              <a:solidFill>
                <a:schemeClr val="tx1"/>
              </a:solidFill>
              <a:latin typeface="Century Gothic" panose="020B0502020202020204" pitchFamily="34" charset="0"/>
            </a:endParaRPr>
          </a:p>
        </p:txBody>
      </p:sp>
      <p:sp>
        <p:nvSpPr>
          <p:cNvPr id="5" name="Rectangle: Rounded Corners 1">
            <a:extLst>
              <a:ext uri="{FF2B5EF4-FFF2-40B4-BE49-F238E27FC236}">
                <a16:creationId xmlns:a16="http://schemas.microsoft.com/office/drawing/2014/main" id="{BED3DD3F-2BD2-59C3-881A-E571E4171062}"/>
              </a:ext>
            </a:extLst>
          </p:cNvPr>
          <p:cNvSpPr/>
          <p:nvPr/>
        </p:nvSpPr>
        <p:spPr>
          <a:xfrm>
            <a:off x="453047" y="2292096"/>
            <a:ext cx="2759528" cy="1745584"/>
          </a:xfrm>
          <a:prstGeom prst="roundRect">
            <a:avLst>
              <a:gd name="adj" fmla="val 1522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800"/>
              </a:lnSpc>
            </a:pPr>
            <a:r>
              <a:rPr lang="en-US" sz="2000" dirty="0">
                <a:solidFill>
                  <a:schemeClr val="tx1"/>
                </a:solidFill>
                <a:latin typeface="Century Gothic" panose="020B0502020202020204" pitchFamily="34" charset="0"/>
              </a:rPr>
              <a:t>That sounds really rough 😞.</a:t>
            </a:r>
            <a:endParaRPr lang="en-GB" sz="2000" dirty="0">
              <a:solidFill>
                <a:schemeClr val="tx1"/>
              </a:solidFill>
              <a:latin typeface="Century Gothic" panose="020B0502020202020204" pitchFamily="34" charset="0"/>
            </a:endParaRPr>
          </a:p>
        </p:txBody>
      </p:sp>
      <p:sp>
        <p:nvSpPr>
          <p:cNvPr id="6" name="Rectangle: Rounded Corners 1">
            <a:extLst>
              <a:ext uri="{FF2B5EF4-FFF2-40B4-BE49-F238E27FC236}">
                <a16:creationId xmlns:a16="http://schemas.microsoft.com/office/drawing/2014/main" id="{636851FA-F5D3-FCA5-01D6-A1EF1D4F5F23}"/>
              </a:ext>
            </a:extLst>
          </p:cNvPr>
          <p:cNvSpPr/>
          <p:nvPr/>
        </p:nvSpPr>
        <p:spPr>
          <a:xfrm>
            <a:off x="453047" y="4212623"/>
            <a:ext cx="2759528" cy="1745584"/>
          </a:xfrm>
          <a:prstGeom prst="roundRect">
            <a:avLst>
              <a:gd name="adj" fmla="val 1522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800"/>
              </a:lnSpc>
              <a:buNone/>
            </a:pPr>
            <a:r>
              <a:rPr lang="en-US" sz="2000" dirty="0">
                <a:solidFill>
                  <a:schemeClr val="tx1"/>
                </a:solidFill>
                <a:latin typeface="Century Gothic" panose="020B0502020202020204" pitchFamily="34" charset="0"/>
              </a:rPr>
              <a:t>Just remember, you’re worth more than a “maybe” invite</a:t>
            </a:r>
          </a:p>
        </p:txBody>
      </p:sp>
      <p:sp>
        <p:nvSpPr>
          <p:cNvPr id="44" name="Rounded Rectangle 43">
            <a:extLst>
              <a:ext uri="{FF2B5EF4-FFF2-40B4-BE49-F238E27FC236}">
                <a16:creationId xmlns:a16="http://schemas.microsoft.com/office/drawing/2014/main" id="{8ED95A50-5BF5-849C-9A71-C96F57FCFD55}"/>
              </a:ext>
            </a:extLst>
          </p:cNvPr>
          <p:cNvSpPr/>
          <p:nvPr/>
        </p:nvSpPr>
        <p:spPr>
          <a:xfrm>
            <a:off x="3448458" y="1412875"/>
            <a:ext cx="3025494" cy="4998435"/>
          </a:xfrm>
          <a:prstGeom prst="roundRect">
            <a:avLst>
              <a:gd name="adj" fmla="val 4418"/>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72000" rtlCol="0" anchor="t" anchorCtr="0"/>
          <a:lstStyle/>
          <a:p>
            <a:pPr marL="198000" indent="-198000">
              <a:lnSpc>
                <a:spcPts val="2800"/>
              </a:lnSpc>
              <a:buFont typeface="+mj-lt"/>
              <a:buAutoNum type="arabicPeriod" startAt="4"/>
            </a:pPr>
            <a:r>
              <a:rPr lang="en-GB" sz="2000" b="1" dirty="0">
                <a:solidFill>
                  <a:schemeClr val="tx1"/>
                </a:solidFill>
                <a:latin typeface="Century Gothic" panose="020B0502020202020204" pitchFamily="34" charset="0"/>
              </a:rPr>
              <a:t> Agreeing with opinions</a:t>
            </a:r>
          </a:p>
        </p:txBody>
      </p:sp>
      <p:sp>
        <p:nvSpPr>
          <p:cNvPr id="45" name="Rectangle: Rounded Corners 1">
            <a:extLst>
              <a:ext uri="{FF2B5EF4-FFF2-40B4-BE49-F238E27FC236}">
                <a16:creationId xmlns:a16="http://schemas.microsoft.com/office/drawing/2014/main" id="{EEF76148-E87F-4A20-EE88-65C34D29E097}"/>
              </a:ext>
            </a:extLst>
          </p:cNvPr>
          <p:cNvSpPr/>
          <p:nvPr/>
        </p:nvSpPr>
        <p:spPr>
          <a:xfrm>
            <a:off x="3574199" y="2292096"/>
            <a:ext cx="2759528" cy="1745584"/>
          </a:xfrm>
          <a:prstGeom prst="roundRect">
            <a:avLst>
              <a:gd name="adj" fmla="val 1522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800"/>
              </a:lnSpc>
            </a:pPr>
            <a:r>
              <a:rPr lang="en-US" sz="2000" dirty="0">
                <a:solidFill>
                  <a:schemeClr val="tx1"/>
                </a:solidFill>
                <a:latin typeface="Century Gothic" panose="020B0502020202020204" pitchFamily="34" charset="0"/>
              </a:rPr>
              <a:t>It’s okay to feel hurt — you’re not being dramatic.</a:t>
            </a:r>
            <a:endParaRPr lang="en-GB" sz="2000" dirty="0">
              <a:solidFill>
                <a:schemeClr val="tx1"/>
              </a:solidFill>
              <a:latin typeface="Century Gothic" panose="020B0502020202020204" pitchFamily="34" charset="0"/>
            </a:endParaRPr>
          </a:p>
        </p:txBody>
      </p:sp>
      <p:sp>
        <p:nvSpPr>
          <p:cNvPr id="46" name="Rectangle: Rounded Corners 1">
            <a:extLst>
              <a:ext uri="{FF2B5EF4-FFF2-40B4-BE49-F238E27FC236}">
                <a16:creationId xmlns:a16="http://schemas.microsoft.com/office/drawing/2014/main" id="{6ED36E55-ED72-DD2E-AB60-7F35A113D6E6}"/>
              </a:ext>
            </a:extLst>
          </p:cNvPr>
          <p:cNvSpPr/>
          <p:nvPr/>
        </p:nvSpPr>
        <p:spPr>
          <a:xfrm>
            <a:off x="3574199" y="4212623"/>
            <a:ext cx="2759528" cy="1745584"/>
          </a:xfrm>
          <a:prstGeom prst="roundRect">
            <a:avLst>
              <a:gd name="adj" fmla="val 1522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800"/>
              </a:lnSpc>
              <a:buNone/>
            </a:pPr>
            <a:r>
              <a:rPr lang="en-US" sz="2000" dirty="0">
                <a:solidFill>
                  <a:schemeClr val="tx1"/>
                </a:solidFill>
                <a:latin typeface="Century Gothic" panose="020B0502020202020204" pitchFamily="34" charset="0"/>
              </a:rPr>
              <a:t>Honestly, it’s totally fair to feel left out.</a:t>
            </a:r>
          </a:p>
        </p:txBody>
      </p:sp>
      <p:sp>
        <p:nvSpPr>
          <p:cNvPr id="47" name="Rounded Rectangle 46">
            <a:extLst>
              <a:ext uri="{FF2B5EF4-FFF2-40B4-BE49-F238E27FC236}">
                <a16:creationId xmlns:a16="http://schemas.microsoft.com/office/drawing/2014/main" id="{FC7D409B-A888-B86B-7605-27D6A3C8BB01}"/>
              </a:ext>
            </a:extLst>
          </p:cNvPr>
          <p:cNvSpPr/>
          <p:nvPr/>
        </p:nvSpPr>
        <p:spPr>
          <a:xfrm>
            <a:off x="6569610" y="1412875"/>
            <a:ext cx="3025494" cy="4998435"/>
          </a:xfrm>
          <a:prstGeom prst="roundRect">
            <a:avLst>
              <a:gd name="adj" fmla="val 4418"/>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72000" rtlCol="0" anchor="t" anchorCtr="0"/>
          <a:lstStyle/>
          <a:p>
            <a:pPr marL="198000" indent="-198000">
              <a:lnSpc>
                <a:spcPts val="2800"/>
              </a:lnSpc>
              <a:buFont typeface="+mj-lt"/>
              <a:buAutoNum type="arabicPeriod" startAt="5"/>
            </a:pPr>
            <a:r>
              <a:rPr lang="en-GB" sz="2000" b="1" dirty="0">
                <a:solidFill>
                  <a:schemeClr val="tx1"/>
                </a:solidFill>
                <a:latin typeface="Century Gothic" panose="020B0502020202020204" pitchFamily="34" charset="0"/>
              </a:rPr>
              <a:t> Offering advice</a:t>
            </a:r>
          </a:p>
        </p:txBody>
      </p:sp>
      <p:sp>
        <p:nvSpPr>
          <p:cNvPr id="48" name="Rectangle: Rounded Corners 1">
            <a:extLst>
              <a:ext uri="{FF2B5EF4-FFF2-40B4-BE49-F238E27FC236}">
                <a16:creationId xmlns:a16="http://schemas.microsoft.com/office/drawing/2014/main" id="{DD76B488-D3C8-F2EF-56EB-CFBE34495A44}"/>
              </a:ext>
            </a:extLst>
          </p:cNvPr>
          <p:cNvSpPr/>
          <p:nvPr/>
        </p:nvSpPr>
        <p:spPr>
          <a:xfrm>
            <a:off x="6695351" y="2292096"/>
            <a:ext cx="2759528" cy="1745584"/>
          </a:xfrm>
          <a:prstGeom prst="roundRect">
            <a:avLst>
              <a:gd name="adj" fmla="val 1522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800"/>
              </a:lnSpc>
            </a:pPr>
            <a:r>
              <a:rPr lang="en-US" sz="2000" dirty="0">
                <a:solidFill>
                  <a:schemeClr val="tx1"/>
                </a:solidFill>
                <a:latin typeface="Century Gothic" panose="020B0502020202020204" pitchFamily="34" charset="0"/>
              </a:rPr>
              <a:t>Forget your friends, focus on stuff </a:t>
            </a:r>
            <a:r>
              <a:rPr lang="en-US" sz="2000" i="1" dirty="0">
                <a:solidFill>
                  <a:schemeClr val="tx1"/>
                </a:solidFill>
                <a:latin typeface="Century Gothic" panose="020B0502020202020204" pitchFamily="34" charset="0"/>
              </a:rPr>
              <a:t>you</a:t>
            </a:r>
            <a:r>
              <a:rPr lang="en-US" sz="2000" dirty="0">
                <a:solidFill>
                  <a:schemeClr val="tx1"/>
                </a:solidFill>
                <a:latin typeface="Century Gothic" panose="020B0502020202020204" pitchFamily="34" charset="0"/>
              </a:rPr>
              <a:t> enjoy, and see who checks in.</a:t>
            </a:r>
          </a:p>
        </p:txBody>
      </p:sp>
    </p:spTree>
    <p:extLst>
      <p:ext uri="{BB962C8B-B14F-4D97-AF65-F5344CB8AC3E}">
        <p14:creationId xmlns:p14="http://schemas.microsoft.com/office/powerpoint/2010/main" val="526599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28712F-E6BB-63AD-CB53-6BF02BB0F20D}"/>
              </a:ext>
            </a:extLst>
          </p:cNvPr>
          <p:cNvSpPr>
            <a:spLocks noGrp="1"/>
          </p:cNvSpPr>
          <p:nvPr>
            <p:ph sz="half" idx="10"/>
          </p:nvPr>
        </p:nvSpPr>
        <p:spPr>
          <a:xfrm>
            <a:off x="213598" y="1290426"/>
            <a:ext cx="3556660" cy="4368246"/>
          </a:xfrm>
        </p:spPr>
        <p:txBody>
          <a:bodyPr>
            <a:normAutofit/>
          </a:bodyPr>
          <a:lstStyle/>
          <a:p>
            <a:pPr>
              <a:lnSpc>
                <a:spcPts val="3200"/>
              </a:lnSpc>
            </a:pPr>
            <a:r>
              <a:rPr lang="en-GB" sz="2400" dirty="0"/>
              <a:t>Explain how Finley’s frequent interactions with a chatbot may have influenced his behaviour and responses in the different scenarios. </a:t>
            </a:r>
          </a:p>
          <a:p>
            <a:pPr>
              <a:lnSpc>
                <a:spcPts val="3200"/>
              </a:lnSpc>
            </a:pPr>
            <a:endParaRPr lang="en-GB" sz="2400" dirty="0"/>
          </a:p>
        </p:txBody>
      </p:sp>
      <p:sp>
        <p:nvSpPr>
          <p:cNvPr id="3" name="Title 2">
            <a:extLst>
              <a:ext uri="{FF2B5EF4-FFF2-40B4-BE49-F238E27FC236}">
                <a16:creationId xmlns:a16="http://schemas.microsoft.com/office/drawing/2014/main" id="{67707EF1-B5FF-E675-3FC1-A3D7E5817A0E}"/>
              </a:ext>
            </a:extLst>
          </p:cNvPr>
          <p:cNvSpPr>
            <a:spLocks noGrp="1"/>
          </p:cNvSpPr>
          <p:nvPr>
            <p:ph type="title"/>
          </p:nvPr>
        </p:nvSpPr>
        <p:spPr>
          <a:xfrm>
            <a:off x="201397" y="550317"/>
            <a:ext cx="9433343" cy="694054"/>
          </a:xfrm>
        </p:spPr>
        <p:txBody>
          <a:bodyPr/>
          <a:lstStyle/>
          <a:p>
            <a:r>
              <a:rPr lang="en-GB" dirty="0"/>
              <a:t>How chatbots shape expectations</a:t>
            </a:r>
          </a:p>
        </p:txBody>
      </p:sp>
      <p:sp>
        <p:nvSpPr>
          <p:cNvPr id="4" name="Slide Number Placeholder 3">
            <a:extLst>
              <a:ext uri="{FF2B5EF4-FFF2-40B4-BE49-F238E27FC236}">
                <a16:creationId xmlns:a16="http://schemas.microsoft.com/office/drawing/2014/main" id="{075212BE-0A4D-B5C9-3EE6-C5BC244BDF6D}"/>
              </a:ext>
            </a:extLst>
          </p:cNvPr>
          <p:cNvSpPr>
            <a:spLocks noGrp="1"/>
          </p:cNvSpPr>
          <p:nvPr>
            <p:ph type="sldNum" sz="quarter" idx="4"/>
          </p:nvPr>
        </p:nvSpPr>
        <p:spPr/>
        <p:txBody>
          <a:bodyPr/>
          <a:lstStyle/>
          <a:p>
            <a:r>
              <a:rPr lang="en-GB" dirty="0"/>
              <a:t>© PSHE Association 2026</a:t>
            </a:r>
          </a:p>
        </p:txBody>
      </p:sp>
      <p:pic>
        <p:nvPicPr>
          <p:cNvPr id="8" name="Google Shape;398;p16">
            <a:extLst>
              <a:ext uri="{FF2B5EF4-FFF2-40B4-BE49-F238E27FC236}">
                <a16:creationId xmlns:a16="http://schemas.microsoft.com/office/drawing/2014/main" id="{3E6FB36C-8AA0-3EB3-9B61-831040C0C522}"/>
              </a:ext>
            </a:extLst>
          </p:cNvPr>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301624" y="5898239"/>
            <a:ext cx="408764" cy="664804"/>
          </a:xfrm>
          <a:prstGeom prst="rect">
            <a:avLst/>
          </a:prstGeom>
          <a:noFill/>
          <a:ln>
            <a:noFill/>
          </a:ln>
        </p:spPr>
      </p:pic>
      <p:pic>
        <p:nvPicPr>
          <p:cNvPr id="11" name="Google Shape;399;p16">
            <a:extLst>
              <a:ext uri="{FF2B5EF4-FFF2-40B4-BE49-F238E27FC236}">
                <a16:creationId xmlns:a16="http://schemas.microsoft.com/office/drawing/2014/main" id="{0880BB34-DB27-5DFE-81ED-EE20E0A4B2C1}"/>
              </a:ext>
            </a:extLst>
          </p:cNvPr>
          <p:cNvPicPr preferRelativeResize="0"/>
          <p:nvPr/>
        </p:nvPicPr>
        <p:blipFill rotWithShape="1">
          <a:blip r:embed="rId5">
            <a:alphaModFix/>
            <a:extLst>
              <a:ext uri="{BEBA8EAE-BF5A-486C-A8C5-ECC9F3942E4B}">
                <a14:imgProps xmlns:a14="http://schemas.microsoft.com/office/drawing/2010/main">
                  <a14:imgLayer r:embed="rId6">
                    <a14:imgEffect>
                      <a14:brightnessContrast bright="100000"/>
                    </a14:imgEffect>
                  </a14:imgLayer>
                </a14:imgProps>
              </a:ext>
            </a:extLst>
          </a:blip>
          <a:srcRect/>
          <a:stretch/>
        </p:blipFill>
        <p:spPr>
          <a:xfrm>
            <a:off x="710389" y="6051927"/>
            <a:ext cx="440209" cy="480636"/>
          </a:xfrm>
          <a:prstGeom prst="rect">
            <a:avLst/>
          </a:prstGeom>
          <a:noFill/>
          <a:ln>
            <a:noFill/>
          </a:ln>
        </p:spPr>
      </p:pic>
      <p:pic>
        <p:nvPicPr>
          <p:cNvPr id="14" name="Picture 13">
            <a:extLst>
              <a:ext uri="{FF2B5EF4-FFF2-40B4-BE49-F238E27FC236}">
                <a16:creationId xmlns:a16="http://schemas.microsoft.com/office/drawing/2014/main" id="{C61A0502-6F06-C0B2-6082-F0F5C5B74A2E}"/>
              </a:ext>
            </a:extLst>
          </p:cNvPr>
          <p:cNvPicPr>
            <a:picLocks noChangeAspect="1"/>
          </p:cNvPicPr>
          <p:nvPr/>
        </p:nvPicPr>
        <p:blipFill>
          <a:blip r:embed="rId7"/>
          <a:srcRect l="3" r="3"/>
          <a:stretch/>
        </p:blipFill>
        <p:spPr>
          <a:xfrm rot="569519">
            <a:off x="4348981" y="1865112"/>
            <a:ext cx="5826672" cy="4119432"/>
          </a:xfrm>
          <a:prstGeom prst="roundRect">
            <a:avLst>
              <a:gd name="adj" fmla="val 2942"/>
            </a:avLst>
          </a:prstGeom>
        </p:spPr>
      </p:pic>
    </p:spTree>
    <p:extLst>
      <p:ext uri="{BB962C8B-B14F-4D97-AF65-F5344CB8AC3E}">
        <p14:creationId xmlns:p14="http://schemas.microsoft.com/office/powerpoint/2010/main" val="308793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2FD6F32-9AE7-59E6-3ABA-F984EC11C8BF}"/>
              </a:ext>
            </a:extLst>
          </p:cNvPr>
          <p:cNvPicPr>
            <a:picLocks noChangeAspect="1"/>
          </p:cNvPicPr>
          <p:nvPr/>
        </p:nvPicPr>
        <p:blipFill>
          <a:blip r:embed="rId3"/>
          <a:srcRect l="33973" t="3302" r="15886" b="3139"/>
          <a:stretch>
            <a:fillRect/>
          </a:stretch>
        </p:blipFill>
        <p:spPr>
          <a:xfrm rot="752870">
            <a:off x="6283001" y="1777271"/>
            <a:ext cx="2916108" cy="3846796"/>
          </a:xfrm>
          <a:prstGeom prst="roundRect">
            <a:avLst>
              <a:gd name="adj" fmla="val 3165"/>
            </a:avLst>
          </a:prstGeom>
        </p:spPr>
      </p:pic>
      <p:sp>
        <p:nvSpPr>
          <p:cNvPr id="5" name="Rectangle 4">
            <a:extLst>
              <a:ext uri="{FF2B5EF4-FFF2-40B4-BE49-F238E27FC236}">
                <a16:creationId xmlns:a16="http://schemas.microsoft.com/office/drawing/2014/main" id="{E88CBA8C-7F24-9E77-2582-E048FECFAC63}"/>
              </a:ext>
            </a:extLst>
          </p:cNvPr>
          <p:cNvSpPr/>
          <p:nvPr/>
        </p:nvSpPr>
        <p:spPr>
          <a:xfrm>
            <a:off x="0" y="5768975"/>
            <a:ext cx="9906000" cy="1089025"/>
          </a:xfrm>
          <a:prstGeom prst="rect">
            <a:avLst/>
          </a:prstGeom>
          <a:solidFill>
            <a:srgbClr val="991D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8B91C952-4D70-61B6-1638-5397FB143A51}"/>
              </a:ext>
            </a:extLst>
          </p:cNvPr>
          <p:cNvSpPr>
            <a:spLocks noGrp="1"/>
          </p:cNvSpPr>
          <p:nvPr>
            <p:ph sz="half" idx="10"/>
          </p:nvPr>
        </p:nvSpPr>
        <p:spPr>
          <a:xfrm>
            <a:off x="213598" y="1849739"/>
            <a:ext cx="4882010" cy="2156679"/>
          </a:xfrm>
        </p:spPr>
        <p:txBody>
          <a:bodyPr/>
          <a:lstStyle/>
          <a:p>
            <a:pPr>
              <a:lnSpc>
                <a:spcPts val="3200"/>
              </a:lnSpc>
            </a:pPr>
            <a:r>
              <a:rPr lang="en-GB" sz="2400" dirty="0"/>
              <a:t>Finley has started to notice that some of the interactions with the chatbot have become a bit negative and is worried about how it’s making him feel. </a:t>
            </a:r>
          </a:p>
          <a:p>
            <a:endParaRPr lang="en-GB" dirty="0"/>
          </a:p>
        </p:txBody>
      </p:sp>
      <p:sp>
        <p:nvSpPr>
          <p:cNvPr id="3" name="Title 2">
            <a:extLst>
              <a:ext uri="{FF2B5EF4-FFF2-40B4-BE49-F238E27FC236}">
                <a16:creationId xmlns:a16="http://schemas.microsoft.com/office/drawing/2014/main" id="{E2B4FABD-679C-2F88-C905-1FD141B72B02}"/>
              </a:ext>
            </a:extLst>
          </p:cNvPr>
          <p:cNvSpPr>
            <a:spLocks noGrp="1"/>
          </p:cNvSpPr>
          <p:nvPr>
            <p:ph type="title"/>
          </p:nvPr>
        </p:nvSpPr>
        <p:spPr>
          <a:xfrm>
            <a:off x="213598" y="495166"/>
            <a:ext cx="4719407" cy="1275090"/>
          </a:xfrm>
        </p:spPr>
        <p:txBody>
          <a:bodyPr/>
          <a:lstStyle/>
          <a:p>
            <a:r>
              <a:rPr lang="en-GB" dirty="0"/>
              <a:t>Chatbots and wellbeing</a:t>
            </a:r>
          </a:p>
        </p:txBody>
      </p:sp>
      <p:sp>
        <p:nvSpPr>
          <p:cNvPr id="4" name="Slide Number Placeholder 3">
            <a:extLst>
              <a:ext uri="{FF2B5EF4-FFF2-40B4-BE49-F238E27FC236}">
                <a16:creationId xmlns:a16="http://schemas.microsoft.com/office/drawing/2014/main" id="{D8D3B964-6262-4D08-83A1-5AEB79DBE7C0}"/>
              </a:ext>
            </a:extLst>
          </p:cNvPr>
          <p:cNvSpPr>
            <a:spLocks noGrp="1"/>
          </p:cNvSpPr>
          <p:nvPr>
            <p:ph type="sldNum" sz="quarter" idx="4"/>
          </p:nvPr>
        </p:nvSpPr>
        <p:spPr/>
        <p:txBody>
          <a:bodyPr/>
          <a:lstStyle/>
          <a:p>
            <a:r>
              <a:rPr lang="en-GB" dirty="0"/>
              <a:t>© PSHE Association 2026</a:t>
            </a:r>
          </a:p>
        </p:txBody>
      </p:sp>
      <p:pic>
        <p:nvPicPr>
          <p:cNvPr id="7" name="Picture 6">
            <a:extLst>
              <a:ext uri="{FF2B5EF4-FFF2-40B4-BE49-F238E27FC236}">
                <a16:creationId xmlns:a16="http://schemas.microsoft.com/office/drawing/2014/main" id="{B91147C7-A57A-76B1-FE4B-E6D532FE20CF}"/>
              </a:ext>
            </a:extLst>
          </p:cNvPr>
          <p:cNvPicPr>
            <a:picLocks noChangeAspect="1"/>
          </p:cNvPicPr>
          <p:nvPr/>
        </p:nvPicPr>
        <p:blipFill>
          <a:blip r:embed="rId4"/>
          <a:stretch>
            <a:fillRect/>
          </a:stretch>
        </p:blipFill>
        <p:spPr>
          <a:xfrm>
            <a:off x="5630521" y="2301417"/>
            <a:ext cx="4221067" cy="4221067"/>
          </a:xfrm>
          <a:prstGeom prst="rect">
            <a:avLst/>
          </a:prstGeom>
        </p:spPr>
      </p:pic>
      <p:sp>
        <p:nvSpPr>
          <p:cNvPr id="12" name="Rounded Rectangle 11">
            <a:extLst>
              <a:ext uri="{FF2B5EF4-FFF2-40B4-BE49-F238E27FC236}">
                <a16:creationId xmlns:a16="http://schemas.microsoft.com/office/drawing/2014/main" id="{1E26A568-8581-A828-2A6B-B379C3CDB94A}"/>
              </a:ext>
            </a:extLst>
          </p:cNvPr>
          <p:cNvSpPr/>
          <p:nvPr/>
        </p:nvSpPr>
        <p:spPr>
          <a:xfrm>
            <a:off x="323850" y="4354513"/>
            <a:ext cx="4465638" cy="1655989"/>
          </a:xfrm>
          <a:prstGeom prst="roundRect">
            <a:avLst>
              <a:gd name="adj" fmla="val 5891"/>
            </a:avLst>
          </a:prstGeom>
          <a:solidFill>
            <a:srgbClr val="F6B4A5"/>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tlCol="0" anchor="t" anchorCtr="0"/>
          <a:lstStyle/>
          <a:p>
            <a:pPr>
              <a:lnSpc>
                <a:spcPts val="3200"/>
              </a:lnSpc>
            </a:pPr>
            <a:r>
              <a:rPr lang="en-GB" sz="2400" b="1" dirty="0">
                <a:solidFill>
                  <a:schemeClr val="tx1"/>
                </a:solidFill>
                <a:latin typeface="Century Gothic" panose="020B0502020202020204" pitchFamily="34" charset="0"/>
              </a:rPr>
              <a:t>How might the different negative interactions make Finley feel?</a:t>
            </a:r>
          </a:p>
        </p:txBody>
      </p:sp>
    </p:spTree>
    <p:extLst>
      <p:ext uri="{BB962C8B-B14F-4D97-AF65-F5344CB8AC3E}">
        <p14:creationId xmlns:p14="http://schemas.microsoft.com/office/powerpoint/2010/main" val="346625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EBAAE6A-C5C1-BB50-4B82-0183CE1C3811}"/>
              </a:ext>
            </a:extLst>
          </p:cNvPr>
          <p:cNvPicPr>
            <a:picLocks noChangeAspect="1"/>
          </p:cNvPicPr>
          <p:nvPr/>
        </p:nvPicPr>
        <p:blipFill>
          <a:blip r:embed="rId3"/>
          <a:srcRect l="11880" b="15512"/>
          <a:stretch>
            <a:fillRect/>
          </a:stretch>
        </p:blipFill>
        <p:spPr>
          <a:xfrm>
            <a:off x="0" y="2900519"/>
            <a:ext cx="4127628" cy="3957482"/>
          </a:xfrm>
          <a:prstGeom prst="rect">
            <a:avLst/>
          </a:prstGeom>
        </p:spPr>
      </p:pic>
      <p:sp>
        <p:nvSpPr>
          <p:cNvPr id="3" name="Title 2">
            <a:extLst>
              <a:ext uri="{FF2B5EF4-FFF2-40B4-BE49-F238E27FC236}">
                <a16:creationId xmlns:a16="http://schemas.microsoft.com/office/drawing/2014/main" id="{0DCBA776-F691-C0BE-B67C-CBC77CE8A6BB}"/>
              </a:ext>
            </a:extLst>
          </p:cNvPr>
          <p:cNvSpPr>
            <a:spLocks noGrp="1"/>
          </p:cNvSpPr>
          <p:nvPr>
            <p:ph type="title"/>
          </p:nvPr>
        </p:nvSpPr>
        <p:spPr>
          <a:xfrm>
            <a:off x="220715" y="543878"/>
            <a:ext cx="6152920" cy="694054"/>
          </a:xfrm>
        </p:spPr>
        <p:txBody>
          <a:bodyPr/>
          <a:lstStyle/>
          <a:p>
            <a:r>
              <a:rPr lang="en-GB" dirty="0"/>
              <a:t>Chatbots and wellbeing </a:t>
            </a:r>
          </a:p>
        </p:txBody>
      </p:sp>
      <p:sp>
        <p:nvSpPr>
          <p:cNvPr id="4" name="Slide Number Placeholder 3">
            <a:extLst>
              <a:ext uri="{FF2B5EF4-FFF2-40B4-BE49-F238E27FC236}">
                <a16:creationId xmlns:a16="http://schemas.microsoft.com/office/drawing/2014/main" id="{4F01B3AE-02EF-D2A1-D3FF-BF133D0B7907}"/>
              </a:ext>
            </a:extLst>
          </p:cNvPr>
          <p:cNvSpPr>
            <a:spLocks noGrp="1"/>
          </p:cNvSpPr>
          <p:nvPr>
            <p:ph type="sldNum" sz="quarter" idx="4"/>
          </p:nvPr>
        </p:nvSpPr>
        <p:spPr/>
        <p:txBody>
          <a:bodyPr/>
          <a:lstStyle/>
          <a:p>
            <a:r>
              <a:rPr lang="en-GB" dirty="0"/>
              <a:t>© PSHE Association 2026</a:t>
            </a:r>
          </a:p>
        </p:txBody>
      </p:sp>
      <p:sp>
        <p:nvSpPr>
          <p:cNvPr id="6" name="TextBox 5">
            <a:extLst>
              <a:ext uri="{FF2B5EF4-FFF2-40B4-BE49-F238E27FC236}">
                <a16:creationId xmlns:a16="http://schemas.microsoft.com/office/drawing/2014/main" id="{67B61947-7FF0-D05A-EBE7-E7BEA5BE6BF5}"/>
              </a:ext>
            </a:extLst>
          </p:cNvPr>
          <p:cNvSpPr txBox="1"/>
          <p:nvPr/>
        </p:nvSpPr>
        <p:spPr>
          <a:xfrm>
            <a:off x="233594" y="1291112"/>
            <a:ext cx="3393010" cy="2108654"/>
          </a:xfrm>
          <a:prstGeom prst="rect">
            <a:avLst/>
          </a:prstGeom>
          <a:solidFill>
            <a:schemeClr val="accent3"/>
          </a:solidFill>
          <a:ln>
            <a:solidFill>
              <a:schemeClr val="accent3"/>
            </a:solidFill>
          </a:ln>
        </p:spPr>
        <p:txBody>
          <a:bodyPr wrap="square">
            <a:spAutoFit/>
          </a:bodyPr>
          <a:lstStyle/>
          <a:p>
            <a:pPr>
              <a:lnSpc>
                <a:spcPts val="3200"/>
              </a:lnSpc>
              <a:spcBef>
                <a:spcPts val="1100"/>
              </a:spcBef>
              <a:buNone/>
            </a:pPr>
            <a:r>
              <a:rPr lang="en-GB" sz="24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W</a:t>
            </a:r>
            <a:r>
              <a:rPr lang="en-GB" sz="24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hat could Finley do, following some of the negative interactions and where could </a:t>
            </a:r>
            <a:r>
              <a:rPr lang="en-GB" sz="24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he </a:t>
            </a:r>
            <a:r>
              <a:rPr lang="en-GB" sz="24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get help?</a:t>
            </a:r>
          </a:p>
        </p:txBody>
      </p:sp>
      <p:sp>
        <p:nvSpPr>
          <p:cNvPr id="12" name="Rounded Rectangle 11">
            <a:extLst>
              <a:ext uri="{FF2B5EF4-FFF2-40B4-BE49-F238E27FC236}">
                <a16:creationId xmlns:a16="http://schemas.microsoft.com/office/drawing/2014/main" id="{151BC7AA-033C-3067-7428-BD68B1F34ACD}"/>
              </a:ext>
            </a:extLst>
          </p:cNvPr>
          <p:cNvSpPr/>
          <p:nvPr/>
        </p:nvSpPr>
        <p:spPr>
          <a:xfrm>
            <a:off x="4127628" y="1412875"/>
            <a:ext cx="5452936" cy="4998435"/>
          </a:xfrm>
          <a:prstGeom prst="roundRect">
            <a:avLst>
              <a:gd name="adj" fmla="val 4418"/>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90000" rIns="180000" rtlCol="0" anchor="t" anchorCtr="0"/>
          <a:lstStyle/>
          <a:p>
            <a:r>
              <a:rPr lang="en-GB" sz="2000" b="1" dirty="0">
                <a:solidFill>
                  <a:schemeClr val="tx1"/>
                </a:solidFill>
                <a:latin typeface="Century Gothic" panose="020B0502020202020204" pitchFamily="34" charset="0"/>
              </a:rPr>
              <a:t>It is important for Finley to remember: </a:t>
            </a:r>
          </a:p>
          <a:p>
            <a:pPr marL="198000" indent="-198000">
              <a:lnSpc>
                <a:spcPts val="2800"/>
              </a:lnSpc>
              <a:spcBef>
                <a:spcPts val="1100"/>
              </a:spcBef>
              <a:buClr>
                <a:schemeClr val="tx1"/>
              </a:buClr>
              <a:buFont typeface="Arial" panose="020B0604020202020204" pitchFamily="34" charset="0"/>
              <a:buChar char="•"/>
            </a:pPr>
            <a:r>
              <a:rPr lang="en-GB" sz="2000" dirty="0">
                <a:solidFill>
                  <a:schemeClr val="tx1"/>
                </a:solidFill>
                <a:latin typeface="Century Gothic" panose="020B0502020202020204" pitchFamily="34" charset="0"/>
              </a:rPr>
              <a:t>unlike in human relationships, there is no thought, feelings or intention going into the communication from the chatbot.</a:t>
            </a:r>
          </a:p>
          <a:p>
            <a:pPr marL="198000" indent="-198000">
              <a:lnSpc>
                <a:spcPts val="2800"/>
              </a:lnSpc>
              <a:spcBef>
                <a:spcPts val="1100"/>
              </a:spcBef>
              <a:buClr>
                <a:schemeClr val="tx1"/>
              </a:buClr>
              <a:buFont typeface="Arial" panose="020B0604020202020204" pitchFamily="34" charset="0"/>
              <a:buChar char="•"/>
            </a:pPr>
            <a:r>
              <a:rPr lang="en-GB" sz="2000" dirty="0">
                <a:solidFill>
                  <a:schemeClr val="tx1"/>
                </a:solidFill>
                <a:latin typeface="Century Gothic" panose="020B0502020202020204" pitchFamily="34" charset="0"/>
              </a:rPr>
              <a:t>the advice given by the chatbot can’t be relied upon and won’t necessarily be constructive or personal to Finley.</a:t>
            </a:r>
          </a:p>
          <a:p>
            <a:pPr marL="198000" indent="-198000">
              <a:lnSpc>
                <a:spcPts val="2800"/>
              </a:lnSpc>
              <a:spcBef>
                <a:spcPts val="1100"/>
              </a:spcBef>
              <a:buClr>
                <a:schemeClr val="tx1"/>
              </a:buClr>
              <a:buFont typeface="Arial" panose="020B0604020202020204" pitchFamily="34" charset="0"/>
              <a:buChar char="•"/>
            </a:pPr>
            <a:r>
              <a:rPr lang="en-GB" sz="2000" dirty="0">
                <a:solidFill>
                  <a:schemeClr val="tx1"/>
                </a:solidFill>
                <a:latin typeface="Century Gothic" panose="020B0502020202020204" pitchFamily="34" charset="0"/>
              </a:rPr>
              <a:t>if Finley needs help and advice about managing friendship issues, this is best sought from reliable online sources.</a:t>
            </a:r>
          </a:p>
        </p:txBody>
      </p:sp>
    </p:spTree>
    <p:extLst>
      <p:ext uri="{BB962C8B-B14F-4D97-AF65-F5344CB8AC3E}">
        <p14:creationId xmlns:p14="http://schemas.microsoft.com/office/powerpoint/2010/main" val="132825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9CADEF3-FF53-9C5B-969E-3053486027C8}"/>
              </a:ext>
            </a:extLst>
          </p:cNvPr>
          <p:cNvPicPr>
            <a:picLocks noChangeAspect="1"/>
          </p:cNvPicPr>
          <p:nvPr/>
        </p:nvPicPr>
        <p:blipFill>
          <a:blip r:embed="rId3"/>
          <a:stretch>
            <a:fillRect/>
          </a:stretch>
        </p:blipFill>
        <p:spPr>
          <a:xfrm rot="403051">
            <a:off x="1115900" y="2522614"/>
            <a:ext cx="2874696" cy="989297"/>
          </a:xfrm>
          <a:prstGeom prst="rect">
            <a:avLst/>
          </a:prstGeom>
        </p:spPr>
      </p:pic>
      <p:pic>
        <p:nvPicPr>
          <p:cNvPr id="16" name="Picture 15">
            <a:extLst>
              <a:ext uri="{FF2B5EF4-FFF2-40B4-BE49-F238E27FC236}">
                <a16:creationId xmlns:a16="http://schemas.microsoft.com/office/drawing/2014/main" id="{E0DAC079-26BE-76BC-E1FA-82FA7D8C353C}"/>
              </a:ext>
            </a:extLst>
          </p:cNvPr>
          <p:cNvPicPr>
            <a:picLocks noChangeAspect="1"/>
          </p:cNvPicPr>
          <p:nvPr/>
        </p:nvPicPr>
        <p:blipFill>
          <a:blip r:embed="rId4"/>
          <a:stretch>
            <a:fillRect/>
          </a:stretch>
        </p:blipFill>
        <p:spPr>
          <a:xfrm>
            <a:off x="-401590" y="2529301"/>
            <a:ext cx="3701340" cy="3701340"/>
          </a:xfrm>
          <a:prstGeom prst="rect">
            <a:avLst/>
          </a:prstGeom>
        </p:spPr>
      </p:pic>
      <p:sp>
        <p:nvSpPr>
          <p:cNvPr id="17" name="Rectangle 16">
            <a:extLst>
              <a:ext uri="{FF2B5EF4-FFF2-40B4-BE49-F238E27FC236}">
                <a16:creationId xmlns:a16="http://schemas.microsoft.com/office/drawing/2014/main" id="{96858010-1F73-3FF4-71A5-1F5FB16A3A08}"/>
              </a:ext>
            </a:extLst>
          </p:cNvPr>
          <p:cNvSpPr/>
          <p:nvPr/>
        </p:nvSpPr>
        <p:spPr>
          <a:xfrm>
            <a:off x="0" y="5783366"/>
            <a:ext cx="9906000" cy="1089025"/>
          </a:xfrm>
          <a:prstGeom prst="rect">
            <a:avLst/>
          </a:prstGeom>
          <a:solidFill>
            <a:srgbClr val="384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A3795251-FE0B-C285-336D-C47FD68B85C6}"/>
              </a:ext>
            </a:extLst>
          </p:cNvPr>
          <p:cNvSpPr>
            <a:spLocks noGrp="1"/>
          </p:cNvSpPr>
          <p:nvPr>
            <p:ph type="title"/>
          </p:nvPr>
        </p:nvSpPr>
        <p:spPr>
          <a:xfrm>
            <a:off x="220714" y="543878"/>
            <a:ext cx="7749945" cy="694054"/>
          </a:xfrm>
        </p:spPr>
        <p:txBody>
          <a:bodyPr/>
          <a:lstStyle/>
          <a:p>
            <a:r>
              <a:rPr lang="en-GB" dirty="0"/>
              <a:t>Chatbots and wellbeing</a:t>
            </a:r>
          </a:p>
        </p:txBody>
      </p:sp>
      <p:sp>
        <p:nvSpPr>
          <p:cNvPr id="4" name="Slide Number Placeholder 3">
            <a:extLst>
              <a:ext uri="{FF2B5EF4-FFF2-40B4-BE49-F238E27FC236}">
                <a16:creationId xmlns:a16="http://schemas.microsoft.com/office/drawing/2014/main" id="{1EC9254B-79CA-2C2B-EBB1-451B0E82DD0B}"/>
              </a:ext>
            </a:extLst>
          </p:cNvPr>
          <p:cNvSpPr>
            <a:spLocks noGrp="1"/>
          </p:cNvSpPr>
          <p:nvPr>
            <p:ph type="sldNum" sz="quarter" idx="4"/>
          </p:nvPr>
        </p:nvSpPr>
        <p:spPr/>
        <p:txBody>
          <a:bodyPr/>
          <a:lstStyle/>
          <a:p>
            <a:r>
              <a:rPr lang="en-GB" dirty="0">
                <a:solidFill>
                  <a:schemeClr val="bg1"/>
                </a:solidFill>
              </a:rPr>
              <a:t>© PSHE Association 2026</a:t>
            </a:r>
          </a:p>
        </p:txBody>
      </p:sp>
      <p:sp>
        <p:nvSpPr>
          <p:cNvPr id="12" name="TextBox 11">
            <a:extLst>
              <a:ext uri="{FF2B5EF4-FFF2-40B4-BE49-F238E27FC236}">
                <a16:creationId xmlns:a16="http://schemas.microsoft.com/office/drawing/2014/main" id="{E31411DC-044C-3EEE-CC84-E459B3415871}"/>
              </a:ext>
            </a:extLst>
          </p:cNvPr>
          <p:cNvSpPr txBox="1"/>
          <p:nvPr/>
        </p:nvSpPr>
        <p:spPr>
          <a:xfrm>
            <a:off x="214277" y="1303304"/>
            <a:ext cx="2958870" cy="830997"/>
          </a:xfrm>
          <a:prstGeom prst="rect">
            <a:avLst/>
          </a:prstGeom>
          <a:noFill/>
        </p:spPr>
        <p:txBody>
          <a:bodyPr wrap="square">
            <a:spAutoFit/>
          </a:bodyPr>
          <a:lstStyle/>
          <a:p>
            <a:r>
              <a:rPr lang="en-GB" sz="2400" b="1" dirty="0">
                <a:latin typeface="Century Gothic" panose="020B0502020202020204" pitchFamily="34" charset="0"/>
              </a:rPr>
              <a:t>Finley decides to ask Ife for help. </a:t>
            </a:r>
          </a:p>
        </p:txBody>
      </p:sp>
      <p:pic>
        <p:nvPicPr>
          <p:cNvPr id="5" name="Google Shape;398;p16">
            <a:extLst>
              <a:ext uri="{FF2B5EF4-FFF2-40B4-BE49-F238E27FC236}">
                <a16:creationId xmlns:a16="http://schemas.microsoft.com/office/drawing/2014/main" id="{4DF257AC-A389-8A50-E80C-CD30A6B4DB7A}"/>
              </a:ext>
            </a:extLst>
          </p:cNvPr>
          <p:cNvPicPr preferRelativeResize="0"/>
          <p:nvPr/>
        </p:nvPicPr>
        <p:blipFill rotWithShape="1">
          <a:blip r:embed="rId5">
            <a:alphaModFix/>
            <a:extLst>
              <a:ext uri="{BEBA8EAE-BF5A-486C-A8C5-ECC9F3942E4B}">
                <a14:imgProps xmlns:a14="http://schemas.microsoft.com/office/drawing/2010/main">
                  <a14:imgLayer r:embed="rId6">
                    <a14:imgEffect>
                      <a14:brightnessContrast bright="100000"/>
                    </a14:imgEffect>
                  </a14:imgLayer>
                </a14:imgProps>
              </a:ext>
            </a:extLst>
          </a:blip>
          <a:srcRect/>
          <a:stretch/>
        </p:blipFill>
        <p:spPr>
          <a:xfrm>
            <a:off x="301624" y="5898239"/>
            <a:ext cx="408764" cy="664804"/>
          </a:xfrm>
          <a:prstGeom prst="rect">
            <a:avLst/>
          </a:prstGeom>
          <a:noFill/>
          <a:ln>
            <a:noFill/>
          </a:ln>
        </p:spPr>
      </p:pic>
      <p:pic>
        <p:nvPicPr>
          <p:cNvPr id="6" name="Google Shape;399;p16">
            <a:extLst>
              <a:ext uri="{FF2B5EF4-FFF2-40B4-BE49-F238E27FC236}">
                <a16:creationId xmlns:a16="http://schemas.microsoft.com/office/drawing/2014/main" id="{F7C47086-6D40-8589-FFC9-8D8242C718CD}"/>
              </a:ext>
            </a:extLst>
          </p:cNvPr>
          <p:cNvPicPr preferRelativeResize="0"/>
          <p:nvPr/>
        </p:nvPicPr>
        <p:blipFill rotWithShape="1">
          <a:blip r:embed="rId7">
            <a:alphaModFix/>
            <a:extLst>
              <a:ext uri="{BEBA8EAE-BF5A-486C-A8C5-ECC9F3942E4B}">
                <a14:imgProps xmlns:a14="http://schemas.microsoft.com/office/drawing/2010/main">
                  <a14:imgLayer r:embed="rId8">
                    <a14:imgEffect>
                      <a14:brightnessContrast bright="100000"/>
                    </a14:imgEffect>
                  </a14:imgLayer>
                </a14:imgProps>
              </a:ext>
            </a:extLst>
          </a:blip>
          <a:srcRect/>
          <a:stretch/>
        </p:blipFill>
        <p:spPr>
          <a:xfrm>
            <a:off x="710389" y="6051927"/>
            <a:ext cx="440209" cy="480636"/>
          </a:xfrm>
          <a:prstGeom prst="rect">
            <a:avLst/>
          </a:prstGeom>
          <a:noFill/>
          <a:ln>
            <a:noFill/>
          </a:ln>
        </p:spPr>
      </p:pic>
      <p:sp>
        <p:nvSpPr>
          <p:cNvPr id="7" name="Rounded Rectangle 6">
            <a:extLst>
              <a:ext uri="{FF2B5EF4-FFF2-40B4-BE49-F238E27FC236}">
                <a16:creationId xmlns:a16="http://schemas.microsoft.com/office/drawing/2014/main" id="{B6A2F234-2EED-6D05-3B3F-DB02567D7D0F}"/>
              </a:ext>
            </a:extLst>
          </p:cNvPr>
          <p:cNvSpPr/>
          <p:nvPr/>
        </p:nvSpPr>
        <p:spPr>
          <a:xfrm>
            <a:off x="4127628" y="1412875"/>
            <a:ext cx="5452936" cy="4998435"/>
          </a:xfrm>
          <a:prstGeom prst="roundRect">
            <a:avLst>
              <a:gd name="adj" fmla="val 4418"/>
            </a:avLst>
          </a:prstGeom>
          <a:solidFill>
            <a:srgbClr val="BCCE96"/>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90000" rIns="288000" rtlCol="0" anchor="t" anchorCtr="0"/>
          <a:lstStyle/>
          <a:p>
            <a:r>
              <a:rPr lang="en-GB" sz="2000" b="1" dirty="0">
                <a:solidFill>
                  <a:schemeClr val="tx1"/>
                </a:solidFill>
                <a:latin typeface="Century Gothic" panose="020B0502020202020204" pitchFamily="34" charset="0"/>
              </a:rPr>
              <a:t>Write a script for the advice Ife could give Finley, including:</a:t>
            </a:r>
          </a:p>
          <a:p>
            <a:pPr marL="126000" lvl="0" indent="-126000">
              <a:lnSpc>
                <a:spcPts val="2800"/>
              </a:lnSpc>
              <a:spcBef>
                <a:spcPts val="1100"/>
              </a:spcBef>
              <a:buClr>
                <a:schemeClr val="tx1"/>
              </a:buClr>
              <a:buFont typeface="Arial" panose="020B0604020202020204" pitchFamily="34" charset="0"/>
              <a:buChar char="•"/>
            </a:pPr>
            <a:r>
              <a:rPr lang="en-GB" sz="2000" dirty="0">
                <a:solidFill>
                  <a:schemeClr val="tx1"/>
                </a:solidFill>
                <a:latin typeface="Century Gothic" panose="020B0502020202020204" pitchFamily="34" charset="0"/>
              </a:rPr>
              <a:t>how the relationship with the chatbot is different to the relationship with Finley’s friends</a:t>
            </a:r>
          </a:p>
          <a:p>
            <a:pPr marL="126000" lvl="0" indent="-126000">
              <a:lnSpc>
                <a:spcPts val="2800"/>
              </a:lnSpc>
              <a:spcBef>
                <a:spcPts val="1100"/>
              </a:spcBef>
              <a:buClr>
                <a:schemeClr val="tx1"/>
              </a:buClr>
              <a:buFont typeface="Arial" panose="020B0604020202020204" pitchFamily="34" charset="0"/>
              <a:buChar char="•"/>
            </a:pPr>
            <a:r>
              <a:rPr lang="en-GB" sz="2000" dirty="0">
                <a:solidFill>
                  <a:schemeClr val="tx1"/>
                </a:solidFill>
                <a:latin typeface="Century Gothic" panose="020B0502020202020204" pitchFamily="34" charset="0"/>
              </a:rPr>
              <a:t>how Finley could respond to some of the negative interactions</a:t>
            </a:r>
          </a:p>
          <a:p>
            <a:pPr marL="126000" lvl="0" indent="-126000">
              <a:lnSpc>
                <a:spcPts val="2800"/>
              </a:lnSpc>
              <a:spcBef>
                <a:spcPts val="1100"/>
              </a:spcBef>
              <a:buClr>
                <a:schemeClr val="tx1"/>
              </a:buClr>
              <a:buFont typeface="Arial" panose="020B0604020202020204" pitchFamily="34" charset="0"/>
              <a:buChar char="•"/>
            </a:pPr>
            <a:r>
              <a:rPr lang="en-GB" sz="2000" dirty="0">
                <a:solidFill>
                  <a:schemeClr val="tx1"/>
                </a:solidFill>
                <a:latin typeface="Century Gothic" panose="020B0502020202020204" pitchFamily="34" charset="0"/>
              </a:rPr>
              <a:t>how Finley could manage his emotions in relation to ending interactions with the chatbot</a:t>
            </a:r>
          </a:p>
          <a:p>
            <a:pPr marL="126000" lvl="0" indent="-126000">
              <a:lnSpc>
                <a:spcPts val="2800"/>
              </a:lnSpc>
              <a:spcBef>
                <a:spcPts val="1100"/>
              </a:spcBef>
              <a:buClr>
                <a:schemeClr val="tx1"/>
              </a:buClr>
              <a:buFont typeface="Arial" panose="020B0604020202020204" pitchFamily="34" charset="0"/>
              <a:buChar char="•"/>
            </a:pPr>
            <a:r>
              <a:rPr lang="en-GB" sz="2000" dirty="0">
                <a:solidFill>
                  <a:schemeClr val="tx1"/>
                </a:solidFill>
                <a:latin typeface="Century Gothic" panose="020B0502020202020204" pitchFamily="34" charset="0"/>
              </a:rPr>
              <a:t>where Finley could get help</a:t>
            </a:r>
          </a:p>
        </p:txBody>
      </p:sp>
    </p:spTree>
    <p:extLst>
      <p:ext uri="{BB962C8B-B14F-4D97-AF65-F5344CB8AC3E}">
        <p14:creationId xmlns:p14="http://schemas.microsoft.com/office/powerpoint/2010/main" val="317944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D841EA-ECB6-66AB-DC6B-895F0F8C5BD0}"/>
              </a:ext>
            </a:extLst>
          </p:cNvPr>
          <p:cNvSpPr>
            <a:spLocks noGrp="1"/>
          </p:cNvSpPr>
          <p:nvPr>
            <p:ph sz="half" idx="10"/>
          </p:nvPr>
        </p:nvSpPr>
        <p:spPr>
          <a:xfrm>
            <a:off x="246427" y="1291071"/>
            <a:ext cx="7375848" cy="4566366"/>
          </a:xfrm>
        </p:spPr>
        <p:txBody>
          <a:bodyPr/>
          <a:lstStyle/>
          <a:p>
            <a:pPr>
              <a:lnSpc>
                <a:spcPts val="2800"/>
              </a:lnSpc>
              <a:spcBef>
                <a:spcPts val="1100"/>
              </a:spcBef>
              <a:spcAft>
                <a:spcPts val="0"/>
              </a:spcAft>
            </a:pPr>
            <a:r>
              <a:rPr lang="en-US" dirty="0"/>
              <a:t>The slides in this presentation are divided into two sections:</a:t>
            </a:r>
          </a:p>
          <a:p>
            <a:pPr marL="234000" indent="-234000">
              <a:lnSpc>
                <a:spcPts val="2800"/>
              </a:lnSpc>
              <a:spcBef>
                <a:spcPts val="1100"/>
              </a:spcBef>
              <a:spcAft>
                <a:spcPts val="0"/>
              </a:spcAft>
              <a:buFont typeface="+mj-lt"/>
              <a:buAutoNum type="romanLcPeriod"/>
            </a:pPr>
            <a:r>
              <a:rPr lang="en-US" b="1" i="1" dirty="0"/>
              <a:t>Teacher slides (purple) </a:t>
            </a:r>
            <a:r>
              <a:rPr lang="en-US" dirty="0"/>
              <a:t>– provide key information regarding lesson preparation.</a:t>
            </a:r>
          </a:p>
          <a:p>
            <a:pPr marL="234000" indent="-234000">
              <a:lnSpc>
                <a:spcPts val="2800"/>
              </a:lnSpc>
              <a:spcBef>
                <a:spcPts val="1100"/>
              </a:spcBef>
              <a:spcAft>
                <a:spcPts val="0"/>
              </a:spcAft>
              <a:buFont typeface="+mj-lt"/>
              <a:buAutoNum type="romanLcPeriod"/>
            </a:pPr>
            <a:r>
              <a:rPr lang="en-US" b="1" i="1" dirty="0"/>
              <a:t>Student slides </a:t>
            </a:r>
            <a:r>
              <a:rPr lang="en-US" dirty="0"/>
              <a:t>– provide a visual focus point for students during the lesson and delivery notes for teachers about the activities. Click ‘notes’ to view these. </a:t>
            </a:r>
          </a:p>
          <a:p>
            <a:pPr>
              <a:lnSpc>
                <a:spcPts val="2800"/>
              </a:lnSpc>
              <a:spcBef>
                <a:spcPts val="1100"/>
              </a:spcBef>
              <a:spcAft>
                <a:spcPts val="0"/>
              </a:spcAft>
            </a:pPr>
            <a:r>
              <a:rPr lang="en-US" dirty="0"/>
              <a:t>Ensure that you select ‘Use Presenter View’ under the ‘Slide Show’ tab – this will allow you to preview the teaching notes on your monitor while the main presentation is displayed on a screen/smartboard.</a:t>
            </a:r>
          </a:p>
          <a:p>
            <a:pPr>
              <a:lnSpc>
                <a:spcPts val="2800"/>
              </a:lnSpc>
              <a:spcBef>
                <a:spcPts val="1100"/>
              </a:spcBef>
            </a:pPr>
            <a:endParaRPr lang="en-US" dirty="0"/>
          </a:p>
          <a:p>
            <a:pPr>
              <a:lnSpc>
                <a:spcPts val="2800"/>
              </a:lnSpc>
              <a:spcBef>
                <a:spcPts val="1100"/>
              </a:spcBef>
            </a:pPr>
            <a:endParaRPr lang="en-US" dirty="0"/>
          </a:p>
        </p:txBody>
      </p:sp>
      <p:sp>
        <p:nvSpPr>
          <p:cNvPr id="4" name="Slide Number Placeholder 5">
            <a:extLst>
              <a:ext uri="{FF2B5EF4-FFF2-40B4-BE49-F238E27FC236}">
                <a16:creationId xmlns:a16="http://schemas.microsoft.com/office/drawing/2014/main" id="{EB3A5DCE-84C3-2258-1D58-DAC034C41654}"/>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2026</a:t>
            </a:r>
          </a:p>
        </p:txBody>
      </p:sp>
      <p:sp>
        <p:nvSpPr>
          <p:cNvPr id="6" name="Title 5">
            <a:extLst>
              <a:ext uri="{FF2B5EF4-FFF2-40B4-BE49-F238E27FC236}">
                <a16:creationId xmlns:a16="http://schemas.microsoft.com/office/drawing/2014/main" id="{7B9C906D-6583-8109-A627-228C516B4A8A}"/>
              </a:ext>
            </a:extLst>
          </p:cNvPr>
          <p:cNvSpPr>
            <a:spLocks noGrp="1"/>
          </p:cNvSpPr>
          <p:nvPr>
            <p:ph type="title"/>
          </p:nvPr>
        </p:nvSpPr>
        <p:spPr>
          <a:xfrm>
            <a:off x="205987" y="587217"/>
            <a:ext cx="7498822" cy="694054"/>
          </a:xfrm>
        </p:spPr>
        <p:txBody>
          <a:bodyPr/>
          <a:lstStyle/>
          <a:p>
            <a:r>
              <a:rPr lang="en-US" dirty="0"/>
              <a:t>Using this PowerPoint</a:t>
            </a:r>
          </a:p>
        </p:txBody>
      </p:sp>
    </p:spTree>
    <p:extLst>
      <p:ext uri="{BB962C8B-B14F-4D97-AF65-F5344CB8AC3E}">
        <p14:creationId xmlns:p14="http://schemas.microsoft.com/office/powerpoint/2010/main" val="2868642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F5BFDC-98CD-53ED-5E2D-6E416F9B518A}"/>
              </a:ext>
            </a:extLst>
          </p:cNvPr>
          <p:cNvSpPr>
            <a:spLocks noGrp="1"/>
          </p:cNvSpPr>
          <p:nvPr>
            <p:ph type="title"/>
          </p:nvPr>
        </p:nvSpPr>
        <p:spPr>
          <a:xfrm>
            <a:off x="214275" y="543878"/>
            <a:ext cx="7749945" cy="694054"/>
          </a:xfrm>
        </p:spPr>
        <p:txBody>
          <a:bodyPr/>
          <a:lstStyle/>
          <a:p>
            <a:r>
              <a:rPr lang="en-GB" dirty="0"/>
              <a:t>Check the script includes:</a:t>
            </a:r>
            <a:endParaRPr lang="en-US" dirty="0"/>
          </a:p>
        </p:txBody>
      </p:sp>
      <p:sp>
        <p:nvSpPr>
          <p:cNvPr id="4" name="Slide Number Placeholder 3">
            <a:extLst>
              <a:ext uri="{FF2B5EF4-FFF2-40B4-BE49-F238E27FC236}">
                <a16:creationId xmlns:a16="http://schemas.microsoft.com/office/drawing/2014/main" id="{77F85747-9609-1429-8D7B-5B39D1A72AC1}"/>
              </a:ext>
            </a:extLst>
          </p:cNvPr>
          <p:cNvSpPr>
            <a:spLocks noGrp="1"/>
          </p:cNvSpPr>
          <p:nvPr>
            <p:ph type="sldNum" sz="quarter" idx="4"/>
          </p:nvPr>
        </p:nvSpPr>
        <p:spPr/>
        <p:txBody>
          <a:bodyPr/>
          <a:lstStyle/>
          <a:p>
            <a:r>
              <a:rPr lang="en-GB" dirty="0"/>
              <a:t>© PSHE Association 2026</a:t>
            </a:r>
          </a:p>
        </p:txBody>
      </p:sp>
      <p:sp>
        <p:nvSpPr>
          <p:cNvPr id="2" name="Content Placeholder 1">
            <a:extLst>
              <a:ext uri="{FF2B5EF4-FFF2-40B4-BE49-F238E27FC236}">
                <a16:creationId xmlns:a16="http://schemas.microsoft.com/office/drawing/2014/main" id="{CBB324AC-AF0C-13C1-D7B9-5DD0CABF2A3F}"/>
              </a:ext>
            </a:extLst>
          </p:cNvPr>
          <p:cNvSpPr>
            <a:spLocks noGrp="1"/>
          </p:cNvSpPr>
          <p:nvPr>
            <p:ph sz="half" idx="4294967295"/>
          </p:nvPr>
        </p:nvSpPr>
        <p:spPr>
          <a:xfrm>
            <a:off x="233592" y="1327103"/>
            <a:ext cx="6833252" cy="5108575"/>
          </a:xfrm>
        </p:spPr>
        <p:txBody>
          <a:bodyPr>
            <a:noAutofit/>
          </a:bodyPr>
          <a:lstStyle/>
          <a:p>
            <a:pPr marL="306000" indent="-306000">
              <a:lnSpc>
                <a:spcPts val="2800"/>
              </a:lnSpc>
              <a:spcBef>
                <a:spcPts val="1200"/>
              </a:spcBef>
              <a:buFont typeface="Wingdings" pitchFamily="2" charset="2"/>
              <a:buChar char="ü"/>
            </a:pPr>
            <a:r>
              <a:rPr lang="en-US" sz="2000" dirty="0"/>
              <a:t>how the relationship with the chatbot is different e.g. no thought or feelings from the chatbot’s side. </a:t>
            </a:r>
          </a:p>
          <a:p>
            <a:pPr marL="306000" indent="-306000">
              <a:lnSpc>
                <a:spcPts val="2800"/>
              </a:lnSpc>
              <a:spcBef>
                <a:spcPts val="1200"/>
              </a:spcBef>
              <a:buFont typeface="Wingdings" pitchFamily="2" charset="2"/>
              <a:buChar char="ü"/>
            </a:pPr>
            <a:r>
              <a:rPr lang="en-US" sz="2000" dirty="0"/>
              <a:t>how Finley could respond e.g. report to the app; fact-check responses or ask friends and trusted adults; take a break from the chatbot.</a:t>
            </a:r>
          </a:p>
          <a:p>
            <a:pPr marL="306000" indent="-306000">
              <a:lnSpc>
                <a:spcPts val="2800"/>
              </a:lnSpc>
              <a:spcBef>
                <a:spcPts val="1200"/>
              </a:spcBef>
              <a:buFont typeface="Wingdings" pitchFamily="2" charset="2"/>
              <a:buChar char="ü"/>
            </a:pPr>
            <a:r>
              <a:rPr lang="en-US" sz="2000" dirty="0"/>
              <a:t>emotions he might be feeling and ways to manage these e.g., he might feel emotions such as loss, guilt, loneliness; taking time to take part in activities he enjoys, particularly with friends, may help; talking to a trusted adult.</a:t>
            </a:r>
          </a:p>
          <a:p>
            <a:pPr marL="306000" indent="-306000">
              <a:lnSpc>
                <a:spcPts val="2800"/>
              </a:lnSpc>
              <a:spcBef>
                <a:spcPts val="1200"/>
              </a:spcBef>
              <a:buFont typeface="Wingdings" pitchFamily="2" charset="2"/>
              <a:buChar char="ü"/>
            </a:pPr>
            <a:r>
              <a:rPr lang="en-US" sz="2000" dirty="0"/>
              <a:t>where Finley could get help e.g. speaking to a trusted adult or </a:t>
            </a:r>
            <a:r>
              <a:rPr lang="en-US" sz="2000" dirty="0" err="1"/>
              <a:t>organisations</a:t>
            </a:r>
            <a:r>
              <a:rPr lang="en-US" sz="2000" dirty="0"/>
              <a:t> such as CEOP, ChildLine or Young minds.</a:t>
            </a:r>
          </a:p>
          <a:p>
            <a:pPr marL="342900" indent="-342900">
              <a:buFont typeface="Wingdings" pitchFamily="2" charset="2"/>
              <a:buChar char="ü"/>
            </a:pPr>
            <a:endParaRPr lang="en-GB" sz="2400" dirty="0"/>
          </a:p>
        </p:txBody>
      </p:sp>
      <p:pic>
        <p:nvPicPr>
          <p:cNvPr id="6" name="Picture 5">
            <a:extLst>
              <a:ext uri="{FF2B5EF4-FFF2-40B4-BE49-F238E27FC236}">
                <a16:creationId xmlns:a16="http://schemas.microsoft.com/office/drawing/2014/main" id="{475B52D8-2AF1-A35B-66DF-EF242F5A5DE0}"/>
              </a:ext>
            </a:extLst>
          </p:cNvPr>
          <p:cNvPicPr>
            <a:picLocks noChangeAspect="1"/>
          </p:cNvPicPr>
          <p:nvPr/>
        </p:nvPicPr>
        <p:blipFill>
          <a:blip r:embed="rId3"/>
          <a:srcRect r="12414"/>
          <a:stretch>
            <a:fillRect/>
          </a:stretch>
        </p:blipFill>
        <p:spPr>
          <a:xfrm>
            <a:off x="7438086" y="2266134"/>
            <a:ext cx="2467914" cy="3845147"/>
          </a:xfrm>
          <a:prstGeom prst="rect">
            <a:avLst/>
          </a:prstGeom>
        </p:spPr>
      </p:pic>
    </p:spTree>
    <p:extLst>
      <p:ext uri="{BB962C8B-B14F-4D97-AF65-F5344CB8AC3E}">
        <p14:creationId xmlns:p14="http://schemas.microsoft.com/office/powerpoint/2010/main" val="2560047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D5BEAD-9E9C-3831-8BBC-3991DB4A7FA0}"/>
              </a:ext>
            </a:extLst>
          </p:cNvPr>
          <p:cNvPicPr>
            <a:picLocks noChangeAspect="1"/>
          </p:cNvPicPr>
          <p:nvPr/>
        </p:nvPicPr>
        <p:blipFill>
          <a:blip r:embed="rId3"/>
          <a:stretch>
            <a:fillRect/>
          </a:stretch>
        </p:blipFill>
        <p:spPr>
          <a:xfrm>
            <a:off x="679185" y="984381"/>
            <a:ext cx="8547630" cy="5426930"/>
          </a:xfrm>
          <a:prstGeom prst="rect">
            <a:avLst/>
          </a:prstGeom>
        </p:spPr>
      </p:pic>
      <p:sp>
        <p:nvSpPr>
          <p:cNvPr id="3" name="Title 2">
            <a:extLst>
              <a:ext uri="{FF2B5EF4-FFF2-40B4-BE49-F238E27FC236}">
                <a16:creationId xmlns:a16="http://schemas.microsoft.com/office/drawing/2014/main" id="{6F306E8A-06BC-5A7F-7AE0-941EBC81DC43}"/>
              </a:ext>
            </a:extLst>
          </p:cNvPr>
          <p:cNvSpPr>
            <a:spLocks noGrp="1"/>
          </p:cNvSpPr>
          <p:nvPr>
            <p:ph type="title"/>
          </p:nvPr>
        </p:nvSpPr>
        <p:spPr>
          <a:xfrm>
            <a:off x="207837" y="543878"/>
            <a:ext cx="4881332" cy="694054"/>
          </a:xfrm>
        </p:spPr>
        <p:txBody>
          <a:bodyPr/>
          <a:lstStyle/>
          <a:p>
            <a:r>
              <a:rPr lang="en-GB" dirty="0"/>
              <a:t>Reflection</a:t>
            </a:r>
          </a:p>
        </p:txBody>
      </p:sp>
      <p:sp>
        <p:nvSpPr>
          <p:cNvPr id="2" name="Content Placeholder 1">
            <a:extLst>
              <a:ext uri="{FF2B5EF4-FFF2-40B4-BE49-F238E27FC236}">
                <a16:creationId xmlns:a16="http://schemas.microsoft.com/office/drawing/2014/main" id="{4D8D8810-91A0-03D2-1D65-8D4E50AD7691}"/>
              </a:ext>
            </a:extLst>
          </p:cNvPr>
          <p:cNvSpPr>
            <a:spLocks noGrp="1"/>
          </p:cNvSpPr>
          <p:nvPr>
            <p:ph sz="half" idx="10"/>
          </p:nvPr>
        </p:nvSpPr>
        <p:spPr>
          <a:xfrm>
            <a:off x="1934262" y="2501900"/>
            <a:ext cx="6037477" cy="1827354"/>
          </a:xfrm>
        </p:spPr>
        <p:txBody>
          <a:bodyPr>
            <a:normAutofit/>
          </a:bodyPr>
          <a:lstStyle/>
          <a:p>
            <a:pPr algn="ctr">
              <a:lnSpc>
                <a:spcPts val="4200"/>
              </a:lnSpc>
            </a:pPr>
            <a:r>
              <a:rPr lang="en-GB" sz="3200" dirty="0"/>
              <a:t>What are the aspects of human relationships that a chatbot is unable to imitate?</a:t>
            </a:r>
          </a:p>
        </p:txBody>
      </p:sp>
      <p:sp>
        <p:nvSpPr>
          <p:cNvPr id="4" name="Slide Number Placeholder 3">
            <a:extLst>
              <a:ext uri="{FF2B5EF4-FFF2-40B4-BE49-F238E27FC236}">
                <a16:creationId xmlns:a16="http://schemas.microsoft.com/office/drawing/2014/main" id="{7D061B8A-C761-9F36-D359-8363103AC0E5}"/>
              </a:ext>
            </a:extLst>
          </p:cNvPr>
          <p:cNvSpPr>
            <a:spLocks noGrp="1"/>
          </p:cNvSpPr>
          <p:nvPr>
            <p:ph type="sldNum" sz="quarter" idx="4"/>
          </p:nvPr>
        </p:nvSpPr>
        <p:spPr/>
        <p:txBody>
          <a:bodyPr/>
          <a:lstStyle/>
          <a:p>
            <a:r>
              <a:rPr lang="en-GB" dirty="0"/>
              <a:t>© PSHE Association 2026</a:t>
            </a:r>
          </a:p>
        </p:txBody>
      </p:sp>
    </p:spTree>
    <p:extLst>
      <p:ext uri="{BB962C8B-B14F-4D97-AF65-F5344CB8AC3E}">
        <p14:creationId xmlns:p14="http://schemas.microsoft.com/office/powerpoint/2010/main" val="466917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88A209-9573-B75E-11EA-185B94F771B6}"/>
              </a:ext>
            </a:extLst>
          </p:cNvPr>
          <p:cNvSpPr>
            <a:spLocks noGrp="1"/>
          </p:cNvSpPr>
          <p:nvPr>
            <p:ph sz="half" idx="10"/>
          </p:nvPr>
        </p:nvSpPr>
        <p:spPr>
          <a:xfrm>
            <a:off x="232915" y="1303304"/>
            <a:ext cx="4531918" cy="5108006"/>
          </a:xfrm>
        </p:spPr>
        <p:txBody>
          <a:bodyPr>
            <a:noAutofit/>
          </a:bodyPr>
          <a:lstStyle/>
          <a:p>
            <a:r>
              <a:rPr lang="en-GB" dirty="0"/>
              <a:t>Revisit your mind map and add in any new learning in a </a:t>
            </a:r>
            <a:r>
              <a:rPr lang="en-GB" b="1" dirty="0"/>
              <a:t>different colour pen</a:t>
            </a:r>
            <a:r>
              <a:rPr lang="en-GB" dirty="0"/>
              <a:t>, considering:</a:t>
            </a:r>
          </a:p>
          <a:p>
            <a:pPr marL="126000" lvl="0" indent="-126000">
              <a:buClr>
                <a:schemeClr val="bg1"/>
              </a:buClr>
              <a:buFont typeface="Arial" panose="020B0604020202020204" pitchFamily="34" charset="0"/>
              <a:buChar char="•"/>
            </a:pPr>
            <a:r>
              <a:rPr lang="en-GB" dirty="0"/>
              <a:t>how chatbots mimic human interactions</a:t>
            </a:r>
          </a:p>
          <a:p>
            <a:pPr marL="126000" lvl="0" indent="-126000">
              <a:buClr>
                <a:schemeClr val="bg1"/>
              </a:buClr>
              <a:buFont typeface="Arial" panose="020B0604020202020204" pitchFamily="34" charset="0"/>
              <a:buChar char="•"/>
            </a:pPr>
            <a:r>
              <a:rPr lang="en-GB" dirty="0"/>
              <a:t>how chatbot use could influence expectations of human relationships</a:t>
            </a:r>
          </a:p>
          <a:p>
            <a:pPr marL="126000" lvl="0" indent="-126000">
              <a:buClr>
                <a:schemeClr val="bg1"/>
              </a:buClr>
              <a:buFont typeface="Arial" panose="020B0604020202020204" pitchFamily="34" charset="0"/>
              <a:buChar char="•"/>
            </a:pPr>
            <a:r>
              <a:rPr lang="en-GB" dirty="0"/>
              <a:t>how frequent use could impact someone’s wellbeing</a:t>
            </a:r>
          </a:p>
          <a:p>
            <a:pPr marL="126000" lvl="0" indent="-126000">
              <a:buClr>
                <a:schemeClr val="bg1"/>
              </a:buClr>
              <a:buFont typeface="Arial" panose="020B0604020202020204" pitchFamily="34" charset="0"/>
              <a:buChar char="•"/>
            </a:pPr>
            <a:r>
              <a:rPr lang="en-GB" dirty="0"/>
              <a:t>when and how someone might want to seek help. </a:t>
            </a:r>
          </a:p>
          <a:p>
            <a:endParaRPr lang="en-GB" dirty="0"/>
          </a:p>
        </p:txBody>
      </p:sp>
      <p:sp>
        <p:nvSpPr>
          <p:cNvPr id="3" name="Title 2">
            <a:extLst>
              <a:ext uri="{FF2B5EF4-FFF2-40B4-BE49-F238E27FC236}">
                <a16:creationId xmlns:a16="http://schemas.microsoft.com/office/drawing/2014/main" id="{452470B7-F26F-9D8A-7465-73D7FBF0F10E}"/>
              </a:ext>
            </a:extLst>
          </p:cNvPr>
          <p:cNvSpPr>
            <a:spLocks noGrp="1"/>
          </p:cNvSpPr>
          <p:nvPr>
            <p:ph type="title"/>
          </p:nvPr>
        </p:nvSpPr>
        <p:spPr>
          <a:xfrm>
            <a:off x="233593" y="543878"/>
            <a:ext cx="5733574" cy="694054"/>
          </a:xfrm>
        </p:spPr>
        <p:txBody>
          <a:bodyPr/>
          <a:lstStyle/>
          <a:p>
            <a:r>
              <a:rPr lang="en-GB" dirty="0"/>
              <a:t>What have we learnt?</a:t>
            </a:r>
          </a:p>
        </p:txBody>
      </p:sp>
      <p:sp>
        <p:nvSpPr>
          <p:cNvPr id="4" name="Slide Number Placeholder 3">
            <a:extLst>
              <a:ext uri="{FF2B5EF4-FFF2-40B4-BE49-F238E27FC236}">
                <a16:creationId xmlns:a16="http://schemas.microsoft.com/office/drawing/2014/main" id="{D28DE863-8DC6-1029-8EFA-2FD18127DD45}"/>
              </a:ext>
            </a:extLst>
          </p:cNvPr>
          <p:cNvSpPr>
            <a:spLocks noGrp="1"/>
          </p:cNvSpPr>
          <p:nvPr>
            <p:ph type="sldNum" sz="quarter" idx="4"/>
          </p:nvPr>
        </p:nvSpPr>
        <p:spPr/>
        <p:txBody>
          <a:bodyPr/>
          <a:lstStyle/>
          <a:p>
            <a:r>
              <a:rPr lang="en-GB" dirty="0"/>
              <a:t>© PSHE Association 2026</a:t>
            </a:r>
          </a:p>
        </p:txBody>
      </p:sp>
      <p:sp>
        <p:nvSpPr>
          <p:cNvPr id="14" name="Rounded Rectangle 13">
            <a:extLst>
              <a:ext uri="{FF2B5EF4-FFF2-40B4-BE49-F238E27FC236}">
                <a16:creationId xmlns:a16="http://schemas.microsoft.com/office/drawing/2014/main" id="{BDDCA4B2-EB0B-A8C8-5797-73E47A628263}"/>
              </a:ext>
            </a:extLst>
          </p:cNvPr>
          <p:cNvSpPr/>
          <p:nvPr/>
        </p:nvSpPr>
        <p:spPr>
          <a:xfrm>
            <a:off x="5114925" y="1412875"/>
            <a:ext cx="4465638" cy="4998435"/>
          </a:xfrm>
          <a:prstGeom prst="roundRect">
            <a:avLst>
              <a:gd name="adj" fmla="val 410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5">
            <a:extLst>
              <a:ext uri="{FF2B5EF4-FFF2-40B4-BE49-F238E27FC236}">
                <a16:creationId xmlns:a16="http://schemas.microsoft.com/office/drawing/2014/main" id="{D2052219-6BA6-B188-2D91-8A7D7CF3C27C}"/>
              </a:ext>
            </a:extLst>
          </p:cNvPr>
          <p:cNvSpPr/>
          <p:nvPr/>
        </p:nvSpPr>
        <p:spPr>
          <a:xfrm>
            <a:off x="5924486" y="3036115"/>
            <a:ext cx="2970957" cy="1419341"/>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AI chatbots</a:t>
            </a:r>
          </a:p>
        </p:txBody>
      </p:sp>
      <p:sp>
        <p:nvSpPr>
          <p:cNvPr id="16" name="Rectangle 15">
            <a:extLst>
              <a:ext uri="{FF2B5EF4-FFF2-40B4-BE49-F238E27FC236}">
                <a16:creationId xmlns:a16="http://schemas.microsoft.com/office/drawing/2014/main" id="{578B1AE0-E4BA-44AD-217F-3C01035E2209}"/>
              </a:ext>
            </a:extLst>
          </p:cNvPr>
          <p:cNvSpPr/>
          <p:nvPr/>
        </p:nvSpPr>
        <p:spPr>
          <a:xfrm>
            <a:off x="5617028" y="2030549"/>
            <a:ext cx="1407886" cy="10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06A800B-E4B1-E886-B8EF-18DE604CB786}"/>
              </a:ext>
            </a:extLst>
          </p:cNvPr>
          <p:cNvSpPr/>
          <p:nvPr/>
        </p:nvSpPr>
        <p:spPr>
          <a:xfrm>
            <a:off x="5646056" y="2255974"/>
            <a:ext cx="1016907" cy="10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2669B36-4B24-6B4E-B026-F42F127781FA}"/>
              </a:ext>
            </a:extLst>
          </p:cNvPr>
          <p:cNvSpPr/>
          <p:nvPr/>
        </p:nvSpPr>
        <p:spPr>
          <a:xfrm>
            <a:off x="7909378" y="4901768"/>
            <a:ext cx="1407886" cy="10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9B87764-28B4-0AD6-ACB7-509E81F9DA44}"/>
              </a:ext>
            </a:extLst>
          </p:cNvPr>
          <p:cNvSpPr/>
          <p:nvPr/>
        </p:nvSpPr>
        <p:spPr>
          <a:xfrm>
            <a:off x="7909378" y="5083197"/>
            <a:ext cx="1016907" cy="10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4D5B1A0-6004-1C51-747C-F89A9752C1BC}"/>
              </a:ext>
            </a:extLst>
          </p:cNvPr>
          <p:cNvSpPr/>
          <p:nvPr/>
        </p:nvSpPr>
        <p:spPr>
          <a:xfrm>
            <a:off x="5489737" y="5211309"/>
            <a:ext cx="1407886" cy="10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CD574F5-51A3-F2DB-7C22-2C7162877DFE}"/>
              </a:ext>
            </a:extLst>
          </p:cNvPr>
          <p:cNvSpPr/>
          <p:nvPr/>
        </p:nvSpPr>
        <p:spPr>
          <a:xfrm>
            <a:off x="7909378" y="2205174"/>
            <a:ext cx="1407886" cy="10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0101C1A2-5FEA-52FA-BD75-EFC2C2111224}"/>
              </a:ext>
            </a:extLst>
          </p:cNvPr>
          <p:cNvCxnSpPr/>
          <p:nvPr/>
        </p:nvCxnSpPr>
        <p:spPr>
          <a:xfrm>
            <a:off x="6233886" y="2501900"/>
            <a:ext cx="478064" cy="5342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7507D36-8A10-7AA5-AC6E-34371DA7B3B2}"/>
              </a:ext>
            </a:extLst>
          </p:cNvPr>
          <p:cNvCxnSpPr>
            <a:cxnSpLocks/>
          </p:cNvCxnSpPr>
          <p:nvPr/>
        </p:nvCxnSpPr>
        <p:spPr>
          <a:xfrm flipH="1">
            <a:off x="8091714" y="2357574"/>
            <a:ext cx="514350" cy="6785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2EDC42F-155C-A462-E48E-3900F7CF4495}"/>
              </a:ext>
            </a:extLst>
          </p:cNvPr>
          <p:cNvCxnSpPr>
            <a:cxnSpLocks/>
          </p:cNvCxnSpPr>
          <p:nvPr/>
        </p:nvCxnSpPr>
        <p:spPr>
          <a:xfrm flipH="1">
            <a:off x="6320971" y="4432300"/>
            <a:ext cx="303893" cy="64121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D8461C-F4F2-113B-9CBD-EE68CF0866ED}"/>
              </a:ext>
            </a:extLst>
          </p:cNvPr>
          <p:cNvCxnSpPr>
            <a:cxnSpLocks/>
          </p:cNvCxnSpPr>
          <p:nvPr/>
        </p:nvCxnSpPr>
        <p:spPr>
          <a:xfrm>
            <a:off x="8308975" y="4428079"/>
            <a:ext cx="297089" cy="39386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AFAC4181-D8D0-4D3C-ACCC-0B0629A4EDE6}"/>
              </a:ext>
            </a:extLst>
          </p:cNvPr>
          <p:cNvPicPr>
            <a:picLocks noChangeAspect="1"/>
          </p:cNvPicPr>
          <p:nvPr/>
        </p:nvPicPr>
        <p:blipFill>
          <a:blip r:embed="rId3"/>
          <a:srcRect l="2199" r="2199"/>
          <a:stretch/>
        </p:blipFill>
        <p:spPr>
          <a:xfrm rot="5745130">
            <a:off x="6882125" y="5089423"/>
            <a:ext cx="184948" cy="1427129"/>
          </a:xfrm>
          <a:prstGeom prst="rect">
            <a:avLst/>
          </a:prstGeom>
        </p:spPr>
      </p:pic>
      <p:sp>
        <p:nvSpPr>
          <p:cNvPr id="28" name="Rectangle 27">
            <a:extLst>
              <a:ext uri="{FF2B5EF4-FFF2-40B4-BE49-F238E27FC236}">
                <a16:creationId xmlns:a16="http://schemas.microsoft.com/office/drawing/2014/main" id="{AB333C34-67F8-1EA8-3E62-0447449FD353}"/>
              </a:ext>
            </a:extLst>
          </p:cNvPr>
          <p:cNvSpPr/>
          <p:nvPr/>
        </p:nvSpPr>
        <p:spPr>
          <a:xfrm>
            <a:off x="6849835" y="2556589"/>
            <a:ext cx="1016907" cy="101600"/>
          </a:xfrm>
          <a:prstGeom prst="rect">
            <a:avLst/>
          </a:prstGeom>
          <a:solidFill>
            <a:srgbClr val="1EA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F3A87AB-4748-07F2-621C-0AF38C04ADC6}"/>
              </a:ext>
            </a:extLst>
          </p:cNvPr>
          <p:cNvSpPr/>
          <p:nvPr/>
        </p:nvSpPr>
        <p:spPr>
          <a:xfrm>
            <a:off x="6806098" y="4811340"/>
            <a:ext cx="1016907" cy="101600"/>
          </a:xfrm>
          <a:prstGeom prst="rect">
            <a:avLst/>
          </a:prstGeom>
          <a:solidFill>
            <a:srgbClr val="1EA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E9AC5D27-06E7-A1FC-A79E-E5A38F99BFCB}"/>
              </a:ext>
            </a:extLst>
          </p:cNvPr>
          <p:cNvCxnSpPr>
            <a:cxnSpLocks/>
            <a:endCxn id="15" idx="0"/>
          </p:cNvCxnSpPr>
          <p:nvPr/>
        </p:nvCxnSpPr>
        <p:spPr>
          <a:xfrm flipH="1">
            <a:off x="7409965" y="2745884"/>
            <a:ext cx="28121" cy="290231"/>
          </a:xfrm>
          <a:prstGeom prst="line">
            <a:avLst/>
          </a:prstGeom>
          <a:ln w="28575">
            <a:solidFill>
              <a:srgbClr val="1EA09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12626F3-5BA5-CE7C-1325-B86C700A2E66}"/>
              </a:ext>
            </a:extLst>
          </p:cNvPr>
          <p:cNvCxnSpPr>
            <a:cxnSpLocks/>
          </p:cNvCxnSpPr>
          <p:nvPr/>
        </p:nvCxnSpPr>
        <p:spPr>
          <a:xfrm flipH="1">
            <a:off x="7344651" y="4451313"/>
            <a:ext cx="28121" cy="290231"/>
          </a:xfrm>
          <a:prstGeom prst="line">
            <a:avLst/>
          </a:prstGeom>
          <a:ln w="28575">
            <a:solidFill>
              <a:srgbClr val="1EA099"/>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45990CE7-7BA1-6BF6-B75D-E6F545CF6242}"/>
              </a:ext>
            </a:extLst>
          </p:cNvPr>
          <p:cNvSpPr/>
          <p:nvPr/>
        </p:nvSpPr>
        <p:spPr>
          <a:xfrm>
            <a:off x="5478041" y="5471740"/>
            <a:ext cx="1016907" cy="101600"/>
          </a:xfrm>
          <a:prstGeom prst="rect">
            <a:avLst/>
          </a:prstGeom>
          <a:solidFill>
            <a:srgbClr val="1EA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933D540-9E63-E88E-C67B-DC3A84FFA6F3}"/>
              </a:ext>
            </a:extLst>
          </p:cNvPr>
          <p:cNvSpPr/>
          <p:nvPr/>
        </p:nvSpPr>
        <p:spPr>
          <a:xfrm>
            <a:off x="5478041" y="5671550"/>
            <a:ext cx="719559" cy="90476"/>
          </a:xfrm>
          <a:prstGeom prst="rect">
            <a:avLst/>
          </a:prstGeom>
          <a:solidFill>
            <a:srgbClr val="1EA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1932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C8CC62-2EAF-02A1-84FC-A7EB9AF05F32}"/>
              </a:ext>
            </a:extLst>
          </p:cNvPr>
          <p:cNvSpPr>
            <a:spLocks noGrp="1"/>
          </p:cNvSpPr>
          <p:nvPr>
            <p:ph sz="half" idx="10"/>
          </p:nvPr>
        </p:nvSpPr>
        <p:spPr>
          <a:xfrm>
            <a:off x="233548" y="1326551"/>
            <a:ext cx="4323933" cy="5554696"/>
          </a:xfrm>
        </p:spPr>
        <p:txBody>
          <a:bodyPr>
            <a:noAutofit/>
          </a:bodyPr>
          <a:lstStyle/>
          <a:p>
            <a:pPr>
              <a:lnSpc>
                <a:spcPts val="2400"/>
              </a:lnSpc>
              <a:spcBef>
                <a:spcPts val="1100"/>
              </a:spcBef>
            </a:pPr>
            <a:r>
              <a:rPr lang="en-GB" sz="1800" dirty="0"/>
              <a:t>If concerned about the use of AI chatbots, including how it might affect your wellbeing or relationships, speak to a trusted adult at home or at school (for example the head of year or form tutor). </a:t>
            </a:r>
          </a:p>
          <a:p>
            <a:pPr>
              <a:lnSpc>
                <a:spcPts val="2400"/>
              </a:lnSpc>
              <a:spcBef>
                <a:spcPts val="1100"/>
              </a:spcBef>
            </a:pPr>
            <a:r>
              <a:rPr lang="en-GB" sz="1800" dirty="0"/>
              <a:t>Or find information and advice from: Childline - </a:t>
            </a:r>
            <a:r>
              <a:rPr lang="en-GB" sz="1800" u="sng" dirty="0">
                <a:hlinkClick r:id="rId3"/>
              </a:rPr>
              <a:t>www.childline.org.uk</a:t>
            </a:r>
            <a:r>
              <a:rPr lang="en-GB" sz="1800" dirty="0"/>
              <a:t>; 0800 1111</a:t>
            </a:r>
          </a:p>
          <a:p>
            <a:pPr lvl="0">
              <a:lnSpc>
                <a:spcPts val="2400"/>
              </a:lnSpc>
              <a:spcBef>
                <a:spcPts val="1100"/>
              </a:spcBef>
              <a:spcAft>
                <a:spcPts val="0"/>
              </a:spcAft>
            </a:pPr>
            <a:r>
              <a:rPr lang="en-GB" sz="1800" dirty="0"/>
              <a:t>CEOP – </a:t>
            </a:r>
            <a:r>
              <a:rPr lang="en-GB" sz="1800" u="sng" dirty="0">
                <a:hlinkClick r:id="rId4"/>
              </a:rPr>
              <a:t>www.CEOP.police.uk</a:t>
            </a:r>
            <a:endParaRPr lang="en-GB" sz="1800" dirty="0"/>
          </a:p>
          <a:p>
            <a:pPr lvl="0">
              <a:lnSpc>
                <a:spcPts val="2400"/>
              </a:lnSpc>
              <a:spcBef>
                <a:spcPts val="1100"/>
              </a:spcBef>
              <a:spcAft>
                <a:spcPts val="0"/>
              </a:spcAft>
            </a:pPr>
            <a:r>
              <a:rPr lang="en-GB" sz="1800" dirty="0"/>
              <a:t>Young  Minds – </a:t>
            </a:r>
            <a:r>
              <a:rPr lang="en-GB" sz="1800" u="sng" dirty="0">
                <a:hlinkClick r:id="rId5"/>
              </a:rPr>
              <a:t>www.youngminds.co.uk</a:t>
            </a:r>
            <a:endParaRPr lang="en-GB" sz="1800" dirty="0"/>
          </a:p>
          <a:p>
            <a:pPr lvl="0">
              <a:lnSpc>
                <a:spcPts val="2400"/>
              </a:lnSpc>
              <a:spcBef>
                <a:spcPts val="1100"/>
              </a:spcBef>
            </a:pPr>
            <a:endParaRPr lang="en-GB" sz="1800" dirty="0"/>
          </a:p>
          <a:p>
            <a:pPr>
              <a:lnSpc>
                <a:spcPts val="2400"/>
              </a:lnSpc>
              <a:spcBef>
                <a:spcPts val="1100"/>
              </a:spcBef>
            </a:pPr>
            <a:endParaRPr lang="en-US" sz="1800" dirty="0"/>
          </a:p>
        </p:txBody>
      </p:sp>
      <p:sp>
        <p:nvSpPr>
          <p:cNvPr id="3" name="Title 2">
            <a:extLst>
              <a:ext uri="{FF2B5EF4-FFF2-40B4-BE49-F238E27FC236}">
                <a16:creationId xmlns:a16="http://schemas.microsoft.com/office/drawing/2014/main" id="{7A73A3C7-0CBD-C858-B903-7B19CCDDD8BB}"/>
              </a:ext>
            </a:extLst>
          </p:cNvPr>
          <p:cNvSpPr>
            <a:spLocks noGrp="1"/>
          </p:cNvSpPr>
          <p:nvPr>
            <p:ph type="title"/>
          </p:nvPr>
        </p:nvSpPr>
        <p:spPr>
          <a:xfrm>
            <a:off x="233548" y="534427"/>
            <a:ext cx="4555940" cy="694054"/>
          </a:xfrm>
        </p:spPr>
        <p:txBody>
          <a:bodyPr/>
          <a:lstStyle/>
          <a:p>
            <a:r>
              <a:rPr lang="en-US" dirty="0"/>
              <a:t>Sources of support</a:t>
            </a:r>
          </a:p>
        </p:txBody>
      </p:sp>
      <p:sp>
        <p:nvSpPr>
          <p:cNvPr id="10" name="Slide Number Placeholder 5">
            <a:extLst>
              <a:ext uri="{FF2B5EF4-FFF2-40B4-BE49-F238E27FC236}">
                <a16:creationId xmlns:a16="http://schemas.microsoft.com/office/drawing/2014/main" id="{10FF5ADA-4862-CB19-7B8C-52E4DC78B54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bg1"/>
                </a:solidFill>
              </a:rPr>
              <a:t>© PSHE Association 2026</a:t>
            </a: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0887F6EA-5EDB-6084-C8F4-4BE559FEC38E}"/>
              </a:ext>
            </a:extLst>
          </p:cNvPr>
          <p:cNvPicPr>
            <a:picLocks noChangeAspect="1"/>
          </p:cNvPicPr>
          <p:nvPr/>
        </p:nvPicPr>
        <p:blipFill>
          <a:blip r:embed="rId6"/>
          <a:stretch>
            <a:fillRect/>
          </a:stretch>
        </p:blipFill>
        <p:spPr>
          <a:xfrm>
            <a:off x="5348520" y="3007096"/>
            <a:ext cx="3943279" cy="1497708"/>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7787CADB-D92B-F331-B3FE-8CF6142453E1}"/>
              </a:ext>
            </a:extLst>
          </p:cNvPr>
          <p:cNvPicPr>
            <a:picLocks noChangeAspect="1"/>
          </p:cNvPicPr>
          <p:nvPr/>
        </p:nvPicPr>
        <p:blipFill>
          <a:blip r:embed="rId7"/>
          <a:stretch>
            <a:fillRect/>
          </a:stretch>
        </p:blipFill>
        <p:spPr>
          <a:xfrm>
            <a:off x="5624584" y="4583699"/>
            <a:ext cx="3943279" cy="1691102"/>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AC6EE3D9-BC38-E9F7-087C-4080B76C24D4}"/>
              </a:ext>
            </a:extLst>
          </p:cNvPr>
          <p:cNvPicPr>
            <a:picLocks noChangeAspect="1"/>
          </p:cNvPicPr>
          <p:nvPr/>
        </p:nvPicPr>
        <p:blipFill>
          <a:blip r:embed="rId7"/>
          <a:stretch>
            <a:fillRect/>
          </a:stretch>
        </p:blipFill>
        <p:spPr>
          <a:xfrm>
            <a:off x="6071474" y="1428750"/>
            <a:ext cx="3496389" cy="1499450"/>
          </a:xfrm>
          <a:prstGeom prst="rect">
            <a:avLst/>
          </a:prstGeom>
        </p:spPr>
      </p:pic>
      <p:sp>
        <p:nvSpPr>
          <p:cNvPr id="14" name="Google Shape;436;p25">
            <a:extLst>
              <a:ext uri="{FF2B5EF4-FFF2-40B4-BE49-F238E27FC236}">
                <a16:creationId xmlns:a16="http://schemas.microsoft.com/office/drawing/2014/main" id="{70DDFCB0-0CBB-60C0-C032-D08117C3B726}"/>
              </a:ext>
            </a:extLst>
          </p:cNvPr>
          <p:cNvSpPr txBox="1"/>
          <p:nvPr/>
        </p:nvSpPr>
        <p:spPr>
          <a:xfrm>
            <a:off x="5645234" y="3222163"/>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Something's worrying me,</a:t>
            </a:r>
            <a:br>
              <a:rPr lang="en-US" sz="2000" dirty="0">
                <a:solidFill>
                  <a:schemeClr val="tx1"/>
                </a:solidFill>
                <a:latin typeface="Century Gothic"/>
                <a:ea typeface="Century Gothic"/>
                <a:cs typeface="Century Gothic"/>
                <a:sym typeface="Century Gothic"/>
              </a:rPr>
            </a:br>
            <a:r>
              <a:rPr lang="en-US" sz="2000" dirty="0">
                <a:solidFill>
                  <a:schemeClr val="tx1"/>
                </a:solidFill>
                <a:latin typeface="Century Gothic"/>
                <a:ea typeface="Century Gothic"/>
                <a:cs typeface="Century Gothic"/>
                <a:sym typeface="Century Gothic"/>
              </a:rPr>
              <a:t>can I talk to you?</a:t>
            </a:r>
            <a:endParaRPr sz="2000" dirty="0">
              <a:solidFill>
                <a:schemeClr val="tx1"/>
              </a:solidFill>
            </a:endParaRPr>
          </a:p>
        </p:txBody>
      </p:sp>
      <p:sp>
        <p:nvSpPr>
          <p:cNvPr id="15" name="Google Shape;437;p25">
            <a:extLst>
              <a:ext uri="{FF2B5EF4-FFF2-40B4-BE49-F238E27FC236}">
                <a16:creationId xmlns:a16="http://schemas.microsoft.com/office/drawing/2014/main" id="{3D072A1F-6997-8982-9865-1D296ECF839A}"/>
              </a:ext>
            </a:extLst>
          </p:cNvPr>
          <p:cNvSpPr txBox="1"/>
          <p:nvPr/>
        </p:nvSpPr>
        <p:spPr>
          <a:xfrm>
            <a:off x="6378575" y="1581174"/>
            <a:ext cx="2999342"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I need your help with something . . . </a:t>
            </a:r>
            <a:endParaRPr sz="2000" dirty="0">
              <a:solidFill>
                <a:schemeClr val="tx1"/>
              </a:solidFill>
            </a:endParaRPr>
          </a:p>
        </p:txBody>
      </p:sp>
      <p:sp>
        <p:nvSpPr>
          <p:cNvPr id="16" name="Google Shape;438;p25">
            <a:extLst>
              <a:ext uri="{FF2B5EF4-FFF2-40B4-BE49-F238E27FC236}">
                <a16:creationId xmlns:a16="http://schemas.microsoft.com/office/drawing/2014/main" id="{84272AEE-F184-417B-8010-960FDFB7C03B}"/>
              </a:ext>
            </a:extLst>
          </p:cNvPr>
          <p:cNvSpPr txBox="1"/>
          <p:nvPr/>
        </p:nvSpPr>
        <p:spPr>
          <a:xfrm>
            <a:off x="6028064" y="4834430"/>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I have something that’s been bothering me . . .</a:t>
            </a:r>
            <a:endParaRPr sz="2000" dirty="0">
              <a:solidFill>
                <a:schemeClr val="tx1"/>
              </a:solidFill>
            </a:endParaRPr>
          </a:p>
        </p:txBody>
      </p:sp>
    </p:spTree>
    <p:extLst>
      <p:ext uri="{BB962C8B-B14F-4D97-AF65-F5344CB8AC3E}">
        <p14:creationId xmlns:p14="http://schemas.microsoft.com/office/powerpoint/2010/main" val="1145813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ED1282-297D-3E27-BD90-07DBA582B290}"/>
              </a:ext>
            </a:extLst>
          </p:cNvPr>
          <p:cNvSpPr>
            <a:spLocks noGrp="1"/>
          </p:cNvSpPr>
          <p:nvPr>
            <p:ph sz="half" idx="10"/>
          </p:nvPr>
        </p:nvSpPr>
        <p:spPr>
          <a:xfrm>
            <a:off x="232915" y="1303304"/>
            <a:ext cx="4796285" cy="4368246"/>
          </a:xfrm>
        </p:spPr>
        <p:txBody>
          <a:bodyPr>
            <a:noAutofit/>
          </a:bodyPr>
          <a:lstStyle/>
          <a:p>
            <a:pPr>
              <a:lnSpc>
                <a:spcPts val="3200"/>
              </a:lnSpc>
            </a:pPr>
            <a:r>
              <a:rPr lang="en-GB" sz="2400" b="1" dirty="0"/>
              <a:t>Create a podcast on the use of companionship chatbots and the potential consequences and risks, considering:</a:t>
            </a:r>
          </a:p>
          <a:p>
            <a:pPr marL="126000" lvl="0" indent="-126000">
              <a:buClr>
                <a:schemeClr val="bg1"/>
              </a:buClr>
              <a:buFont typeface="Arial" panose="020B0604020202020204" pitchFamily="34" charset="0"/>
              <a:buChar char="•"/>
            </a:pPr>
            <a:r>
              <a:rPr lang="en-GB" dirty="0"/>
              <a:t>who would you like to interview if you could?</a:t>
            </a:r>
          </a:p>
          <a:p>
            <a:pPr marL="126000" lvl="0" indent="-126000">
              <a:buClr>
                <a:schemeClr val="bg1"/>
              </a:buClr>
              <a:buFont typeface="Arial" panose="020B0604020202020204" pitchFamily="34" charset="0"/>
              <a:buChar char="•"/>
            </a:pPr>
            <a:r>
              <a:rPr lang="en-GB" dirty="0"/>
              <a:t>what questions might you ask?</a:t>
            </a:r>
          </a:p>
          <a:p>
            <a:pPr marL="126000" lvl="0" indent="-126000">
              <a:buClr>
                <a:schemeClr val="bg1"/>
              </a:buClr>
              <a:buFont typeface="Arial" panose="020B0604020202020204" pitchFamily="34" charset="0"/>
              <a:buChar char="•"/>
            </a:pPr>
            <a:r>
              <a:rPr lang="en-GB" dirty="0"/>
              <a:t>what risks and consequences would you highlight?</a:t>
            </a:r>
          </a:p>
          <a:p>
            <a:pPr marL="126000" lvl="0" indent="-126000">
              <a:buClr>
                <a:schemeClr val="bg1"/>
              </a:buClr>
              <a:buFont typeface="Arial" panose="020B0604020202020204" pitchFamily="34" charset="0"/>
              <a:buChar char="•"/>
            </a:pPr>
            <a:r>
              <a:rPr lang="en-GB" dirty="0"/>
              <a:t>what advice would you give to listeners of your podcast?</a:t>
            </a:r>
          </a:p>
          <a:p>
            <a:r>
              <a:rPr lang="en-GB" dirty="0"/>
              <a:t> </a:t>
            </a:r>
          </a:p>
          <a:p>
            <a:endParaRPr lang="en-GB" dirty="0"/>
          </a:p>
        </p:txBody>
      </p:sp>
      <p:sp>
        <p:nvSpPr>
          <p:cNvPr id="3" name="Title 2">
            <a:extLst>
              <a:ext uri="{FF2B5EF4-FFF2-40B4-BE49-F238E27FC236}">
                <a16:creationId xmlns:a16="http://schemas.microsoft.com/office/drawing/2014/main" id="{324904CE-51F5-DBA1-999F-C4D9D8D654E1}"/>
              </a:ext>
            </a:extLst>
          </p:cNvPr>
          <p:cNvSpPr>
            <a:spLocks noGrp="1"/>
          </p:cNvSpPr>
          <p:nvPr>
            <p:ph type="title"/>
          </p:nvPr>
        </p:nvSpPr>
        <p:spPr/>
        <p:txBody>
          <a:bodyPr/>
          <a:lstStyle/>
          <a:p>
            <a:r>
              <a:rPr lang="en-GB" dirty="0"/>
              <a:t>More activities</a:t>
            </a:r>
          </a:p>
        </p:txBody>
      </p:sp>
      <p:sp>
        <p:nvSpPr>
          <p:cNvPr id="4" name="Slide Number Placeholder 3">
            <a:extLst>
              <a:ext uri="{FF2B5EF4-FFF2-40B4-BE49-F238E27FC236}">
                <a16:creationId xmlns:a16="http://schemas.microsoft.com/office/drawing/2014/main" id="{B10688AE-14C7-1501-E57D-068DB4C33FAD}"/>
              </a:ext>
            </a:extLst>
          </p:cNvPr>
          <p:cNvSpPr>
            <a:spLocks noGrp="1"/>
          </p:cNvSpPr>
          <p:nvPr>
            <p:ph type="sldNum" sz="quarter" idx="4"/>
          </p:nvPr>
        </p:nvSpPr>
        <p:spPr/>
        <p:txBody>
          <a:bodyPr/>
          <a:lstStyle/>
          <a:p>
            <a:r>
              <a:rPr lang="en-GB" dirty="0"/>
              <a:t>© PSHE Association 2026</a:t>
            </a:r>
          </a:p>
        </p:txBody>
      </p:sp>
      <p:pic>
        <p:nvPicPr>
          <p:cNvPr id="7" name="Picture 6">
            <a:extLst>
              <a:ext uri="{FF2B5EF4-FFF2-40B4-BE49-F238E27FC236}">
                <a16:creationId xmlns:a16="http://schemas.microsoft.com/office/drawing/2014/main" id="{8C8FFE18-17D3-CF40-4D49-0DA740961A6E}"/>
              </a:ext>
            </a:extLst>
          </p:cNvPr>
          <p:cNvPicPr>
            <a:picLocks noChangeAspect="1"/>
          </p:cNvPicPr>
          <p:nvPr/>
        </p:nvPicPr>
        <p:blipFill>
          <a:blip r:embed="rId3"/>
          <a:stretch>
            <a:fillRect/>
          </a:stretch>
        </p:blipFill>
        <p:spPr>
          <a:xfrm>
            <a:off x="5645696" y="3689298"/>
            <a:ext cx="4021240" cy="2722012"/>
          </a:xfrm>
          <a:prstGeom prst="rect">
            <a:avLst/>
          </a:prstGeom>
        </p:spPr>
      </p:pic>
    </p:spTree>
    <p:extLst>
      <p:ext uri="{BB962C8B-B14F-4D97-AF65-F5344CB8AC3E}">
        <p14:creationId xmlns:p14="http://schemas.microsoft.com/office/powerpoint/2010/main" val="2657833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DFB8DD-8EFF-7D86-477D-ABA544EDFF18}"/>
              </a:ext>
            </a:extLst>
          </p:cNvPr>
          <p:cNvSpPr>
            <a:spLocks noGrp="1"/>
          </p:cNvSpPr>
          <p:nvPr>
            <p:ph type="title"/>
          </p:nvPr>
        </p:nvSpPr>
        <p:spPr/>
        <p:txBody>
          <a:bodyPr/>
          <a:lstStyle/>
          <a:p>
            <a:r>
              <a:rPr lang="en-US" dirty="0"/>
              <a:t>Support and challenge</a:t>
            </a:r>
          </a:p>
        </p:txBody>
      </p:sp>
      <p:sp>
        <p:nvSpPr>
          <p:cNvPr id="5" name="Slide Number Placeholder 5">
            <a:extLst>
              <a:ext uri="{FF2B5EF4-FFF2-40B4-BE49-F238E27FC236}">
                <a16:creationId xmlns:a16="http://schemas.microsoft.com/office/drawing/2014/main" id="{D8FAFFB4-9251-B657-395C-DDE1AE6284F6}"/>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2026</a:t>
            </a:r>
          </a:p>
        </p:txBody>
      </p:sp>
      <p:pic>
        <p:nvPicPr>
          <p:cNvPr id="9" name="Picture 8">
            <a:extLst>
              <a:ext uri="{FF2B5EF4-FFF2-40B4-BE49-F238E27FC236}">
                <a16:creationId xmlns:a16="http://schemas.microsoft.com/office/drawing/2014/main" id="{FCBBBBF2-140F-5DAA-5A93-3A4AA8B1B72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20005" y="4750212"/>
            <a:ext cx="817747" cy="932045"/>
          </a:xfrm>
          <a:prstGeom prst="rect">
            <a:avLst/>
          </a:prstGeom>
        </p:spPr>
      </p:pic>
      <p:pic>
        <p:nvPicPr>
          <p:cNvPr id="10" name="Picture 9">
            <a:extLst>
              <a:ext uri="{FF2B5EF4-FFF2-40B4-BE49-F238E27FC236}">
                <a16:creationId xmlns:a16="http://schemas.microsoft.com/office/drawing/2014/main" id="{74D7163A-920B-F3D5-0FB3-F8E4FEBC10C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682231">
            <a:off x="6821370" y="4979817"/>
            <a:ext cx="702439" cy="1404878"/>
          </a:xfrm>
          <a:prstGeom prst="rect">
            <a:avLst/>
          </a:prstGeom>
        </p:spPr>
      </p:pic>
      <p:sp>
        <p:nvSpPr>
          <p:cNvPr id="11" name="TextBox 10">
            <a:extLst>
              <a:ext uri="{FF2B5EF4-FFF2-40B4-BE49-F238E27FC236}">
                <a16:creationId xmlns:a16="http://schemas.microsoft.com/office/drawing/2014/main" id="{22C058CF-B1C6-AA5D-C792-ED99EBCAD116}"/>
              </a:ext>
            </a:extLst>
          </p:cNvPr>
          <p:cNvSpPr txBox="1"/>
          <p:nvPr/>
        </p:nvSpPr>
        <p:spPr>
          <a:xfrm>
            <a:off x="7773777" y="4207594"/>
            <a:ext cx="1386585" cy="375666"/>
          </a:xfrm>
          <a:prstGeom prst="rect">
            <a:avLst/>
          </a:prstGeom>
          <a:noFill/>
        </p:spPr>
        <p:txBody>
          <a:bodyPr wrap="square" rtlCol="0">
            <a:spAutoFit/>
          </a:bodyPr>
          <a:lstStyle/>
          <a:p>
            <a:pPr algn="ctr"/>
            <a:r>
              <a:rPr lang="en-GB" b="1" dirty="0">
                <a:latin typeface="Century Gothic" panose="020B0502020202020204" pitchFamily="34" charset="0"/>
              </a:rPr>
              <a:t>Challenge</a:t>
            </a:r>
          </a:p>
        </p:txBody>
      </p:sp>
      <p:sp>
        <p:nvSpPr>
          <p:cNvPr id="12" name="TextBox 11">
            <a:extLst>
              <a:ext uri="{FF2B5EF4-FFF2-40B4-BE49-F238E27FC236}">
                <a16:creationId xmlns:a16="http://schemas.microsoft.com/office/drawing/2014/main" id="{842AEAFA-2DC6-AF51-FD55-C1B8F0CCDC91}"/>
              </a:ext>
            </a:extLst>
          </p:cNvPr>
          <p:cNvSpPr txBox="1"/>
          <p:nvPr/>
        </p:nvSpPr>
        <p:spPr>
          <a:xfrm rot="20700000">
            <a:off x="6199828" y="4517940"/>
            <a:ext cx="1386585" cy="375666"/>
          </a:xfrm>
          <a:prstGeom prst="rect">
            <a:avLst/>
          </a:prstGeom>
          <a:noFill/>
        </p:spPr>
        <p:txBody>
          <a:bodyPr wrap="square" rtlCol="0">
            <a:spAutoFit/>
          </a:bodyPr>
          <a:lstStyle/>
          <a:p>
            <a:pPr algn="ctr"/>
            <a:r>
              <a:rPr lang="en-GB" b="1">
                <a:latin typeface="Century Gothic" panose="020B0502020202020204" pitchFamily="34" charset="0"/>
              </a:rPr>
              <a:t>Support</a:t>
            </a:r>
          </a:p>
        </p:txBody>
      </p:sp>
      <p:sp>
        <p:nvSpPr>
          <p:cNvPr id="13" name="Content Placeholder 12">
            <a:extLst>
              <a:ext uri="{FF2B5EF4-FFF2-40B4-BE49-F238E27FC236}">
                <a16:creationId xmlns:a16="http://schemas.microsoft.com/office/drawing/2014/main" id="{C6B0E203-A0FC-F97F-2F42-96FC644AE25E}"/>
              </a:ext>
            </a:extLst>
          </p:cNvPr>
          <p:cNvSpPr>
            <a:spLocks noGrp="1"/>
          </p:cNvSpPr>
          <p:nvPr>
            <p:ph sz="half" idx="13"/>
          </p:nvPr>
        </p:nvSpPr>
        <p:spPr>
          <a:xfrm>
            <a:off x="4300633" y="1292517"/>
            <a:ext cx="4440758" cy="4937321"/>
          </a:xfrm>
        </p:spPr>
        <p:txBody>
          <a:bodyPr/>
          <a:lstStyle/>
          <a:p>
            <a:pPr>
              <a:lnSpc>
                <a:spcPts val="2800"/>
              </a:lnSpc>
            </a:pPr>
            <a:r>
              <a:rPr lang="en-US" b="1" i="1" dirty="0"/>
              <a:t>Challenge activities </a:t>
            </a:r>
            <a:r>
              <a:rPr lang="en-US" dirty="0"/>
              <a:t>deepen and extend learning for those who need more challenge or who finish the activity quickly.</a:t>
            </a:r>
          </a:p>
          <a:p>
            <a:pPr>
              <a:lnSpc>
                <a:spcPts val="2800"/>
              </a:lnSpc>
            </a:pPr>
            <a:r>
              <a:rPr lang="en-US" dirty="0"/>
              <a:t>Look for these icons on the student slides. See delivery notes for details of the activities.</a:t>
            </a:r>
          </a:p>
          <a:p>
            <a:endParaRPr lang="en-US" dirty="0"/>
          </a:p>
          <a:p>
            <a:endParaRPr lang="en-US" dirty="0"/>
          </a:p>
          <a:p>
            <a:endParaRPr lang="en-US" dirty="0"/>
          </a:p>
          <a:p>
            <a:endParaRPr lang="en-US" dirty="0"/>
          </a:p>
        </p:txBody>
      </p:sp>
      <p:sp>
        <p:nvSpPr>
          <p:cNvPr id="15" name="Content Placeholder 14">
            <a:extLst>
              <a:ext uri="{FF2B5EF4-FFF2-40B4-BE49-F238E27FC236}">
                <a16:creationId xmlns:a16="http://schemas.microsoft.com/office/drawing/2014/main" id="{A5E62C91-E60B-0450-B4D6-480CD06CE927}"/>
              </a:ext>
            </a:extLst>
          </p:cNvPr>
          <p:cNvSpPr>
            <a:spLocks noGrp="1"/>
          </p:cNvSpPr>
          <p:nvPr>
            <p:ph sz="half" idx="12"/>
          </p:nvPr>
        </p:nvSpPr>
        <p:spPr>
          <a:xfrm>
            <a:off x="241139" y="1292518"/>
            <a:ext cx="3748405" cy="4937321"/>
          </a:xfrm>
        </p:spPr>
        <p:txBody>
          <a:bodyPr/>
          <a:lstStyle/>
          <a:p>
            <a:pPr>
              <a:lnSpc>
                <a:spcPts val="2800"/>
              </a:lnSpc>
            </a:pPr>
            <a:r>
              <a:rPr lang="en-US" dirty="0"/>
              <a:t>The lesson includes suggestions for support and challenge activities, to help you differentiate appropriately for your class.  </a:t>
            </a:r>
          </a:p>
          <a:p>
            <a:pPr>
              <a:lnSpc>
                <a:spcPts val="2800"/>
              </a:lnSpc>
            </a:pPr>
            <a:r>
              <a:rPr lang="en-US" b="1" i="1" dirty="0"/>
              <a:t>Support activities </a:t>
            </a:r>
            <a:r>
              <a:rPr lang="en-US" dirty="0"/>
              <a:t>are adapted to be more accessible for those who need it.</a:t>
            </a:r>
          </a:p>
          <a:p>
            <a:pPr>
              <a:lnSpc>
                <a:spcPts val="2800"/>
              </a:lnSpc>
            </a:pPr>
            <a:endParaRPr lang="en-US" dirty="0"/>
          </a:p>
        </p:txBody>
      </p:sp>
    </p:spTree>
    <p:extLst>
      <p:ext uri="{BB962C8B-B14F-4D97-AF65-F5344CB8AC3E}">
        <p14:creationId xmlns:p14="http://schemas.microsoft.com/office/powerpoint/2010/main" val="3612335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DFAB1DA-D5B9-13E2-9945-13991E9BF716}"/>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2026</a:t>
            </a:r>
          </a:p>
        </p:txBody>
      </p:sp>
      <p:sp>
        <p:nvSpPr>
          <p:cNvPr id="10" name="Content Placeholder 9">
            <a:extLst>
              <a:ext uri="{FF2B5EF4-FFF2-40B4-BE49-F238E27FC236}">
                <a16:creationId xmlns:a16="http://schemas.microsoft.com/office/drawing/2014/main" id="{B8AD5F36-49C1-6FB1-287B-8204BA271278}"/>
              </a:ext>
            </a:extLst>
          </p:cNvPr>
          <p:cNvSpPr>
            <a:spLocks noGrp="1"/>
          </p:cNvSpPr>
          <p:nvPr>
            <p:ph sz="half" idx="10"/>
          </p:nvPr>
        </p:nvSpPr>
        <p:spPr>
          <a:xfrm>
            <a:off x="241139" y="1292519"/>
            <a:ext cx="7498822" cy="4566366"/>
          </a:xfrm>
        </p:spPr>
        <p:txBody>
          <a:bodyPr/>
          <a:lstStyle/>
          <a:p>
            <a:pPr>
              <a:lnSpc>
                <a:spcPts val="2800"/>
              </a:lnSpc>
              <a:spcBef>
                <a:spcPts val="0"/>
              </a:spcBef>
            </a:pPr>
            <a:r>
              <a:rPr lang="en-GB" dirty="0"/>
              <a:t>This lesson pack for key stages 2–4 has been designed to support pupils’ AI literacy. This is the last of four lessons for students in years 9 and 10. It focuses on the impact that chatbots can have on human relationships and wellbeing.</a:t>
            </a:r>
          </a:p>
          <a:p>
            <a:pPr>
              <a:lnSpc>
                <a:spcPts val="2800"/>
              </a:lnSpc>
              <a:spcBef>
                <a:spcPts val="0"/>
              </a:spcBef>
            </a:pPr>
            <a:r>
              <a:rPr lang="en-GB" dirty="0"/>
              <a:t>These lessons should not be taught in isolation, but always as part of a planned, developmental PSHE education programme. They are best used within the context of a unit of work on online safety or digital literacy.</a:t>
            </a:r>
          </a:p>
        </p:txBody>
      </p:sp>
      <p:sp>
        <p:nvSpPr>
          <p:cNvPr id="12" name="Title 11">
            <a:extLst>
              <a:ext uri="{FF2B5EF4-FFF2-40B4-BE49-F238E27FC236}">
                <a16:creationId xmlns:a16="http://schemas.microsoft.com/office/drawing/2014/main" id="{FC38B9C6-B310-00C2-0925-3DA1549DED16}"/>
              </a:ext>
            </a:extLst>
          </p:cNvPr>
          <p:cNvSpPr>
            <a:spLocks noGrp="1"/>
          </p:cNvSpPr>
          <p:nvPr>
            <p:ph type="title"/>
          </p:nvPr>
        </p:nvSpPr>
        <p:spPr/>
        <p:txBody>
          <a:bodyPr/>
          <a:lstStyle/>
          <a:p>
            <a:r>
              <a:rPr lang="en-GB" dirty="0"/>
              <a:t>Context</a:t>
            </a:r>
            <a:endParaRPr lang="en-US" dirty="0"/>
          </a:p>
        </p:txBody>
      </p:sp>
    </p:spTree>
    <p:extLst>
      <p:ext uri="{BB962C8B-B14F-4D97-AF65-F5344CB8AC3E}">
        <p14:creationId xmlns:p14="http://schemas.microsoft.com/office/powerpoint/2010/main" val="2453988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CD801F7-CFF5-4CC1-BA0F-8495ACEE7B1C}"/>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2026</a:t>
            </a:r>
          </a:p>
        </p:txBody>
      </p:sp>
      <p:sp>
        <p:nvSpPr>
          <p:cNvPr id="5" name="Content Placeholder 4">
            <a:extLst>
              <a:ext uri="{FF2B5EF4-FFF2-40B4-BE49-F238E27FC236}">
                <a16:creationId xmlns:a16="http://schemas.microsoft.com/office/drawing/2014/main" id="{F1FBCFA1-6283-9032-5858-B8C2F9781A65}"/>
              </a:ext>
            </a:extLst>
          </p:cNvPr>
          <p:cNvSpPr>
            <a:spLocks noGrp="1"/>
          </p:cNvSpPr>
          <p:nvPr>
            <p:ph sz="half" idx="12"/>
          </p:nvPr>
        </p:nvSpPr>
        <p:spPr>
          <a:xfrm>
            <a:off x="241139" y="1292519"/>
            <a:ext cx="3495309" cy="4650224"/>
          </a:xfrm>
        </p:spPr>
        <p:txBody>
          <a:bodyPr/>
          <a:lstStyle/>
          <a:p>
            <a:pPr>
              <a:lnSpc>
                <a:spcPts val="2800"/>
              </a:lnSpc>
            </a:pPr>
            <a:r>
              <a:rPr lang="en-GB" dirty="0"/>
              <a:t>To learn how AI chatbots can affect wellbeing and relationships.</a:t>
            </a:r>
          </a:p>
        </p:txBody>
      </p:sp>
      <p:sp>
        <p:nvSpPr>
          <p:cNvPr id="6" name="Content Placeholder 5">
            <a:extLst>
              <a:ext uri="{FF2B5EF4-FFF2-40B4-BE49-F238E27FC236}">
                <a16:creationId xmlns:a16="http://schemas.microsoft.com/office/drawing/2014/main" id="{E84B8912-EEB7-F52E-745A-3D184A1C6C25}"/>
              </a:ext>
            </a:extLst>
          </p:cNvPr>
          <p:cNvSpPr>
            <a:spLocks noGrp="1"/>
          </p:cNvSpPr>
          <p:nvPr>
            <p:ph sz="half" idx="13"/>
          </p:nvPr>
        </p:nvSpPr>
        <p:spPr>
          <a:xfrm>
            <a:off x="4067944" y="1333463"/>
            <a:ext cx="4823572" cy="4650224"/>
          </a:xfrm>
        </p:spPr>
        <p:txBody>
          <a:bodyPr/>
          <a:lstStyle/>
          <a:p>
            <a:r>
              <a:rPr lang="en-GB" dirty="0"/>
              <a:t>Students will be able to:</a:t>
            </a:r>
          </a:p>
          <a:p>
            <a:pPr marL="126000" lvl="0" indent="-126000">
              <a:lnSpc>
                <a:spcPts val="2800"/>
              </a:lnSpc>
              <a:spcBef>
                <a:spcPts val="0"/>
              </a:spcBef>
              <a:buFont typeface="Arial" panose="020B0604020202020204" pitchFamily="34" charset="0"/>
              <a:buChar char="•"/>
            </a:pPr>
            <a:r>
              <a:rPr lang="en-GB" dirty="0"/>
              <a:t>identify how AI chatbots mimic friendships and human interaction </a:t>
            </a:r>
          </a:p>
          <a:p>
            <a:pPr marL="126000" lvl="0" indent="-126000">
              <a:lnSpc>
                <a:spcPts val="2800"/>
              </a:lnSpc>
              <a:spcBef>
                <a:spcPts val="0"/>
              </a:spcBef>
              <a:buFont typeface="Arial" panose="020B0604020202020204" pitchFamily="34" charset="0"/>
              <a:buChar char="•"/>
            </a:pPr>
            <a:r>
              <a:rPr lang="en-GB" dirty="0"/>
              <a:t>explain potential consequences of interacting frequently with chatbots</a:t>
            </a:r>
          </a:p>
          <a:p>
            <a:pPr marL="126000" lvl="0" indent="-126000">
              <a:lnSpc>
                <a:spcPts val="2800"/>
              </a:lnSpc>
              <a:spcBef>
                <a:spcPts val="0"/>
              </a:spcBef>
              <a:buFont typeface="Arial" panose="020B0604020202020204" pitchFamily="34" charset="0"/>
              <a:buChar char="•"/>
            </a:pPr>
            <a:r>
              <a:rPr lang="en-GB" dirty="0"/>
              <a:t>assess how chatbots might make users feel and suggest ways to manage responses </a:t>
            </a:r>
          </a:p>
        </p:txBody>
      </p:sp>
    </p:spTree>
    <p:extLst>
      <p:ext uri="{BB962C8B-B14F-4D97-AF65-F5344CB8AC3E}">
        <p14:creationId xmlns:p14="http://schemas.microsoft.com/office/powerpoint/2010/main" val="4020953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AB4CDFE-E689-A536-61A5-915DDBE37E99}"/>
              </a:ext>
            </a:extLst>
          </p:cNvPr>
          <p:cNvSpPr>
            <a:spLocks noGrp="1"/>
          </p:cNvSpPr>
          <p:nvPr>
            <p:ph sz="half" idx="12"/>
          </p:nvPr>
        </p:nvSpPr>
        <p:spPr>
          <a:xfrm>
            <a:off x="5018405" y="1142203"/>
            <a:ext cx="3757105" cy="4573593"/>
          </a:xfrm>
        </p:spPr>
        <p:txBody>
          <a:bodyPr/>
          <a:lstStyle/>
          <a:p>
            <a:pPr marL="126000" lvl="0" indent="-126000">
              <a:spcBef>
                <a:spcPts val="1100"/>
              </a:spcBef>
              <a:buFont typeface="Arial" panose="020B0604020202020204" pitchFamily="34" charset="0"/>
              <a:buChar char="•"/>
            </a:pPr>
            <a:r>
              <a:rPr lang="en-GB" dirty="0"/>
              <a:t>Box or envelope for questions </a:t>
            </a:r>
          </a:p>
          <a:p>
            <a:pPr marL="126000" lvl="0" indent="-126000">
              <a:spcBef>
                <a:spcPts val="1100"/>
              </a:spcBef>
              <a:buFont typeface="Arial" panose="020B0604020202020204" pitchFamily="34" charset="0"/>
              <a:buChar char="•"/>
            </a:pPr>
            <a:r>
              <a:rPr lang="en-GB" dirty="0"/>
              <a:t>Resource 1: </a:t>
            </a:r>
            <a:r>
              <a:rPr lang="en-GB" i="1" dirty="0"/>
              <a:t>Chatbot conversation</a:t>
            </a:r>
            <a:r>
              <a:rPr lang="en-GB" dirty="0"/>
              <a:t> [one per pair]</a:t>
            </a:r>
          </a:p>
          <a:p>
            <a:pPr marL="126000" lvl="0" indent="-126000">
              <a:spcBef>
                <a:spcPts val="1100"/>
              </a:spcBef>
              <a:buFont typeface="Arial" panose="020B0604020202020204" pitchFamily="34" charset="0"/>
              <a:buChar char="•"/>
            </a:pPr>
            <a:r>
              <a:rPr lang="en-GB" dirty="0"/>
              <a:t>Resource 1a: </a:t>
            </a:r>
            <a:r>
              <a:rPr lang="en-GB" i="1" dirty="0"/>
              <a:t>Chatbot strategies</a:t>
            </a:r>
            <a:r>
              <a:rPr lang="en-GB" dirty="0"/>
              <a:t> [support option, as required]</a:t>
            </a:r>
          </a:p>
          <a:p>
            <a:pPr marL="126000" lvl="0" indent="-126000">
              <a:spcBef>
                <a:spcPts val="1100"/>
              </a:spcBef>
              <a:buFont typeface="Arial" panose="020B0604020202020204" pitchFamily="34" charset="0"/>
              <a:buChar char="•"/>
            </a:pPr>
            <a:r>
              <a:rPr lang="en-GB" dirty="0"/>
              <a:t>Resource 2: </a:t>
            </a:r>
            <a:r>
              <a:rPr lang="en-GB" i="1" dirty="0"/>
              <a:t>Finley’s scenarios</a:t>
            </a:r>
            <a:r>
              <a:rPr lang="en-GB" dirty="0"/>
              <a:t> </a:t>
            </a:r>
            <a:br>
              <a:rPr lang="en-GB" dirty="0"/>
            </a:br>
            <a:r>
              <a:rPr lang="en-GB" dirty="0"/>
              <a:t>[one copy per group]</a:t>
            </a:r>
          </a:p>
          <a:p>
            <a:pPr marL="126000" lvl="0" indent="-126000">
              <a:spcBef>
                <a:spcPts val="1100"/>
              </a:spcBef>
              <a:buFont typeface="Arial" panose="020B0604020202020204" pitchFamily="34" charset="0"/>
              <a:buChar char="•"/>
            </a:pPr>
            <a:r>
              <a:rPr lang="en-GB" dirty="0"/>
              <a:t>Resource 2a: </a:t>
            </a:r>
            <a:r>
              <a:rPr lang="en-GB" i="1" dirty="0"/>
              <a:t>Finley </a:t>
            </a:r>
            <a:br>
              <a:rPr lang="en-GB" i="1" dirty="0"/>
            </a:br>
            <a:r>
              <a:rPr lang="en-GB" dirty="0"/>
              <a:t>[support option, as required]</a:t>
            </a:r>
          </a:p>
          <a:p>
            <a:pPr marL="126000" lvl="0" indent="-126000">
              <a:spcBef>
                <a:spcPts val="1100"/>
              </a:spcBef>
              <a:buFont typeface="Arial" panose="020B0604020202020204" pitchFamily="34" charset="0"/>
              <a:buChar char="•"/>
            </a:pPr>
            <a:r>
              <a:rPr lang="en-GB" dirty="0"/>
              <a:t>Resource 3: </a:t>
            </a:r>
            <a:r>
              <a:rPr lang="en-GB" i="1" dirty="0"/>
              <a:t>Negative interactions</a:t>
            </a:r>
            <a:r>
              <a:rPr lang="en-GB" dirty="0"/>
              <a:t> [one per pair]</a:t>
            </a:r>
          </a:p>
          <a:p>
            <a:pPr>
              <a:spcBef>
                <a:spcPts val="1100"/>
              </a:spcBef>
            </a:pPr>
            <a:endParaRPr lang="en-US" dirty="0"/>
          </a:p>
        </p:txBody>
      </p:sp>
      <p:sp>
        <p:nvSpPr>
          <p:cNvPr id="6" name="Slide Number Placeholder 5">
            <a:extLst>
              <a:ext uri="{FF2B5EF4-FFF2-40B4-BE49-F238E27FC236}">
                <a16:creationId xmlns:a16="http://schemas.microsoft.com/office/drawing/2014/main" id="{7DDEB449-AF80-3F40-DE9B-1645C56CA84F}"/>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2026</a:t>
            </a:r>
          </a:p>
        </p:txBody>
      </p:sp>
    </p:spTree>
    <p:extLst>
      <p:ext uri="{BB962C8B-B14F-4D97-AF65-F5344CB8AC3E}">
        <p14:creationId xmlns:p14="http://schemas.microsoft.com/office/powerpoint/2010/main" val="934196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180C3-C45D-8953-A402-38BF7B4934A0}"/>
              </a:ext>
            </a:extLst>
          </p:cNvPr>
          <p:cNvSpPr>
            <a:spLocks noGrp="1"/>
          </p:cNvSpPr>
          <p:nvPr>
            <p:ph type="title"/>
          </p:nvPr>
        </p:nvSpPr>
        <p:spPr>
          <a:xfrm>
            <a:off x="205987" y="592977"/>
            <a:ext cx="7498822" cy="694054"/>
          </a:xfrm>
        </p:spPr>
        <p:txBody>
          <a:bodyPr/>
          <a:lstStyle/>
          <a:p>
            <a:r>
              <a:rPr lang="en-GB" sz="4000"/>
              <a:t>Lesson summary</a:t>
            </a:r>
            <a:endParaRPr lang="en-US"/>
          </a:p>
        </p:txBody>
      </p:sp>
      <p:graphicFrame>
        <p:nvGraphicFramePr>
          <p:cNvPr id="3" name="Table 2">
            <a:extLst>
              <a:ext uri="{FF2B5EF4-FFF2-40B4-BE49-F238E27FC236}">
                <a16:creationId xmlns:a16="http://schemas.microsoft.com/office/drawing/2014/main" id="{09D9BA57-D907-9617-004A-5DFDB57B9A36}"/>
              </a:ext>
            </a:extLst>
          </p:cNvPr>
          <p:cNvGraphicFramePr>
            <a:graphicFrameLocks noGrp="1"/>
          </p:cNvGraphicFramePr>
          <p:nvPr>
            <p:extLst>
              <p:ext uri="{D42A27DB-BD31-4B8C-83A1-F6EECF244321}">
                <p14:modId xmlns:p14="http://schemas.microsoft.com/office/powerpoint/2010/main" val="3023258100"/>
              </p:ext>
            </p:extLst>
          </p:nvPr>
        </p:nvGraphicFramePr>
        <p:xfrm>
          <a:off x="330200" y="1413647"/>
          <a:ext cx="9245600" cy="4851375"/>
        </p:xfrm>
        <a:graphic>
          <a:graphicData uri="http://schemas.openxmlformats.org/drawingml/2006/table">
            <a:tbl>
              <a:tblPr firstRow="1" bandRow="1">
                <a:tableStyleId>{F5AB1C69-6EDB-4FF4-983F-18BD219EF322}</a:tableStyleId>
              </a:tblPr>
              <a:tblGrid>
                <a:gridCol w="1671595">
                  <a:extLst>
                    <a:ext uri="{9D8B030D-6E8A-4147-A177-3AD203B41FA5}">
                      <a16:colId xmlns:a16="http://schemas.microsoft.com/office/drawing/2014/main" val="2495411842"/>
                    </a:ext>
                  </a:extLst>
                </a:gridCol>
                <a:gridCol w="6615713">
                  <a:extLst>
                    <a:ext uri="{9D8B030D-6E8A-4147-A177-3AD203B41FA5}">
                      <a16:colId xmlns:a16="http://schemas.microsoft.com/office/drawing/2014/main" val="3888252853"/>
                    </a:ext>
                  </a:extLst>
                </a:gridCol>
                <a:gridCol w="958292">
                  <a:extLst>
                    <a:ext uri="{9D8B030D-6E8A-4147-A177-3AD203B41FA5}">
                      <a16:colId xmlns:a16="http://schemas.microsoft.com/office/drawing/2014/main" val="1961446416"/>
                    </a:ext>
                  </a:extLst>
                </a:gridCol>
              </a:tblGrid>
              <a:tr h="562351">
                <a:tc>
                  <a:txBody>
                    <a:bodyPr/>
                    <a:lstStyle/>
                    <a:p>
                      <a:pPr marL="0" indent="0" algn="l">
                        <a:buFont typeface="Arial" panose="020B0604020202020204" pitchFamily="34" charset="0"/>
                        <a:buNone/>
                      </a:pPr>
                      <a:r>
                        <a:rPr lang="en-GB" sz="1400" dirty="0">
                          <a:solidFill>
                            <a:schemeClr val="accent2"/>
                          </a:solidFill>
                          <a:latin typeface="Century Gothic" panose="020B0502020202020204" pitchFamily="34" charset="0"/>
                        </a:rPr>
                        <a:t>Activity</a:t>
                      </a:r>
                    </a:p>
                  </a:txBody>
                  <a:tcPr marL="72000" marR="72000" marT="72000" marB="7200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dirty="0">
                          <a:solidFill>
                            <a:schemeClr val="accent2"/>
                          </a:solidFill>
                          <a:latin typeface="Century Gothic" panose="020B0502020202020204" pitchFamily="34" charset="0"/>
                        </a:rPr>
                        <a:t>Description</a:t>
                      </a:r>
                    </a:p>
                  </a:txBody>
                  <a:tcPr marL="144000" marR="72000" marT="72000" marB="72000" anchor="ctr">
                    <a:lnL w="12700" cmpd="sng">
                      <a:noFill/>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dirty="0">
                          <a:solidFill>
                            <a:schemeClr val="accent2"/>
                          </a:solidFill>
                          <a:latin typeface="Century Gothic" panose="020B0502020202020204" pitchFamily="34" charset="0"/>
                        </a:rPr>
                        <a:t>Timing</a:t>
                      </a:r>
                    </a:p>
                  </a:txBody>
                  <a:tcPr marL="72000" marR="72000" marT="72000" marB="7200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068731"/>
                  </a:ext>
                </a:extLst>
              </a:tr>
              <a:tr h="718191">
                <a:tc>
                  <a:txBody>
                    <a:bodyPr/>
                    <a:lstStyle/>
                    <a:p>
                      <a:pPr marL="0" indent="0">
                        <a:lnSpc>
                          <a:spcPts val="1600"/>
                        </a:lnSpc>
                        <a:spcBef>
                          <a:spcPts val="400"/>
                        </a:spcBef>
                        <a:buFont typeface="Arial" panose="020B0604020202020204" pitchFamily="34" charset="0"/>
                        <a:buNone/>
                      </a:pPr>
                      <a:r>
                        <a:rPr lang="en-GB" sz="1200" b="0" dirty="0">
                          <a:solidFill>
                            <a:schemeClr val="tx1"/>
                          </a:solidFill>
                          <a:latin typeface="Century Gothic" panose="020B0502020202020204" pitchFamily="34" charset="0"/>
                        </a:rPr>
                        <a:t>Introduction</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600"/>
                        </a:lnSpc>
                        <a:spcBef>
                          <a:spcPts val="400"/>
                        </a:spcBef>
                        <a:spcAft>
                          <a:spcPts val="0"/>
                        </a:spcAft>
                        <a:buClrTx/>
                        <a:buSzTx/>
                        <a:buFontTx/>
                        <a:buNone/>
                        <a:tabLst/>
                        <a:defRPr/>
                      </a:pPr>
                      <a:r>
                        <a:rPr lang="en-US" sz="1200" dirty="0">
                          <a:solidFill>
                            <a:schemeClr val="tx1"/>
                          </a:solidFill>
                          <a:latin typeface="Century Gothic" panose="020B0502020202020204" pitchFamily="34" charset="0"/>
                        </a:rPr>
                        <a:t>Introduce the learning objective and outcomes, set up the question box and revisit ground rules.</a:t>
                      </a:r>
                      <a:endParaRPr lang="en-GB" sz="1200" dirty="0">
                        <a:solidFill>
                          <a:schemeClr val="tx1"/>
                        </a:solidFill>
                        <a:latin typeface="Century Gothic" panose="020B0502020202020204" pitchFamily="34" charset="0"/>
                      </a:endParaRP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400"/>
                        </a:spcBef>
                      </a:pPr>
                      <a:r>
                        <a:rPr lang="en-GB" sz="1200" dirty="0">
                          <a:solidFill>
                            <a:schemeClr val="tx1"/>
                          </a:solidFill>
                          <a:latin typeface="Century Gothic" panose="020B0502020202020204" pitchFamily="34" charset="0"/>
                        </a:rPr>
                        <a:t>3 min</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9017373"/>
                  </a:ext>
                </a:extLst>
              </a:tr>
              <a:tr h="593847">
                <a:tc>
                  <a:txBody>
                    <a:bodyPr/>
                    <a:lstStyle/>
                    <a:p>
                      <a:pPr marL="0" indent="0">
                        <a:lnSpc>
                          <a:spcPts val="1600"/>
                        </a:lnSpc>
                        <a:spcBef>
                          <a:spcPts val="400"/>
                        </a:spcBef>
                        <a:buFont typeface="Arial" panose="020B0604020202020204" pitchFamily="34" charset="0"/>
                        <a:buNone/>
                      </a:pPr>
                      <a:r>
                        <a:rPr lang="en-GB" sz="1200" b="0" dirty="0">
                          <a:solidFill>
                            <a:schemeClr val="tx1"/>
                          </a:solidFill>
                          <a:latin typeface="Century Gothic" panose="020B0502020202020204" pitchFamily="34" charset="0"/>
                        </a:rPr>
                        <a:t>Baseline assessment activity </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600"/>
                        </a:lnSpc>
                        <a:spcBef>
                          <a:spcPts val="400"/>
                        </a:spcBef>
                        <a:spcAft>
                          <a:spcPts val="0"/>
                        </a:spcAft>
                        <a:buClrTx/>
                        <a:buSzTx/>
                        <a:buFontTx/>
                        <a:buNone/>
                        <a:tabLst/>
                        <a:defRPr/>
                      </a:pPr>
                      <a:r>
                        <a:rPr lang="en-GB" sz="1200" dirty="0">
                          <a:solidFill>
                            <a:schemeClr val="tx1"/>
                          </a:solidFill>
                          <a:latin typeface="Century Gothic" panose="020B0502020202020204" pitchFamily="34" charset="0"/>
                        </a:rPr>
                        <a:t>Students complete a mind map demonstrating their current knowledge and understanding of AI chatbots.</a:t>
                      </a: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400"/>
                        </a:spcBef>
                      </a:pPr>
                      <a:r>
                        <a:rPr lang="en-GB" sz="1200" dirty="0">
                          <a:solidFill>
                            <a:schemeClr val="tx1"/>
                          </a:solidFill>
                          <a:latin typeface="Century Gothic" panose="020B0502020202020204" pitchFamily="34" charset="0"/>
                        </a:rPr>
                        <a:t>10 min</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0075071"/>
                  </a:ext>
                </a:extLst>
              </a:tr>
              <a:tr h="593847">
                <a:tc>
                  <a:txBody>
                    <a:bodyPr/>
                    <a:lstStyle/>
                    <a:p>
                      <a:pPr marL="0" indent="0">
                        <a:lnSpc>
                          <a:spcPts val="1600"/>
                        </a:lnSpc>
                        <a:spcBef>
                          <a:spcPts val="400"/>
                        </a:spcBef>
                        <a:buFont typeface="Arial" panose="020B0604020202020204" pitchFamily="34" charset="0"/>
                        <a:buNone/>
                      </a:pPr>
                      <a:r>
                        <a:rPr lang="en-GB" sz="1200" b="0" baseline="0" dirty="0">
                          <a:solidFill>
                            <a:schemeClr val="tx1"/>
                          </a:solidFill>
                          <a:latin typeface="Century Gothic" panose="020B0502020202020204" pitchFamily="34" charset="0"/>
                        </a:rPr>
                        <a:t>Chatbot conversation</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400"/>
                        </a:spcBef>
                      </a:pPr>
                      <a:r>
                        <a:rPr lang="en-GB" sz="1200" dirty="0">
                          <a:solidFill>
                            <a:schemeClr val="tx1"/>
                          </a:solidFill>
                          <a:latin typeface="Century Gothic" panose="020B0502020202020204" pitchFamily="34" charset="0"/>
                        </a:rPr>
                        <a:t>Pairs identify examples of a chatbot mimicking human interactions in a conversation.</a:t>
                      </a: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400"/>
                        </a:spcBef>
                      </a:pPr>
                      <a:r>
                        <a:rPr lang="en-GB" sz="1200" dirty="0">
                          <a:solidFill>
                            <a:schemeClr val="tx1"/>
                          </a:solidFill>
                          <a:latin typeface="Century Gothic" panose="020B0502020202020204" pitchFamily="34" charset="0"/>
                        </a:rPr>
                        <a:t>10 min</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9629276"/>
                  </a:ext>
                </a:extLst>
              </a:tr>
              <a:tr h="593847">
                <a:tc>
                  <a:txBody>
                    <a:bodyPr/>
                    <a:lstStyle/>
                    <a:p>
                      <a:pPr marL="0" indent="0">
                        <a:lnSpc>
                          <a:spcPts val="1600"/>
                        </a:lnSpc>
                        <a:spcBef>
                          <a:spcPts val="400"/>
                        </a:spcBef>
                        <a:buFont typeface="Arial" panose="020B0604020202020204" pitchFamily="34" charset="0"/>
                        <a:buNone/>
                      </a:pPr>
                      <a:r>
                        <a:rPr lang="en-GB" sz="1200" b="0" dirty="0">
                          <a:solidFill>
                            <a:schemeClr val="tx1"/>
                          </a:solidFill>
                          <a:latin typeface="Century Gothic" panose="020B0502020202020204" pitchFamily="34" charset="0"/>
                        </a:rPr>
                        <a:t>How chatbots shape expectations</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400"/>
                        </a:spcBef>
                      </a:pPr>
                      <a:r>
                        <a:rPr lang="en-GB" sz="1200" dirty="0">
                          <a:solidFill>
                            <a:schemeClr val="tx1"/>
                          </a:solidFill>
                          <a:latin typeface="Century Gothic" panose="020B0502020202020204" pitchFamily="34" charset="0"/>
                        </a:rPr>
                        <a:t>Groups consider how frequent interactions with a chatbot have influenced the behaviour and responses of a character in different scenarios.</a:t>
                      </a: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400"/>
                        </a:spcBef>
                      </a:pPr>
                      <a:r>
                        <a:rPr lang="en-GB" sz="1200" dirty="0">
                          <a:solidFill>
                            <a:schemeClr val="tx1"/>
                          </a:solidFill>
                          <a:latin typeface="Century Gothic" panose="020B0502020202020204" pitchFamily="34" charset="0"/>
                        </a:rPr>
                        <a:t>10 min</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4210135"/>
                  </a:ext>
                </a:extLst>
              </a:tr>
              <a:tr h="593847">
                <a:tc>
                  <a:txBody>
                    <a:bodyPr/>
                    <a:lstStyle/>
                    <a:p>
                      <a:pPr marL="0" indent="0">
                        <a:lnSpc>
                          <a:spcPts val="1600"/>
                        </a:lnSpc>
                        <a:spcBef>
                          <a:spcPts val="400"/>
                        </a:spcBef>
                        <a:buFont typeface="Arial" panose="020B0604020202020204" pitchFamily="34" charset="0"/>
                        <a:buNone/>
                      </a:pPr>
                      <a:r>
                        <a:rPr lang="en-GB" sz="1200" b="0" dirty="0">
                          <a:solidFill>
                            <a:schemeClr val="tx1"/>
                          </a:solidFill>
                          <a:latin typeface="Century Gothic" panose="020B0502020202020204" pitchFamily="34" charset="0"/>
                        </a:rPr>
                        <a:t>Chatbots and wellbeing</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400"/>
                        </a:spcBef>
                      </a:pPr>
                      <a:r>
                        <a:rPr lang="en-GB" sz="1200" dirty="0">
                          <a:solidFill>
                            <a:schemeClr val="tx1"/>
                          </a:solidFill>
                          <a:latin typeface="Century Gothic" panose="020B0502020202020204" pitchFamily="34" charset="0"/>
                        </a:rPr>
                        <a:t>Students discuss how negative interactions with a chatbot might impact someone's wellbeing and offer advice on how to respond and where to seek help.</a:t>
                      </a: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400"/>
                        </a:spcBef>
                      </a:pPr>
                      <a:r>
                        <a:rPr lang="en-GB" sz="1200" dirty="0">
                          <a:solidFill>
                            <a:schemeClr val="tx1"/>
                          </a:solidFill>
                          <a:latin typeface="Century Gothic" panose="020B0502020202020204" pitchFamily="34" charset="0"/>
                        </a:rPr>
                        <a:t>15 min </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9879350"/>
                  </a:ext>
                </a:extLst>
              </a:tr>
              <a:tr h="593847">
                <a:tc>
                  <a:txBody>
                    <a:bodyPr/>
                    <a:lstStyle/>
                    <a:p>
                      <a:pPr marL="0" indent="0">
                        <a:lnSpc>
                          <a:spcPts val="1600"/>
                        </a:lnSpc>
                        <a:spcBef>
                          <a:spcPts val="400"/>
                        </a:spcBef>
                        <a:buFont typeface="Arial" panose="020B0604020202020204" pitchFamily="34" charset="0"/>
                        <a:buNone/>
                      </a:pPr>
                      <a:r>
                        <a:rPr lang="en-GB" sz="1200" b="0" dirty="0">
                          <a:solidFill>
                            <a:schemeClr val="tx1"/>
                          </a:solidFill>
                          <a:latin typeface="Century Gothic" panose="020B0502020202020204" pitchFamily="34" charset="0"/>
                        </a:rPr>
                        <a:t>Endpoint assessment and reflection</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400"/>
                        </a:spcBef>
                      </a:pPr>
                      <a:r>
                        <a:rPr lang="en-GB" sz="1200" dirty="0">
                          <a:solidFill>
                            <a:schemeClr val="tx1"/>
                          </a:solidFill>
                          <a:latin typeface="Century Gothic" panose="020B0502020202020204" pitchFamily="34" charset="0"/>
                        </a:rPr>
                        <a:t>Students revisit the mind map and add in new learning. They reflect on the aspects of human relationships a chatbot is unable to imitate.</a:t>
                      </a: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a:lnSpc>
                          <a:spcPts val="1600"/>
                        </a:lnSpc>
                        <a:spcBef>
                          <a:spcPts val="400"/>
                        </a:spcBef>
                        <a:buNone/>
                      </a:pPr>
                      <a:r>
                        <a:rPr lang="en-GB" sz="1200" dirty="0">
                          <a:solidFill>
                            <a:schemeClr val="tx1"/>
                          </a:solidFill>
                          <a:latin typeface="Century Gothic" panose="020B0502020202020204" pitchFamily="34" charset="0"/>
                        </a:rPr>
                        <a:t>8 min</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9356398"/>
                  </a:ext>
                </a:extLst>
              </a:tr>
              <a:tr h="601598">
                <a:tc>
                  <a:txBody>
                    <a:bodyPr/>
                    <a:lstStyle/>
                    <a:p>
                      <a:pPr marL="0" indent="0">
                        <a:lnSpc>
                          <a:spcPts val="1600"/>
                        </a:lnSpc>
                        <a:spcBef>
                          <a:spcPts val="400"/>
                        </a:spcBef>
                        <a:buFont typeface="Arial" panose="020B0604020202020204" pitchFamily="34" charset="0"/>
                        <a:buNone/>
                      </a:pPr>
                      <a:r>
                        <a:rPr lang="en-GB" sz="1200" b="0" dirty="0">
                          <a:solidFill>
                            <a:schemeClr val="tx1"/>
                          </a:solidFill>
                          <a:latin typeface="Century Gothic" panose="020B0502020202020204" pitchFamily="34" charset="0"/>
                        </a:rPr>
                        <a:t>Signpost support</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90570" rtl="0" eaLnBrk="1" fontAlgn="auto" latinLnBrk="0" hangingPunct="1">
                        <a:lnSpc>
                          <a:spcPts val="1600"/>
                        </a:lnSpc>
                        <a:spcBef>
                          <a:spcPts val="400"/>
                        </a:spcBef>
                        <a:spcAft>
                          <a:spcPts val="0"/>
                        </a:spcAft>
                        <a:buClrTx/>
                        <a:buSzTx/>
                        <a:buFontTx/>
                        <a:buNone/>
                        <a:tabLst/>
                        <a:defRPr/>
                      </a:pPr>
                      <a:r>
                        <a:rPr lang="en-US" sz="1200" dirty="0">
                          <a:solidFill>
                            <a:schemeClr val="tx1"/>
                          </a:solidFill>
                          <a:latin typeface="Century Gothic" panose="020B0502020202020204" pitchFamily="34" charset="0"/>
                        </a:rPr>
                        <a:t>Answer students’ questions and signpost support.</a:t>
                      </a:r>
                      <a:endParaRPr lang="en-GB" sz="1200" dirty="0">
                        <a:solidFill>
                          <a:schemeClr val="tx1"/>
                        </a:solidFill>
                        <a:latin typeface="Century Gothic" panose="020B0502020202020204" pitchFamily="34" charset="0"/>
                      </a:endParaRP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400"/>
                        </a:spcBef>
                      </a:pPr>
                      <a:r>
                        <a:rPr lang="en-GB" sz="1200" dirty="0">
                          <a:solidFill>
                            <a:schemeClr val="tx1"/>
                          </a:solidFill>
                          <a:latin typeface="Century Gothic" panose="020B0502020202020204" pitchFamily="34" charset="0"/>
                        </a:rPr>
                        <a:t>2 min</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8216848"/>
                  </a:ext>
                </a:extLst>
              </a:tr>
            </a:tbl>
          </a:graphicData>
        </a:graphic>
      </p:graphicFrame>
      <p:sp>
        <p:nvSpPr>
          <p:cNvPr id="4" name="Slide Number Placeholder 5">
            <a:extLst>
              <a:ext uri="{FF2B5EF4-FFF2-40B4-BE49-F238E27FC236}">
                <a16:creationId xmlns:a16="http://schemas.microsoft.com/office/drawing/2014/main" id="{0CFC328E-5112-5431-FA93-8B6310F43AE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2026</a:t>
            </a:r>
          </a:p>
        </p:txBody>
      </p:sp>
    </p:spTree>
    <p:extLst>
      <p:ext uri="{BB962C8B-B14F-4D97-AF65-F5344CB8AC3E}">
        <p14:creationId xmlns:p14="http://schemas.microsoft.com/office/powerpoint/2010/main" val="1469003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3650CD0-9CB1-2FC6-EC31-BDC3DFC5DCDD}"/>
              </a:ext>
            </a:extLst>
          </p:cNvPr>
          <p:cNvSpPr>
            <a:spLocks noGrp="1"/>
          </p:cNvSpPr>
          <p:nvPr>
            <p:ph type="body" sz="quarter" idx="15"/>
          </p:nvPr>
        </p:nvSpPr>
        <p:spPr/>
        <p:txBody>
          <a:bodyPr/>
          <a:lstStyle/>
          <a:p>
            <a:r>
              <a:rPr lang="en-US" dirty="0"/>
              <a:t>Lesson 4</a:t>
            </a:r>
          </a:p>
        </p:txBody>
      </p:sp>
      <p:sp>
        <p:nvSpPr>
          <p:cNvPr id="5" name="Title 4">
            <a:extLst>
              <a:ext uri="{FF2B5EF4-FFF2-40B4-BE49-F238E27FC236}">
                <a16:creationId xmlns:a16="http://schemas.microsoft.com/office/drawing/2014/main" id="{B21B06BF-F8B1-0FF4-D78C-1659EA64500F}"/>
              </a:ext>
            </a:extLst>
          </p:cNvPr>
          <p:cNvSpPr>
            <a:spLocks noGrp="1"/>
          </p:cNvSpPr>
          <p:nvPr>
            <p:ph type="title"/>
          </p:nvPr>
        </p:nvSpPr>
        <p:spPr>
          <a:xfrm>
            <a:off x="190752" y="1294246"/>
            <a:ext cx="6810164" cy="2942512"/>
          </a:xfrm>
        </p:spPr>
        <p:txBody>
          <a:bodyPr>
            <a:normAutofit fontScale="90000"/>
          </a:bodyPr>
          <a:lstStyle/>
          <a:p>
            <a:r>
              <a:rPr lang="en-US" dirty="0"/>
              <a:t>How do chatbots affect relationships?</a:t>
            </a:r>
            <a:br>
              <a:rPr lang="en-GB" dirty="0"/>
            </a:br>
            <a:br>
              <a:rPr lang="en-GB" dirty="0">
                <a:highlight>
                  <a:srgbClr val="FFFF00"/>
                </a:highlight>
              </a:rPr>
            </a:br>
            <a:endParaRPr lang="en-US" dirty="0">
              <a:highlight>
                <a:srgbClr val="FFFF00"/>
              </a:highlight>
            </a:endParaRPr>
          </a:p>
        </p:txBody>
      </p:sp>
      <p:sp>
        <p:nvSpPr>
          <p:cNvPr id="7" name="Slide Number Placeholder 5">
            <a:extLst>
              <a:ext uri="{FF2B5EF4-FFF2-40B4-BE49-F238E27FC236}">
                <a16:creationId xmlns:a16="http://schemas.microsoft.com/office/drawing/2014/main" id="{65FEE908-4594-313B-B0DF-4A6C74B2252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2026</a:t>
            </a:r>
          </a:p>
        </p:txBody>
      </p:sp>
      <p:pic>
        <p:nvPicPr>
          <p:cNvPr id="3" name="Picture 2">
            <a:extLst>
              <a:ext uri="{FF2B5EF4-FFF2-40B4-BE49-F238E27FC236}">
                <a16:creationId xmlns:a16="http://schemas.microsoft.com/office/drawing/2014/main" id="{BA229EEA-5D83-2B8B-89EE-F1398902B740}"/>
              </a:ext>
            </a:extLst>
          </p:cNvPr>
          <p:cNvPicPr>
            <a:picLocks noChangeAspect="1"/>
          </p:cNvPicPr>
          <p:nvPr/>
        </p:nvPicPr>
        <p:blipFill>
          <a:blip r:embed="rId2"/>
          <a:stretch>
            <a:fillRect/>
          </a:stretch>
        </p:blipFill>
        <p:spPr>
          <a:xfrm>
            <a:off x="5563675" y="3224248"/>
            <a:ext cx="3939236" cy="3170963"/>
          </a:xfrm>
          <a:prstGeom prst="rect">
            <a:avLst/>
          </a:prstGeom>
        </p:spPr>
      </p:pic>
      <p:sp>
        <p:nvSpPr>
          <p:cNvPr id="8" name="TextBox 7">
            <a:extLst>
              <a:ext uri="{FF2B5EF4-FFF2-40B4-BE49-F238E27FC236}">
                <a16:creationId xmlns:a16="http://schemas.microsoft.com/office/drawing/2014/main" id="{5CD47531-12C2-8872-EE1B-B02E2D9A2C8B}"/>
              </a:ext>
            </a:extLst>
          </p:cNvPr>
          <p:cNvSpPr txBox="1"/>
          <p:nvPr/>
        </p:nvSpPr>
        <p:spPr>
          <a:xfrm>
            <a:off x="-753414" y="18416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17157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B866AD-FBEF-AB0F-1F13-3998817CD676}"/>
              </a:ext>
            </a:extLst>
          </p:cNvPr>
          <p:cNvSpPr>
            <a:spLocks noGrp="1"/>
          </p:cNvSpPr>
          <p:nvPr>
            <p:ph idx="1"/>
          </p:nvPr>
        </p:nvSpPr>
        <p:spPr/>
        <p:txBody>
          <a:bodyPr/>
          <a:lstStyle/>
          <a:p>
            <a:endParaRPr lang="en-US"/>
          </a:p>
        </p:txBody>
      </p:sp>
      <p:sp>
        <p:nvSpPr>
          <p:cNvPr id="3" name="Slide Number Placeholder 5">
            <a:extLst>
              <a:ext uri="{FF2B5EF4-FFF2-40B4-BE49-F238E27FC236}">
                <a16:creationId xmlns:a16="http://schemas.microsoft.com/office/drawing/2014/main" id="{3D634B50-2908-D19A-31D1-14B55BBA010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tx1">
                    <a:lumMod val="50000"/>
                    <a:lumOff val="50000"/>
                  </a:schemeClr>
                </a:solidFill>
              </a:rPr>
              <a:t>© PSHE Association 2026</a:t>
            </a:r>
          </a:p>
        </p:txBody>
      </p:sp>
    </p:spTree>
    <p:extLst>
      <p:ext uri="{BB962C8B-B14F-4D97-AF65-F5344CB8AC3E}">
        <p14:creationId xmlns:p14="http://schemas.microsoft.com/office/powerpoint/2010/main" val="2552904084"/>
      </p:ext>
    </p:extLst>
  </p:cSld>
  <p:clrMapOvr>
    <a:masterClrMapping/>
  </p:clrMapOvr>
</p:sld>
</file>

<file path=ppt/theme/theme1.xml><?xml version="1.0" encoding="utf-8"?>
<a:theme xmlns:a="http://schemas.openxmlformats.org/drawingml/2006/main" name="Teacher slides">
  <a:themeElements>
    <a:clrScheme name="PSHE">
      <a:dk1>
        <a:srgbClr val="000000"/>
      </a:dk1>
      <a:lt1>
        <a:srgbClr val="FFFFFF"/>
      </a:lt1>
      <a:dk2>
        <a:srgbClr val="64235E"/>
      </a:dk2>
      <a:lt2>
        <a:srgbClr val="FFFFFF"/>
      </a:lt2>
      <a:accent1>
        <a:srgbClr val="799B2B"/>
      </a:accent1>
      <a:accent2>
        <a:srgbClr val="ED694B"/>
      </a:accent2>
      <a:accent3>
        <a:srgbClr val="0B837F"/>
      </a:accent3>
      <a:accent4>
        <a:srgbClr val="A63679"/>
      </a:accent4>
      <a:accent5>
        <a:srgbClr val="00A099"/>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Pupil slides ">
  <a:themeElements>
    <a:clrScheme name="PSHE-V2">
      <a:dk1>
        <a:srgbClr val="000000"/>
      </a:dk1>
      <a:lt1>
        <a:srgbClr val="FFFFFF"/>
      </a:lt1>
      <a:dk2>
        <a:srgbClr val="64235E"/>
      </a:dk2>
      <a:lt2>
        <a:srgbClr val="FFFFFF"/>
      </a:lt2>
      <a:accent1>
        <a:srgbClr val="799B2C"/>
      </a:accent1>
      <a:accent2>
        <a:srgbClr val="EC694A"/>
      </a:accent2>
      <a:accent3>
        <a:srgbClr val="10837E"/>
      </a:accent3>
      <a:accent4>
        <a:srgbClr val="A63679"/>
      </a:accent4>
      <a:accent5>
        <a:srgbClr val="5B5B58"/>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8f9c89a-407a-49b7-9ca1-7578c3d06dfc" xsi:nil="true"/>
    <lcf76f155ced4ddcb4097134ff3c332f xmlns="6ded5182-507a-430e-922d-50a9575e5a4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8CD5EEA548FA42A79E02DE2A5D37FC" ma:contentTypeVersion="19" ma:contentTypeDescription="Create a new document." ma:contentTypeScope="" ma:versionID="95a33f45fe3caaa90391825ecc44dbbc">
  <xsd:schema xmlns:xsd="http://www.w3.org/2001/XMLSchema" xmlns:xs="http://www.w3.org/2001/XMLSchema" xmlns:p="http://schemas.microsoft.com/office/2006/metadata/properties" xmlns:ns2="6ded5182-507a-430e-922d-50a9575e5a4a" xmlns:ns3="88f9c89a-407a-49b7-9ca1-7578c3d06dfc" targetNamespace="http://schemas.microsoft.com/office/2006/metadata/properties" ma:root="true" ma:fieldsID="d9130d03c1835d2443612d3b81d3851e" ns2:_="" ns3:_="">
    <xsd:import namespace="6ded5182-507a-430e-922d-50a9575e5a4a"/>
    <xsd:import namespace="88f9c89a-407a-49b7-9ca1-7578c3d06d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ed5182-507a-430e-922d-50a9575e5a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7c8dee8-8c22-4243-a021-e169b2d8d2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f9c89a-407a-49b7-9ca1-7578c3d06d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1d29111-9521-4e7f-9445-78934f361fc7}" ma:internalName="TaxCatchAll" ma:showField="CatchAllData" ma:web="88f9c89a-407a-49b7-9ca1-7578c3d06d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C0E2A9-F3BF-405C-BD8F-B8D7E62A97F4}">
  <ds:schemaRefs>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http://purl.org/dc/terms/"/>
    <ds:schemaRef ds:uri="http://purl.org/dc/dcmitype/"/>
    <ds:schemaRef ds:uri="http://purl.org/dc/elements/1.1/"/>
    <ds:schemaRef ds:uri="88f9c89a-407a-49b7-9ca1-7578c3d06dfc"/>
    <ds:schemaRef ds:uri="http://schemas.microsoft.com/office/infopath/2007/PartnerControls"/>
    <ds:schemaRef ds:uri="6ded5182-507a-430e-922d-50a9575e5a4a"/>
  </ds:schemaRefs>
</ds:datastoreItem>
</file>

<file path=customXml/itemProps2.xml><?xml version="1.0" encoding="utf-8"?>
<ds:datastoreItem xmlns:ds="http://schemas.openxmlformats.org/officeDocument/2006/customXml" ds:itemID="{832DD3E0-FF10-4F7A-B115-FBEC4D627520}">
  <ds:schemaRefs>
    <ds:schemaRef ds:uri="http://schemas.microsoft.com/sharepoint/v3/contenttype/forms"/>
  </ds:schemaRefs>
</ds:datastoreItem>
</file>

<file path=customXml/itemProps3.xml><?xml version="1.0" encoding="utf-8"?>
<ds:datastoreItem xmlns:ds="http://schemas.openxmlformats.org/officeDocument/2006/customXml" ds:itemID="{15D1D2F2-D496-40FD-B128-65B5734A5E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ed5182-507a-430e-922d-50a9575e5a4a"/>
    <ds:schemaRef ds:uri="88f9c89a-407a-49b7-9ca1-7578c3d06d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451</TotalTime>
  <Words>3758</Words>
  <Application>Microsoft Office PowerPoint</Application>
  <PresentationFormat>A4 Paper (210x297 mm)</PresentationFormat>
  <Paragraphs>275</Paragraphs>
  <Slides>24</Slides>
  <Notes>19</Notes>
  <HiddenSlides>7</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Calibri</vt:lpstr>
      <vt:lpstr>Century Gothic</vt:lpstr>
      <vt:lpstr>Outfit</vt:lpstr>
      <vt:lpstr>Slack-Lato</vt:lpstr>
      <vt:lpstr>Wingdings</vt:lpstr>
      <vt:lpstr>Teacher slides</vt:lpstr>
      <vt:lpstr>Pupil slides </vt:lpstr>
      <vt:lpstr>Understanding AI: Rights, safety and wellbeing</vt:lpstr>
      <vt:lpstr>Using this PowerPoint</vt:lpstr>
      <vt:lpstr>Support and challenge</vt:lpstr>
      <vt:lpstr>Context</vt:lpstr>
      <vt:lpstr>PowerPoint Presentation</vt:lpstr>
      <vt:lpstr>PowerPoint Presentation</vt:lpstr>
      <vt:lpstr>Lesson summary</vt:lpstr>
      <vt:lpstr>How do chatbots affect relationships?  </vt:lpstr>
      <vt:lpstr>PowerPoint Presentation</vt:lpstr>
      <vt:lpstr>PowerPoint Presentation</vt:lpstr>
      <vt:lpstr>What’s our starting point?</vt:lpstr>
      <vt:lpstr>Chatbot conversation</vt:lpstr>
      <vt:lpstr>Chatbot conversations</vt:lpstr>
      <vt:lpstr>Chatbot conversations</vt:lpstr>
      <vt:lpstr>Chatbot conversations</vt:lpstr>
      <vt:lpstr>How chatbots shape expectations</vt:lpstr>
      <vt:lpstr>Chatbots and wellbeing</vt:lpstr>
      <vt:lpstr>Chatbots and wellbeing </vt:lpstr>
      <vt:lpstr>Chatbots and wellbeing</vt:lpstr>
      <vt:lpstr>Check the script includes:</vt:lpstr>
      <vt:lpstr>Reflection</vt:lpstr>
      <vt:lpstr>What have we learnt?</vt:lpstr>
      <vt:lpstr>Sources of support</vt:lpstr>
      <vt:lpstr>More activities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Ferg Ashby</dc:creator>
  <cp:lastModifiedBy>KENNEDY, Leila</cp:lastModifiedBy>
  <cp:revision>52</cp:revision>
  <dcterms:created xsi:type="dcterms:W3CDTF">2023-05-19T09:34:20Z</dcterms:created>
  <dcterms:modified xsi:type="dcterms:W3CDTF">2026-05-28T10:16:40Z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0x010100078CD5EEA548FA42A79E02DE2A5D37FC</vt:lpwstr>
  </property>
  <property fmtid="{D5CDD505-2E9C-101B-9397-08002B2CF9AE}" pid="3" name="MediaServiceImageTags">
    <vt:lpwstr/>
  </property>
</Properties>
</file>