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76" r:id="rId5"/>
    <p:sldId id="267" r:id="rId6"/>
    <p:sldId id="275" r:id="rId7"/>
    <p:sldId id="268" r:id="rId8"/>
    <p:sldId id="269" r:id="rId9"/>
    <p:sldId id="270" r:id="rId10"/>
    <p:sldId id="271" r:id="rId11"/>
    <p:sldId id="272" r:id="rId12"/>
    <p:sldId id="273" r:id="rId13"/>
    <p:sldId id="274"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946928-8718-4A3D-9F49-9D6DD59430A9}"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287920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946928-8718-4A3D-9F49-9D6DD59430A9}"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135909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946928-8718-4A3D-9F49-9D6DD59430A9}"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402230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946928-8718-4A3D-9F49-9D6DD59430A9}"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85405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46928-8718-4A3D-9F49-9D6DD59430A9}"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316334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946928-8718-4A3D-9F49-9D6DD59430A9}"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229918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946928-8718-4A3D-9F49-9D6DD59430A9}" type="datetimeFigureOut">
              <a:rPr lang="en-GB" smtClean="0"/>
              <a:t>28/11/2017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333667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946928-8718-4A3D-9F49-9D6DD59430A9}" type="datetimeFigureOut">
              <a:rPr lang="en-GB" smtClean="0"/>
              <a:t>28/11/2017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326418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46928-8718-4A3D-9F49-9D6DD59430A9}" type="datetimeFigureOut">
              <a:rPr lang="en-GB" smtClean="0"/>
              <a:t>28/11/2017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82587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46928-8718-4A3D-9F49-9D6DD59430A9}"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357992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46928-8718-4A3D-9F49-9D6DD59430A9}"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1AB12-9FE6-4B87-8D19-EAFAAA92F6E9}" type="slidenum">
              <a:rPr lang="en-GB" smtClean="0"/>
              <a:t>‹#›</a:t>
            </a:fld>
            <a:endParaRPr lang="en-GB"/>
          </a:p>
        </p:txBody>
      </p:sp>
    </p:spTree>
    <p:extLst>
      <p:ext uri="{BB962C8B-B14F-4D97-AF65-F5344CB8AC3E}">
        <p14:creationId xmlns:p14="http://schemas.microsoft.com/office/powerpoint/2010/main" val="189642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46928-8718-4A3D-9F49-9D6DD59430A9}" type="datetimeFigureOut">
              <a:rPr lang="en-GB" smtClean="0"/>
              <a:t>28/11/2017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1AB12-9FE6-4B87-8D19-EAFAAA92F6E9}" type="slidenum">
              <a:rPr lang="en-GB" smtClean="0"/>
              <a:t>‹#›</a:t>
            </a:fld>
            <a:endParaRPr lang="en-GB"/>
          </a:p>
        </p:txBody>
      </p:sp>
    </p:spTree>
    <p:extLst>
      <p:ext uri="{BB962C8B-B14F-4D97-AF65-F5344CB8AC3E}">
        <p14:creationId xmlns:p14="http://schemas.microsoft.com/office/powerpoint/2010/main" val="308457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EeSqirGi3Q" TargetMode="External"/><Relationship Id="rId2" Type="http://schemas.openxmlformats.org/officeDocument/2006/relationships/hyperlink" Target="http://www.dailymail.co.uk/news/article-2470128/Horrific-cost-taking-legal-highs-Mother-releases-shocking-picture-dying-son-20-suffered-heart-attack-smoking-herbal-substance.html"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www.themix.org.uk/drink-and-drugs/drugs-a-z/mdma-9989.html" TargetMode="External"/><Relationship Id="rId2" Type="http://schemas.openxmlformats.org/officeDocument/2006/relationships/hyperlink" Target="http://www.themix.org.uk/drink-and-drugs/drugs-a-z/cocaine-9965.html" TargetMode="External"/><Relationship Id="rId1" Type="http://schemas.openxmlformats.org/officeDocument/2006/relationships/slideLayout" Target="../slideLayouts/slideLayout2.xml"/><Relationship Id="rId4" Type="http://schemas.openxmlformats.org/officeDocument/2006/relationships/hyperlink" Target="https://spiceaddictionsupport.org/liquid-synthetic-marijuana-vap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9bwZqAf7aI&amp;feature=youtu.be" TargetMode="External"/><Relationship Id="rId2" Type="http://schemas.openxmlformats.org/officeDocument/2006/relationships/hyperlink" Target="http://www.themix.org.uk/drink-and-drugs/legal-highs/are-legal-highs-safe-986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themix.org.uk/drink-and-drugs/drugs-and-the-law/if-caught-with-drugs-9584.html" TargetMode="External"/><Relationship Id="rId2" Type="http://schemas.openxmlformats.org/officeDocument/2006/relationships/hyperlink" Target="http://www.themix.org.uk/drink-and-drugs/drugs-a-z/mephedrone-9993.html" TargetMode="External"/><Relationship Id="rId1" Type="http://schemas.openxmlformats.org/officeDocument/2006/relationships/slideLayout" Target="../slideLayouts/slideLayout2.xml"/><Relationship Id="rId4" Type="http://schemas.openxmlformats.org/officeDocument/2006/relationships/hyperlink" Target="http://www.drugwise.org.uk/wp-content/uploads/Psychoactive-SubstancesAc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society/legal-highs" TargetMode="External"/><Relationship Id="rId2" Type="http://schemas.openxmlformats.org/officeDocument/2006/relationships/hyperlink" Target="http://www.bbc.co.uk/news/uk-england-4108286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dependent.co.uk/news/uk/home-news/teenager-collapses-and-dies-after-taking-laughing-gas-at-london-party-10416427.html" TargetMode="External"/><Relationship Id="rId2" Type="http://schemas.openxmlformats.org/officeDocument/2006/relationships/hyperlink" Target="http://www.dailymail.co.uk/news/article-3058299/Hippy-crack-craze-kill-teens-warns-doctor-Experts-predict-rise-deaths-linked-nitrous-oxide-killed-17-people-yea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Psychoactive Substances</a:t>
            </a:r>
            <a:br>
              <a:rPr lang="en-GB" dirty="0" smtClean="0"/>
            </a:br>
            <a:r>
              <a:rPr lang="en-GB" dirty="0" smtClean="0"/>
              <a:t>‘legal Highs’….</a:t>
            </a:r>
            <a:endParaRPr lang="en-GB" dirty="0"/>
          </a:p>
        </p:txBody>
      </p:sp>
      <p:sp>
        <p:nvSpPr>
          <p:cNvPr id="3" name="Subtitle 2"/>
          <p:cNvSpPr>
            <a:spLocks noGrp="1"/>
          </p:cNvSpPr>
          <p:nvPr>
            <p:ph type="subTitle" idx="1"/>
          </p:nvPr>
        </p:nvSpPr>
        <p:spPr/>
        <p:txBody>
          <a:bodyPr/>
          <a:lstStyle/>
          <a:p>
            <a:endParaRPr lang="en-GB" i="1" dirty="0"/>
          </a:p>
        </p:txBody>
      </p:sp>
      <p:pic>
        <p:nvPicPr>
          <p:cNvPr id="4" name="Picture 3"/>
          <p:cNvPicPr>
            <a:picLocks noChangeAspect="1"/>
          </p:cNvPicPr>
          <p:nvPr/>
        </p:nvPicPr>
        <p:blipFill>
          <a:blip r:embed="rId2"/>
          <a:stretch>
            <a:fillRect/>
          </a:stretch>
        </p:blipFill>
        <p:spPr>
          <a:xfrm>
            <a:off x="133350" y="38384"/>
            <a:ext cx="2476500" cy="1847850"/>
          </a:xfrm>
          <a:prstGeom prst="rect">
            <a:avLst/>
          </a:prstGeom>
        </p:spPr>
      </p:pic>
      <p:pic>
        <p:nvPicPr>
          <p:cNvPr id="5" name="Picture 4"/>
          <p:cNvPicPr>
            <a:picLocks noChangeAspect="1"/>
          </p:cNvPicPr>
          <p:nvPr/>
        </p:nvPicPr>
        <p:blipFill>
          <a:blip r:embed="rId3"/>
          <a:stretch>
            <a:fillRect/>
          </a:stretch>
        </p:blipFill>
        <p:spPr>
          <a:xfrm>
            <a:off x="3851920" y="4077072"/>
            <a:ext cx="5286488" cy="2780928"/>
          </a:xfrm>
          <a:prstGeom prst="rect">
            <a:avLst/>
          </a:prstGeom>
        </p:spPr>
      </p:pic>
    </p:spTree>
    <p:extLst>
      <p:ext uri="{BB962C8B-B14F-4D97-AF65-F5344CB8AC3E}">
        <p14:creationId xmlns:p14="http://schemas.microsoft.com/office/powerpoint/2010/main" val="352485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a:t/>
            </a:r>
            <a:br>
              <a:rPr lang="en-GB" sz="3600" b="1" dirty="0"/>
            </a:br>
            <a:r>
              <a:rPr lang="en-GB" sz="3600" b="1" dirty="0" smtClean="0">
                <a:solidFill>
                  <a:srgbClr val="FF0000"/>
                </a:solidFill>
              </a:rPr>
              <a:t>Myth </a:t>
            </a:r>
            <a:r>
              <a:rPr lang="en-GB" sz="3600" b="1" dirty="0">
                <a:solidFill>
                  <a:srgbClr val="FF0000"/>
                </a:solidFill>
              </a:rPr>
              <a:t>seven: </a:t>
            </a:r>
            <a:r>
              <a:rPr lang="en-GB" sz="3600" b="1" dirty="0" smtClean="0"/>
              <a:t/>
            </a:r>
            <a:br>
              <a:rPr lang="en-GB" sz="3600" b="1" dirty="0" smtClean="0"/>
            </a:br>
            <a:r>
              <a:rPr lang="en-GB" sz="3600" b="1" dirty="0" smtClean="0"/>
              <a:t>Legal </a:t>
            </a:r>
            <a:r>
              <a:rPr lang="en-GB" sz="3600" b="1" dirty="0"/>
              <a:t>highs are cheaper than illegal </a:t>
            </a:r>
            <a:r>
              <a:rPr lang="en-GB" sz="3600" b="1" dirty="0" smtClean="0"/>
              <a:t>drugs</a:t>
            </a:r>
            <a:br>
              <a:rPr lang="en-GB" sz="3600" b="1" dirty="0" smtClean="0"/>
            </a:br>
            <a:r>
              <a:rPr lang="en-GB" sz="3600" b="1" dirty="0"/>
              <a:t>True or false? </a:t>
            </a:r>
            <a:r>
              <a:rPr lang="en-GB" dirty="0"/>
              <a:t/>
            </a:r>
            <a:br>
              <a:rPr lang="en-GB" dirty="0"/>
            </a:br>
            <a:r>
              <a:rPr lang="en-GB" b="1" dirty="0"/>
              <a:t/>
            </a:r>
            <a:br>
              <a:rPr lang="en-GB" b="1" dirty="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TRUE</a:t>
            </a:r>
          </a:p>
          <a:p>
            <a:pPr marL="0" indent="0">
              <a:buNone/>
            </a:pPr>
            <a:r>
              <a:rPr lang="en-GB" dirty="0" smtClean="0"/>
              <a:t>The </a:t>
            </a:r>
            <a:r>
              <a:rPr lang="en-GB" dirty="0"/>
              <a:t>pricing of drugs works just like any other </a:t>
            </a:r>
            <a:r>
              <a:rPr lang="en-GB" dirty="0" smtClean="0"/>
              <a:t>business</a:t>
            </a:r>
            <a:r>
              <a:rPr lang="en-GB" dirty="0"/>
              <a:t>. It’s all to do with supply and demand. Supplying illegal drugs can be tricky and involves risky manoeuvres, dodging police raids and getting people to stuff things up private orifices. All this pushes the price up. With legal highs the process is simpler. Therefore supply is easier, demand is lesser and the cost is lower.</a:t>
            </a:r>
          </a:p>
          <a:p>
            <a:endParaRPr lang="en-GB" dirty="0"/>
          </a:p>
        </p:txBody>
      </p:sp>
    </p:spTree>
    <p:extLst>
      <p:ext uri="{BB962C8B-B14F-4D97-AF65-F5344CB8AC3E}">
        <p14:creationId xmlns:p14="http://schemas.microsoft.com/office/powerpoint/2010/main" val="34465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eight: </a:t>
            </a:r>
            <a:r>
              <a:rPr lang="en-GB" sz="3600" b="1" dirty="0" smtClean="0"/>
              <a:t/>
            </a:r>
            <a:br>
              <a:rPr lang="en-GB" sz="3600" b="1" dirty="0" smtClean="0"/>
            </a:br>
            <a:r>
              <a:rPr lang="en-GB" sz="3600" b="1" dirty="0" smtClean="0"/>
              <a:t>Legal </a:t>
            </a:r>
            <a:r>
              <a:rPr lang="en-GB" sz="3600" b="1" dirty="0"/>
              <a:t>highs are purer</a:t>
            </a:r>
            <a:br>
              <a:rPr lang="en-GB" sz="3600" b="1" dirty="0"/>
            </a:br>
            <a:r>
              <a:rPr lang="en-GB" sz="3600" b="1" dirty="0"/>
              <a:t>True or false? </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t>TRUE</a:t>
            </a:r>
          </a:p>
          <a:p>
            <a:pPr marL="0" indent="0">
              <a:buNone/>
            </a:pPr>
            <a:r>
              <a:rPr lang="en-GB" dirty="0" smtClean="0"/>
              <a:t>It’s </a:t>
            </a:r>
            <a:r>
              <a:rPr lang="en-GB" dirty="0"/>
              <a:t>supply and demand again. Illegal drugs are scarcer, in demand, and therefore likely to be mixed with all sorts of nasties to stretch out the stock. So that rather expensive line may contain more caffeine than cocaine. </a:t>
            </a:r>
            <a:endParaRPr lang="en-GB" dirty="0" smtClean="0"/>
          </a:p>
          <a:p>
            <a:pPr marL="0" indent="0">
              <a:buNone/>
            </a:pPr>
            <a:r>
              <a:rPr lang="en-GB" dirty="0" smtClean="0"/>
              <a:t>There’s </a:t>
            </a:r>
            <a:r>
              <a:rPr lang="en-GB" dirty="0"/>
              <a:t>less of a need to cut legal highs with so much </a:t>
            </a:r>
            <a:r>
              <a:rPr lang="en-GB" dirty="0" smtClean="0"/>
              <a:t>rubbish.</a:t>
            </a:r>
          </a:p>
          <a:p>
            <a:pPr marL="0" indent="0">
              <a:buNone/>
            </a:pPr>
            <a:r>
              <a:rPr lang="en-GB" dirty="0"/>
              <a:t>D</a:t>
            </a:r>
            <a:r>
              <a:rPr lang="en-GB" dirty="0" smtClean="0"/>
              <a:t>on’t </a:t>
            </a:r>
            <a:r>
              <a:rPr lang="en-GB" dirty="0"/>
              <a:t>assume this makes them safer. It makes them stronger. So if you’re snorting a ‘legal line’ </a:t>
            </a:r>
            <a:r>
              <a:rPr lang="en-GB" dirty="0" smtClean="0"/>
              <a:t>or vaping a chemical like THC you </a:t>
            </a:r>
            <a:r>
              <a:rPr lang="en-GB" dirty="0"/>
              <a:t>might not need to take as much and you put yourself at risk of </a:t>
            </a:r>
            <a:r>
              <a:rPr lang="en-GB" dirty="0" smtClean="0"/>
              <a:t>overloading your body.</a:t>
            </a:r>
            <a:endParaRPr lang="en-GB" dirty="0"/>
          </a:p>
          <a:p>
            <a:endParaRPr lang="en-GB" dirty="0"/>
          </a:p>
        </p:txBody>
      </p:sp>
    </p:spTree>
    <p:extLst>
      <p:ext uri="{BB962C8B-B14F-4D97-AF65-F5344CB8AC3E}">
        <p14:creationId xmlns:p14="http://schemas.microsoft.com/office/powerpoint/2010/main" val="23161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nine: </a:t>
            </a:r>
            <a:r>
              <a:rPr lang="en-GB" sz="3600" b="1" dirty="0" smtClean="0"/>
              <a:t/>
            </a:r>
            <a:br>
              <a:rPr lang="en-GB" sz="3600" b="1" dirty="0" smtClean="0"/>
            </a:br>
            <a:r>
              <a:rPr lang="en-GB" sz="3600" b="1" dirty="0" smtClean="0"/>
              <a:t>It’s </a:t>
            </a:r>
            <a:r>
              <a:rPr lang="en-GB" sz="3600" b="1" dirty="0"/>
              <a:t>easier to get the dosage right with legal highs</a:t>
            </a:r>
            <a:br>
              <a:rPr lang="en-GB" sz="3600" b="1" dirty="0"/>
            </a:br>
            <a:r>
              <a:rPr lang="en-GB" sz="3600" b="1" dirty="0"/>
              <a:t>True or false? </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endParaRPr lang="en-GB" dirty="0" smtClean="0"/>
          </a:p>
          <a:p>
            <a:pPr marL="0" indent="0">
              <a:buNone/>
            </a:pPr>
            <a:r>
              <a:rPr lang="en-GB" b="1" dirty="0" smtClean="0"/>
              <a:t>FALSE</a:t>
            </a:r>
          </a:p>
          <a:p>
            <a:pPr marL="0" indent="0">
              <a:buNone/>
            </a:pPr>
            <a:r>
              <a:rPr lang="en-GB" dirty="0" smtClean="0"/>
              <a:t>They’re </a:t>
            </a:r>
            <a:r>
              <a:rPr lang="en-GB" dirty="0"/>
              <a:t>not aspirins. They </a:t>
            </a:r>
            <a:r>
              <a:rPr lang="en-GB" dirty="0" smtClean="0"/>
              <a:t>don’t come </a:t>
            </a:r>
            <a:r>
              <a:rPr lang="en-GB" dirty="0"/>
              <a:t>with a recommended dosage printed on the label. Plus, they’re largely unregulated and untested. What worked for </a:t>
            </a:r>
            <a:r>
              <a:rPr lang="en-GB" dirty="0" smtClean="0"/>
              <a:t>a mate,  </a:t>
            </a:r>
            <a:r>
              <a:rPr lang="en-GB" dirty="0"/>
              <a:t>might not work for you. </a:t>
            </a:r>
            <a:endParaRPr lang="en-GB" dirty="0" smtClean="0"/>
          </a:p>
          <a:p>
            <a:pPr marL="0" indent="0">
              <a:buNone/>
            </a:pPr>
            <a:r>
              <a:rPr lang="en-GB" dirty="0" smtClean="0"/>
              <a:t>There </a:t>
            </a:r>
            <a:r>
              <a:rPr lang="en-GB" dirty="0"/>
              <a:t>is no way of telling how a legal high will affect you and how much to take. Plus, with the chemicals constantly changing, even re-trying a legal high is like trying it for the first </a:t>
            </a:r>
            <a:r>
              <a:rPr lang="en-GB" dirty="0" smtClean="0"/>
              <a:t>time – a gamble with you health or your life!</a:t>
            </a:r>
            <a:endParaRPr lang="en-GB" dirty="0"/>
          </a:p>
          <a:p>
            <a:endParaRPr lang="en-GB" dirty="0"/>
          </a:p>
        </p:txBody>
      </p:sp>
    </p:spTree>
    <p:extLst>
      <p:ext uri="{BB962C8B-B14F-4D97-AF65-F5344CB8AC3E}">
        <p14:creationId xmlns:p14="http://schemas.microsoft.com/office/powerpoint/2010/main" val="22620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a:t/>
            </a:r>
            <a:br>
              <a:rPr lang="en-GB" b="1" dirty="0"/>
            </a:br>
            <a:r>
              <a:rPr lang="en-GB" sz="3600" b="1" dirty="0" smtClean="0">
                <a:solidFill>
                  <a:srgbClr val="FF0000"/>
                </a:solidFill>
              </a:rPr>
              <a:t>Myth </a:t>
            </a:r>
            <a:r>
              <a:rPr lang="en-GB" sz="3600" b="1" dirty="0">
                <a:solidFill>
                  <a:srgbClr val="FF0000"/>
                </a:solidFill>
              </a:rPr>
              <a:t>ten: </a:t>
            </a:r>
            <a:r>
              <a:rPr lang="en-GB" sz="3600" b="1" dirty="0" smtClean="0"/>
              <a:t/>
            </a:r>
            <a:br>
              <a:rPr lang="en-GB" sz="3600" b="1" dirty="0" smtClean="0"/>
            </a:br>
            <a:r>
              <a:rPr lang="en-GB" sz="3600" b="1" dirty="0" smtClean="0"/>
              <a:t>With </a:t>
            </a:r>
            <a:r>
              <a:rPr lang="en-GB" sz="3600" b="1" dirty="0"/>
              <a:t>legal highs you know what you’re getting</a:t>
            </a:r>
            <a:br>
              <a:rPr lang="en-GB" sz="3600" b="1" dirty="0"/>
            </a:br>
            <a:r>
              <a:rPr lang="en-GB" sz="3600" b="1" dirty="0"/>
              <a:t>True or false? </a:t>
            </a:r>
            <a:r>
              <a:rPr lang="en-GB" dirty="0"/>
              <a:t/>
            </a:r>
            <a:br>
              <a:rPr lang="en-GB" dirty="0"/>
            </a:br>
            <a:endParaRPr lang="en-GB" dirty="0"/>
          </a:p>
        </p:txBody>
      </p:sp>
      <p:sp>
        <p:nvSpPr>
          <p:cNvPr id="3" name="Content Placeholder 2"/>
          <p:cNvSpPr>
            <a:spLocks noGrp="1"/>
          </p:cNvSpPr>
          <p:nvPr>
            <p:ph idx="1"/>
          </p:nvPr>
        </p:nvSpPr>
        <p:spPr>
          <a:xfrm>
            <a:off x="457200" y="2132856"/>
            <a:ext cx="8229600" cy="3993307"/>
          </a:xfrm>
        </p:spPr>
        <p:txBody>
          <a:bodyPr>
            <a:normAutofit lnSpcReduction="10000"/>
          </a:bodyPr>
          <a:lstStyle/>
          <a:p>
            <a:pPr marL="0" indent="0">
              <a:buNone/>
            </a:pPr>
            <a:r>
              <a:rPr lang="en-GB" b="1" dirty="0" smtClean="0"/>
              <a:t>FALSE</a:t>
            </a:r>
          </a:p>
          <a:p>
            <a:pPr marL="0" indent="0">
              <a:buNone/>
            </a:pPr>
            <a:r>
              <a:rPr lang="en-GB" dirty="0" smtClean="0"/>
              <a:t>Drug </a:t>
            </a:r>
            <a:r>
              <a:rPr lang="en-GB" dirty="0"/>
              <a:t>legislation is constantly changing. Therefore crafty legal high traders are constantly adapting their products to keep the law on side. So your new legal purchase might look the same and be packaged the same as your last </a:t>
            </a:r>
            <a:r>
              <a:rPr lang="en-GB" dirty="0" smtClean="0"/>
              <a:t>drug, </a:t>
            </a:r>
            <a:r>
              <a:rPr lang="en-GB" dirty="0"/>
              <a:t>but it could be completely different. </a:t>
            </a:r>
            <a:endParaRPr lang="en-GB" dirty="0" smtClean="0"/>
          </a:p>
          <a:p>
            <a:pPr marL="0" indent="0">
              <a:buNone/>
            </a:pPr>
            <a:r>
              <a:rPr lang="en-GB" dirty="0" smtClean="0"/>
              <a:t>Legal </a:t>
            </a:r>
            <a:r>
              <a:rPr lang="en-GB" dirty="0"/>
              <a:t>highs are just as </a:t>
            </a:r>
            <a:r>
              <a:rPr lang="en-GB" dirty="0" smtClean="0"/>
              <a:t>risky, or perhaps more so.</a:t>
            </a:r>
            <a:endParaRPr lang="en-GB" dirty="0"/>
          </a:p>
          <a:p>
            <a:endParaRPr lang="en-GB" dirty="0"/>
          </a:p>
        </p:txBody>
      </p:sp>
    </p:spTree>
    <p:extLst>
      <p:ext uri="{BB962C8B-B14F-4D97-AF65-F5344CB8AC3E}">
        <p14:creationId xmlns:p14="http://schemas.microsoft.com/office/powerpoint/2010/main" val="362262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74638"/>
            <a:ext cx="8229600" cy="5851525"/>
          </a:xfrm>
        </p:spPr>
        <p:txBody>
          <a:bodyPr>
            <a:normAutofit/>
          </a:bodyPr>
          <a:lstStyle/>
          <a:p>
            <a:endParaRPr lang="en-GB" dirty="0" smtClean="0">
              <a:hlinkClick r:id="rId2"/>
            </a:endParaRPr>
          </a:p>
          <a:p>
            <a:endParaRPr lang="en-GB" dirty="0">
              <a:hlinkClick r:id="rId2"/>
            </a:endParaRPr>
          </a:p>
          <a:p>
            <a:pPr marL="0" indent="0">
              <a:buNone/>
            </a:pPr>
            <a:r>
              <a:rPr lang="en-GB" sz="2000" u="sng" dirty="0">
                <a:hlinkClick r:id="rId3"/>
              </a:rPr>
              <a:t>https://</a:t>
            </a:r>
            <a:r>
              <a:rPr lang="en-GB" sz="2000" u="sng" dirty="0" smtClean="0">
                <a:hlinkClick r:id="rId3"/>
              </a:rPr>
              <a:t>youtu.be/DEeSqirGi3Q</a:t>
            </a:r>
            <a:endParaRPr lang="en-GB" sz="2000" u="sng" dirty="0" smtClean="0"/>
          </a:p>
          <a:p>
            <a:pPr marL="0" indent="0">
              <a:buNone/>
            </a:pPr>
            <a:endParaRPr lang="en-GB" sz="2000" dirty="0"/>
          </a:p>
          <a:p>
            <a:pPr marL="0" indent="0">
              <a:buNone/>
            </a:pPr>
            <a:r>
              <a:rPr lang="en-GB" sz="2000" dirty="0" smtClean="0">
                <a:hlinkClick r:id="rId2"/>
              </a:rPr>
              <a:t>http</a:t>
            </a:r>
            <a:r>
              <a:rPr lang="en-GB" sz="2000" dirty="0">
                <a:hlinkClick r:id="rId2"/>
              </a:rPr>
              <a:t>://</a:t>
            </a:r>
            <a:r>
              <a:rPr lang="en-GB" sz="2000" dirty="0" smtClean="0">
                <a:hlinkClick r:id="rId2"/>
              </a:rPr>
              <a:t>www.dailymail.co.uk/news/article-2470128/Horrific-cost-taking-legal-highs-Mother-releases-shocking-picture-dying-son-20-suffered-heart-attack-smoking-herbal-substance.html</a:t>
            </a:r>
            <a:endParaRPr lang="en-GB" sz="2000" dirty="0" smtClean="0"/>
          </a:p>
          <a:p>
            <a:endParaRPr lang="en-GB" dirty="0" smtClean="0"/>
          </a:p>
          <a:p>
            <a:pPr marL="0" indent="0">
              <a:buNone/>
            </a:pPr>
            <a:endParaRPr lang="en-GB" dirty="0" smtClean="0"/>
          </a:p>
          <a:p>
            <a:pPr marL="0" indent="0">
              <a:buNone/>
            </a:pPr>
            <a:endParaRPr lang="en-GB" dirty="0"/>
          </a:p>
          <a:p>
            <a:endParaRPr lang="en-GB" dirty="0" smtClean="0"/>
          </a:p>
          <a:p>
            <a:endParaRPr lang="en-GB" dirty="0"/>
          </a:p>
        </p:txBody>
      </p:sp>
      <p:pic>
        <p:nvPicPr>
          <p:cNvPr id="4" name="Picture 3"/>
          <p:cNvPicPr>
            <a:picLocks noChangeAspect="1"/>
          </p:cNvPicPr>
          <p:nvPr/>
        </p:nvPicPr>
        <p:blipFill>
          <a:blip r:embed="rId4"/>
          <a:stretch>
            <a:fillRect/>
          </a:stretch>
        </p:blipFill>
        <p:spPr>
          <a:xfrm>
            <a:off x="6156176" y="5254585"/>
            <a:ext cx="2857500" cy="1600200"/>
          </a:xfrm>
          <a:prstGeom prst="rect">
            <a:avLst/>
          </a:prstGeom>
        </p:spPr>
      </p:pic>
      <p:pic>
        <p:nvPicPr>
          <p:cNvPr id="5" name="Picture 4"/>
          <p:cNvPicPr>
            <a:picLocks noChangeAspect="1"/>
          </p:cNvPicPr>
          <p:nvPr/>
        </p:nvPicPr>
        <p:blipFill>
          <a:blip r:embed="rId5"/>
          <a:stretch>
            <a:fillRect/>
          </a:stretch>
        </p:blipFill>
        <p:spPr>
          <a:xfrm>
            <a:off x="54394" y="3444835"/>
            <a:ext cx="6057900" cy="3409950"/>
          </a:xfrm>
          <a:prstGeom prst="rect">
            <a:avLst/>
          </a:prstGeom>
        </p:spPr>
      </p:pic>
      <p:pic>
        <p:nvPicPr>
          <p:cNvPr id="6" name="Picture 5"/>
          <p:cNvPicPr>
            <a:picLocks noChangeAspect="1"/>
          </p:cNvPicPr>
          <p:nvPr/>
        </p:nvPicPr>
        <p:blipFill>
          <a:blip r:embed="rId6"/>
          <a:stretch>
            <a:fillRect/>
          </a:stretch>
        </p:blipFill>
        <p:spPr>
          <a:xfrm>
            <a:off x="6156176" y="3412134"/>
            <a:ext cx="2857500" cy="1734979"/>
          </a:xfrm>
          <a:prstGeom prst="rect">
            <a:avLst/>
          </a:prstGeom>
        </p:spPr>
      </p:pic>
    </p:spTree>
    <p:extLst>
      <p:ext uri="{BB962C8B-B14F-4D97-AF65-F5344CB8AC3E}">
        <p14:creationId xmlns:p14="http://schemas.microsoft.com/office/powerpoint/2010/main" val="100863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one: </a:t>
            </a:r>
            <a:r>
              <a:rPr lang="en-GB" sz="3600" b="1" dirty="0" smtClean="0"/>
              <a:t/>
            </a:r>
            <a:br>
              <a:rPr lang="en-GB" sz="3600" b="1" dirty="0" smtClean="0"/>
            </a:br>
            <a:r>
              <a:rPr lang="en-GB" sz="3600" b="1" dirty="0" smtClean="0"/>
              <a:t>Legal </a:t>
            </a:r>
            <a:r>
              <a:rPr lang="en-GB" sz="3600" b="1" dirty="0"/>
              <a:t>highs aren’t as strong as illegal drugs</a:t>
            </a:r>
            <a:br>
              <a:rPr lang="en-GB" sz="3600" b="1" dirty="0"/>
            </a:br>
            <a:r>
              <a:rPr lang="en-GB" sz="3600" b="1" dirty="0"/>
              <a:t>True or false</a:t>
            </a:r>
            <a:r>
              <a:rPr lang="en-GB" sz="3600" b="1" dirty="0" smtClean="0"/>
              <a:t>?</a:t>
            </a:r>
            <a:r>
              <a:rPr lang="en-GB" dirty="0"/>
              <a:t/>
            </a:r>
            <a:br>
              <a:rPr lang="en-GB" dirty="0"/>
            </a:br>
            <a:endParaRPr lang="en-GB" dirty="0"/>
          </a:p>
        </p:txBody>
      </p:sp>
      <p:sp>
        <p:nvSpPr>
          <p:cNvPr id="3" name="Content Placeholder 2"/>
          <p:cNvSpPr>
            <a:spLocks noGrp="1"/>
          </p:cNvSpPr>
          <p:nvPr>
            <p:ph idx="1"/>
          </p:nvPr>
        </p:nvSpPr>
        <p:spPr>
          <a:xfrm>
            <a:off x="457200" y="1916832"/>
            <a:ext cx="8229600" cy="4209331"/>
          </a:xfrm>
        </p:spPr>
        <p:txBody>
          <a:bodyPr>
            <a:normAutofit fontScale="77500" lnSpcReduction="20000"/>
          </a:bodyPr>
          <a:lstStyle/>
          <a:p>
            <a:pPr marL="0" indent="0">
              <a:buNone/>
            </a:pPr>
            <a:r>
              <a:rPr lang="en-GB" b="1" dirty="0" smtClean="0"/>
              <a:t>FALSE</a:t>
            </a:r>
          </a:p>
          <a:p>
            <a:pPr marL="0" indent="0">
              <a:buNone/>
            </a:pPr>
            <a:r>
              <a:rPr lang="en-GB" dirty="0" smtClean="0"/>
              <a:t>Nope</a:t>
            </a:r>
            <a:r>
              <a:rPr lang="en-GB" dirty="0"/>
              <a:t>. In fact, they’re potentially more potent than illegal drugs – hence their new found popularity. Illegal drugs such as </a:t>
            </a:r>
            <a:r>
              <a:rPr lang="en-GB" dirty="0">
                <a:hlinkClick r:id="rId2"/>
              </a:rPr>
              <a:t>cocaine </a:t>
            </a:r>
            <a:r>
              <a:rPr lang="en-GB" dirty="0"/>
              <a:t>or </a:t>
            </a:r>
            <a:r>
              <a:rPr lang="en-GB" dirty="0">
                <a:hlinkClick r:id="rId3"/>
              </a:rPr>
              <a:t>MDMA</a:t>
            </a:r>
            <a:r>
              <a:rPr lang="en-GB" dirty="0"/>
              <a:t> are usually mixed with all sorts of rubbish like caffeine pills and baking soda as they travel along the manufacturing line. </a:t>
            </a:r>
            <a:endParaRPr lang="en-GB" dirty="0" smtClean="0"/>
          </a:p>
          <a:p>
            <a:pPr marL="0" indent="0">
              <a:buNone/>
            </a:pPr>
            <a:r>
              <a:rPr lang="en-GB" dirty="0" smtClean="0"/>
              <a:t>But </a:t>
            </a:r>
            <a:r>
              <a:rPr lang="en-GB" dirty="0"/>
              <a:t>reports suggest synthetic legal highs can be purer and more potent because they’re not cut with anything else. Even herbal highs pack a powerful punch. </a:t>
            </a:r>
            <a:endParaRPr lang="en-GB" dirty="0" smtClean="0"/>
          </a:p>
          <a:p>
            <a:pPr marL="0" indent="0">
              <a:buNone/>
            </a:pPr>
            <a:endParaRPr lang="en-GB" dirty="0"/>
          </a:p>
          <a:p>
            <a:pPr marL="0" indent="0">
              <a:buNone/>
            </a:pPr>
            <a:r>
              <a:rPr lang="en-GB" dirty="0">
                <a:hlinkClick r:id="rId4"/>
              </a:rPr>
              <a:t>https://spiceaddictionsupport.org/liquid-synthetic-marijuana-vaping</a:t>
            </a:r>
            <a:r>
              <a:rPr lang="en-GB" dirty="0" smtClean="0">
                <a:hlinkClick r:id="rId4"/>
              </a:rPr>
              <a:t>/</a:t>
            </a:r>
            <a:endParaRPr lang="en-GB" dirty="0" smtClean="0"/>
          </a:p>
          <a:p>
            <a:pPr marL="0" indent="0">
              <a:buNone/>
            </a:pPr>
            <a:endParaRPr lang="en-GB" dirty="0"/>
          </a:p>
        </p:txBody>
      </p:sp>
    </p:spTree>
    <p:extLst>
      <p:ext uri="{BB962C8B-B14F-4D97-AF65-F5344CB8AC3E}">
        <p14:creationId xmlns:p14="http://schemas.microsoft.com/office/powerpoint/2010/main" val="6997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sz="3600" b="1" dirty="0" smtClean="0">
                <a:solidFill>
                  <a:srgbClr val="FF0000"/>
                </a:solidFill>
              </a:rPr>
              <a:t>Myth </a:t>
            </a:r>
            <a:r>
              <a:rPr lang="en-GB" sz="3600" b="1" dirty="0">
                <a:solidFill>
                  <a:srgbClr val="FF0000"/>
                </a:solidFill>
              </a:rPr>
              <a:t>two: </a:t>
            </a:r>
            <a:r>
              <a:rPr lang="en-GB" sz="3600" b="1" dirty="0" smtClean="0"/>
              <a:t/>
            </a:r>
            <a:br>
              <a:rPr lang="en-GB" sz="3600" b="1" dirty="0" smtClean="0"/>
            </a:br>
            <a:r>
              <a:rPr lang="en-GB" sz="3600" b="1" dirty="0" smtClean="0"/>
              <a:t>Legal </a:t>
            </a:r>
            <a:r>
              <a:rPr lang="en-GB" sz="3600" b="1" dirty="0"/>
              <a:t>highs are safer</a:t>
            </a:r>
            <a:br>
              <a:rPr lang="en-GB" sz="3600" b="1" dirty="0"/>
            </a:br>
            <a:r>
              <a:rPr lang="en-GB" sz="3600" b="1" dirty="0"/>
              <a:t>True or false</a:t>
            </a:r>
            <a:r>
              <a:rPr lang="en-GB" sz="3600" b="1" dirty="0" smtClean="0"/>
              <a:t>?</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t>FALSE</a:t>
            </a:r>
          </a:p>
          <a:p>
            <a:pPr marL="0" indent="0">
              <a:buNone/>
            </a:pPr>
            <a:r>
              <a:rPr lang="en-GB" dirty="0" smtClean="0"/>
              <a:t>This </a:t>
            </a:r>
            <a:r>
              <a:rPr lang="en-GB" dirty="0"/>
              <a:t>is one of the biggest misconceptions about legal highs</a:t>
            </a:r>
            <a:r>
              <a:rPr lang="en-GB" dirty="0" smtClean="0"/>
              <a:t>.</a:t>
            </a:r>
          </a:p>
          <a:p>
            <a:pPr marL="0" indent="0">
              <a:buNone/>
            </a:pPr>
            <a:r>
              <a:rPr lang="en-GB" dirty="0" smtClean="0"/>
              <a:t> </a:t>
            </a:r>
            <a:r>
              <a:rPr lang="en-GB" dirty="0"/>
              <a:t>Just because they are technically legal, doesn’t mean they are safe. It just means the powers-that-be haven’t got round to legislating against the concoction of chemicals you’ve got clutched in your hand. New batches of legal highs are mixed up quickly to dodge new laws and haven’t been tested for human consumption. So you’re playing guinea pig. </a:t>
            </a:r>
            <a:r>
              <a:rPr lang="en-GB" dirty="0">
                <a:hlinkClick r:id="rId2"/>
              </a:rPr>
              <a:t>Not safe</a:t>
            </a:r>
            <a:r>
              <a:rPr lang="en-GB" dirty="0"/>
              <a:t>. </a:t>
            </a:r>
            <a:endParaRPr lang="en-GB" dirty="0" smtClean="0"/>
          </a:p>
          <a:p>
            <a:pPr marL="0" indent="0">
              <a:buNone/>
            </a:pPr>
            <a:endParaRPr lang="en-GB" dirty="0" smtClean="0"/>
          </a:p>
          <a:p>
            <a:pPr marL="0" indent="0">
              <a:buNone/>
            </a:pPr>
            <a:endParaRPr lang="en-GB" dirty="0"/>
          </a:p>
          <a:p>
            <a:pPr marL="0" indent="0">
              <a:buNone/>
            </a:pPr>
            <a:endParaRPr lang="en-GB" sz="2600" dirty="0" smtClean="0">
              <a:hlinkClick r:id="rId3"/>
            </a:endParaRPr>
          </a:p>
          <a:p>
            <a:pPr marL="0" indent="0">
              <a:buNone/>
            </a:pPr>
            <a:endParaRPr lang="en-GB" sz="2600" dirty="0">
              <a:hlinkClick r:id="rId3"/>
            </a:endParaRPr>
          </a:p>
          <a:p>
            <a:pPr marL="0" indent="0">
              <a:buNone/>
            </a:pPr>
            <a:r>
              <a:rPr lang="en-GB" sz="2600" dirty="0" smtClean="0">
                <a:hlinkClick r:id="rId3"/>
              </a:rPr>
              <a:t>https</a:t>
            </a:r>
            <a:r>
              <a:rPr lang="en-GB" sz="2600" dirty="0">
                <a:hlinkClick r:id="rId3"/>
              </a:rPr>
              <a:t>://</a:t>
            </a:r>
            <a:r>
              <a:rPr lang="en-GB" sz="2600" dirty="0" smtClean="0">
                <a:hlinkClick r:id="rId3"/>
              </a:rPr>
              <a:t>www.youtube.com/watch?v=C9bwZqAf7aI&amp;feature=youtu.be</a:t>
            </a:r>
            <a:endParaRPr lang="en-GB" sz="2600" dirty="0" smtClean="0"/>
          </a:p>
          <a:p>
            <a:pPr marL="0" indent="0">
              <a:buNone/>
            </a:pPr>
            <a:endParaRPr lang="en-GB" sz="2600" dirty="0"/>
          </a:p>
        </p:txBody>
      </p:sp>
    </p:spTree>
    <p:extLst>
      <p:ext uri="{BB962C8B-B14F-4D97-AF65-F5344CB8AC3E}">
        <p14:creationId xmlns:p14="http://schemas.microsoft.com/office/powerpoint/2010/main" val="388544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841" y="875416"/>
            <a:ext cx="4281235" cy="4328504"/>
          </a:xfrm>
          <a:prstGeom prst="rect">
            <a:avLst/>
          </a:prstGeom>
        </p:spPr>
      </p:pic>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4277705" y="-1"/>
            <a:ext cx="4866295" cy="4328505"/>
          </a:xfrm>
          <a:prstGeom prst="rect">
            <a:avLst/>
          </a:prstGeom>
        </p:spPr>
      </p:pic>
      <p:pic>
        <p:nvPicPr>
          <p:cNvPr id="14" name="Picture 13"/>
          <p:cNvPicPr>
            <a:picLocks noChangeAspect="1"/>
          </p:cNvPicPr>
          <p:nvPr/>
        </p:nvPicPr>
        <p:blipFill>
          <a:blip r:embed="rId4"/>
          <a:stretch>
            <a:fillRect/>
          </a:stretch>
        </p:blipFill>
        <p:spPr>
          <a:xfrm>
            <a:off x="2466975" y="4143375"/>
            <a:ext cx="6677025" cy="2714625"/>
          </a:xfrm>
          <a:prstGeom prst="rect">
            <a:avLst/>
          </a:prstGeom>
        </p:spPr>
      </p:pic>
    </p:spTree>
    <p:extLst>
      <p:ext uri="{BB962C8B-B14F-4D97-AF65-F5344CB8AC3E}">
        <p14:creationId xmlns:p14="http://schemas.microsoft.com/office/powerpoint/2010/main" val="204341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three: </a:t>
            </a:r>
            <a:r>
              <a:rPr lang="en-GB" sz="3600" b="1" dirty="0" smtClean="0"/>
              <a:t/>
            </a:r>
            <a:br>
              <a:rPr lang="en-GB" sz="3600" b="1" dirty="0" smtClean="0"/>
            </a:br>
            <a:r>
              <a:rPr lang="en-GB" sz="3600" b="1" dirty="0" smtClean="0"/>
              <a:t>Legal </a:t>
            </a:r>
            <a:r>
              <a:rPr lang="en-GB" sz="3600" b="1" dirty="0"/>
              <a:t>highs are </a:t>
            </a:r>
            <a:r>
              <a:rPr lang="en-GB" sz="3600" b="1" dirty="0" smtClean="0"/>
              <a:t>legal</a:t>
            </a:r>
            <a:r>
              <a:rPr lang="en-GB" sz="3600" b="1" dirty="0"/>
              <a:t/>
            </a:r>
            <a:br>
              <a:rPr lang="en-GB" sz="3600" b="1" dirty="0"/>
            </a:br>
            <a:r>
              <a:rPr lang="en-GB" sz="3600" b="1" dirty="0"/>
              <a:t>True and false? </a:t>
            </a:r>
            <a:r>
              <a:rPr lang="en-GB" dirty="0"/>
              <a:t/>
            </a:r>
            <a:br>
              <a:rPr lang="en-GB" dirty="0"/>
            </a:br>
            <a:endParaRPr lang="en-GB"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0" indent="0">
              <a:buNone/>
            </a:pPr>
            <a:r>
              <a:rPr lang="en-GB" b="1" dirty="0" smtClean="0"/>
              <a:t>FALSE</a:t>
            </a:r>
          </a:p>
          <a:p>
            <a:pPr marL="0" indent="0">
              <a:buNone/>
            </a:pPr>
            <a:r>
              <a:rPr lang="en-GB" dirty="0" smtClean="0"/>
              <a:t>“But </a:t>
            </a:r>
            <a:r>
              <a:rPr lang="en-GB" dirty="0"/>
              <a:t>they are called </a:t>
            </a:r>
            <a:r>
              <a:rPr lang="en-GB" b="1" dirty="0"/>
              <a:t>LEGAL</a:t>
            </a:r>
            <a:r>
              <a:rPr lang="en-GB" dirty="0"/>
              <a:t> highs</a:t>
            </a:r>
            <a:r>
              <a:rPr lang="en-GB" dirty="0" smtClean="0"/>
              <a:t>,” surely </a:t>
            </a:r>
            <a:r>
              <a:rPr lang="en-GB" dirty="0"/>
              <a:t>legal is the key word here? </a:t>
            </a:r>
            <a:endParaRPr lang="en-GB" dirty="0" smtClean="0"/>
          </a:p>
          <a:p>
            <a:pPr marL="0" indent="0">
              <a:buNone/>
            </a:pPr>
            <a:r>
              <a:rPr lang="en-GB" dirty="0" smtClean="0"/>
              <a:t>But </a:t>
            </a:r>
            <a:r>
              <a:rPr lang="en-GB" dirty="0"/>
              <a:t>think. Do you really know what’s in that packet? Have you done extensive laboratory tests on it? For all you know you’ve got an illegal substance there. Forensic tests on allegedly legal highs have shown some of them contain banned substances such as </a:t>
            </a:r>
            <a:r>
              <a:rPr lang="en-GB" dirty="0" err="1">
                <a:hlinkClick r:id="rId2"/>
              </a:rPr>
              <a:t>mephedrone</a:t>
            </a:r>
            <a:r>
              <a:rPr lang="en-GB" dirty="0" smtClean="0">
                <a:hlinkClick r:id="rId2"/>
              </a:rPr>
              <a:t>.</a:t>
            </a:r>
            <a:endParaRPr lang="en-GB" dirty="0" smtClean="0"/>
          </a:p>
          <a:p>
            <a:pPr marL="0" indent="0">
              <a:buNone/>
            </a:pPr>
            <a:r>
              <a:rPr lang="en-GB" dirty="0" smtClean="0"/>
              <a:t> </a:t>
            </a:r>
            <a:r>
              <a:rPr lang="en-GB" dirty="0"/>
              <a:t>So you might think you’re on the right side of the law, but ignorance isn’t an excuse for possession </a:t>
            </a:r>
            <a:r>
              <a:rPr lang="en-GB" dirty="0">
                <a:hlinkClick r:id="rId3"/>
              </a:rPr>
              <a:t>if you’re caught.</a:t>
            </a:r>
            <a:endParaRPr lang="en-GB" dirty="0"/>
          </a:p>
          <a:p>
            <a:pPr marL="0" indent="0">
              <a:buNone/>
            </a:pPr>
            <a:r>
              <a:rPr lang="en-GB" dirty="0"/>
              <a:t>Not to mention that the new </a:t>
            </a:r>
            <a:r>
              <a:rPr lang="en-GB" dirty="0">
                <a:hlinkClick r:id="rId4" tooltip="Opens a new window"/>
              </a:rPr>
              <a:t>Psychoactive Substances Act</a:t>
            </a:r>
            <a:r>
              <a:rPr lang="en-GB" dirty="0"/>
              <a:t> means that it’s illegal to produce or supply legal highs. </a:t>
            </a:r>
          </a:p>
          <a:p>
            <a:pPr marL="0" indent="0">
              <a:buNone/>
            </a:pPr>
            <a:endParaRPr lang="en-GB" dirty="0"/>
          </a:p>
          <a:p>
            <a:endParaRPr lang="en-GB" dirty="0"/>
          </a:p>
        </p:txBody>
      </p:sp>
    </p:spTree>
    <p:extLst>
      <p:ext uri="{BB962C8B-B14F-4D97-AF65-F5344CB8AC3E}">
        <p14:creationId xmlns:p14="http://schemas.microsoft.com/office/powerpoint/2010/main" val="35248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pPr marL="0" indent="0">
              <a:buNone/>
            </a:pPr>
            <a:r>
              <a:rPr lang="en-GB" sz="5900" dirty="0" smtClean="0"/>
              <a:t>These are substances designed to produce the same, or similar effects, to drugs such as </a:t>
            </a:r>
            <a:r>
              <a:rPr lang="en-GB" sz="5900" dirty="0" smtClean="0">
                <a:solidFill>
                  <a:srgbClr val="FF0000"/>
                </a:solidFill>
              </a:rPr>
              <a:t>cannabis,</a:t>
            </a:r>
            <a:r>
              <a:rPr lang="en-GB" sz="5900" dirty="0" smtClean="0"/>
              <a:t> </a:t>
            </a:r>
            <a:r>
              <a:rPr lang="en-GB" sz="5900" dirty="0" smtClean="0">
                <a:solidFill>
                  <a:srgbClr val="FF0000"/>
                </a:solidFill>
              </a:rPr>
              <a:t>cocaine</a:t>
            </a:r>
            <a:r>
              <a:rPr lang="en-GB" sz="5900" dirty="0" smtClean="0"/>
              <a:t> and</a:t>
            </a:r>
            <a:r>
              <a:rPr lang="en-GB" sz="5900" dirty="0" smtClean="0">
                <a:solidFill>
                  <a:srgbClr val="FF0000"/>
                </a:solidFill>
              </a:rPr>
              <a:t> </a:t>
            </a:r>
            <a:r>
              <a:rPr lang="en-GB" sz="5900" dirty="0">
                <a:solidFill>
                  <a:srgbClr val="FF0000"/>
                </a:solidFill>
              </a:rPr>
              <a:t>ecstasy</a:t>
            </a:r>
            <a:r>
              <a:rPr lang="en-GB" sz="5900" dirty="0" smtClean="0">
                <a:solidFill>
                  <a:srgbClr val="FF0000"/>
                </a:solidFill>
              </a:rPr>
              <a:t> </a:t>
            </a:r>
            <a:r>
              <a:rPr lang="en-GB" sz="5900" dirty="0" smtClean="0"/>
              <a:t>but are structurally different. We do not know the long term affects of these either.</a:t>
            </a:r>
          </a:p>
          <a:p>
            <a:r>
              <a:rPr lang="en-GB" sz="5900" dirty="0" smtClean="0"/>
              <a:t>Twenty-six </a:t>
            </a:r>
            <a:r>
              <a:rPr lang="en-GB" sz="5900" dirty="0"/>
              <a:t>people were convicted under "psychoactive substances" laws in the first six months since they were introduced.</a:t>
            </a:r>
          </a:p>
          <a:p>
            <a:r>
              <a:rPr lang="en-GB" sz="5900" dirty="0"/>
              <a:t>It followed almost 500 arrests over the same period following a ban on new drugs like Spice.</a:t>
            </a:r>
          </a:p>
          <a:p>
            <a:pPr marL="0" indent="0">
              <a:buNone/>
            </a:pPr>
            <a:endParaRPr lang="en-GB" dirty="0"/>
          </a:p>
          <a:p>
            <a:pPr marL="0" indent="0">
              <a:buNone/>
            </a:pPr>
            <a:r>
              <a:rPr lang="en-GB" dirty="0" smtClean="0"/>
              <a:t> </a:t>
            </a:r>
          </a:p>
          <a:p>
            <a:pPr marL="0" indent="0">
              <a:buNone/>
            </a:pPr>
            <a:r>
              <a:rPr lang="en-GB" dirty="0" smtClean="0">
                <a:hlinkClick r:id="rId2"/>
              </a:rPr>
              <a:t>http</a:t>
            </a:r>
            <a:r>
              <a:rPr lang="en-GB" dirty="0">
                <a:hlinkClick r:id="rId2"/>
              </a:rPr>
              <a:t>://</a:t>
            </a:r>
            <a:r>
              <a:rPr lang="en-GB" dirty="0" smtClean="0">
                <a:hlinkClick r:id="rId2"/>
              </a:rPr>
              <a:t>www.bbc.co.uk/news/uk-england-41082868</a:t>
            </a:r>
            <a:endParaRPr lang="en-GB" dirty="0" smtClean="0"/>
          </a:p>
          <a:p>
            <a:pPr marL="0" indent="0">
              <a:buNone/>
            </a:pPr>
            <a:endParaRPr lang="en-GB" dirty="0"/>
          </a:p>
          <a:p>
            <a:pPr marL="0" indent="0">
              <a:buNone/>
            </a:pPr>
            <a:r>
              <a:rPr lang="en-GB" dirty="0">
                <a:hlinkClick r:id="rId3"/>
              </a:rPr>
              <a:t>https://</a:t>
            </a:r>
            <a:r>
              <a:rPr lang="en-GB" dirty="0" smtClean="0">
                <a:hlinkClick r:id="rId3"/>
              </a:rPr>
              <a:t>www.theguardian.com/society/legal-highs</a:t>
            </a: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171065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four: </a:t>
            </a:r>
            <a:r>
              <a:rPr lang="en-GB" sz="3600" b="1" dirty="0" smtClean="0"/>
              <a:t/>
            </a:r>
            <a:br>
              <a:rPr lang="en-GB" sz="3600" b="1" dirty="0" smtClean="0"/>
            </a:br>
            <a:r>
              <a:rPr lang="en-GB" sz="3600" b="1" dirty="0" smtClean="0"/>
              <a:t>Legal </a:t>
            </a:r>
            <a:r>
              <a:rPr lang="en-GB" sz="3600" b="1" dirty="0"/>
              <a:t>highs can kill you dead</a:t>
            </a:r>
            <a:br>
              <a:rPr lang="en-GB" sz="3600" b="1" dirty="0"/>
            </a:br>
            <a:r>
              <a:rPr lang="en-GB" sz="3600" b="1" dirty="0"/>
              <a:t>True or false</a:t>
            </a:r>
            <a:r>
              <a:rPr lang="en-GB" sz="3600" b="1" dirty="0" smtClean="0"/>
              <a:t>? </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TRUE</a:t>
            </a:r>
          </a:p>
          <a:p>
            <a:pPr marL="0" indent="0">
              <a:buNone/>
            </a:pPr>
            <a:r>
              <a:rPr lang="en-GB" dirty="0" smtClean="0"/>
              <a:t>There </a:t>
            </a:r>
            <a:r>
              <a:rPr lang="en-GB" dirty="0"/>
              <a:t>is no way of telling how your body will respond to a substance. Plus mixing substances with medication, drugs or alcohol can be fatal</a:t>
            </a:r>
            <a:r>
              <a:rPr lang="en-GB" dirty="0" smtClean="0"/>
              <a:t>.</a:t>
            </a:r>
          </a:p>
          <a:p>
            <a:pPr marL="0" indent="0">
              <a:buNone/>
            </a:pPr>
            <a:endParaRPr lang="en-GB" sz="1800" dirty="0" smtClean="0">
              <a:hlinkClick r:id="rId2"/>
            </a:endParaRPr>
          </a:p>
          <a:p>
            <a:pPr marL="0" indent="0">
              <a:buNone/>
            </a:pPr>
            <a:r>
              <a:rPr lang="en-GB" sz="1800" dirty="0" smtClean="0">
                <a:hlinkClick r:id="rId2"/>
              </a:rPr>
              <a:t>http</a:t>
            </a:r>
            <a:r>
              <a:rPr lang="en-GB" sz="1800" dirty="0">
                <a:hlinkClick r:id="rId2"/>
              </a:rPr>
              <a:t>://</a:t>
            </a:r>
            <a:r>
              <a:rPr lang="en-GB" sz="1800" dirty="0" smtClean="0">
                <a:hlinkClick r:id="rId2"/>
              </a:rPr>
              <a:t>www.dailymail.co.uk/news/article-3058299/Hippy-crack-craze-kill-teens-warns-doctor-Experts-predict-rise-deaths-linked-nitrous-oxide-killed-17-people-year.html</a:t>
            </a:r>
            <a:endParaRPr lang="en-GB" sz="1800" dirty="0" smtClean="0"/>
          </a:p>
          <a:p>
            <a:pPr marL="0" indent="0">
              <a:buNone/>
            </a:pPr>
            <a:endParaRPr lang="en-GB" sz="1800" dirty="0"/>
          </a:p>
          <a:p>
            <a:pPr marL="0" indent="0">
              <a:buNone/>
            </a:pPr>
            <a:endParaRPr lang="en-GB" sz="1800" dirty="0"/>
          </a:p>
          <a:p>
            <a:pPr marL="0" indent="0">
              <a:buNone/>
            </a:pPr>
            <a:r>
              <a:rPr lang="en-GB" sz="1800" dirty="0">
                <a:hlinkClick r:id="rId3"/>
              </a:rPr>
              <a:t>http://</a:t>
            </a:r>
            <a:r>
              <a:rPr lang="en-GB" sz="1800" dirty="0" smtClean="0">
                <a:hlinkClick r:id="rId3"/>
              </a:rPr>
              <a:t>www.independent.co.uk/news/uk/home-news/teenager-collapses-and-dies-after-taking-laughing-gas-at-london-party-10416427.html</a:t>
            </a:r>
            <a:endParaRPr lang="en-GB" sz="1800" dirty="0" smtClean="0"/>
          </a:p>
          <a:p>
            <a:pPr marL="0" indent="0">
              <a:buNone/>
            </a:pPr>
            <a:endParaRPr lang="en-GB" sz="1800" dirty="0" smtClean="0"/>
          </a:p>
          <a:p>
            <a:pPr marL="0" indent="0">
              <a:buNone/>
            </a:pPr>
            <a:endParaRPr lang="en-GB" sz="1800"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347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five: </a:t>
            </a:r>
            <a:r>
              <a:rPr lang="en-GB" sz="3600" b="1" dirty="0" smtClean="0"/>
              <a:t/>
            </a:r>
            <a:br>
              <a:rPr lang="en-GB" sz="3600" b="1" dirty="0" smtClean="0"/>
            </a:br>
            <a:r>
              <a:rPr lang="en-GB" sz="3600" b="1" dirty="0" smtClean="0"/>
              <a:t>You </a:t>
            </a:r>
            <a:r>
              <a:rPr lang="en-GB" sz="3600" b="1" dirty="0"/>
              <a:t>can mix legal highs with alcohol</a:t>
            </a:r>
            <a:br>
              <a:rPr lang="en-GB" sz="3600" b="1" dirty="0"/>
            </a:br>
            <a:r>
              <a:rPr lang="en-GB" sz="3600" b="1" dirty="0"/>
              <a:t>True or false? </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FALSE</a:t>
            </a:r>
          </a:p>
          <a:p>
            <a:pPr marL="0" indent="0">
              <a:buNone/>
            </a:pPr>
            <a:r>
              <a:rPr lang="en-GB" dirty="0" smtClean="0"/>
              <a:t>No</a:t>
            </a:r>
            <a:r>
              <a:rPr lang="en-GB" dirty="0"/>
              <a:t>. Don’t try</a:t>
            </a:r>
            <a:r>
              <a:rPr lang="en-GB" dirty="0" smtClean="0"/>
              <a:t>. </a:t>
            </a:r>
            <a:r>
              <a:rPr lang="en-GB" dirty="0"/>
              <a:t>Here’s the science. Alcohol is a depressant. This means it slows down the nervous system which controls the heart and breathing rate. </a:t>
            </a:r>
            <a:endParaRPr lang="en-GB" dirty="0" smtClean="0"/>
          </a:p>
          <a:p>
            <a:pPr marL="0" indent="0">
              <a:buNone/>
            </a:pPr>
            <a:r>
              <a:rPr lang="en-GB" dirty="0" smtClean="0"/>
              <a:t>Mixing </a:t>
            </a:r>
            <a:r>
              <a:rPr lang="en-GB" dirty="0"/>
              <a:t>alcohol with any drug, including legal ones, can seriously upset your body. Mixing alcohol with another legal depressant could shut you down altogether. </a:t>
            </a:r>
          </a:p>
        </p:txBody>
      </p:sp>
    </p:spTree>
    <p:extLst>
      <p:ext uri="{BB962C8B-B14F-4D97-AF65-F5344CB8AC3E}">
        <p14:creationId xmlns:p14="http://schemas.microsoft.com/office/powerpoint/2010/main" val="39635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solidFill>
                  <a:srgbClr val="FF0000"/>
                </a:solidFill>
              </a:rPr>
              <a:t>Myth </a:t>
            </a:r>
            <a:r>
              <a:rPr lang="en-GB" sz="3600" b="1" dirty="0">
                <a:solidFill>
                  <a:srgbClr val="FF0000"/>
                </a:solidFill>
              </a:rPr>
              <a:t>six: </a:t>
            </a:r>
            <a:r>
              <a:rPr lang="en-GB" sz="3600" b="1" dirty="0" smtClean="0"/>
              <a:t/>
            </a:r>
            <a:br>
              <a:rPr lang="en-GB" sz="3600" b="1" dirty="0" smtClean="0"/>
            </a:br>
            <a:r>
              <a:rPr lang="en-GB" sz="3600" b="1" dirty="0" smtClean="0"/>
              <a:t>Legal </a:t>
            </a:r>
            <a:r>
              <a:rPr lang="en-GB" sz="3600" b="1" dirty="0"/>
              <a:t>drugs come from a less dodgy source</a:t>
            </a:r>
            <a:br>
              <a:rPr lang="en-GB" sz="3600" b="1" dirty="0"/>
            </a:br>
            <a:r>
              <a:rPr lang="en-GB" sz="3600" b="1" dirty="0"/>
              <a:t>True or false? </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t>TRUE</a:t>
            </a:r>
          </a:p>
          <a:p>
            <a:pPr marL="0" indent="0">
              <a:buNone/>
            </a:pPr>
            <a:r>
              <a:rPr lang="en-GB" dirty="0" smtClean="0"/>
              <a:t>Most </a:t>
            </a:r>
            <a:r>
              <a:rPr lang="en-GB" dirty="0"/>
              <a:t>synthetic legal highs are made in China and sent legally into this country. </a:t>
            </a:r>
            <a:endParaRPr lang="en-GB" dirty="0" smtClean="0"/>
          </a:p>
          <a:p>
            <a:pPr marL="0" indent="0">
              <a:buNone/>
            </a:pPr>
            <a:r>
              <a:rPr lang="en-GB" dirty="0" smtClean="0"/>
              <a:t>However</a:t>
            </a:r>
            <a:r>
              <a:rPr lang="en-GB" dirty="0"/>
              <a:t>, this doesn’t make legal high manufacturers candidates for outstanding citizen awards. They’re still rather shady business people with an interest in profit, not well-being. After all, they’re determinedly tweaking chemical formulas to dodge laws and mass-producing substances for human consumption without conducting any medical tests. </a:t>
            </a:r>
            <a:endParaRPr lang="en-GB" dirty="0" smtClean="0"/>
          </a:p>
          <a:p>
            <a:pPr marL="0" indent="0">
              <a:buNone/>
            </a:pPr>
            <a:r>
              <a:rPr lang="en-GB" dirty="0" smtClean="0"/>
              <a:t>So </a:t>
            </a:r>
            <a:r>
              <a:rPr lang="en-GB" dirty="0"/>
              <a:t>it’s naive to assume the legal high industry is </a:t>
            </a:r>
            <a:r>
              <a:rPr lang="en-GB" dirty="0" smtClean="0"/>
              <a:t>a </a:t>
            </a:r>
            <a:r>
              <a:rPr lang="en-GB" dirty="0"/>
              <a:t>clean one.</a:t>
            </a:r>
          </a:p>
          <a:p>
            <a:endParaRPr lang="en-GB" dirty="0"/>
          </a:p>
        </p:txBody>
      </p:sp>
    </p:spTree>
    <p:extLst>
      <p:ext uri="{BB962C8B-B14F-4D97-AF65-F5344CB8AC3E}">
        <p14:creationId xmlns:p14="http://schemas.microsoft.com/office/powerpoint/2010/main" val="42600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869</Words>
  <Application>Microsoft Office PowerPoint</Application>
  <PresentationFormat>On-screen Show (4:3)</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Psychoactive Substances ‘legal Highs’….</vt:lpstr>
      <vt:lpstr> Myth one:  Legal highs aren’t as strong as illegal drugs True or false? </vt:lpstr>
      <vt:lpstr> Myth two:  Legal highs are safer True or false? </vt:lpstr>
      <vt:lpstr>PowerPoint Presentation</vt:lpstr>
      <vt:lpstr> Myth three:  Legal highs are legal True and false?  </vt:lpstr>
      <vt:lpstr>PowerPoint Presentation</vt:lpstr>
      <vt:lpstr> Myth four:  Legal highs can kill you dead True or false?  </vt:lpstr>
      <vt:lpstr> Myth five:  You can mix legal highs with alcohol True or false?  </vt:lpstr>
      <vt:lpstr> Myth six:  Legal drugs come from a less dodgy source True or false?  </vt:lpstr>
      <vt:lpstr>  Myth seven:  Legal highs are cheaper than illegal drugs True or false?   </vt:lpstr>
      <vt:lpstr> Myth eight:  Legal highs are purer True or false?  </vt:lpstr>
      <vt:lpstr>  Myth nine:  It’s easier to get the dosage right with legal highs True or false?  </vt:lpstr>
      <vt:lpstr>  Myth ten:  With legal highs you know what you’re getting True or false?  </vt:lpstr>
      <vt:lpstr>PowerPoint Presentation</vt:lpstr>
    </vt:vector>
  </TitlesOfParts>
  <Company>Newent Community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Highs</dc:title>
  <dc:creator>D Harrill</dc:creator>
  <cp:lastModifiedBy>MIAH, Atique</cp:lastModifiedBy>
  <cp:revision>19</cp:revision>
  <dcterms:created xsi:type="dcterms:W3CDTF">2014-03-17T08:42:16Z</dcterms:created>
  <dcterms:modified xsi:type="dcterms:W3CDTF">2017-11-28T12:20:49Z</dcterms:modified>
</cp:coreProperties>
</file>