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5" r:id="rId4"/>
    <p:sldId id="266" r:id="rId5"/>
    <p:sldId id="267" r:id="rId6"/>
    <p:sldId id="268" r:id="rId7"/>
    <p:sldId id="269" r:id="rId8"/>
    <p:sldId id="270" r:id="rId9"/>
    <p:sldId id="271" r:id="rId10"/>
    <p:sldId id="273" r:id="rId11"/>
    <p:sldId id="272"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3E7"/>
    <a:srgbClr val="D6475E"/>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92" autoAdjust="0"/>
  </p:normalViewPr>
  <p:slideViewPr>
    <p:cSldViewPr snapToGrid="0">
      <p:cViewPr>
        <p:scale>
          <a:sx n="50" d="100"/>
          <a:sy n="50" d="100"/>
        </p:scale>
        <p:origin x="-7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Use this slide to display your class agreement / ground rules for PSHE education lessons.  See </a:t>
            </a:r>
            <a:r>
              <a:rPr kumimoji="0" lang="en-GB" sz="1200" b="1" i="0" u="none" strike="noStrike" kern="1200" cap="none" spc="0" normalizeH="0" baseline="0" noProof="0" dirty="0">
                <a:ln>
                  <a:noFill/>
                </a:ln>
                <a:solidFill>
                  <a:prstClr val="black"/>
                </a:solidFill>
                <a:effectLst/>
                <a:uLnTx/>
                <a:uFillTx/>
                <a:latin typeface="+mn-lt"/>
                <a:ea typeface="+mn-ea"/>
                <a:cs typeface="+mn-cs"/>
              </a:rPr>
              <a:t>Accompanying Teacher Guidance Notes </a:t>
            </a:r>
            <a:r>
              <a:rPr kumimoji="0" lang="en-GB" sz="1200" b="0" i="0" u="none" strike="noStrike" kern="1200" cap="none" spc="0" normalizeH="0" baseline="0" noProof="0" dirty="0">
                <a:ln>
                  <a:noFill/>
                </a:ln>
                <a:solidFill>
                  <a:prstClr val="black"/>
                </a:solidFill>
                <a:effectLst/>
                <a:uLnTx/>
                <a:uFillTx/>
                <a:latin typeface="+mn-lt"/>
                <a:ea typeface="+mn-ea"/>
                <a:cs typeface="+mn-cs"/>
              </a:rPr>
              <a:t>(separate document). </a:t>
            </a: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4</a:t>
            </a:fld>
            <a:endParaRPr lang="en-GB"/>
          </a:p>
        </p:txBody>
      </p:sp>
    </p:spTree>
    <p:extLst>
      <p:ext uri="{BB962C8B-B14F-4D97-AF65-F5344CB8AC3E}">
        <p14:creationId xmlns:p14="http://schemas.microsoft.com/office/powerpoint/2010/main" val="188392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13</a:t>
            </a:fld>
            <a:endParaRPr lang="en-GB"/>
          </a:p>
        </p:txBody>
      </p:sp>
    </p:spTree>
    <p:extLst>
      <p:ext uri="{BB962C8B-B14F-4D97-AF65-F5344CB8AC3E}">
        <p14:creationId xmlns:p14="http://schemas.microsoft.com/office/powerpoint/2010/main" val="401877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3469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15</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5</a:t>
            </a:fld>
            <a:endParaRPr lang="en-GB"/>
          </a:p>
        </p:txBody>
      </p:sp>
    </p:spTree>
    <p:extLst>
      <p:ext uri="{BB962C8B-B14F-4D97-AF65-F5344CB8AC3E}">
        <p14:creationId xmlns:p14="http://schemas.microsoft.com/office/powerpoint/2010/main" val="224431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Ask students to choose the top three values for a young person of their age.</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37190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182314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Hand students Resource 2a: </a:t>
            </a:r>
            <a:r>
              <a:rPr lang="en-GB" sz="1200" i="1" kern="1200" dirty="0">
                <a:solidFill>
                  <a:schemeClr val="tx1"/>
                </a:solidFill>
                <a:effectLst/>
                <a:latin typeface="+mn-lt"/>
                <a:ea typeface="+mn-ea"/>
                <a:cs typeface="+mn-cs"/>
              </a:rPr>
              <a:t>Character vignettes support. </a:t>
            </a:r>
            <a:r>
              <a:rPr lang="en-GB" sz="1200" kern="1200" dirty="0">
                <a:solidFill>
                  <a:schemeClr val="tx1"/>
                </a:solidFill>
                <a:effectLst/>
                <a:latin typeface="+mn-lt"/>
                <a:ea typeface="+mn-ea"/>
                <a:cs typeface="+mn-cs"/>
              </a:rPr>
              <a:t>Ask students to pick the top three values they think each character would have.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to complete the diamond 9 for all the different characters and analyse the differences.</a:t>
            </a:r>
          </a:p>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39511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Using the questions above to support you, ask students to:</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Note any common values they identified.</a:t>
            </a:r>
          </a:p>
          <a:p>
            <a:pPr lvl="0"/>
            <a:r>
              <a:rPr lang="en-GB" sz="1200" kern="1200" dirty="0">
                <a:solidFill>
                  <a:schemeClr val="tx1"/>
                </a:solidFill>
                <a:effectLst/>
                <a:latin typeface="+mn-lt"/>
                <a:ea typeface="+mn-ea"/>
                <a:cs typeface="+mn-cs"/>
              </a:rPr>
              <a:t>Justify why they felt a character might hold certain values.</a:t>
            </a:r>
          </a:p>
          <a:p>
            <a:pPr lvl="0"/>
            <a:r>
              <a:rPr lang="en-GB" sz="1200" kern="1200" dirty="0">
                <a:solidFill>
                  <a:schemeClr val="tx1"/>
                </a:solidFill>
                <a:effectLst/>
                <a:latin typeface="+mn-lt"/>
                <a:ea typeface="+mn-ea"/>
                <a:cs typeface="+mn-cs"/>
              </a:rPr>
              <a:t>Explain why the characters hold or prioritise different values.</a:t>
            </a: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381847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Intrinsic values include: a sense of community; being healthy; protecting the environment; accepting themselves; having positive and healthy relationships; pursuing knowledge and development</a:t>
            </a:r>
          </a:p>
          <a:p>
            <a:pPr lvl="0"/>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Extrinsic values include: creating wealth, being award-winning, having high social status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369048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 </a:t>
            </a:r>
            <a:r>
              <a:rPr lang="en-GB" sz="1200" kern="1200" dirty="0">
                <a:solidFill>
                  <a:schemeClr val="tx1"/>
                </a:solidFill>
                <a:effectLst/>
                <a:latin typeface="+mn-lt"/>
                <a:ea typeface="+mn-ea"/>
                <a:cs typeface="+mn-cs"/>
              </a:rPr>
              <a:t>Hand students Resource 3a: </a:t>
            </a:r>
            <a:r>
              <a:rPr lang="en-GB" sz="1200" i="1" kern="1200" dirty="0">
                <a:solidFill>
                  <a:schemeClr val="tx1"/>
                </a:solidFill>
                <a:effectLst/>
                <a:latin typeface="+mn-lt"/>
                <a:ea typeface="+mn-ea"/>
                <a:cs typeface="+mn-cs"/>
              </a:rPr>
              <a:t>Values in daily life (card sort). </a:t>
            </a:r>
            <a:r>
              <a:rPr lang="en-GB" sz="1200" kern="1200" dirty="0">
                <a:solidFill>
                  <a:schemeClr val="tx1"/>
                </a:solidFill>
                <a:effectLst/>
                <a:latin typeface="+mn-lt"/>
                <a:ea typeface="+mn-ea"/>
                <a:cs typeface="+mn-cs"/>
              </a:rPr>
              <a:t>Ask students to sort the impact cards into the table, considering how each value in the table may impact the different areas of an individual’s daily life and wellbeing.</a:t>
            </a:r>
            <a:endParaRPr lang="en-GB" b="1" dirty="0"/>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8359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13756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6" name="Footer Placeholder 5">
            <a:extLst>
              <a:ext uri="{FF2B5EF4-FFF2-40B4-BE49-F238E27FC236}">
                <a16:creationId xmlns=""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8" name="Footer Placeholder 7">
            <a:extLst>
              <a:ext uri="{FF2B5EF4-FFF2-40B4-BE49-F238E27FC236}">
                <a16:creationId xmlns=""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4" name="Footer Placeholder 3">
            <a:extLst>
              <a:ext uri="{FF2B5EF4-FFF2-40B4-BE49-F238E27FC236}">
                <a16:creationId xmlns=""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3" name="Footer Placeholder 2">
            <a:extLst>
              <a:ext uri="{FF2B5EF4-FFF2-40B4-BE49-F238E27FC236}">
                <a16:creationId xmlns=""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6" name="Footer Placeholder 5">
            <a:extLst>
              <a:ext uri="{FF2B5EF4-FFF2-40B4-BE49-F238E27FC236}">
                <a16:creationId xmlns=""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6" name="Footer Placeholder 5">
            <a:extLst>
              <a:ext uri="{FF2B5EF4-FFF2-40B4-BE49-F238E27FC236}">
                <a16:creationId xmlns=""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E3E7"/>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95CCCEA1-A2FE-4D11-B1B0-EC0C3512D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269027" cy="17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6">
            <a:extLst>
              <a:ext uri="{FF2B5EF4-FFF2-40B4-BE49-F238E27FC236}">
                <a16:creationId xmlns="" xmlns:a16="http://schemas.microsoft.com/office/drawing/2014/main" id="{DDB8561A-FCA3-494B-861F-5FD82C8B5107}"/>
              </a:ext>
            </a:extLst>
          </p:cNvPr>
          <p:cNvSpPr/>
          <p:nvPr/>
        </p:nvSpPr>
        <p:spPr>
          <a:xfrm>
            <a:off x="5156409" y="395687"/>
            <a:ext cx="3697080" cy="1932775"/>
          </a:xfrm>
          <a:prstGeom prst="cloudCallout">
            <a:avLst>
              <a:gd name="adj1" fmla="val 38583"/>
              <a:gd name="adj2" fmla="val 74534"/>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b="1"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sp>
        <p:nvSpPr>
          <p:cNvPr id="6" name="TextBox 5">
            <a:extLst>
              <a:ext uri="{FF2B5EF4-FFF2-40B4-BE49-F238E27FC236}">
                <a16:creationId xmlns="" xmlns:a16="http://schemas.microsoft.com/office/drawing/2014/main" id="{A062F946-9A3E-444A-A62A-BE4B9E0BC230}"/>
              </a:ext>
            </a:extLst>
          </p:cNvPr>
          <p:cNvSpPr txBox="1"/>
          <p:nvPr/>
        </p:nvSpPr>
        <p:spPr>
          <a:xfrm>
            <a:off x="9869891" y="195939"/>
            <a:ext cx="2110827" cy="1077218"/>
          </a:xfrm>
          <a:prstGeom prst="rect">
            <a:avLst/>
          </a:prstGeom>
          <a:solidFill>
            <a:srgbClr val="F9E3E7"/>
          </a:solidFill>
          <a:ln>
            <a:solidFill>
              <a:schemeClr val="tx1"/>
            </a:solidFill>
            <a:prstDash val="dash"/>
          </a:ln>
        </p:spPr>
        <p:txBody>
          <a:bodyPr wrap="square" rtlCol="0" anchor="ctr" anchorCtr="1">
            <a:spAutoFit/>
          </a:bodyPr>
          <a:lstStyle/>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7" name="TextBox 6">
            <a:extLst>
              <a:ext uri="{FF2B5EF4-FFF2-40B4-BE49-F238E27FC236}">
                <a16:creationId xmlns="" xmlns:a16="http://schemas.microsoft.com/office/drawing/2014/main" id="{B31A5CF3-DEFB-40E8-B3F7-8493BC9EAA0D}"/>
              </a:ext>
            </a:extLst>
          </p:cNvPr>
          <p:cNvSpPr txBox="1"/>
          <p:nvPr/>
        </p:nvSpPr>
        <p:spPr>
          <a:xfrm>
            <a:off x="873639" y="2702665"/>
            <a:ext cx="6747641" cy="3600986"/>
          </a:xfrm>
          <a:prstGeom prst="rect">
            <a:avLst/>
          </a:prstGeom>
          <a:solidFill>
            <a:srgbClr val="F9E3E7"/>
          </a:solidFill>
        </p:spPr>
        <p:txBody>
          <a:bodyPr wrap="square" rtlCol="0">
            <a:spAutoFit/>
          </a:bodyPr>
          <a:lstStyle/>
          <a:p>
            <a:pPr algn="ctr"/>
            <a:r>
              <a:rPr lang="en-GB" sz="4000" b="1" dirty="0">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 Creating a better place</a:t>
            </a:r>
          </a:p>
          <a:p>
            <a:pPr algn="ctr"/>
            <a:endParaRPr lang="en-GB" sz="3600" b="1" dirty="0">
              <a:latin typeface="League Spartan" panose="00000800000000000000" pitchFamily="50" charset="0"/>
              <a:ea typeface="Open Sans Extrabold" panose="020B0906030804020204" pitchFamily="34" charset="0"/>
              <a:cs typeface="Open Sans Extrabold" panose="020B0906030804020204" pitchFamily="34" charset="0"/>
            </a:endParaRPr>
          </a:p>
          <a:p>
            <a:pPr algn="ctr"/>
            <a:r>
              <a:rPr lang="en-GB" sz="3600" b="1" dirty="0">
                <a:latin typeface="League Spartan" panose="00000800000000000000" pitchFamily="50" charset="0"/>
                <a:ea typeface="Open Sans Extrabold" panose="020B0906030804020204" pitchFamily="34" charset="0"/>
                <a:cs typeface="Open Sans Extrabold" panose="020B0906030804020204" pitchFamily="34" charset="0"/>
              </a:rPr>
              <a:t>Identifying values and aligning actions</a:t>
            </a:r>
            <a:endParaRPr lang="en-GB" sz="4800" b="1"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293" y="2328462"/>
            <a:ext cx="2995909" cy="4237761"/>
          </a:xfrm>
          <a:prstGeom prst="rect">
            <a:avLst/>
          </a:prstGeom>
        </p:spPr>
      </p:pic>
    </p:spTree>
    <p:extLst>
      <p:ext uri="{BB962C8B-B14F-4D97-AF65-F5344CB8AC3E}">
        <p14:creationId xmlns:p14="http://schemas.microsoft.com/office/powerpoint/2010/main" val="949144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Values in daily life</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1" y="1167804"/>
            <a:ext cx="11481667" cy="4351338"/>
          </a:xfrm>
        </p:spPr>
        <p:txBody>
          <a:bodyPr>
            <a:normAutofit/>
          </a:bodyPr>
          <a:lstStyle/>
          <a:p>
            <a:pPr marL="0" indent="0">
              <a:buNone/>
            </a:pPr>
            <a:r>
              <a:rPr lang="en-GB" b="1" dirty="0"/>
              <a:t>Intrinsic values </a:t>
            </a:r>
            <a:r>
              <a:rPr lang="en-GB" dirty="0"/>
              <a:t>are important in their own right, these help people to grow or connect to others.</a:t>
            </a:r>
          </a:p>
          <a:p>
            <a:pPr marL="0" indent="0">
              <a:buNone/>
            </a:pPr>
            <a:endParaRPr lang="en-GB" sz="1050" b="1" dirty="0"/>
          </a:p>
          <a:p>
            <a:pPr marL="0" indent="0">
              <a:buNone/>
            </a:pPr>
            <a:r>
              <a:rPr lang="en-GB" b="1" dirty="0"/>
              <a:t>Extrinsic values </a:t>
            </a:r>
            <a:r>
              <a:rPr lang="en-GB" dirty="0"/>
              <a:t>are those we think will help us get something else, these are often based on others expectations.</a:t>
            </a:r>
          </a:p>
          <a:p>
            <a:pPr marL="0" indent="0">
              <a:buNone/>
            </a:pPr>
            <a:endParaRPr lang="en-GB" b="1" dirty="0"/>
          </a:p>
          <a:p>
            <a:pPr marL="0" indent="0">
              <a:buNone/>
            </a:pPr>
            <a:r>
              <a:rPr lang="en-GB" dirty="0"/>
              <a:t>Using these definitions, sort your values cards into two categories:</a:t>
            </a:r>
          </a:p>
          <a:p>
            <a:r>
              <a:rPr lang="en-GB" dirty="0"/>
              <a:t>Intrinsic values</a:t>
            </a:r>
          </a:p>
          <a:p>
            <a:r>
              <a:rPr lang="en-GB" dirty="0"/>
              <a:t>Extrinsic values</a:t>
            </a:r>
          </a:p>
        </p:txBody>
      </p:sp>
    </p:spTree>
    <p:extLst>
      <p:ext uri="{BB962C8B-B14F-4D97-AF65-F5344CB8AC3E}">
        <p14:creationId xmlns:p14="http://schemas.microsoft.com/office/powerpoint/2010/main" val="177621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Values in daily life</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1" y="1167804"/>
            <a:ext cx="11481667" cy="4351338"/>
          </a:xfrm>
        </p:spPr>
        <p:txBody>
          <a:bodyPr>
            <a:normAutofit/>
          </a:bodyPr>
          <a:lstStyle/>
          <a:p>
            <a:pPr marL="0" indent="0">
              <a:buNone/>
            </a:pPr>
            <a:r>
              <a:rPr lang="en-GB" dirty="0"/>
              <a:t>Now choose four values, two intrinsic values and two extrinsic values.</a:t>
            </a:r>
          </a:p>
          <a:p>
            <a:pPr marL="0" indent="0">
              <a:buNone/>
            </a:pPr>
            <a:endParaRPr lang="en-GB" dirty="0"/>
          </a:p>
          <a:p>
            <a:pPr marL="0" indent="0">
              <a:buNone/>
            </a:pPr>
            <a:r>
              <a:rPr lang="en-GB" dirty="0"/>
              <a:t>Complete your table, considering how prioritising these values might affect someone’s career, relationship and consumer choices.</a:t>
            </a:r>
          </a:p>
        </p:txBody>
      </p:sp>
      <p:sp>
        <p:nvSpPr>
          <p:cNvPr id="8" name="Content Placeholder 2">
            <a:extLst>
              <a:ext uri="{FF2B5EF4-FFF2-40B4-BE49-F238E27FC236}">
                <a16:creationId xmlns="" xmlns:a16="http://schemas.microsoft.com/office/drawing/2014/main" id="{8402F761-1AD7-4A5E-8E04-627F8C38C914}"/>
              </a:ext>
            </a:extLst>
          </p:cNvPr>
          <p:cNvSpPr txBox="1">
            <a:spLocks/>
          </p:cNvSpPr>
          <p:nvPr/>
        </p:nvSpPr>
        <p:spPr>
          <a:xfrm>
            <a:off x="305170" y="3343473"/>
            <a:ext cx="114816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dirty="0"/>
              <a:t>How useful is it to distinguish between these types of value?</a:t>
            </a:r>
          </a:p>
          <a:p>
            <a:pPr lvl="0"/>
            <a:r>
              <a:rPr lang="en-GB" dirty="0"/>
              <a:t>How might different values impact people’s decisions?</a:t>
            </a:r>
          </a:p>
          <a:p>
            <a:pPr lvl="0"/>
            <a:r>
              <a:rPr lang="en-GB" dirty="0"/>
              <a:t>Would holding any of these values make it more difficult to give another value high priority?</a:t>
            </a:r>
          </a:p>
        </p:txBody>
      </p:sp>
    </p:spTree>
    <p:extLst>
      <p:ext uri="{BB962C8B-B14F-4D97-AF65-F5344CB8AC3E}">
        <p14:creationId xmlns:p14="http://schemas.microsoft.com/office/powerpoint/2010/main" val="28726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204575-D56B-49AD-AD72-5EA999B6A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66549">
            <a:off x="8482363" y="2061929"/>
            <a:ext cx="4415883" cy="3311912"/>
          </a:xfrm>
          <a:prstGeom prst="rect">
            <a:avLst/>
          </a:prstGeom>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Next steps</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1" y="1167804"/>
            <a:ext cx="11481667" cy="4351338"/>
          </a:xfrm>
        </p:spPr>
        <p:txBody>
          <a:bodyPr>
            <a:normAutofit/>
          </a:bodyPr>
          <a:lstStyle/>
          <a:p>
            <a:pPr marL="0" indent="0">
              <a:buNone/>
            </a:pPr>
            <a:r>
              <a:rPr lang="en-GB" dirty="0"/>
              <a:t>Looking back at the characters we discussed earlier in the lesson, give advice to each character on what they can do next.</a:t>
            </a:r>
          </a:p>
          <a:p>
            <a:pPr marL="0" indent="0">
              <a:buNone/>
            </a:pPr>
            <a:endParaRPr lang="en-GB" dirty="0"/>
          </a:p>
          <a:p>
            <a:pPr marL="0" indent="0">
              <a:buNone/>
            </a:pPr>
            <a:r>
              <a:rPr lang="en-GB" dirty="0"/>
              <a:t>You should include:</a:t>
            </a:r>
          </a:p>
          <a:p>
            <a:pPr marL="0" indent="0">
              <a:buNone/>
            </a:pPr>
            <a:endParaRPr lang="en-GB" sz="800" dirty="0"/>
          </a:p>
          <a:p>
            <a:r>
              <a:rPr lang="en-GB" dirty="0"/>
              <a:t>What the character might need to consider about their </a:t>
            </a:r>
            <a:br>
              <a:rPr lang="en-GB" dirty="0"/>
            </a:br>
            <a:r>
              <a:rPr lang="en-GB" dirty="0"/>
              <a:t>values and the practicalities of day to day life.</a:t>
            </a:r>
          </a:p>
          <a:p>
            <a:r>
              <a:rPr lang="en-GB" dirty="0"/>
              <a:t>What further information the character might need.</a:t>
            </a:r>
          </a:p>
          <a:p>
            <a:r>
              <a:rPr lang="en-GB" dirty="0"/>
              <a:t>Whether the proposed actions align with their values.</a:t>
            </a:r>
          </a:p>
        </p:txBody>
      </p:sp>
    </p:spTree>
    <p:extLst>
      <p:ext uri="{BB962C8B-B14F-4D97-AF65-F5344CB8AC3E}">
        <p14:creationId xmlns:p14="http://schemas.microsoft.com/office/powerpoint/2010/main" val="389940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1" y="1167804"/>
            <a:ext cx="8671561" cy="4351338"/>
          </a:xfrm>
        </p:spPr>
        <p:txBody>
          <a:bodyPr>
            <a:normAutofit/>
          </a:bodyPr>
          <a:lstStyle/>
          <a:p>
            <a:pPr marL="0" indent="0">
              <a:buNone/>
            </a:pPr>
            <a:r>
              <a:rPr lang="en-GB" dirty="0"/>
              <a:t>Looking at the value cards we used earlier, what are your values? </a:t>
            </a:r>
          </a:p>
          <a:p>
            <a:pPr marL="0" indent="0">
              <a:buNone/>
            </a:pPr>
            <a:endParaRPr lang="en-GB" dirty="0"/>
          </a:p>
          <a:p>
            <a:pPr marL="0" indent="0">
              <a:buNone/>
            </a:pPr>
            <a:r>
              <a:rPr lang="en-GB" dirty="0"/>
              <a:t>You don’t have to share this with the class if you do not want to, just quietly consider this. </a:t>
            </a:r>
          </a:p>
          <a:p>
            <a:pPr marL="0" indent="0">
              <a:buNone/>
            </a:pPr>
            <a:endParaRPr lang="en-GB" dirty="0"/>
          </a:p>
          <a:p>
            <a:pPr marL="0" indent="0">
              <a:buNone/>
            </a:pPr>
            <a:r>
              <a:rPr lang="en-GB" dirty="0"/>
              <a:t>Set yourself one goal or action point that aligns with your values.</a:t>
            </a:r>
          </a:p>
        </p:txBody>
      </p:sp>
      <p:pic>
        <p:nvPicPr>
          <p:cNvPr id="3" name="Picture 2">
            <a:extLst>
              <a:ext uri="{FF2B5EF4-FFF2-40B4-BE49-F238E27FC236}">
                <a16:creationId xmlns="" xmlns:a16="http://schemas.microsoft.com/office/drawing/2014/main" id="{C9944FF7-0C2C-44E2-9D3A-9A76FBD31F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2399" y="1167804"/>
            <a:ext cx="2132206" cy="3280317"/>
          </a:xfrm>
          <a:prstGeom prst="rect">
            <a:avLst/>
          </a:prstGeom>
        </p:spPr>
      </p:pic>
    </p:spTree>
    <p:extLst>
      <p:ext uri="{BB962C8B-B14F-4D97-AF65-F5344CB8AC3E}">
        <p14:creationId xmlns:p14="http://schemas.microsoft.com/office/powerpoint/2010/main" val="406365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Graffiti wall</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1" y="1167803"/>
            <a:ext cx="6073327" cy="4452411"/>
          </a:xfrm>
        </p:spPr>
        <p:txBody>
          <a:bodyPr>
            <a:normAutofit/>
          </a:bodyPr>
          <a:lstStyle/>
          <a:p>
            <a:pPr marL="0" indent="0">
              <a:buNone/>
            </a:pPr>
            <a:endParaRPr lang="en-GB" dirty="0"/>
          </a:p>
          <a:p>
            <a:pPr marL="0" indent="0" algn="ctr">
              <a:buNone/>
            </a:pPr>
            <a:r>
              <a:rPr lang="en-GB" b="1" dirty="0"/>
              <a:t>Why are values important when choosing a career path? </a:t>
            </a:r>
          </a:p>
          <a:p>
            <a:pPr marL="0" indent="0">
              <a:buNone/>
            </a:pPr>
            <a:endParaRPr lang="en-GB" dirty="0"/>
          </a:p>
          <a:p>
            <a:pPr marL="0" indent="0" algn="ctr">
              <a:buNone/>
            </a:pPr>
            <a:r>
              <a:rPr lang="en-GB" dirty="0"/>
              <a:t>Write your answer on a post-it note and add it to the class graffiti wall.</a:t>
            </a:r>
          </a:p>
        </p:txBody>
      </p:sp>
      <p:pic>
        <p:nvPicPr>
          <p:cNvPr id="4" name="Picture 3">
            <a:extLst>
              <a:ext uri="{FF2B5EF4-FFF2-40B4-BE49-F238E27FC236}">
                <a16:creationId xmlns="" xmlns:a16="http://schemas.microsoft.com/office/drawing/2014/main" id="{DD994F79-3EF1-4AF1-960B-DB75EC2C3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129" y="582221"/>
            <a:ext cx="5206700" cy="3880479"/>
          </a:xfrm>
          <a:prstGeom prst="rect">
            <a:avLst/>
          </a:prstGeom>
        </p:spPr>
      </p:pic>
      <p:pic>
        <p:nvPicPr>
          <p:cNvPr id="6" name="Picture 5">
            <a:extLst>
              <a:ext uri="{FF2B5EF4-FFF2-40B4-BE49-F238E27FC236}">
                <a16:creationId xmlns="" xmlns:a16="http://schemas.microsoft.com/office/drawing/2014/main" id="{BE347433-A26A-4ED7-95D1-B04C5DA559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806" t="50000" r="3992" b="12683"/>
          <a:stretch/>
        </p:blipFill>
        <p:spPr>
          <a:xfrm rot="415388">
            <a:off x="7239769" y="1069413"/>
            <a:ext cx="977618" cy="984050"/>
          </a:xfrm>
          <a:prstGeom prst="rect">
            <a:avLst/>
          </a:prstGeom>
        </p:spPr>
      </p:pic>
      <p:pic>
        <p:nvPicPr>
          <p:cNvPr id="9" name="Picture 8">
            <a:extLst>
              <a:ext uri="{FF2B5EF4-FFF2-40B4-BE49-F238E27FC236}">
                <a16:creationId xmlns="" xmlns:a16="http://schemas.microsoft.com/office/drawing/2014/main" id="{10B9FA7F-AE1B-4C52-8FE7-E7AA4085BF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817" t="6829" r="33528" b="56098"/>
          <a:stretch/>
        </p:blipFill>
        <p:spPr>
          <a:xfrm rot="20947395">
            <a:off x="10386956" y="2664557"/>
            <a:ext cx="1021838" cy="968185"/>
          </a:xfrm>
          <a:prstGeom prst="rect">
            <a:avLst/>
          </a:prstGeom>
        </p:spPr>
      </p:pic>
      <p:pic>
        <p:nvPicPr>
          <p:cNvPr id="13" name="Picture 12">
            <a:extLst>
              <a:ext uri="{FF2B5EF4-FFF2-40B4-BE49-F238E27FC236}">
                <a16:creationId xmlns="" xmlns:a16="http://schemas.microsoft.com/office/drawing/2014/main" id="{EE62C3C6-8778-4271-A4BC-D892BC0C4D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36" t="6667" r="64766" b="56748"/>
          <a:stretch/>
        </p:blipFill>
        <p:spPr>
          <a:xfrm rot="244413">
            <a:off x="7777183" y="2950445"/>
            <a:ext cx="991896" cy="957110"/>
          </a:xfrm>
          <a:prstGeom prst="rect">
            <a:avLst/>
          </a:prstGeom>
        </p:spPr>
      </p:pic>
      <p:pic>
        <p:nvPicPr>
          <p:cNvPr id="15" name="Picture 14">
            <a:extLst>
              <a:ext uri="{FF2B5EF4-FFF2-40B4-BE49-F238E27FC236}">
                <a16:creationId xmlns="" xmlns:a16="http://schemas.microsoft.com/office/drawing/2014/main" id="{F0CA1873-27C4-426A-9AD9-FAE5744E20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976" t="50000" r="64557" b="12195"/>
          <a:stretch/>
        </p:blipFill>
        <p:spPr>
          <a:xfrm rot="20693048">
            <a:off x="9437648" y="872382"/>
            <a:ext cx="974552" cy="948048"/>
          </a:xfrm>
          <a:prstGeom prst="rect">
            <a:avLst/>
          </a:prstGeom>
        </p:spPr>
      </p:pic>
      <p:sp>
        <p:nvSpPr>
          <p:cNvPr id="16" name="TextBox 15">
            <a:extLst>
              <a:ext uri="{FF2B5EF4-FFF2-40B4-BE49-F238E27FC236}">
                <a16:creationId xmlns="" xmlns:a16="http://schemas.microsoft.com/office/drawing/2014/main" id="{13FBDCB4-B696-448B-8B4A-B18D4195B231}"/>
              </a:ext>
            </a:extLst>
          </p:cNvPr>
          <p:cNvSpPr txBox="1"/>
          <p:nvPr/>
        </p:nvSpPr>
        <p:spPr>
          <a:xfrm>
            <a:off x="9048479" y="2027603"/>
            <a:ext cx="470000" cy="830997"/>
          </a:xfrm>
          <a:prstGeom prst="rect">
            <a:avLst/>
          </a:prstGeom>
          <a:noFill/>
        </p:spPr>
        <p:txBody>
          <a:bodyPr wrap="none" rtlCol="0">
            <a:spAutoFit/>
          </a:bodyPr>
          <a:lstStyle/>
          <a:p>
            <a:r>
              <a:rPr lang="en-GB" sz="4800" b="1" dirty="0">
                <a:solidFill>
                  <a:schemeClr val="bg2">
                    <a:lumMod val="50000"/>
                  </a:schemeClr>
                </a:solidFill>
              </a:rPr>
              <a:t>?</a:t>
            </a:r>
          </a:p>
        </p:txBody>
      </p:sp>
    </p:spTree>
    <p:extLst>
      <p:ext uri="{BB962C8B-B14F-4D97-AF65-F5344CB8AC3E}">
        <p14:creationId xmlns:p14="http://schemas.microsoft.com/office/powerpoint/2010/main" val="394067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7" name="Content Placeholder 2">
            <a:extLst>
              <a:ext uri="{FF2B5EF4-FFF2-40B4-BE49-F238E27FC236}">
                <a16:creationId xmlns="" xmlns:a16="http://schemas.microsoft.com/office/drawing/2014/main" id="{20EC4AA2-3C6F-4AE5-B71D-347B6046B4F7}"/>
              </a:ext>
            </a:extLst>
          </p:cNvPr>
          <p:cNvSpPr>
            <a:spLocks noGrp="1"/>
          </p:cNvSpPr>
          <p:nvPr>
            <p:ph idx="1"/>
          </p:nvPr>
        </p:nvSpPr>
        <p:spPr>
          <a:xfrm>
            <a:off x="327288" y="1147456"/>
            <a:ext cx="11537424" cy="4351338"/>
          </a:xfrm>
        </p:spPr>
        <p:txBody>
          <a:bodyPr>
            <a:normAutofit/>
          </a:bodyPr>
          <a:lstStyle/>
          <a:p>
            <a:pPr marL="0" indent="0">
              <a:buNone/>
            </a:pPr>
            <a:r>
              <a:rPr lang="en-GB" dirty="0"/>
              <a:t>If you have queries or require further support regarding what we have learn about today, sources of support are below. </a:t>
            </a:r>
          </a:p>
        </p:txBody>
      </p:sp>
      <p:sp>
        <p:nvSpPr>
          <p:cNvPr id="18" name="Content Placeholder 2">
            <a:extLst>
              <a:ext uri="{FF2B5EF4-FFF2-40B4-BE49-F238E27FC236}">
                <a16:creationId xmlns="" xmlns:a16="http://schemas.microsoft.com/office/drawing/2014/main" id="{64A2A677-F46A-402F-9639-D54321271238}"/>
              </a:ext>
            </a:extLst>
          </p:cNvPr>
          <p:cNvSpPr txBox="1">
            <a:spLocks/>
          </p:cNvSpPr>
          <p:nvPr/>
        </p:nvSpPr>
        <p:spPr>
          <a:xfrm>
            <a:off x="327288" y="2233779"/>
            <a:ext cx="45718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Support in school:</a:t>
            </a:r>
          </a:p>
          <a:p>
            <a:pPr marL="0" indent="0">
              <a:buFont typeface="Arial" panose="020B0604020202020204" pitchFamily="34" charset="0"/>
              <a:buNone/>
            </a:pPr>
            <a:r>
              <a:rPr lang="en-GB" dirty="0"/>
              <a:t>Form tutor</a:t>
            </a:r>
          </a:p>
          <a:p>
            <a:pPr marL="0" indent="0">
              <a:buFont typeface="Arial" panose="020B0604020202020204" pitchFamily="34" charset="0"/>
              <a:buNone/>
            </a:pPr>
            <a:r>
              <a:rPr lang="en-GB" dirty="0"/>
              <a:t>Head of year</a:t>
            </a:r>
          </a:p>
          <a:p>
            <a:pPr marL="0" indent="0">
              <a:buFont typeface="Arial" panose="020B0604020202020204" pitchFamily="34" charset="0"/>
              <a:buNone/>
            </a:pPr>
            <a:r>
              <a:rPr lang="en-GB" dirty="0"/>
              <a:t>Careers advisor</a:t>
            </a:r>
          </a:p>
        </p:txBody>
      </p:sp>
      <p:sp>
        <p:nvSpPr>
          <p:cNvPr id="19" name="Content Placeholder 2">
            <a:extLst>
              <a:ext uri="{FF2B5EF4-FFF2-40B4-BE49-F238E27FC236}">
                <a16:creationId xmlns="" xmlns:a16="http://schemas.microsoft.com/office/drawing/2014/main" id="{E90F11D2-D575-4C5A-B7AA-86BD0DE901B6}"/>
              </a:ext>
            </a:extLst>
          </p:cNvPr>
          <p:cNvSpPr txBox="1">
            <a:spLocks/>
          </p:cNvSpPr>
          <p:nvPr/>
        </p:nvSpPr>
        <p:spPr>
          <a:xfrm>
            <a:off x="4137288" y="2233779"/>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Other sources of support:</a:t>
            </a:r>
          </a:p>
          <a:p>
            <a:pPr marL="0" indent="0">
              <a:buFont typeface="Arial" panose="020B0604020202020204" pitchFamily="34" charset="0"/>
              <a:buNone/>
            </a:pPr>
            <a:endParaRPr lang="en-GB" dirty="0"/>
          </a:p>
        </p:txBody>
      </p:sp>
      <p:pic>
        <p:nvPicPr>
          <p:cNvPr id="14" name="Picture 13">
            <a:extLst>
              <a:ext uri="{FF2B5EF4-FFF2-40B4-BE49-F238E27FC236}">
                <a16:creationId xmlns="" xmlns:a16="http://schemas.microsoft.com/office/drawing/2014/main" id="{6E683235-5B39-47C3-A331-1A04A97E2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88" y="2683762"/>
            <a:ext cx="1264923" cy="1490475"/>
          </a:xfrm>
          <a:prstGeom prst="rect">
            <a:avLst/>
          </a:prstGeom>
        </p:spPr>
      </p:pic>
      <p:sp>
        <p:nvSpPr>
          <p:cNvPr id="21" name="Content Placeholder 2">
            <a:extLst>
              <a:ext uri="{FF2B5EF4-FFF2-40B4-BE49-F238E27FC236}">
                <a16:creationId xmlns="" xmlns:a16="http://schemas.microsoft.com/office/drawing/2014/main" id="{84D6A29C-BB85-404A-B42A-C9685AFF9769}"/>
              </a:ext>
            </a:extLst>
          </p:cNvPr>
          <p:cNvSpPr txBox="1">
            <a:spLocks/>
          </p:cNvSpPr>
          <p:nvPr/>
        </p:nvSpPr>
        <p:spPr>
          <a:xfrm>
            <a:off x="5400909" y="2683762"/>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i="1" dirty="0"/>
              <a:t>National Careers Service: </a:t>
            </a:r>
            <a:r>
              <a:rPr lang="en-GB" sz="2400" dirty="0"/>
              <a:t>0800 100 900</a:t>
            </a:r>
          </a:p>
          <a:p>
            <a:pPr marL="0" indent="0">
              <a:buNone/>
            </a:pPr>
            <a:r>
              <a:rPr lang="en-GB" sz="2400" dirty="0"/>
              <a:t>nationalcareers.service.gov.uk</a:t>
            </a:r>
          </a:p>
          <a:p>
            <a:pPr marL="0" indent="0">
              <a:buNone/>
            </a:pPr>
            <a:endParaRPr lang="en-GB" sz="200" dirty="0"/>
          </a:p>
          <a:p>
            <a:pPr marL="0" indent="0">
              <a:buNone/>
            </a:pPr>
            <a:r>
              <a:rPr lang="en-GB" sz="2400" i="1" dirty="0"/>
              <a:t>Prospects:</a:t>
            </a:r>
          </a:p>
          <a:p>
            <a:pPr marL="0" indent="0">
              <a:buNone/>
            </a:pPr>
            <a:r>
              <a:rPr lang="en-GB" sz="2400" dirty="0"/>
              <a:t>www.prospects.ac.uk</a:t>
            </a:r>
          </a:p>
          <a:p>
            <a:pPr marL="0" indent="0">
              <a:buNone/>
            </a:pPr>
            <a:endParaRPr lang="en-GB" sz="200" dirty="0"/>
          </a:p>
          <a:p>
            <a:pPr marL="0" indent="0">
              <a:buNone/>
            </a:pPr>
            <a:r>
              <a:rPr lang="en-GB" sz="2400" i="1" dirty="0"/>
              <a:t>Not Going to Uni:</a:t>
            </a:r>
          </a:p>
          <a:p>
            <a:pPr marL="0" indent="0">
              <a:buNone/>
            </a:pPr>
            <a:r>
              <a:rPr lang="en-GB" sz="2400" dirty="0"/>
              <a:t>www.notgoingtouni.co.uk</a:t>
            </a:r>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 xmlns:a16="http://schemas.microsoft.com/office/drawing/2014/main" id="{02C76E2E-E6E2-417D-8446-447C858634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824" t="30852" r="14837" b="32910"/>
          <a:stretch/>
        </p:blipFill>
        <p:spPr>
          <a:xfrm>
            <a:off x="8457093" y="3861749"/>
            <a:ext cx="2304494" cy="607597"/>
          </a:xfrm>
          <a:prstGeom prst="rect">
            <a:avLst/>
          </a:prstGeom>
        </p:spPr>
      </p:pic>
      <p:pic>
        <p:nvPicPr>
          <p:cNvPr id="24" name="Picture 23">
            <a:extLst>
              <a:ext uri="{FF2B5EF4-FFF2-40B4-BE49-F238E27FC236}">
                <a16:creationId xmlns="" xmlns:a16="http://schemas.microsoft.com/office/drawing/2014/main" id="{BD466FAB-E584-4EAF-A529-AF3777AACA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985" y="4695574"/>
            <a:ext cx="1428572" cy="1190476"/>
          </a:xfrm>
          <a:prstGeom prst="rect">
            <a:avLst/>
          </a:prstGeom>
        </p:spPr>
      </p:pic>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E3E7"/>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95CCCEA1-A2FE-4D11-B1B0-EC0C3512D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3487" y="5717016"/>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A062F946-9A3E-444A-A62A-BE4B9E0BC230}"/>
              </a:ext>
            </a:extLst>
          </p:cNvPr>
          <p:cNvSpPr txBox="1"/>
          <p:nvPr/>
        </p:nvSpPr>
        <p:spPr>
          <a:xfrm>
            <a:off x="9869891" y="195939"/>
            <a:ext cx="2110827" cy="1077218"/>
          </a:xfrm>
          <a:prstGeom prst="rect">
            <a:avLst/>
          </a:prstGeom>
          <a:solidFill>
            <a:srgbClr val="F9E3E7"/>
          </a:solidFill>
          <a:ln>
            <a:solidFill>
              <a:schemeClr val="tx1"/>
            </a:solidFill>
            <a:prstDash val="dash"/>
          </a:ln>
        </p:spPr>
        <p:txBody>
          <a:bodyPr wrap="square" rtlCol="0" anchor="ctr" anchorCtr="1">
            <a:spAutoFit/>
          </a:bodyPr>
          <a:lstStyle/>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9" name="TextBox 8">
            <a:extLst>
              <a:ext uri="{FF2B5EF4-FFF2-40B4-BE49-F238E27FC236}">
                <a16:creationId xmlns="" xmlns:a16="http://schemas.microsoft.com/office/drawing/2014/main" id="{04DF5461-1BB3-4145-B4FC-FA9D71A7CDE0}"/>
              </a:ext>
            </a:extLst>
          </p:cNvPr>
          <p:cNvSpPr txBox="1"/>
          <p:nvPr/>
        </p:nvSpPr>
        <p:spPr>
          <a:xfrm>
            <a:off x="211283" y="272883"/>
            <a:ext cx="9658608" cy="646331"/>
          </a:xfrm>
          <a:prstGeom prst="rect">
            <a:avLst/>
          </a:prstGeom>
          <a:solidFill>
            <a:srgbClr val="F9E3E7">
              <a:alpha val="0"/>
            </a:srgbClr>
          </a:solidFill>
        </p:spPr>
        <p:txBody>
          <a:bodyPr wrap="square" rtlCol="0">
            <a:spAutoFit/>
          </a:bodyPr>
          <a:lstStyle/>
          <a:p>
            <a:pPr lvl="0">
              <a:defRPr/>
            </a:pPr>
            <a:r>
              <a:rPr lang="en-GB" sz="3600" b="1" dirty="0">
                <a:latin typeface="League Spartan" panose="00000800000000000000" pitchFamily="50" charset="0"/>
                <a:ea typeface="Open Sans Extrabold" panose="020B0906030804020204" pitchFamily="34" charset="0"/>
                <a:cs typeface="Open Sans Extrabold" panose="020B0906030804020204" pitchFamily="34" charset="0"/>
              </a:rPr>
              <a:t>Background information for teachers</a:t>
            </a:r>
            <a:endParaRPr lang="en-GB" sz="36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TextBox 9">
            <a:extLst>
              <a:ext uri="{FF2B5EF4-FFF2-40B4-BE49-F238E27FC236}">
                <a16:creationId xmlns="" xmlns:a16="http://schemas.microsoft.com/office/drawing/2014/main" id="{BCD4CE08-D042-4487-A5F1-E8CF41F057FB}"/>
              </a:ext>
            </a:extLst>
          </p:cNvPr>
          <p:cNvSpPr txBox="1"/>
          <p:nvPr/>
        </p:nvSpPr>
        <p:spPr>
          <a:xfrm>
            <a:off x="523052" y="1213010"/>
            <a:ext cx="11457666" cy="5324535"/>
          </a:xfrm>
          <a:prstGeom prst="rect">
            <a:avLst/>
          </a:prstGeom>
          <a:noFill/>
        </p:spPr>
        <p:txBody>
          <a:bodyPr wrap="square" rtlCol="0">
            <a:spAutoFit/>
          </a:bodyPr>
          <a:lstStyle/>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During adolescence young people experience increased independence and explore their own values.</a:t>
            </a:r>
          </a:p>
          <a:p>
            <a:pPr lvl="0">
              <a:defRP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Extrinsic (or materialistic) values include those based around financial success, image, popularity or status and often come at the cost of intrinsic values around self-acceptance, personal growth and community. When an individuals prioritisation of intrinsic values increase, their prioritisation of extrinsic values tends to decrease.</a:t>
            </a:r>
          </a:p>
          <a:p>
            <a:pPr marL="342900" lvl="0" indent="-342900">
              <a:buFont typeface="Arial" panose="020B0604020202020204" pitchFamily="34" charset="0"/>
              <a:buChar char="•"/>
              <a:defRP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High prioritisation of extrinsic values has been linked to higher consumerism; higher levels of incurred debt; adverse affects of motivation towards work and education; lower personal and physical wellbeing; and ecologically damaging behaviours.</a:t>
            </a:r>
          </a:p>
          <a:p>
            <a:pPr marL="342900" lvl="0" indent="-342900">
              <a:buFont typeface="Arial" panose="020B0604020202020204" pitchFamily="34" charset="0"/>
              <a:buChar char="•"/>
              <a:defRP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Career choice, including both the type of career an individual wishes to pursue and the organisations they choose to work with, is one of many ways they can act upon their values. An individuals values can also affect their decisions around their relationships and consumer choices.</a:t>
            </a:r>
          </a:p>
          <a:p>
            <a:pPr lvl="0">
              <a:defRP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 xmlns:a16="http://schemas.microsoft.com/office/drawing/2014/main" id="{A062F946-9A3E-444A-A62A-BE4B9E0BC230}"/>
              </a:ext>
            </a:extLst>
          </p:cNvPr>
          <p:cNvSpPr txBox="1"/>
          <p:nvPr/>
        </p:nvSpPr>
        <p:spPr>
          <a:xfrm>
            <a:off x="9869891" y="216960"/>
            <a:ext cx="2110827" cy="1077218"/>
          </a:xfrm>
          <a:prstGeom prst="rect">
            <a:avLst/>
          </a:prstGeom>
          <a:solidFill>
            <a:srgbClr val="F9E3E7"/>
          </a:solidFill>
          <a:ln>
            <a:solidFill>
              <a:schemeClr val="tx1"/>
            </a:solidFill>
            <a:prstDash val="dash"/>
          </a:ln>
        </p:spPr>
        <p:txBody>
          <a:bodyPr wrap="square" rtlCol="0" anchor="ctr" anchorCtr="1">
            <a:spAutoFit/>
          </a:bodyPr>
          <a:lstStyle/>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8" name="TextBox 7">
            <a:extLst>
              <a:ext uri="{FF2B5EF4-FFF2-40B4-BE49-F238E27FC236}">
                <a16:creationId xmlns="" xmlns:a16="http://schemas.microsoft.com/office/drawing/2014/main" id="{04DF5461-1BB3-4145-B4FC-FA9D71A7CDE0}"/>
              </a:ext>
            </a:extLst>
          </p:cNvPr>
          <p:cNvSpPr txBox="1"/>
          <p:nvPr/>
        </p:nvSpPr>
        <p:spPr>
          <a:xfrm>
            <a:off x="211283" y="293904"/>
            <a:ext cx="9658608" cy="646331"/>
          </a:xfrm>
          <a:prstGeom prst="rect">
            <a:avLst/>
          </a:prstGeom>
          <a:solidFill>
            <a:srgbClr val="F9E3E7">
              <a:alpha val="0"/>
            </a:srgbClr>
          </a:solidFill>
        </p:spPr>
        <p:txBody>
          <a:bodyPr wrap="square" rtlCol="0">
            <a:spAutoFit/>
          </a:bodyPr>
          <a:lstStyle/>
          <a:p>
            <a:pPr lvl="0">
              <a:defRPr/>
            </a:pPr>
            <a:r>
              <a:rPr lang="en-GB" sz="3600" b="1" dirty="0">
                <a:latin typeface="League Spartan" panose="00000800000000000000" pitchFamily="50" charset="0"/>
                <a:ea typeface="Open Sans Extrabold" panose="020B0906030804020204" pitchFamily="34" charset="0"/>
                <a:cs typeface="Open Sans Extrabold" panose="020B0906030804020204" pitchFamily="34" charset="0"/>
              </a:rPr>
              <a:t>Background information for teachers</a:t>
            </a:r>
            <a:endParaRPr lang="en-GB" sz="36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774485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5F3E27B5-1F39-4DA9-B4DA-762BB30A3A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6401" y="-77564"/>
            <a:ext cx="4085600" cy="166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A7753924-49C4-49AB-8591-B5C03D8DBEB4}"/>
              </a:ext>
            </a:extLst>
          </p:cNvPr>
          <p:cNvSpPr txBox="1"/>
          <p:nvPr/>
        </p:nvSpPr>
        <p:spPr>
          <a:xfrm>
            <a:off x="763446" y="1459230"/>
            <a:ext cx="10665108" cy="3939540"/>
          </a:xfrm>
          <a:prstGeom prst="rect">
            <a:avLst/>
          </a:prstGeom>
          <a:solidFill>
            <a:srgbClr val="F9E3E7">
              <a:alpha val="0"/>
            </a:srgbClr>
          </a:solidFill>
        </p:spPr>
        <p:txBody>
          <a:bodyPr wrap="square" rtlCol="0">
            <a:spAutoFit/>
          </a:bodyPr>
          <a:lstStyle/>
          <a:p>
            <a:pPr lvl="0" algn="ctr">
              <a:defRPr/>
            </a:pPr>
            <a: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 Creating a better place</a:t>
            </a:r>
            <a:b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t/>
            </a:r>
            <a:b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eague Spartan" panose="00000800000000000000" pitchFamily="50" charset="0"/>
                <a:ea typeface="Open Sans Extrabold" panose="020B0906030804020204" pitchFamily="34" charset="0"/>
                <a:cs typeface="Open Sans Extrabold" panose="020B0906030804020204" pitchFamily="34" charset="0"/>
              </a:rPr>
              <a:t>Lesson 1 – Showcasing personal strengths</a:t>
            </a:r>
            <a:endParaRPr lang="en-GB" sz="48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7" name="Right Triangle 6">
            <a:extLst>
              <a:ext uri="{FF2B5EF4-FFF2-40B4-BE49-F238E27FC236}">
                <a16:creationId xmlns="" xmlns:a16="http://schemas.microsoft.com/office/drawing/2014/main" id="{8FCEE9A1-C0CA-4EFB-94F3-1AA6908569E3}"/>
              </a:ext>
            </a:extLst>
          </p:cNvPr>
          <p:cNvSpPr/>
          <p:nvPr/>
        </p:nvSpPr>
        <p:spPr>
          <a:xfrm rot="16200000">
            <a:off x="5288788" y="10544"/>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828916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9168A6-4C82-400A-A053-B156DA535AF3}"/>
              </a:ext>
            </a:extLst>
          </p:cNvPr>
          <p:cNvSpPr>
            <a:spLocks noGrp="1"/>
          </p:cNvSpPr>
          <p:nvPr>
            <p:ph idx="1"/>
          </p:nvPr>
        </p:nvSpPr>
        <p:spPr>
          <a:xfrm>
            <a:off x="5354444" y="1468786"/>
            <a:ext cx="6172200" cy="4351338"/>
          </a:xfrm>
        </p:spPr>
        <p:txBody>
          <a:bodyPr/>
          <a:lstStyle/>
          <a:p>
            <a:pPr marL="0" indent="0">
              <a:buNone/>
            </a:pPr>
            <a:r>
              <a:rPr lang="en-GB" dirty="0"/>
              <a:t>We agree to…</a:t>
            </a:r>
          </a:p>
        </p:txBody>
      </p:sp>
      <p:pic>
        <p:nvPicPr>
          <p:cNvPr id="9" name="Picture 8">
            <a:extLst>
              <a:ext uri="{FF2B5EF4-FFF2-40B4-BE49-F238E27FC236}">
                <a16:creationId xmlns="" xmlns:a16="http://schemas.microsoft.com/office/drawing/2014/main" id="{BC4102A2-18A0-4A8A-9C9F-2464A0E033DF}"/>
              </a:ext>
            </a:extLst>
          </p:cNvPr>
          <p:cNvPicPr>
            <a:picLocks noChangeAspect="1"/>
          </p:cNvPicPr>
          <p:nvPr/>
        </p:nvPicPr>
        <p:blipFill rotWithShape="1">
          <a:blip r:embed="rId3">
            <a:extLst>
              <a:ext uri="{28A0092B-C50C-407E-A947-70E740481C1C}">
                <a14:useLocalDpi xmlns:a14="http://schemas.microsoft.com/office/drawing/2010/main" val="0"/>
              </a:ext>
            </a:extLst>
          </a:blip>
          <a:srcRect l="29732" t="20635" r="31339" b="19047"/>
          <a:stretch/>
        </p:blipFill>
        <p:spPr>
          <a:xfrm>
            <a:off x="370115" y="1808277"/>
            <a:ext cx="3848587" cy="3354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923330"/>
          </a:xfrm>
          <a:prstGeom prst="rect">
            <a:avLst/>
          </a:prstGeom>
          <a:solidFill>
            <a:srgbClr val="F9E3E7">
              <a:alpha val="0"/>
            </a:srgbClr>
          </a:solidFill>
        </p:spPr>
        <p:txBody>
          <a:bodyPr wrap="square" rtlCol="0">
            <a:spAutoFit/>
          </a:bodyPr>
          <a:lstStyle/>
          <a:p>
            <a:pPr lvl="0">
              <a:defRPr/>
            </a:pPr>
            <a:r>
              <a:rPr lang="en-GB" sz="54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Ground rules</a:t>
            </a:r>
            <a:endParaRPr lang="en-GB" sz="54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1" name="Right Triangle 10">
            <a:extLst>
              <a:ext uri="{FF2B5EF4-FFF2-40B4-BE49-F238E27FC236}">
                <a16:creationId xmlns="" xmlns:a16="http://schemas.microsoft.com/office/drawing/2014/main" id="{E21821C6-4A48-4D94-BBE3-E9A5B12D2C58}"/>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2343224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6ABFF92-BDE6-40B8-A077-8D683A773DF2}"/>
              </a:ext>
            </a:extLst>
          </p:cNvPr>
          <p:cNvSpPr>
            <a:spLocks noChangeArrowheads="1"/>
          </p:cNvSpPr>
          <p:nvPr/>
        </p:nvSpPr>
        <p:spPr bwMode="auto">
          <a:xfrm>
            <a:off x="0" y="1047676"/>
            <a:ext cx="12192000" cy="3848406"/>
          </a:xfrm>
          <a:prstGeom prst="rect">
            <a:avLst/>
          </a:prstGeom>
          <a:solidFill>
            <a:srgbClr val="F9E3E7"/>
          </a:solidFill>
          <a:ln>
            <a:noFill/>
          </a:ln>
          <a:extLst/>
        </p:spPr>
        <p:txBody>
          <a:bodyPr upright="1"/>
          <a:lstStyle/>
          <a:p>
            <a:pPr lvl="4" eaLnBrk="1" fontAlgn="auto" hangingPunct="1">
              <a:spcBef>
                <a:spcPts val="0"/>
              </a:spcBef>
              <a:spcAft>
                <a:spcPts val="0"/>
              </a:spcAft>
              <a:defRPr/>
            </a:pPr>
            <a:endParaRPr lang="en-GB" b="1" dirty="0">
              <a:solidFill>
                <a:srgbClr val="D6475E"/>
              </a:solidFill>
              <a:latin typeface="+mn-lt"/>
              <a:cs typeface="+mn-cs"/>
            </a:endParaRPr>
          </a:p>
        </p:txBody>
      </p:sp>
      <p:sp>
        <p:nvSpPr>
          <p:cNvPr id="3" name="Content Placeholder 2">
            <a:extLst>
              <a:ext uri="{FF2B5EF4-FFF2-40B4-BE49-F238E27FC236}">
                <a16:creationId xmlns="" xmlns:a16="http://schemas.microsoft.com/office/drawing/2014/main" id="{1C9168A6-4C82-400A-A053-B156DA535AF3}"/>
              </a:ext>
            </a:extLst>
          </p:cNvPr>
          <p:cNvSpPr>
            <a:spLocks noGrp="1"/>
          </p:cNvSpPr>
          <p:nvPr>
            <p:ph idx="1"/>
          </p:nvPr>
        </p:nvSpPr>
        <p:spPr>
          <a:xfrm>
            <a:off x="794657" y="1253331"/>
            <a:ext cx="10374086" cy="4351338"/>
          </a:xfrm>
        </p:spPr>
        <p:txBody>
          <a:bodyPr/>
          <a:lstStyle/>
          <a:p>
            <a:pPr marL="0" indent="0">
              <a:buNone/>
            </a:pPr>
            <a:r>
              <a:rPr lang="en-GB" b="1" dirty="0"/>
              <a:t>We are learning how people can align their actions with their values.</a:t>
            </a:r>
          </a:p>
          <a:p>
            <a:pPr marL="0" indent="0">
              <a:buNone/>
            </a:pPr>
            <a:endParaRPr lang="en-GB" b="1" dirty="0"/>
          </a:p>
          <a:p>
            <a:pPr marL="0" indent="0">
              <a:buNone/>
            </a:pPr>
            <a:r>
              <a:rPr lang="en-GB" b="1" dirty="0"/>
              <a:t>We will be able to:</a:t>
            </a:r>
          </a:p>
          <a:p>
            <a:r>
              <a:rPr lang="en-GB" b="1" dirty="0"/>
              <a:t> </a:t>
            </a:r>
            <a:r>
              <a:rPr lang="en-GB" dirty="0"/>
              <a:t>explain how holding and acting in line with intrinsic and extrinsic values can affect wellbeing.</a:t>
            </a:r>
          </a:p>
          <a:p>
            <a:endParaRPr lang="en-GB" dirty="0"/>
          </a:p>
          <a:p>
            <a:r>
              <a:rPr lang="en-GB" dirty="0"/>
              <a:t>evaluate how a person’s values impact their actions and goals.</a:t>
            </a:r>
          </a:p>
        </p:txBody>
      </p:sp>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Learning outcomes and objectives</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451257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Diamond 9 – Values </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6" name="Group 5">
            <a:extLst>
              <a:ext uri="{FF2B5EF4-FFF2-40B4-BE49-F238E27FC236}">
                <a16:creationId xmlns="" xmlns:a16="http://schemas.microsoft.com/office/drawing/2014/main" id="{F45727C2-62ED-493A-83E8-FFBF19BBB244}"/>
              </a:ext>
            </a:extLst>
          </p:cNvPr>
          <p:cNvGrpSpPr/>
          <p:nvPr/>
        </p:nvGrpSpPr>
        <p:grpSpPr>
          <a:xfrm rot="2623506">
            <a:off x="1292899" y="1919904"/>
            <a:ext cx="2691160" cy="2684888"/>
            <a:chOff x="836341" y="1277687"/>
            <a:chExt cx="2691160" cy="2684888"/>
          </a:xfrm>
        </p:grpSpPr>
        <p:sp>
          <p:nvSpPr>
            <p:cNvPr id="5" name="Rectangle 4">
              <a:extLst>
                <a:ext uri="{FF2B5EF4-FFF2-40B4-BE49-F238E27FC236}">
                  <a16:creationId xmlns="" xmlns:a16="http://schemas.microsoft.com/office/drawing/2014/main" id="{7DCD4FB2-81E9-418F-9CD2-45ADE5A0B74D}"/>
                </a:ext>
              </a:extLst>
            </p:cNvPr>
            <p:cNvSpPr/>
            <p:nvPr/>
          </p:nvSpPr>
          <p:spPr>
            <a:xfrm>
              <a:off x="836341" y="1282390"/>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AD887609-D6B5-4A93-87A4-121F2F69EA9F}"/>
                </a:ext>
              </a:extLst>
            </p:cNvPr>
            <p:cNvSpPr/>
            <p:nvPr/>
          </p:nvSpPr>
          <p:spPr>
            <a:xfrm>
              <a:off x="836341" y="2229663"/>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F95FD46A-E57E-4C22-B700-665CE37737DC}"/>
                </a:ext>
              </a:extLst>
            </p:cNvPr>
            <p:cNvSpPr/>
            <p:nvPr/>
          </p:nvSpPr>
          <p:spPr>
            <a:xfrm>
              <a:off x="836341" y="3176936"/>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09959676-0C6C-4EA5-8851-D19C2BD2ED75}"/>
                </a:ext>
              </a:extLst>
            </p:cNvPr>
            <p:cNvSpPr/>
            <p:nvPr/>
          </p:nvSpPr>
          <p:spPr>
            <a:xfrm>
              <a:off x="1780477" y="1282390"/>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 xmlns:a16="http://schemas.microsoft.com/office/drawing/2014/main" id="{C42600AC-1F07-45CF-904E-D85027E898C9}"/>
                </a:ext>
              </a:extLst>
            </p:cNvPr>
            <p:cNvSpPr/>
            <p:nvPr/>
          </p:nvSpPr>
          <p:spPr>
            <a:xfrm>
              <a:off x="1780477" y="2234388"/>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 xmlns:a16="http://schemas.microsoft.com/office/drawing/2014/main" id="{5625089E-5E24-44B7-B547-32E3B8441E77}"/>
                </a:ext>
              </a:extLst>
            </p:cNvPr>
            <p:cNvSpPr/>
            <p:nvPr/>
          </p:nvSpPr>
          <p:spPr>
            <a:xfrm>
              <a:off x="1780477" y="3176936"/>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 xmlns:a16="http://schemas.microsoft.com/office/drawing/2014/main" id="{68FC95B3-E66F-43CA-97AD-32A06711EE7C}"/>
                </a:ext>
              </a:extLst>
            </p:cNvPr>
            <p:cNvSpPr/>
            <p:nvPr/>
          </p:nvSpPr>
          <p:spPr>
            <a:xfrm>
              <a:off x="2724613" y="1277687"/>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0A56BE33-7716-4824-96A8-7B6E8EC369AA}"/>
                </a:ext>
              </a:extLst>
            </p:cNvPr>
            <p:cNvSpPr/>
            <p:nvPr/>
          </p:nvSpPr>
          <p:spPr>
            <a:xfrm>
              <a:off x="2724613" y="2234388"/>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 xmlns:a16="http://schemas.microsoft.com/office/drawing/2014/main" id="{461AFCE5-6CEF-42F9-A305-78EB7C26F58B}"/>
                </a:ext>
              </a:extLst>
            </p:cNvPr>
            <p:cNvSpPr/>
            <p:nvPr/>
          </p:nvSpPr>
          <p:spPr>
            <a:xfrm>
              <a:off x="2724613" y="3181989"/>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 xmlns:a16="http://schemas.microsoft.com/office/drawing/2014/main" id="{660BF158-CBBB-4885-9A1C-4CB4CBD17D9A}"/>
              </a:ext>
            </a:extLst>
          </p:cNvPr>
          <p:cNvSpPr/>
          <p:nvPr/>
        </p:nvSpPr>
        <p:spPr>
          <a:xfrm>
            <a:off x="211283" y="4602996"/>
            <a:ext cx="1760354" cy="400110"/>
          </a:xfrm>
          <a:prstGeom prst="rect">
            <a:avLst/>
          </a:prstGeom>
        </p:spPr>
        <p:txBody>
          <a:bodyPr wrap="none">
            <a:spAutoFit/>
          </a:bodyPr>
          <a:lstStyle/>
          <a:p>
            <a:r>
              <a:rPr lang="en-GB" sz="2000" b="1" dirty="0"/>
              <a:t>Less important</a:t>
            </a:r>
          </a:p>
        </p:txBody>
      </p:sp>
      <p:sp>
        <p:nvSpPr>
          <p:cNvPr id="25" name="Rectangle 24">
            <a:extLst>
              <a:ext uri="{FF2B5EF4-FFF2-40B4-BE49-F238E27FC236}">
                <a16:creationId xmlns="" xmlns:a16="http://schemas.microsoft.com/office/drawing/2014/main" id="{F9D74110-C41C-4AAC-BB59-C7DE8F4AB9B6}"/>
              </a:ext>
            </a:extLst>
          </p:cNvPr>
          <p:cNvSpPr/>
          <p:nvPr/>
        </p:nvSpPr>
        <p:spPr>
          <a:xfrm>
            <a:off x="195952" y="1529985"/>
            <a:ext cx="1896930" cy="400110"/>
          </a:xfrm>
          <a:prstGeom prst="rect">
            <a:avLst/>
          </a:prstGeom>
        </p:spPr>
        <p:txBody>
          <a:bodyPr wrap="none">
            <a:spAutoFit/>
          </a:bodyPr>
          <a:lstStyle/>
          <a:p>
            <a:r>
              <a:rPr lang="en-GB" sz="2000" b="1" dirty="0"/>
              <a:t>More important</a:t>
            </a:r>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5216958" y="1211584"/>
            <a:ext cx="5951785" cy="4351338"/>
          </a:xfrm>
        </p:spPr>
        <p:txBody>
          <a:bodyPr>
            <a:normAutofit/>
          </a:bodyPr>
          <a:lstStyle/>
          <a:p>
            <a:pPr marL="0" indent="0">
              <a:buNone/>
            </a:pPr>
            <a:r>
              <a:rPr lang="en-GB" dirty="0"/>
              <a:t>Picture a person of about your age.</a:t>
            </a:r>
          </a:p>
          <a:p>
            <a:pPr marL="0" indent="0">
              <a:buNone/>
            </a:pPr>
            <a:endParaRPr lang="en-GB" dirty="0"/>
          </a:p>
          <a:p>
            <a:pPr marL="0" indent="0">
              <a:buNone/>
            </a:pPr>
            <a:r>
              <a:rPr lang="en-GB" dirty="0"/>
              <a:t>Which values are most important to them?</a:t>
            </a:r>
          </a:p>
          <a:p>
            <a:pPr marL="0" indent="0">
              <a:buNone/>
            </a:pPr>
            <a:endParaRPr lang="en-GB" dirty="0"/>
          </a:p>
          <a:p>
            <a:pPr marL="0" indent="0">
              <a:buNone/>
            </a:pPr>
            <a:r>
              <a:rPr lang="en-GB" dirty="0"/>
              <a:t>Arrange your values cards so that the values you think are more important are at the top and less important are at the bottom.</a:t>
            </a:r>
          </a:p>
        </p:txBody>
      </p:sp>
    </p:spTree>
    <p:extLst>
      <p:ext uri="{BB962C8B-B14F-4D97-AF65-F5344CB8AC3E}">
        <p14:creationId xmlns:p14="http://schemas.microsoft.com/office/powerpoint/2010/main" val="305971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Diamond 9 – Sharing with the class</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6" name="Group 5">
            <a:extLst>
              <a:ext uri="{FF2B5EF4-FFF2-40B4-BE49-F238E27FC236}">
                <a16:creationId xmlns="" xmlns:a16="http://schemas.microsoft.com/office/drawing/2014/main" id="{F45727C2-62ED-493A-83E8-FFBF19BBB244}"/>
              </a:ext>
            </a:extLst>
          </p:cNvPr>
          <p:cNvGrpSpPr/>
          <p:nvPr/>
        </p:nvGrpSpPr>
        <p:grpSpPr>
          <a:xfrm rot="2623506">
            <a:off x="1292899" y="1919904"/>
            <a:ext cx="2691160" cy="2684888"/>
            <a:chOff x="836341" y="1277687"/>
            <a:chExt cx="2691160" cy="2684888"/>
          </a:xfrm>
        </p:grpSpPr>
        <p:sp>
          <p:nvSpPr>
            <p:cNvPr id="5" name="Rectangle 4">
              <a:extLst>
                <a:ext uri="{FF2B5EF4-FFF2-40B4-BE49-F238E27FC236}">
                  <a16:creationId xmlns="" xmlns:a16="http://schemas.microsoft.com/office/drawing/2014/main" id="{7DCD4FB2-81E9-418F-9CD2-45ADE5A0B74D}"/>
                </a:ext>
              </a:extLst>
            </p:cNvPr>
            <p:cNvSpPr/>
            <p:nvPr/>
          </p:nvSpPr>
          <p:spPr>
            <a:xfrm>
              <a:off x="836341" y="1282390"/>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AD887609-D6B5-4A93-87A4-121F2F69EA9F}"/>
                </a:ext>
              </a:extLst>
            </p:cNvPr>
            <p:cNvSpPr/>
            <p:nvPr/>
          </p:nvSpPr>
          <p:spPr>
            <a:xfrm>
              <a:off x="836341" y="2229663"/>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F95FD46A-E57E-4C22-B700-665CE37737DC}"/>
                </a:ext>
              </a:extLst>
            </p:cNvPr>
            <p:cNvSpPr/>
            <p:nvPr/>
          </p:nvSpPr>
          <p:spPr>
            <a:xfrm>
              <a:off x="836341" y="3176936"/>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09959676-0C6C-4EA5-8851-D19C2BD2ED75}"/>
                </a:ext>
              </a:extLst>
            </p:cNvPr>
            <p:cNvSpPr/>
            <p:nvPr/>
          </p:nvSpPr>
          <p:spPr>
            <a:xfrm>
              <a:off x="1780477" y="1282390"/>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 xmlns:a16="http://schemas.microsoft.com/office/drawing/2014/main" id="{C42600AC-1F07-45CF-904E-D85027E898C9}"/>
                </a:ext>
              </a:extLst>
            </p:cNvPr>
            <p:cNvSpPr/>
            <p:nvPr/>
          </p:nvSpPr>
          <p:spPr>
            <a:xfrm>
              <a:off x="1780477" y="2234388"/>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 xmlns:a16="http://schemas.microsoft.com/office/drawing/2014/main" id="{5625089E-5E24-44B7-B547-32E3B8441E77}"/>
                </a:ext>
              </a:extLst>
            </p:cNvPr>
            <p:cNvSpPr/>
            <p:nvPr/>
          </p:nvSpPr>
          <p:spPr>
            <a:xfrm>
              <a:off x="1780477" y="3176936"/>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 xmlns:a16="http://schemas.microsoft.com/office/drawing/2014/main" id="{68FC95B3-E66F-43CA-97AD-32A06711EE7C}"/>
                </a:ext>
              </a:extLst>
            </p:cNvPr>
            <p:cNvSpPr/>
            <p:nvPr/>
          </p:nvSpPr>
          <p:spPr>
            <a:xfrm>
              <a:off x="2724613" y="1277687"/>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0A56BE33-7716-4824-96A8-7B6E8EC369AA}"/>
                </a:ext>
              </a:extLst>
            </p:cNvPr>
            <p:cNvSpPr/>
            <p:nvPr/>
          </p:nvSpPr>
          <p:spPr>
            <a:xfrm>
              <a:off x="2724613" y="2234388"/>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 xmlns:a16="http://schemas.microsoft.com/office/drawing/2014/main" id="{461AFCE5-6CEF-42F9-A305-78EB7C26F58B}"/>
                </a:ext>
              </a:extLst>
            </p:cNvPr>
            <p:cNvSpPr/>
            <p:nvPr/>
          </p:nvSpPr>
          <p:spPr>
            <a:xfrm>
              <a:off x="2724613" y="3181989"/>
              <a:ext cx="802888" cy="780586"/>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 xmlns:a16="http://schemas.microsoft.com/office/drawing/2014/main" id="{660BF158-CBBB-4885-9A1C-4CB4CBD17D9A}"/>
              </a:ext>
            </a:extLst>
          </p:cNvPr>
          <p:cNvSpPr/>
          <p:nvPr/>
        </p:nvSpPr>
        <p:spPr>
          <a:xfrm>
            <a:off x="211283" y="4602996"/>
            <a:ext cx="1760354" cy="400110"/>
          </a:xfrm>
          <a:prstGeom prst="rect">
            <a:avLst/>
          </a:prstGeom>
        </p:spPr>
        <p:txBody>
          <a:bodyPr wrap="none">
            <a:spAutoFit/>
          </a:bodyPr>
          <a:lstStyle/>
          <a:p>
            <a:r>
              <a:rPr lang="en-GB" sz="2000" b="1" dirty="0"/>
              <a:t>Less important</a:t>
            </a:r>
          </a:p>
        </p:txBody>
      </p:sp>
      <p:sp>
        <p:nvSpPr>
          <p:cNvPr id="25" name="Rectangle 24">
            <a:extLst>
              <a:ext uri="{FF2B5EF4-FFF2-40B4-BE49-F238E27FC236}">
                <a16:creationId xmlns="" xmlns:a16="http://schemas.microsoft.com/office/drawing/2014/main" id="{F9D74110-C41C-4AAC-BB59-C7DE8F4AB9B6}"/>
              </a:ext>
            </a:extLst>
          </p:cNvPr>
          <p:cNvSpPr/>
          <p:nvPr/>
        </p:nvSpPr>
        <p:spPr>
          <a:xfrm>
            <a:off x="195952" y="1529985"/>
            <a:ext cx="1896930" cy="400110"/>
          </a:xfrm>
          <a:prstGeom prst="rect">
            <a:avLst/>
          </a:prstGeom>
        </p:spPr>
        <p:txBody>
          <a:bodyPr wrap="none">
            <a:spAutoFit/>
          </a:bodyPr>
          <a:lstStyle/>
          <a:p>
            <a:r>
              <a:rPr lang="en-GB" sz="2000" b="1" dirty="0"/>
              <a:t>More important</a:t>
            </a:r>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5216958" y="1211584"/>
            <a:ext cx="5951785" cy="4351338"/>
          </a:xfrm>
        </p:spPr>
        <p:txBody>
          <a:bodyPr>
            <a:normAutofit/>
          </a:bodyPr>
          <a:lstStyle/>
          <a:p>
            <a:pPr marL="0" indent="0">
              <a:buNone/>
            </a:pPr>
            <a:r>
              <a:rPr lang="en-GB" dirty="0"/>
              <a:t>Which value have you put at the top of your diamond 9?</a:t>
            </a:r>
          </a:p>
          <a:p>
            <a:pPr marL="0" indent="0">
              <a:buNone/>
            </a:pPr>
            <a:endParaRPr lang="en-GB" dirty="0"/>
          </a:p>
          <a:p>
            <a:pPr marL="0" indent="0">
              <a:buNone/>
            </a:pPr>
            <a:r>
              <a:rPr lang="en-GB" dirty="0"/>
              <a:t>Which value have you put at the bottom of your diamond 9?</a:t>
            </a:r>
          </a:p>
          <a:p>
            <a:pPr marL="0" indent="0">
              <a:buNone/>
            </a:pPr>
            <a:endParaRPr lang="en-GB" dirty="0"/>
          </a:p>
          <a:p>
            <a:pPr marL="0" indent="0">
              <a:buNone/>
            </a:pPr>
            <a:r>
              <a:rPr lang="en-GB" dirty="0"/>
              <a:t>Are there any similarities between your answers?</a:t>
            </a:r>
          </a:p>
        </p:txBody>
      </p:sp>
    </p:spTree>
    <p:extLst>
      <p:ext uri="{BB962C8B-B14F-4D97-AF65-F5344CB8AC3E}">
        <p14:creationId xmlns:p14="http://schemas.microsoft.com/office/powerpoint/2010/main" val="96370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55EA7F-4174-4463-A78B-8134118BB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30" t="30578" r="29975" b="154"/>
          <a:stretch/>
        </p:blipFill>
        <p:spPr>
          <a:xfrm rot="21135279">
            <a:off x="8405103" y="3669351"/>
            <a:ext cx="1984111" cy="1947538"/>
          </a:xfrm>
          <a:prstGeom prst="rect">
            <a:avLst/>
          </a:prstGeom>
        </p:spPr>
      </p:pic>
      <p:pic>
        <p:nvPicPr>
          <p:cNvPr id="8" name="Picture 7">
            <a:extLst>
              <a:ext uri="{FF2B5EF4-FFF2-40B4-BE49-F238E27FC236}">
                <a16:creationId xmlns="" xmlns:a16="http://schemas.microsoft.com/office/drawing/2014/main" id="{5169F3D2-AD98-4ACA-9CB5-DFD289306F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047" t="29593" r="28293"/>
          <a:stretch/>
        </p:blipFill>
        <p:spPr>
          <a:xfrm rot="21135279">
            <a:off x="4809815" y="4179391"/>
            <a:ext cx="2056756" cy="1865671"/>
          </a:xfrm>
          <a:prstGeom prst="rect">
            <a:avLst/>
          </a:prstGeom>
        </p:spPr>
      </p:pic>
      <p:pic>
        <p:nvPicPr>
          <p:cNvPr id="21" name="Picture 20">
            <a:extLst>
              <a:ext uri="{FF2B5EF4-FFF2-40B4-BE49-F238E27FC236}">
                <a16:creationId xmlns="" xmlns:a16="http://schemas.microsoft.com/office/drawing/2014/main" id="{C8A6AE13-BC6D-4EE8-B935-2725527F2F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208" t="51384" r="25640"/>
          <a:stretch/>
        </p:blipFill>
        <p:spPr>
          <a:xfrm rot="21135279">
            <a:off x="6752607" y="3935349"/>
            <a:ext cx="1740181" cy="1890250"/>
          </a:xfrm>
          <a:prstGeom prst="rect">
            <a:avLst/>
          </a:prstGeom>
        </p:spPr>
      </p:pic>
      <p:pic>
        <p:nvPicPr>
          <p:cNvPr id="28" name="Picture 27">
            <a:extLst>
              <a:ext uri="{FF2B5EF4-FFF2-40B4-BE49-F238E27FC236}">
                <a16:creationId xmlns="" xmlns:a16="http://schemas.microsoft.com/office/drawing/2014/main" id="{2A2F290B-64EA-4FC7-9604-AC8316CCC1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35" t="52845" r="68697"/>
          <a:stretch/>
        </p:blipFill>
        <p:spPr>
          <a:xfrm rot="21102456">
            <a:off x="10319520" y="3351522"/>
            <a:ext cx="1723271" cy="1964429"/>
          </a:xfrm>
          <a:prstGeom prst="rect">
            <a:avLst/>
          </a:prstGeom>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2" y="1167804"/>
            <a:ext cx="9881696" cy="4351338"/>
          </a:xfrm>
        </p:spPr>
        <p:txBody>
          <a:bodyPr>
            <a:normAutofit/>
          </a:bodyPr>
          <a:lstStyle/>
          <a:p>
            <a:pPr marL="0" indent="0">
              <a:buNone/>
            </a:pPr>
            <a:r>
              <a:rPr lang="en-GB" dirty="0"/>
              <a:t>Choose a character from the four options on your sheet.</a:t>
            </a:r>
          </a:p>
          <a:p>
            <a:pPr marL="0" indent="0">
              <a:buNone/>
            </a:pPr>
            <a:r>
              <a:rPr lang="en-GB" dirty="0"/>
              <a:t>Using your cards, create your diamond 9 of values for this character based on what you know about them.</a:t>
            </a:r>
          </a:p>
          <a:p>
            <a:pPr marL="0" indent="0">
              <a:buNone/>
            </a:pPr>
            <a:endParaRPr lang="en-GB" dirty="0"/>
          </a:p>
        </p:txBody>
      </p:sp>
      <p:sp>
        <p:nvSpPr>
          <p:cNvPr id="32" name="Content Placeholder 2">
            <a:extLst>
              <a:ext uri="{FF2B5EF4-FFF2-40B4-BE49-F238E27FC236}">
                <a16:creationId xmlns="" xmlns:a16="http://schemas.microsoft.com/office/drawing/2014/main" id="{9A9ED149-CC70-41D0-8C32-AECE358D9E47}"/>
              </a:ext>
            </a:extLst>
          </p:cNvPr>
          <p:cNvSpPr txBox="1">
            <a:spLocks/>
          </p:cNvSpPr>
          <p:nvPr/>
        </p:nvSpPr>
        <p:spPr>
          <a:xfrm>
            <a:off x="301615" y="2830537"/>
            <a:ext cx="98816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Now choose a second character and using your cards to create a diamond 9 for this character.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6229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555EA7F-4174-4463-A78B-8134118BB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30" t="30578" r="29975" b="154"/>
          <a:stretch/>
        </p:blipFill>
        <p:spPr>
          <a:xfrm rot="21135279">
            <a:off x="8405103" y="3669351"/>
            <a:ext cx="1984111" cy="1947538"/>
          </a:xfrm>
          <a:prstGeom prst="rect">
            <a:avLst/>
          </a:prstGeom>
        </p:spPr>
      </p:pic>
      <p:pic>
        <p:nvPicPr>
          <p:cNvPr id="8" name="Picture 7">
            <a:extLst>
              <a:ext uri="{FF2B5EF4-FFF2-40B4-BE49-F238E27FC236}">
                <a16:creationId xmlns="" xmlns:a16="http://schemas.microsoft.com/office/drawing/2014/main" id="{5169F3D2-AD98-4ACA-9CB5-DFD289306F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047" t="29593" r="28293"/>
          <a:stretch/>
        </p:blipFill>
        <p:spPr>
          <a:xfrm rot="21135279">
            <a:off x="4809815" y="4179391"/>
            <a:ext cx="2056756" cy="1865671"/>
          </a:xfrm>
          <a:prstGeom prst="rect">
            <a:avLst/>
          </a:prstGeom>
        </p:spPr>
      </p:pic>
      <p:pic>
        <p:nvPicPr>
          <p:cNvPr id="21" name="Picture 20">
            <a:extLst>
              <a:ext uri="{FF2B5EF4-FFF2-40B4-BE49-F238E27FC236}">
                <a16:creationId xmlns="" xmlns:a16="http://schemas.microsoft.com/office/drawing/2014/main" id="{C8A6AE13-BC6D-4EE8-B935-2725527F2F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208" t="51384" r="25640"/>
          <a:stretch/>
        </p:blipFill>
        <p:spPr>
          <a:xfrm rot="21135279">
            <a:off x="6752607" y="3935349"/>
            <a:ext cx="1740181" cy="1890250"/>
          </a:xfrm>
          <a:prstGeom prst="rect">
            <a:avLst/>
          </a:prstGeom>
        </p:spPr>
      </p:pic>
      <p:pic>
        <p:nvPicPr>
          <p:cNvPr id="28" name="Picture 27">
            <a:extLst>
              <a:ext uri="{FF2B5EF4-FFF2-40B4-BE49-F238E27FC236}">
                <a16:creationId xmlns="" xmlns:a16="http://schemas.microsoft.com/office/drawing/2014/main" id="{2A2F290B-64EA-4FC7-9604-AC8316CCC1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35" t="52845" r="68697"/>
          <a:stretch/>
        </p:blipFill>
        <p:spPr>
          <a:xfrm rot="21102456">
            <a:off x="10319520" y="3351522"/>
            <a:ext cx="1723271" cy="1964429"/>
          </a:xfrm>
          <a:prstGeom prst="rect">
            <a:avLst/>
          </a:prstGeom>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2" y="1167804"/>
            <a:ext cx="9881696" cy="4351338"/>
          </a:xfrm>
        </p:spPr>
        <p:txBody>
          <a:bodyPr>
            <a:normAutofit/>
          </a:bodyPr>
          <a:lstStyle/>
          <a:p>
            <a:pPr marL="0" indent="0">
              <a:buNone/>
            </a:pPr>
            <a:r>
              <a:rPr lang="en-GB" dirty="0"/>
              <a:t>Are there any top values your characters have in common?</a:t>
            </a:r>
          </a:p>
          <a:p>
            <a:pPr marL="0" indent="0">
              <a:buNone/>
            </a:pPr>
            <a:endParaRPr lang="en-GB" dirty="0"/>
          </a:p>
          <a:p>
            <a:pPr marL="0" indent="0">
              <a:buNone/>
            </a:pPr>
            <a:r>
              <a:rPr lang="en-GB" dirty="0"/>
              <a:t>How did you know they have these values?</a:t>
            </a:r>
          </a:p>
          <a:p>
            <a:pPr marL="0" indent="0">
              <a:buNone/>
            </a:pPr>
            <a:endParaRPr lang="en-GB" dirty="0"/>
          </a:p>
          <a:p>
            <a:pPr marL="0" indent="0">
              <a:buNone/>
            </a:pPr>
            <a:r>
              <a:rPr lang="en-GB" dirty="0"/>
              <a:t>Why do you think your characters prioritise these values?</a:t>
            </a:r>
          </a:p>
        </p:txBody>
      </p:sp>
    </p:spTree>
    <p:extLst>
      <p:ext uri="{BB962C8B-B14F-4D97-AF65-F5344CB8AC3E}">
        <p14:creationId xmlns:p14="http://schemas.microsoft.com/office/powerpoint/2010/main" val="2868078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975</Words>
  <Application>Microsoft Office PowerPoint</Application>
  <PresentationFormat>Custom</PresentationFormat>
  <Paragraphs>134</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BRIGNALL, Christina</cp:lastModifiedBy>
  <cp:revision>223</cp:revision>
  <dcterms:created xsi:type="dcterms:W3CDTF">2020-01-31T10:31:06Z</dcterms:created>
  <dcterms:modified xsi:type="dcterms:W3CDTF">2020-05-07T11:52:26Z</dcterms:modified>
</cp:coreProperties>
</file>