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5" r:id="rId4"/>
    <p:sldId id="266" r:id="rId5"/>
    <p:sldId id="267" r:id="rId6"/>
    <p:sldId id="268" r:id="rId7"/>
    <p:sldId id="278" r:id="rId8"/>
    <p:sldId id="279" r:id="rId9"/>
    <p:sldId id="281" r:id="rId10"/>
    <p:sldId id="282" r:id="rId11"/>
    <p:sldId id="284" r:id="rId12"/>
    <p:sldId id="275"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92" autoAdjust="0"/>
  </p:normalViewPr>
  <p:slideViewPr>
    <p:cSldViewPr snapToGrid="0">
      <p:cViewPr>
        <p:scale>
          <a:sx n="50" d="100"/>
          <a:sy n="50" d="100"/>
        </p:scale>
        <p:origin x="-7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07/05/2020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4</a:t>
            </a:fld>
            <a:endParaRPr lang="en-GB"/>
          </a:p>
        </p:txBody>
      </p:sp>
    </p:spTree>
    <p:extLst>
      <p:ext uri="{BB962C8B-B14F-4D97-AF65-F5344CB8AC3E}">
        <p14:creationId xmlns:p14="http://schemas.microsoft.com/office/powerpoint/2010/main" val="1883926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13</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341621-6C35-4F0F-A6C9-262F1FFD9795}" type="slidenum">
              <a:rPr lang="en-GB" smtClean="0"/>
              <a:t>5</a:t>
            </a:fld>
            <a:endParaRPr lang="en-GB"/>
          </a:p>
        </p:txBody>
      </p:sp>
    </p:spTree>
    <p:extLst>
      <p:ext uri="{BB962C8B-B14F-4D97-AF65-F5344CB8AC3E}">
        <p14:creationId xmlns:p14="http://schemas.microsoft.com/office/powerpoint/2010/main" val="22443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37190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191823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Hand students Resource 2a: </a:t>
            </a:r>
            <a:r>
              <a:rPr lang="en-GB" sz="1200" i="1" kern="1200" dirty="0">
                <a:solidFill>
                  <a:schemeClr val="tx1"/>
                </a:solidFill>
                <a:effectLst/>
                <a:latin typeface="+mn-lt"/>
                <a:ea typeface="+mn-ea"/>
                <a:cs typeface="+mn-cs"/>
              </a:rPr>
              <a:t>Character vignettes support</a:t>
            </a:r>
            <a:r>
              <a:rPr lang="en-GB" sz="1200" kern="1200" dirty="0">
                <a:solidFill>
                  <a:schemeClr val="tx1"/>
                </a:solidFill>
                <a:effectLst/>
                <a:latin typeface="+mn-lt"/>
                <a:ea typeface="+mn-ea"/>
                <a:cs typeface="+mn-cs"/>
              </a:rPr>
              <a:t> and ask them to consider which organisation would be a good fit for one or two of the characters.</a:t>
            </a:r>
            <a:r>
              <a:rPr lang="en-GB" sz="1200" b="1"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Discuss what attributes, skills and values each organisation might look for in an employee.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13684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306048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55637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141734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401877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8" name="Footer Placeholder 7">
            <a:extLst>
              <a:ext uri="{FF2B5EF4-FFF2-40B4-BE49-F238E27FC236}">
                <a16:creationId xmlns=""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4" name="Footer Placeholder 3">
            <a:extLst>
              <a:ext uri="{FF2B5EF4-FFF2-40B4-BE49-F238E27FC236}">
                <a16:creationId xmlns=""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3" name="Footer Placeholder 2">
            <a:extLst>
              <a:ext uri="{FF2B5EF4-FFF2-40B4-BE49-F238E27FC236}">
                <a16:creationId xmlns=""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07/05/2020</a:t>
            </a:fld>
            <a:endParaRPr lang="en-GB"/>
          </a:p>
        </p:txBody>
      </p:sp>
      <p:sp>
        <p:nvSpPr>
          <p:cNvPr id="6" name="Footer Placeholder 5">
            <a:extLst>
              <a:ext uri="{FF2B5EF4-FFF2-40B4-BE49-F238E27FC236}">
                <a16:creationId xmlns=""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07/05/2020</a:t>
            </a:fld>
            <a:endParaRPr lang="en-GB"/>
          </a:p>
        </p:txBody>
      </p:sp>
      <p:sp>
        <p:nvSpPr>
          <p:cNvPr id="5" name="Footer Placeholder 4">
            <a:extLst>
              <a:ext uri="{FF2B5EF4-FFF2-40B4-BE49-F238E27FC236}">
                <a16:creationId xmlns=""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E3E7"/>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95CCCEA1-A2FE-4D11-B1B0-EC0C3512D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269027" cy="17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6">
            <a:extLst>
              <a:ext uri="{FF2B5EF4-FFF2-40B4-BE49-F238E27FC236}">
                <a16:creationId xmlns="" xmlns:a16="http://schemas.microsoft.com/office/drawing/2014/main" id="{DDB8561A-FCA3-494B-861F-5FD82C8B5107}"/>
              </a:ext>
            </a:extLst>
          </p:cNvPr>
          <p:cNvSpPr/>
          <p:nvPr/>
        </p:nvSpPr>
        <p:spPr>
          <a:xfrm>
            <a:off x="5156409" y="395687"/>
            <a:ext cx="3697080" cy="1932775"/>
          </a:xfrm>
          <a:prstGeom prst="cloudCallout">
            <a:avLst>
              <a:gd name="adj1" fmla="val 38583"/>
              <a:gd name="adj2" fmla="val 74534"/>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b="1"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sp>
        <p:nvSpPr>
          <p:cNvPr id="6" name="TextBox 5">
            <a:extLst>
              <a:ext uri="{FF2B5EF4-FFF2-40B4-BE49-F238E27FC236}">
                <a16:creationId xmlns="" xmlns:a16="http://schemas.microsoft.com/office/drawing/2014/main" id="{A062F946-9A3E-444A-A62A-BE4B9E0BC230}"/>
              </a:ext>
            </a:extLst>
          </p:cNvPr>
          <p:cNvSpPr txBox="1"/>
          <p:nvPr/>
        </p:nvSpPr>
        <p:spPr>
          <a:xfrm>
            <a:off x="9869891" y="195939"/>
            <a:ext cx="2110827" cy="1077218"/>
          </a:xfrm>
          <a:prstGeom prst="rect">
            <a:avLst/>
          </a:prstGeom>
          <a:solidFill>
            <a:srgbClr val="F9E3E7"/>
          </a:solidFill>
          <a:ln>
            <a:solidFill>
              <a:schemeClr val="tx1"/>
            </a:solidFill>
            <a:prstDash val="dash"/>
          </a:ln>
        </p:spPr>
        <p:txBody>
          <a:bodyPr wrap="square" rtlCol="0" anchor="ctr" anchorCtr="1">
            <a:spAutoFit/>
          </a:bodyPr>
          <a:lstStyle/>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slide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3293" y="2328462"/>
            <a:ext cx="2995909" cy="4237761"/>
          </a:xfrm>
          <a:prstGeom prst="rect">
            <a:avLst/>
          </a:prstGeom>
        </p:spPr>
      </p:pic>
      <p:sp>
        <p:nvSpPr>
          <p:cNvPr id="8" name="TextBox 7">
            <a:extLst>
              <a:ext uri="{FF2B5EF4-FFF2-40B4-BE49-F238E27FC236}">
                <a16:creationId xmlns="" xmlns:a16="http://schemas.microsoft.com/office/drawing/2014/main" id="{437A8B31-B7D5-4ECB-8E2E-69C7A4F79F16}"/>
              </a:ext>
            </a:extLst>
          </p:cNvPr>
          <p:cNvSpPr txBox="1"/>
          <p:nvPr/>
        </p:nvSpPr>
        <p:spPr>
          <a:xfrm>
            <a:off x="873639" y="2702665"/>
            <a:ext cx="6747641" cy="3046988"/>
          </a:xfrm>
          <a:prstGeom prst="rect">
            <a:avLst/>
          </a:prstGeom>
          <a:solidFill>
            <a:srgbClr val="F9E3E7"/>
          </a:solidFill>
        </p:spPr>
        <p:txBody>
          <a:bodyPr wrap="square" rtlCol="0">
            <a:spAutoFit/>
          </a:bodyPr>
          <a:lstStyle/>
          <a:p>
            <a:pPr algn="ctr"/>
            <a:r>
              <a:rPr lang="en-GB" sz="4000" b="1" dirty="0">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 Creating a better place</a:t>
            </a:r>
          </a:p>
          <a:p>
            <a:pPr algn="ctr"/>
            <a:endParaRPr lang="en-GB" sz="3600" b="1" dirty="0">
              <a:latin typeface="League Spartan" panose="00000800000000000000" pitchFamily="50" charset="0"/>
              <a:ea typeface="Open Sans Extrabold" panose="020B0906030804020204" pitchFamily="34" charset="0"/>
              <a:cs typeface="Open Sans Extrabold" panose="020B0906030804020204" pitchFamily="34" charset="0"/>
            </a:endParaRPr>
          </a:p>
          <a:p>
            <a:pPr algn="ctr"/>
            <a:r>
              <a:rPr lang="en-GB" sz="3600" b="1" dirty="0">
                <a:latin typeface="League Spartan" panose="00000800000000000000" pitchFamily="50" charset="0"/>
                <a:ea typeface="Open Sans Extrabold" panose="020B0906030804020204" pitchFamily="34" charset="0"/>
                <a:cs typeface="Open Sans Extrabold" panose="020B0906030804020204" pitchFamily="34" charset="0"/>
              </a:rPr>
              <a:t>Making a difference</a:t>
            </a:r>
            <a:endParaRPr lang="en-GB" sz="4800" b="1"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49144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D913DA5-5A7A-4605-8756-46C2844EF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38" t="23882" r="23604" b="23982"/>
          <a:stretch/>
        </p:blipFill>
        <p:spPr>
          <a:xfrm>
            <a:off x="7857556" y="4519968"/>
            <a:ext cx="1041117" cy="1011588"/>
          </a:xfrm>
          <a:prstGeom prst="rect">
            <a:avLst/>
          </a:prstGeom>
        </p:spPr>
      </p:pic>
      <p:pic>
        <p:nvPicPr>
          <p:cNvPr id="8" name="Picture 7">
            <a:extLst>
              <a:ext uri="{FF2B5EF4-FFF2-40B4-BE49-F238E27FC236}">
                <a16:creationId xmlns="" xmlns:a16="http://schemas.microsoft.com/office/drawing/2014/main" id="{E76F8CDF-4588-4FE2-88BC-5763A84218C9}"/>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4201" t="26327" r="24417" b="25421"/>
          <a:stretch/>
        </p:blipFill>
        <p:spPr>
          <a:xfrm>
            <a:off x="10523391" y="3914440"/>
            <a:ext cx="1218841" cy="1144586"/>
          </a:xfrm>
          <a:prstGeom prst="rect">
            <a:avLst/>
          </a:prstGeom>
        </p:spPr>
      </p:pic>
      <p:sp>
        <p:nvSpPr>
          <p:cNvPr id="19" name="Content Placeholder 2">
            <a:extLst>
              <a:ext uri="{FF2B5EF4-FFF2-40B4-BE49-F238E27FC236}">
                <a16:creationId xmlns="" xmlns:a16="http://schemas.microsoft.com/office/drawing/2014/main" id="{B93911B3-30C5-47D1-903A-C5FEA675C465}"/>
              </a:ext>
            </a:extLst>
          </p:cNvPr>
          <p:cNvSpPr>
            <a:spLocks noGrp="1"/>
          </p:cNvSpPr>
          <p:nvPr>
            <p:ph idx="1"/>
          </p:nvPr>
        </p:nvSpPr>
        <p:spPr>
          <a:xfrm>
            <a:off x="794657" y="929951"/>
            <a:ext cx="10646494" cy="4351338"/>
          </a:xfrm>
        </p:spPr>
        <p:txBody>
          <a:bodyPr>
            <a:normAutofit/>
          </a:bodyPr>
          <a:lstStyle/>
          <a:p>
            <a:pPr marL="0" indent="0">
              <a:buNone/>
            </a:pPr>
            <a:r>
              <a:rPr lang="en-GB" sz="2600" dirty="0"/>
              <a:t>In your group, read the case study you have been given.</a:t>
            </a:r>
          </a:p>
          <a:p>
            <a:pPr marL="0" indent="0">
              <a:buNone/>
            </a:pPr>
            <a:r>
              <a:rPr lang="en-GB" sz="2600" dirty="0"/>
              <a:t>These case studies are of real people who have chosen a career within the Environment Agency.</a:t>
            </a:r>
          </a:p>
          <a:p>
            <a:pPr marL="0" indent="0">
              <a:buNone/>
            </a:pPr>
            <a:endParaRPr lang="en-GB" sz="2600" dirty="0"/>
          </a:p>
          <a:p>
            <a:pPr>
              <a:lnSpc>
                <a:spcPct val="100000"/>
              </a:lnSpc>
              <a:spcBef>
                <a:spcPts val="0"/>
              </a:spcBef>
              <a:defRPr/>
            </a:pPr>
            <a:r>
              <a:rPr lang="en-GB" sz="2600" dirty="0"/>
              <a:t>How might each aspect might affect the person’s wellbeing? </a:t>
            </a:r>
          </a:p>
          <a:p>
            <a:pPr>
              <a:lnSpc>
                <a:spcPct val="100000"/>
              </a:lnSpc>
              <a:spcBef>
                <a:spcPts val="0"/>
              </a:spcBef>
              <a:defRPr/>
            </a:pPr>
            <a:endParaRPr lang="en-GB" sz="2600" dirty="0"/>
          </a:p>
          <a:p>
            <a:pPr>
              <a:lnSpc>
                <a:spcPct val="100000"/>
              </a:lnSpc>
              <a:spcBef>
                <a:spcPts val="0"/>
              </a:spcBef>
              <a:defRPr/>
            </a:pPr>
            <a:r>
              <a:rPr lang="en-GB" sz="2600" dirty="0"/>
              <a:t>What would be the impact if a person works for a company that shares their values or does not?</a:t>
            </a:r>
          </a:p>
          <a:p>
            <a:pPr marL="0" indent="0">
              <a:buNone/>
            </a:pPr>
            <a:endParaRPr lang="en-GB" sz="2600" dirty="0"/>
          </a:p>
          <a:p>
            <a:pPr marL="0" indent="0">
              <a:buNone/>
            </a:pPr>
            <a:endParaRPr lang="en-GB" i="1" dirty="0"/>
          </a:p>
        </p:txBody>
      </p:sp>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Career case studies</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1" name="Group 10">
            <a:extLst>
              <a:ext uri="{FF2B5EF4-FFF2-40B4-BE49-F238E27FC236}">
                <a16:creationId xmlns="" xmlns:a16="http://schemas.microsoft.com/office/drawing/2014/main" id="{90688E00-5FFF-4158-9B61-E87F6F11ACBC}"/>
              </a:ext>
            </a:extLst>
          </p:cNvPr>
          <p:cNvGrpSpPr/>
          <p:nvPr/>
        </p:nvGrpSpPr>
        <p:grpSpPr>
          <a:xfrm>
            <a:off x="9232875" y="4142816"/>
            <a:ext cx="938098" cy="1222162"/>
            <a:chOff x="9232875" y="4142816"/>
            <a:chExt cx="938098" cy="1222162"/>
          </a:xfrm>
        </p:grpSpPr>
        <p:pic>
          <p:nvPicPr>
            <p:cNvPr id="5" name="Picture 4">
              <a:extLst>
                <a:ext uri="{FF2B5EF4-FFF2-40B4-BE49-F238E27FC236}">
                  <a16:creationId xmlns="" xmlns:a16="http://schemas.microsoft.com/office/drawing/2014/main" id="{F19F3B06-ACE1-4E9C-BDE3-0EED76A633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802" t="16910" r="26531" b="22292"/>
            <a:stretch/>
          </p:blipFill>
          <p:spPr>
            <a:xfrm>
              <a:off x="9232875" y="4142816"/>
              <a:ext cx="938098" cy="1222162"/>
            </a:xfrm>
            <a:prstGeom prst="rect">
              <a:avLst/>
            </a:prstGeom>
          </p:spPr>
        </p:pic>
        <p:sp>
          <p:nvSpPr>
            <p:cNvPr id="9" name="Oval 8">
              <a:extLst>
                <a:ext uri="{FF2B5EF4-FFF2-40B4-BE49-F238E27FC236}">
                  <a16:creationId xmlns="" xmlns:a16="http://schemas.microsoft.com/office/drawing/2014/main" id="{4BF0F92D-42C6-45BF-AC3C-60CBA7B42A1A}"/>
                </a:ext>
              </a:extLst>
            </p:cNvPr>
            <p:cNvSpPr/>
            <p:nvPr/>
          </p:nvSpPr>
          <p:spPr>
            <a:xfrm>
              <a:off x="9601200" y="4473575"/>
              <a:ext cx="209550" cy="2730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724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 xmlns:a16="http://schemas.microsoft.com/office/drawing/2014/main" id="{B93911B3-30C5-47D1-903A-C5FEA675C465}"/>
              </a:ext>
            </a:extLst>
          </p:cNvPr>
          <p:cNvSpPr>
            <a:spLocks noGrp="1"/>
          </p:cNvSpPr>
          <p:nvPr>
            <p:ph idx="1"/>
          </p:nvPr>
        </p:nvSpPr>
        <p:spPr>
          <a:xfrm>
            <a:off x="794657" y="929951"/>
            <a:ext cx="6431333" cy="4567600"/>
          </a:xfrm>
        </p:spPr>
        <p:txBody>
          <a:bodyPr>
            <a:normAutofit/>
          </a:bodyPr>
          <a:lstStyle/>
          <a:p>
            <a:pPr marL="0" indent="0">
              <a:buNone/>
            </a:pPr>
            <a:r>
              <a:rPr lang="en-GB" sz="2600" dirty="0"/>
              <a:t>Create an exit card and hand it in when you leave the classroom after your reflection.</a:t>
            </a:r>
          </a:p>
          <a:p>
            <a:pPr marL="0" indent="0">
              <a:buNone/>
            </a:pPr>
            <a:r>
              <a:rPr lang="en-GB" sz="2600" b="1" dirty="0"/>
              <a:t>You should include:</a:t>
            </a:r>
          </a:p>
          <a:p>
            <a:pPr marL="0" indent="0">
              <a:buNone/>
            </a:pPr>
            <a:r>
              <a:rPr lang="en-GB" sz="2600" b="1" dirty="0"/>
              <a:t>3 </a:t>
            </a:r>
            <a:r>
              <a:rPr lang="en-GB" dirty="0"/>
              <a:t>things your have learned during the past two lessons.</a:t>
            </a:r>
            <a:endParaRPr lang="en-GB" sz="2600" b="1" dirty="0"/>
          </a:p>
          <a:p>
            <a:pPr marL="0" indent="0">
              <a:buNone/>
            </a:pPr>
            <a:r>
              <a:rPr lang="en-GB" b="1" dirty="0"/>
              <a:t>2 </a:t>
            </a:r>
            <a:r>
              <a:rPr lang="en-GB" dirty="0"/>
              <a:t>ways a person can align their career to their values.</a:t>
            </a:r>
          </a:p>
          <a:p>
            <a:pPr marL="0" indent="0">
              <a:buNone/>
            </a:pPr>
            <a:r>
              <a:rPr lang="en-GB" b="1" dirty="0"/>
              <a:t>1 </a:t>
            </a:r>
            <a:r>
              <a:rPr lang="en-GB" dirty="0"/>
              <a:t>way a career choice can make a difference on important issues.</a:t>
            </a:r>
          </a:p>
          <a:p>
            <a:pPr marL="0" indent="0">
              <a:buNone/>
            </a:pPr>
            <a:r>
              <a:rPr lang="en-GB" i="1" dirty="0"/>
              <a:t>You can also include a question if you wish.</a:t>
            </a:r>
          </a:p>
        </p:txBody>
      </p:sp>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Exit card</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 name="Rectangle 12">
            <a:extLst>
              <a:ext uri="{FF2B5EF4-FFF2-40B4-BE49-F238E27FC236}">
                <a16:creationId xmlns="" xmlns:a16="http://schemas.microsoft.com/office/drawing/2014/main" id="{AF0014DB-7B74-4929-A603-AC9477A81482}"/>
              </a:ext>
            </a:extLst>
          </p:cNvPr>
          <p:cNvSpPr/>
          <p:nvPr/>
        </p:nvSpPr>
        <p:spPr>
          <a:xfrm rot="830627">
            <a:off x="8040029" y="1594624"/>
            <a:ext cx="3568391" cy="2330605"/>
          </a:xfrm>
          <a:prstGeom prst="rect">
            <a:avLst/>
          </a:prstGeom>
          <a:solidFill>
            <a:srgbClr val="F9E3E7"/>
          </a:solidFill>
          <a:ln>
            <a:solidFill>
              <a:srgbClr val="F9E3E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 xmlns:a16="http://schemas.microsoft.com/office/drawing/2014/main" id="{7F6F364C-07C7-4DE3-9D8D-479659E009EC}"/>
              </a:ext>
            </a:extLst>
          </p:cNvPr>
          <p:cNvSpPr txBox="1"/>
          <p:nvPr/>
        </p:nvSpPr>
        <p:spPr>
          <a:xfrm rot="842339">
            <a:off x="8380074" y="1284791"/>
            <a:ext cx="418704" cy="646331"/>
          </a:xfrm>
          <a:prstGeom prst="rect">
            <a:avLst/>
          </a:prstGeom>
          <a:noFill/>
        </p:spPr>
        <p:txBody>
          <a:bodyPr wrap="none" rtlCol="0">
            <a:spAutoFit/>
          </a:bodyPr>
          <a:lstStyle/>
          <a:p>
            <a:r>
              <a:rPr lang="en-GB" sz="3600" b="1" dirty="0">
                <a:solidFill>
                  <a:srgbClr val="D6475E"/>
                </a:solidFill>
              </a:rPr>
              <a:t>3</a:t>
            </a:r>
          </a:p>
        </p:txBody>
      </p:sp>
      <p:sp>
        <p:nvSpPr>
          <p:cNvPr id="16" name="TextBox 15">
            <a:extLst>
              <a:ext uri="{FF2B5EF4-FFF2-40B4-BE49-F238E27FC236}">
                <a16:creationId xmlns="" xmlns:a16="http://schemas.microsoft.com/office/drawing/2014/main" id="{2B758AF8-DD95-48DF-A2B8-0D84732F19DE}"/>
              </a:ext>
            </a:extLst>
          </p:cNvPr>
          <p:cNvSpPr txBox="1"/>
          <p:nvPr/>
        </p:nvSpPr>
        <p:spPr>
          <a:xfrm rot="842339">
            <a:off x="8182764" y="2077772"/>
            <a:ext cx="418704" cy="646331"/>
          </a:xfrm>
          <a:prstGeom prst="rect">
            <a:avLst/>
          </a:prstGeom>
          <a:noFill/>
        </p:spPr>
        <p:txBody>
          <a:bodyPr wrap="none" rtlCol="0">
            <a:spAutoFit/>
          </a:bodyPr>
          <a:lstStyle/>
          <a:p>
            <a:r>
              <a:rPr lang="en-GB" sz="3600" b="1" dirty="0">
                <a:solidFill>
                  <a:srgbClr val="D6475E"/>
                </a:solidFill>
              </a:rPr>
              <a:t>2</a:t>
            </a:r>
          </a:p>
        </p:txBody>
      </p:sp>
      <p:sp>
        <p:nvSpPr>
          <p:cNvPr id="17" name="TextBox 16">
            <a:extLst>
              <a:ext uri="{FF2B5EF4-FFF2-40B4-BE49-F238E27FC236}">
                <a16:creationId xmlns="" xmlns:a16="http://schemas.microsoft.com/office/drawing/2014/main" id="{A87E9F19-87F8-4A38-AB4A-762C3AC0E7BA}"/>
              </a:ext>
            </a:extLst>
          </p:cNvPr>
          <p:cNvSpPr txBox="1"/>
          <p:nvPr/>
        </p:nvSpPr>
        <p:spPr>
          <a:xfrm rot="842339">
            <a:off x="7976130" y="2867436"/>
            <a:ext cx="418704" cy="646331"/>
          </a:xfrm>
          <a:prstGeom prst="rect">
            <a:avLst/>
          </a:prstGeom>
          <a:noFill/>
        </p:spPr>
        <p:txBody>
          <a:bodyPr wrap="none" rtlCol="0">
            <a:spAutoFit/>
          </a:bodyPr>
          <a:lstStyle/>
          <a:p>
            <a:r>
              <a:rPr lang="en-GB" sz="3600" b="1" dirty="0">
                <a:solidFill>
                  <a:srgbClr val="D6475E"/>
                </a:solidFill>
              </a:rPr>
              <a:t>1</a:t>
            </a:r>
          </a:p>
        </p:txBody>
      </p:sp>
    </p:spTree>
    <p:extLst>
      <p:ext uri="{BB962C8B-B14F-4D97-AF65-F5344CB8AC3E}">
        <p14:creationId xmlns:p14="http://schemas.microsoft.com/office/powerpoint/2010/main" val="347938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6" name="Content Placeholder 2">
            <a:extLst>
              <a:ext uri="{FF2B5EF4-FFF2-40B4-BE49-F238E27FC236}">
                <a16:creationId xmlns="" xmlns:a16="http://schemas.microsoft.com/office/drawing/2014/main" id="{E21D2E6C-6B9A-4589-B4F6-51FD4274E556}"/>
              </a:ext>
            </a:extLst>
          </p:cNvPr>
          <p:cNvSpPr>
            <a:spLocks noGrp="1"/>
          </p:cNvSpPr>
          <p:nvPr>
            <p:ph idx="1"/>
          </p:nvPr>
        </p:nvSpPr>
        <p:spPr>
          <a:xfrm>
            <a:off x="305171" y="1167804"/>
            <a:ext cx="8671561" cy="4351338"/>
          </a:xfrm>
        </p:spPr>
        <p:txBody>
          <a:bodyPr>
            <a:normAutofit/>
          </a:bodyPr>
          <a:lstStyle/>
          <a:p>
            <a:pPr marL="0" indent="0">
              <a:buNone/>
            </a:pPr>
            <a:r>
              <a:rPr lang="en-GB" dirty="0"/>
              <a:t>Think about the values you have that you reflected upon last lesson.</a:t>
            </a:r>
          </a:p>
          <a:p>
            <a:pPr marL="0" indent="0">
              <a:buNone/>
            </a:pPr>
            <a:endParaRPr lang="en-GB" dirty="0"/>
          </a:p>
          <a:p>
            <a:pPr marL="0" indent="0">
              <a:buNone/>
            </a:pPr>
            <a:r>
              <a:rPr lang="en-GB" dirty="0"/>
              <a:t>What values would you expect in an organisation you would want to work for?</a:t>
            </a:r>
          </a:p>
          <a:p>
            <a:pPr marL="0" indent="0">
              <a:buNone/>
            </a:pPr>
            <a:endParaRPr lang="en-GB" dirty="0"/>
          </a:p>
          <a:p>
            <a:pPr marL="0" indent="0">
              <a:buNone/>
            </a:pPr>
            <a:r>
              <a:rPr lang="en-GB" dirty="0"/>
              <a:t>You don’t have to share this with the class if you do not want to, just quietly consider this.</a:t>
            </a:r>
          </a:p>
        </p:txBody>
      </p:sp>
      <p:pic>
        <p:nvPicPr>
          <p:cNvPr id="3" name="Picture 2">
            <a:extLst>
              <a:ext uri="{FF2B5EF4-FFF2-40B4-BE49-F238E27FC236}">
                <a16:creationId xmlns="" xmlns:a16="http://schemas.microsoft.com/office/drawing/2014/main" id="{C9944FF7-0C2C-44E2-9D3A-9A76FBD31F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2399" y="1167804"/>
            <a:ext cx="2132206" cy="3280317"/>
          </a:xfrm>
          <a:prstGeom prst="rect">
            <a:avLst/>
          </a:prstGeom>
        </p:spPr>
      </p:pic>
    </p:spTree>
    <p:extLst>
      <p:ext uri="{BB962C8B-B14F-4D97-AF65-F5344CB8AC3E}">
        <p14:creationId xmlns:p14="http://schemas.microsoft.com/office/powerpoint/2010/main" val="406365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00B050"/>
              </a:solidFill>
            </a:endParaRPr>
          </a:p>
        </p:txBody>
      </p:sp>
      <p:sp>
        <p:nvSpPr>
          <p:cNvPr id="17" name="Content Placeholder 2">
            <a:extLst>
              <a:ext uri="{FF2B5EF4-FFF2-40B4-BE49-F238E27FC236}">
                <a16:creationId xmlns="" xmlns:a16="http://schemas.microsoft.com/office/drawing/2014/main" id="{20EC4AA2-3C6F-4AE5-B71D-347B6046B4F7}"/>
              </a:ext>
            </a:extLst>
          </p:cNvPr>
          <p:cNvSpPr>
            <a:spLocks noGrp="1"/>
          </p:cNvSpPr>
          <p:nvPr>
            <p:ph idx="1"/>
          </p:nvPr>
        </p:nvSpPr>
        <p:spPr>
          <a:xfrm>
            <a:off x="327288" y="1147456"/>
            <a:ext cx="11537424" cy="4351338"/>
          </a:xfrm>
        </p:spPr>
        <p:txBody>
          <a:bodyPr>
            <a:normAutofit/>
          </a:bodyPr>
          <a:lstStyle/>
          <a:p>
            <a:pPr marL="0" indent="0">
              <a:buNone/>
            </a:pPr>
            <a:r>
              <a:rPr lang="en-GB" dirty="0"/>
              <a:t>If you have queries or require further support regarding what we have learn about today, sources of support are below. </a:t>
            </a:r>
          </a:p>
        </p:txBody>
      </p:sp>
      <p:sp>
        <p:nvSpPr>
          <p:cNvPr id="18" name="Content Placeholder 2">
            <a:extLst>
              <a:ext uri="{FF2B5EF4-FFF2-40B4-BE49-F238E27FC236}">
                <a16:creationId xmlns="" xmlns:a16="http://schemas.microsoft.com/office/drawing/2014/main" id="{64A2A677-F46A-402F-9639-D54321271238}"/>
              </a:ext>
            </a:extLst>
          </p:cNvPr>
          <p:cNvSpPr txBox="1">
            <a:spLocks/>
          </p:cNvSpPr>
          <p:nvPr/>
        </p:nvSpPr>
        <p:spPr>
          <a:xfrm>
            <a:off x="327288" y="2233779"/>
            <a:ext cx="45718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Support in school:</a:t>
            </a:r>
          </a:p>
          <a:p>
            <a:pPr marL="0" indent="0">
              <a:buFont typeface="Arial" panose="020B0604020202020204" pitchFamily="34" charset="0"/>
              <a:buNone/>
            </a:pPr>
            <a:r>
              <a:rPr lang="en-GB" dirty="0"/>
              <a:t>Form tutor</a:t>
            </a:r>
          </a:p>
          <a:p>
            <a:pPr marL="0" indent="0">
              <a:buFont typeface="Arial" panose="020B0604020202020204" pitchFamily="34" charset="0"/>
              <a:buNone/>
            </a:pPr>
            <a:r>
              <a:rPr lang="en-GB" dirty="0"/>
              <a:t>Head of year</a:t>
            </a:r>
          </a:p>
          <a:p>
            <a:pPr marL="0" indent="0">
              <a:buFont typeface="Arial" panose="020B0604020202020204" pitchFamily="34" charset="0"/>
              <a:buNone/>
            </a:pPr>
            <a:r>
              <a:rPr lang="en-GB" dirty="0"/>
              <a:t>Careers advisor</a:t>
            </a:r>
          </a:p>
        </p:txBody>
      </p:sp>
      <p:sp>
        <p:nvSpPr>
          <p:cNvPr id="19" name="Content Placeholder 2">
            <a:extLst>
              <a:ext uri="{FF2B5EF4-FFF2-40B4-BE49-F238E27FC236}">
                <a16:creationId xmlns="" xmlns:a16="http://schemas.microsoft.com/office/drawing/2014/main" id="{E90F11D2-D575-4C5A-B7AA-86BD0DE901B6}"/>
              </a:ext>
            </a:extLst>
          </p:cNvPr>
          <p:cNvSpPr txBox="1">
            <a:spLocks/>
          </p:cNvSpPr>
          <p:nvPr/>
        </p:nvSpPr>
        <p:spPr>
          <a:xfrm>
            <a:off x="4137288" y="2233779"/>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Other sources of support:</a:t>
            </a:r>
          </a:p>
          <a:p>
            <a:pPr marL="0" indent="0">
              <a:buFont typeface="Arial" panose="020B0604020202020204" pitchFamily="34" charset="0"/>
              <a:buNone/>
            </a:pPr>
            <a:endParaRPr lang="en-GB" dirty="0"/>
          </a:p>
        </p:txBody>
      </p:sp>
      <p:pic>
        <p:nvPicPr>
          <p:cNvPr id="14" name="Picture 13">
            <a:extLst>
              <a:ext uri="{FF2B5EF4-FFF2-40B4-BE49-F238E27FC236}">
                <a16:creationId xmlns="" xmlns:a16="http://schemas.microsoft.com/office/drawing/2014/main" id="{6E683235-5B39-47C3-A331-1A04A97E2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7288" y="2683762"/>
            <a:ext cx="1264923" cy="1490475"/>
          </a:xfrm>
          <a:prstGeom prst="rect">
            <a:avLst/>
          </a:prstGeom>
        </p:spPr>
      </p:pic>
      <p:sp>
        <p:nvSpPr>
          <p:cNvPr id="21" name="Content Placeholder 2">
            <a:extLst>
              <a:ext uri="{FF2B5EF4-FFF2-40B4-BE49-F238E27FC236}">
                <a16:creationId xmlns="" xmlns:a16="http://schemas.microsoft.com/office/drawing/2014/main" id="{84D6A29C-BB85-404A-B42A-C9685AFF9769}"/>
              </a:ext>
            </a:extLst>
          </p:cNvPr>
          <p:cNvSpPr txBox="1">
            <a:spLocks/>
          </p:cNvSpPr>
          <p:nvPr/>
        </p:nvSpPr>
        <p:spPr>
          <a:xfrm>
            <a:off x="5400909" y="2683762"/>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i="1" dirty="0"/>
              <a:t>National Careers Service: </a:t>
            </a:r>
            <a:r>
              <a:rPr lang="en-GB" sz="2400" dirty="0"/>
              <a:t>0800 100 900</a:t>
            </a:r>
          </a:p>
          <a:p>
            <a:pPr marL="0" indent="0">
              <a:buNone/>
            </a:pPr>
            <a:r>
              <a:rPr lang="en-GB" sz="2400" dirty="0"/>
              <a:t>nationalcareers.service.gov.uk</a:t>
            </a:r>
          </a:p>
          <a:p>
            <a:pPr marL="0" indent="0">
              <a:buNone/>
            </a:pPr>
            <a:endParaRPr lang="en-GB" sz="200" dirty="0"/>
          </a:p>
          <a:p>
            <a:pPr marL="0" indent="0">
              <a:buNone/>
            </a:pPr>
            <a:r>
              <a:rPr lang="en-GB" sz="2400" i="1" dirty="0"/>
              <a:t>Prospects:</a:t>
            </a:r>
          </a:p>
          <a:p>
            <a:pPr marL="0" indent="0">
              <a:buNone/>
            </a:pPr>
            <a:r>
              <a:rPr lang="en-GB" sz="2400" dirty="0"/>
              <a:t>www.prospects.ac.uk</a:t>
            </a:r>
          </a:p>
          <a:p>
            <a:pPr marL="0" indent="0">
              <a:buNone/>
            </a:pPr>
            <a:endParaRPr lang="en-GB" sz="200" dirty="0"/>
          </a:p>
          <a:p>
            <a:pPr marL="0" indent="0">
              <a:buNone/>
            </a:pPr>
            <a:r>
              <a:rPr lang="en-GB" sz="2400" i="1" dirty="0"/>
              <a:t>Not Going to Uni:</a:t>
            </a:r>
          </a:p>
          <a:p>
            <a:pPr marL="0" indent="0">
              <a:buNone/>
            </a:pPr>
            <a:r>
              <a:rPr lang="en-GB" sz="2400" dirty="0"/>
              <a:t>www.notgoingtouni.co.uk</a:t>
            </a:r>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 xmlns:a16="http://schemas.microsoft.com/office/drawing/2014/main" id="{02C76E2E-E6E2-417D-8446-447C858634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24" t="30852" r="14837" b="32910"/>
          <a:stretch/>
        </p:blipFill>
        <p:spPr>
          <a:xfrm>
            <a:off x="8457093" y="3861749"/>
            <a:ext cx="2304494" cy="607597"/>
          </a:xfrm>
          <a:prstGeom prst="rect">
            <a:avLst/>
          </a:prstGeom>
        </p:spPr>
      </p:pic>
      <p:pic>
        <p:nvPicPr>
          <p:cNvPr id="24" name="Picture 23">
            <a:extLst>
              <a:ext uri="{FF2B5EF4-FFF2-40B4-BE49-F238E27FC236}">
                <a16:creationId xmlns="" xmlns:a16="http://schemas.microsoft.com/office/drawing/2014/main" id="{BD466FAB-E584-4EAF-A529-AF3777AACA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9985" y="4695574"/>
            <a:ext cx="1428572" cy="1190476"/>
          </a:xfrm>
          <a:prstGeom prst="rect">
            <a:avLst/>
          </a:prstGeom>
        </p:spPr>
      </p:pic>
      <p:sp>
        <p:nvSpPr>
          <p:cNvPr id="27" name="Content Placeholder 2">
            <a:extLst>
              <a:ext uri="{FF2B5EF4-FFF2-40B4-BE49-F238E27FC236}">
                <a16:creationId xmlns="" xmlns:a16="http://schemas.microsoft.com/office/drawing/2014/main" id="{C90F5DA2-A15F-461C-96BD-A770D63C1E24}"/>
              </a:ext>
            </a:extLst>
          </p:cNvPr>
          <p:cNvSpPr txBox="1">
            <a:spLocks/>
          </p:cNvSpPr>
          <p:nvPr/>
        </p:nvSpPr>
        <p:spPr>
          <a:xfrm rot="21139492">
            <a:off x="6376984" y="5734525"/>
            <a:ext cx="7321649" cy="1490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1" dirty="0">
                <a:solidFill>
                  <a:schemeClr val="bg1"/>
                </a:solidFill>
              </a:rPr>
              <a:t>Remember to hand in your exit card!</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3E7"/>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 xmlns:a16="http://schemas.microsoft.com/office/drawing/2014/main" id="{95CCCEA1-A2FE-4D11-B1B0-EC0C3512D6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3487" y="5717015"/>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A062F946-9A3E-444A-A62A-BE4B9E0BC230}"/>
              </a:ext>
            </a:extLst>
          </p:cNvPr>
          <p:cNvSpPr txBox="1"/>
          <p:nvPr/>
        </p:nvSpPr>
        <p:spPr>
          <a:xfrm>
            <a:off x="9869891" y="195939"/>
            <a:ext cx="2110827" cy="1077218"/>
          </a:xfrm>
          <a:prstGeom prst="rect">
            <a:avLst/>
          </a:prstGeom>
          <a:solidFill>
            <a:srgbClr val="F9E3E7"/>
          </a:solidFill>
          <a:ln>
            <a:solidFill>
              <a:schemeClr val="tx1"/>
            </a:solidFill>
            <a:prstDash val="dash"/>
          </a:ln>
        </p:spPr>
        <p:txBody>
          <a:bodyPr wrap="square" rtlCol="0" anchor="ctr" anchorCtr="1">
            <a:spAutoFit/>
          </a:bodyPr>
          <a:lstStyle/>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Teacher </a:t>
            </a:r>
          </a:p>
          <a:p>
            <a:r>
              <a:rPr lang="en-GB" sz="3200" dirty="0">
                <a:latin typeface="League Spartan" panose="00000800000000000000" pitchFamily="50" charset="0"/>
                <a:ea typeface="Open Sans Extrabold" panose="020B0906030804020204" pitchFamily="34" charset="0"/>
                <a:cs typeface="Open Sans Extrabold" panose="020B0906030804020204" pitchFamily="34" charset="0"/>
              </a:rPr>
              <a:t>slide</a:t>
            </a:r>
          </a:p>
        </p:txBody>
      </p:sp>
      <p:sp>
        <p:nvSpPr>
          <p:cNvPr id="9" name="TextBox 8">
            <a:extLst>
              <a:ext uri="{FF2B5EF4-FFF2-40B4-BE49-F238E27FC236}">
                <a16:creationId xmlns="" xmlns:a16="http://schemas.microsoft.com/office/drawing/2014/main" id="{04DF5461-1BB3-4145-B4FC-FA9D71A7CDE0}"/>
              </a:ext>
            </a:extLst>
          </p:cNvPr>
          <p:cNvSpPr txBox="1"/>
          <p:nvPr/>
        </p:nvSpPr>
        <p:spPr>
          <a:xfrm>
            <a:off x="211283" y="272883"/>
            <a:ext cx="9658608" cy="646331"/>
          </a:xfrm>
          <a:prstGeom prst="rect">
            <a:avLst/>
          </a:prstGeom>
          <a:solidFill>
            <a:srgbClr val="F9E3E7">
              <a:alpha val="0"/>
            </a:srgbClr>
          </a:solidFill>
        </p:spPr>
        <p:txBody>
          <a:bodyPr wrap="square" rtlCol="0">
            <a:spAutoFit/>
          </a:bodyPr>
          <a:lstStyle/>
          <a:p>
            <a:pPr lvl="0">
              <a:defRPr/>
            </a:pPr>
            <a:r>
              <a:rPr lang="en-GB" sz="3600" b="1" dirty="0">
                <a:latin typeface="League Spartan" panose="00000800000000000000" pitchFamily="50" charset="0"/>
                <a:ea typeface="Open Sans Extrabold" panose="020B0906030804020204" pitchFamily="34" charset="0"/>
                <a:cs typeface="Open Sans Extrabold" panose="020B0906030804020204" pitchFamily="34" charset="0"/>
              </a:rPr>
              <a:t>Background information for teachers</a:t>
            </a:r>
            <a:endParaRPr lang="en-GB" sz="36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TextBox 9">
            <a:extLst>
              <a:ext uri="{FF2B5EF4-FFF2-40B4-BE49-F238E27FC236}">
                <a16:creationId xmlns="" xmlns:a16="http://schemas.microsoft.com/office/drawing/2014/main" id="{BCD4CE08-D042-4487-A5F1-E8CF41F057FB}"/>
              </a:ext>
            </a:extLst>
          </p:cNvPr>
          <p:cNvSpPr txBox="1"/>
          <p:nvPr/>
        </p:nvSpPr>
        <p:spPr>
          <a:xfrm>
            <a:off x="523052" y="1213010"/>
            <a:ext cx="11457666" cy="5324535"/>
          </a:xfrm>
          <a:prstGeom prst="rect">
            <a:avLst/>
          </a:prstGeom>
          <a:noFill/>
        </p:spPr>
        <p:txBody>
          <a:bodyPr wrap="square" rtlCol="0">
            <a:spAutoFit/>
          </a:bodyPr>
          <a:lstStyle/>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During adolescence young people experience increased independence and explore their own values.</a:t>
            </a:r>
          </a:p>
          <a:p>
            <a:pPr lvl="0">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Extrinsic (or materialistic) values include those based around financial success, image, popularity or status and often come at the cost of intrinsic values around self-acceptance, personal growth and community. When an individuals prioritisation of intrinsic values increase, their prioritisation of extrinsic values tends to decrease.</a:t>
            </a:r>
          </a:p>
          <a:p>
            <a:pPr marL="342900" lvl="0" indent="-342900">
              <a:buFont typeface="Arial" panose="020B0604020202020204" pitchFamily="34" charset="0"/>
              <a:buChar char="•"/>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High prioritisation of extrinsic values has been linked to higher consumerism; higher levels of incurred debt; adverse affects of motivation towards work and education; lower personal and physical wellbeing; and ecologically damaging behaviours.</a:t>
            </a:r>
          </a:p>
          <a:p>
            <a:pPr marL="342900" lvl="0" indent="-342900">
              <a:buFont typeface="Arial" panose="020B0604020202020204" pitchFamily="34" charset="0"/>
              <a:buChar char="•"/>
              <a:defRPr/>
            </a:pPr>
            <a:endParaRPr lang="en-US" sz="2000" dirty="0">
              <a:latin typeface="Lato" panose="020F0502020204030203" pitchFamily="34" charset="0"/>
              <a:ea typeface="Lato" panose="020F0502020204030203" pitchFamily="34" charset="0"/>
              <a:cs typeface="Lato" panose="020F0502020204030203" pitchFamily="34" charset="0"/>
            </a:endParaRPr>
          </a:p>
          <a:p>
            <a:pPr marL="342900" lvl="0" indent="-342900">
              <a:buFont typeface="Arial" panose="020B0604020202020204" pitchFamily="34" charset="0"/>
              <a:buChar char="•"/>
              <a:defRPr/>
            </a:pPr>
            <a:r>
              <a:rPr lang="en-US" sz="2000" dirty="0">
                <a:latin typeface="Lato" panose="020F0502020204030203" pitchFamily="34" charset="0"/>
                <a:ea typeface="Lato" panose="020F0502020204030203" pitchFamily="34" charset="0"/>
                <a:cs typeface="Lato" panose="020F0502020204030203" pitchFamily="34" charset="0"/>
              </a:rPr>
              <a:t>Career choice, including both the type of career an individual wishes to pursue and the organisations they choose to work with, is one of many ways they can act upon their values. An individuals values can also affect their decisions around their relationships and consumer choices.</a:t>
            </a:r>
          </a:p>
          <a:p>
            <a:pPr lvl="0">
              <a:defRPr/>
            </a:pP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74485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4CA87BB-B593-4EC2-BD5A-9D2D00E24E32}"/>
              </a:ext>
            </a:extLst>
          </p:cNvPr>
          <p:cNvSpPr txBox="1"/>
          <p:nvPr/>
        </p:nvSpPr>
        <p:spPr>
          <a:xfrm>
            <a:off x="763446" y="1797784"/>
            <a:ext cx="10665108" cy="3262432"/>
          </a:xfrm>
          <a:prstGeom prst="rect">
            <a:avLst/>
          </a:prstGeom>
          <a:solidFill>
            <a:srgbClr val="F9E3E7">
              <a:alpha val="0"/>
            </a:srgbClr>
          </a:solidFill>
        </p:spPr>
        <p:txBody>
          <a:bodyPr wrap="square" rtlCol="0">
            <a:spAutoFit/>
          </a:bodyPr>
          <a:lstStyle/>
          <a:p>
            <a:pPr lvl="0" algn="ctr">
              <a:defRPr/>
            </a:pP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 Creating a better place</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Lesson 2 – Making a difference</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5" name="Picture 1">
            <a:extLst>
              <a:ext uri="{FF2B5EF4-FFF2-40B4-BE49-F238E27FC236}">
                <a16:creationId xmlns="" xmlns:a16="http://schemas.microsoft.com/office/drawing/2014/main" id="{5F3E27B5-1F39-4DA9-B4DA-762BB30A3A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6401" y="-77564"/>
            <a:ext cx="4085600" cy="166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 xmlns:a16="http://schemas.microsoft.com/office/drawing/2014/main" id="{37B6E676-6AB6-4F64-80DB-75577ABCA0DA}"/>
              </a:ext>
            </a:extLst>
          </p:cNvPr>
          <p:cNvSpPr/>
          <p:nvPr/>
        </p:nvSpPr>
        <p:spPr>
          <a:xfrm rot="16200000">
            <a:off x="5288788" y="10544"/>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82891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C9168A6-4C82-400A-A053-B156DA535AF3}"/>
              </a:ext>
            </a:extLst>
          </p:cNvPr>
          <p:cNvSpPr>
            <a:spLocks noGrp="1"/>
          </p:cNvSpPr>
          <p:nvPr>
            <p:ph idx="1"/>
          </p:nvPr>
        </p:nvSpPr>
        <p:spPr>
          <a:xfrm>
            <a:off x="5354444" y="1468786"/>
            <a:ext cx="6172200" cy="4351338"/>
          </a:xfrm>
        </p:spPr>
        <p:txBody>
          <a:bodyPr/>
          <a:lstStyle/>
          <a:p>
            <a:pPr marL="0" indent="0">
              <a:buNone/>
            </a:pPr>
            <a:r>
              <a:rPr lang="en-GB" dirty="0"/>
              <a:t>We agree to…</a:t>
            </a:r>
          </a:p>
        </p:txBody>
      </p:sp>
      <p:pic>
        <p:nvPicPr>
          <p:cNvPr id="9" name="Picture 8">
            <a:extLst>
              <a:ext uri="{FF2B5EF4-FFF2-40B4-BE49-F238E27FC236}">
                <a16:creationId xmlns="" xmlns:a16="http://schemas.microsoft.com/office/drawing/2014/main" id="{BC4102A2-18A0-4A8A-9C9F-2464A0E033DF}"/>
              </a:ext>
            </a:extLst>
          </p:cNvPr>
          <p:cNvPicPr>
            <a:picLocks noChangeAspect="1"/>
          </p:cNvPicPr>
          <p:nvPr/>
        </p:nvPicPr>
        <p:blipFill rotWithShape="1">
          <a:blip r:embed="rId3">
            <a:extLst>
              <a:ext uri="{28A0092B-C50C-407E-A947-70E740481C1C}">
                <a14:useLocalDpi xmlns:a14="http://schemas.microsoft.com/office/drawing/2010/main" val="0"/>
              </a:ext>
            </a:extLst>
          </a:blip>
          <a:srcRect l="29732" t="20635" r="31339" b="19047"/>
          <a:stretch/>
        </p:blipFill>
        <p:spPr>
          <a:xfrm>
            <a:off x="370115" y="1808277"/>
            <a:ext cx="3848587" cy="3354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923330"/>
          </a:xfrm>
          <a:prstGeom prst="rect">
            <a:avLst/>
          </a:prstGeom>
          <a:solidFill>
            <a:srgbClr val="F9E3E7">
              <a:alpha val="0"/>
            </a:srgbClr>
          </a:solidFill>
        </p:spPr>
        <p:txBody>
          <a:bodyPr wrap="square" rtlCol="0">
            <a:spAutoFit/>
          </a:bodyPr>
          <a:lstStyle/>
          <a:p>
            <a:pPr lvl="0">
              <a:defRPr/>
            </a:pPr>
            <a:r>
              <a:rPr lang="en-GB" sz="54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Ground rules</a:t>
            </a:r>
            <a:endParaRPr lang="en-GB" sz="54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1" name="Right Triangle 10">
            <a:extLst>
              <a:ext uri="{FF2B5EF4-FFF2-40B4-BE49-F238E27FC236}">
                <a16:creationId xmlns="" xmlns:a16="http://schemas.microsoft.com/office/drawing/2014/main" id="{E21821C6-4A48-4D94-BBE3-E9A5B12D2C58}"/>
              </a:ext>
            </a:extLst>
          </p:cNvPr>
          <p:cNvSpPr/>
          <p:nvPr/>
        </p:nvSpPr>
        <p:spPr>
          <a:xfrm rot="16200000">
            <a:off x="5288788" y="10544"/>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2343224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6ABFF92-BDE6-40B8-A077-8D683A773DF2}"/>
              </a:ext>
            </a:extLst>
          </p:cNvPr>
          <p:cNvSpPr>
            <a:spLocks noChangeArrowheads="1"/>
          </p:cNvSpPr>
          <p:nvPr/>
        </p:nvSpPr>
        <p:spPr bwMode="auto">
          <a:xfrm>
            <a:off x="0" y="1047676"/>
            <a:ext cx="12192000" cy="3848406"/>
          </a:xfrm>
          <a:prstGeom prst="rect">
            <a:avLst/>
          </a:prstGeom>
          <a:solidFill>
            <a:srgbClr val="F9E3E7"/>
          </a:solidFill>
          <a:ln>
            <a:noFill/>
          </a:ln>
          <a:extLst/>
        </p:spPr>
        <p:txBody>
          <a:bodyPr upright="1"/>
          <a:lstStyle/>
          <a:p>
            <a:pPr lvl="4" eaLnBrk="1" fontAlgn="auto" hangingPunct="1">
              <a:spcBef>
                <a:spcPts val="0"/>
              </a:spcBef>
              <a:spcAft>
                <a:spcPts val="0"/>
              </a:spcAft>
              <a:defRPr/>
            </a:pPr>
            <a:endParaRPr lang="en-GB" b="1" dirty="0">
              <a:solidFill>
                <a:srgbClr val="D6475E"/>
              </a:solidFill>
              <a:latin typeface="+mn-lt"/>
              <a:cs typeface="+mn-cs"/>
            </a:endParaRPr>
          </a:p>
        </p:txBody>
      </p:sp>
      <p:sp>
        <p:nvSpPr>
          <p:cNvPr id="3" name="Content Placeholder 2">
            <a:extLst>
              <a:ext uri="{FF2B5EF4-FFF2-40B4-BE49-F238E27FC236}">
                <a16:creationId xmlns="" xmlns:a16="http://schemas.microsoft.com/office/drawing/2014/main" id="{1C9168A6-4C82-400A-A053-B156DA535AF3}"/>
              </a:ext>
            </a:extLst>
          </p:cNvPr>
          <p:cNvSpPr>
            <a:spLocks noGrp="1"/>
          </p:cNvSpPr>
          <p:nvPr>
            <p:ph idx="1"/>
          </p:nvPr>
        </p:nvSpPr>
        <p:spPr>
          <a:xfrm>
            <a:off x="794657" y="1253331"/>
            <a:ext cx="10374086" cy="4351338"/>
          </a:xfrm>
        </p:spPr>
        <p:txBody>
          <a:bodyPr/>
          <a:lstStyle/>
          <a:p>
            <a:pPr marL="0" indent="0">
              <a:buNone/>
            </a:pPr>
            <a:r>
              <a:rPr lang="en-GB" b="1" dirty="0"/>
              <a:t>We are learning how individuals can make a difference through their career choices.</a:t>
            </a:r>
          </a:p>
          <a:p>
            <a:pPr marL="0" indent="0">
              <a:buNone/>
            </a:pPr>
            <a:r>
              <a:rPr lang="en-GB" b="1" dirty="0"/>
              <a:t>We will be able to:</a:t>
            </a:r>
          </a:p>
          <a:p>
            <a:r>
              <a:rPr lang="en-GB" b="1" dirty="0"/>
              <a:t> </a:t>
            </a:r>
            <a:r>
              <a:rPr lang="en-GB" dirty="0"/>
              <a:t>explain how and why individuals select organisations to work with that align with their values.</a:t>
            </a:r>
          </a:p>
          <a:p>
            <a:r>
              <a:rPr lang="en-GB" dirty="0"/>
              <a:t> explain how people’s career choices can help make a difference to things that matter to them.</a:t>
            </a:r>
          </a:p>
        </p:txBody>
      </p:sp>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Learning outcomes and objectives</a:t>
            </a:r>
            <a:endParaRPr lang="en-GB" sz="4000" b="1" strike="sngStrike"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45125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 xmlns:a16="http://schemas.microsoft.com/office/drawing/2014/main" id="{1D06D3E7-D3AA-4904-ADA3-C1D1617DA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251">
            <a:off x="8934752" y="4535481"/>
            <a:ext cx="2305136" cy="1068527"/>
          </a:xfrm>
          <a:prstGeom prst="rect">
            <a:avLst/>
          </a:prstGeom>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Agree or disagree?</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2" name="Content Placeholder 2">
            <a:extLst>
              <a:ext uri="{FF2B5EF4-FFF2-40B4-BE49-F238E27FC236}">
                <a16:creationId xmlns="" xmlns:a16="http://schemas.microsoft.com/office/drawing/2014/main" id="{C8F35639-4838-43B7-A15E-02F09578BD9A}"/>
              </a:ext>
            </a:extLst>
          </p:cNvPr>
          <p:cNvSpPr>
            <a:spLocks noGrp="1"/>
          </p:cNvSpPr>
          <p:nvPr>
            <p:ph idx="1"/>
          </p:nvPr>
        </p:nvSpPr>
        <p:spPr>
          <a:xfrm>
            <a:off x="788351" y="923893"/>
            <a:ext cx="10858367" cy="4351338"/>
          </a:xfrm>
        </p:spPr>
        <p:txBody>
          <a:bodyPr/>
          <a:lstStyle/>
          <a:p>
            <a:pPr marL="0" indent="0">
              <a:buNone/>
            </a:pPr>
            <a:r>
              <a:rPr lang="en-GB" i="1" dirty="0"/>
              <a:t>In your group or pair, write comments to support or critique one of the following statements:</a:t>
            </a:r>
          </a:p>
          <a:p>
            <a:pPr marL="514350" indent="-514350">
              <a:buAutoNum type="alphaUcParenR"/>
            </a:pPr>
            <a:r>
              <a:rPr lang="en-GB" dirty="0"/>
              <a:t>People can select jobs which align to their core values and beliefs</a:t>
            </a:r>
          </a:p>
          <a:p>
            <a:pPr marL="514350" indent="-514350">
              <a:buAutoNum type="alphaUcParenR"/>
            </a:pPr>
            <a:r>
              <a:rPr lang="en-GB" dirty="0"/>
              <a:t>The most important global issue is climate change</a:t>
            </a:r>
          </a:p>
          <a:p>
            <a:pPr marL="514350" indent="-514350">
              <a:buAutoNum type="alphaUcParenR"/>
            </a:pPr>
            <a:r>
              <a:rPr lang="en-GB" dirty="0"/>
              <a:t>An individual’s behaviour does not make a difference on a global scale</a:t>
            </a:r>
          </a:p>
          <a:p>
            <a:pPr marL="514350" indent="-514350">
              <a:buAutoNum type="alphaUcParenR"/>
            </a:pPr>
            <a:r>
              <a:rPr lang="en-GB" dirty="0"/>
              <a:t>It’s hard to know what jobs will be available in the future</a:t>
            </a:r>
          </a:p>
        </p:txBody>
      </p:sp>
      <p:sp>
        <p:nvSpPr>
          <p:cNvPr id="24" name="Content Placeholder 2">
            <a:extLst>
              <a:ext uri="{FF2B5EF4-FFF2-40B4-BE49-F238E27FC236}">
                <a16:creationId xmlns="" xmlns:a16="http://schemas.microsoft.com/office/drawing/2014/main" id="{E80C817B-BF75-4036-B687-A572BDF2972E}"/>
              </a:ext>
            </a:extLst>
          </p:cNvPr>
          <p:cNvSpPr txBox="1">
            <a:spLocks/>
          </p:cNvSpPr>
          <p:nvPr/>
        </p:nvSpPr>
        <p:spPr>
          <a:xfrm>
            <a:off x="788350" y="3992209"/>
            <a:ext cx="10858367" cy="1695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When your teacher reads the statement you discussed, indicate how much you agree or disagree with the statement. </a:t>
            </a:r>
          </a:p>
          <a:p>
            <a:pPr marL="0" indent="0">
              <a:buFont typeface="Arial" panose="020B0604020202020204" pitchFamily="34" charset="0"/>
              <a:buNone/>
            </a:pPr>
            <a:r>
              <a:rPr lang="en-GB" b="1" dirty="0"/>
              <a:t>1 – </a:t>
            </a:r>
            <a:r>
              <a:rPr lang="en-GB" dirty="0"/>
              <a:t>Completely disagree		</a:t>
            </a:r>
            <a:r>
              <a:rPr lang="en-GB" b="1" dirty="0"/>
              <a:t>5 </a:t>
            </a:r>
            <a:r>
              <a:rPr lang="en-GB" dirty="0"/>
              <a:t>– Completely agree</a:t>
            </a:r>
            <a:endParaRPr lang="en-GB" b="1" dirty="0"/>
          </a:p>
        </p:txBody>
      </p:sp>
    </p:spTree>
    <p:extLst>
      <p:ext uri="{BB962C8B-B14F-4D97-AF65-F5344CB8AC3E}">
        <p14:creationId xmlns:p14="http://schemas.microsoft.com/office/powerpoint/2010/main" val="30597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Motivation and wellbeing</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Content Placeholder 2">
            <a:extLst>
              <a:ext uri="{FF2B5EF4-FFF2-40B4-BE49-F238E27FC236}">
                <a16:creationId xmlns="" xmlns:a16="http://schemas.microsoft.com/office/drawing/2014/main" id="{3B78A38C-2E51-4EDE-8A48-1F7476F1CD91}"/>
              </a:ext>
            </a:extLst>
          </p:cNvPr>
          <p:cNvSpPr>
            <a:spLocks noGrp="1"/>
          </p:cNvSpPr>
          <p:nvPr>
            <p:ph idx="1"/>
          </p:nvPr>
        </p:nvSpPr>
        <p:spPr>
          <a:xfrm>
            <a:off x="248896" y="1062678"/>
            <a:ext cx="7091321" cy="4351338"/>
          </a:xfrm>
        </p:spPr>
        <p:txBody>
          <a:bodyPr/>
          <a:lstStyle/>
          <a:p>
            <a:pPr marL="0" indent="0">
              <a:buNone/>
            </a:pPr>
            <a:r>
              <a:rPr lang="en-GB" dirty="0"/>
              <a:t>Read </a:t>
            </a:r>
            <a:r>
              <a:rPr lang="en-GB" i="1" dirty="0"/>
              <a:t>Resource 1: Motivation and wellbeing </a:t>
            </a:r>
            <a:r>
              <a:rPr lang="en-GB" dirty="0"/>
              <a:t>and discuss the following questions in your pair:</a:t>
            </a:r>
          </a:p>
          <a:p>
            <a:pPr marL="514350" lvl="0" indent="-514350">
              <a:buFont typeface="+mj-lt"/>
              <a:buAutoNum type="arabicPeriod"/>
            </a:pPr>
            <a:r>
              <a:rPr lang="en-GB" dirty="0"/>
              <a:t>How might Erika’s feelings and actions differ between lessons she doesn’t want to take at GCSE and those she could do well in?</a:t>
            </a:r>
          </a:p>
          <a:p>
            <a:pPr marL="514350" lvl="0" indent="-514350">
              <a:buFont typeface="+mj-lt"/>
              <a:buAutoNum type="arabicPeriod"/>
            </a:pPr>
            <a:r>
              <a:rPr lang="en-GB" dirty="0"/>
              <a:t>What advice do you have for Erika around the subjects she is less interested in?</a:t>
            </a:r>
          </a:p>
          <a:p>
            <a:pPr marL="514350" lvl="0" indent="-514350">
              <a:buFont typeface="+mj-lt"/>
              <a:buAutoNum type="arabicPeriod"/>
            </a:pPr>
            <a:r>
              <a:rPr lang="en-GB" dirty="0"/>
              <a:t>What implications does this have for people when considering a career direction and applying for jobs?</a:t>
            </a:r>
          </a:p>
          <a:p>
            <a:pPr marL="0" indent="0">
              <a:buNone/>
            </a:pPr>
            <a:endParaRPr lang="en-GB" i="1" dirty="0"/>
          </a:p>
        </p:txBody>
      </p:sp>
      <p:pic>
        <p:nvPicPr>
          <p:cNvPr id="2" name="Picture 1"/>
          <p:cNvPicPr>
            <a:picLocks noChangeAspect="1"/>
          </p:cNvPicPr>
          <p:nvPr/>
        </p:nvPicPr>
        <p:blipFill rotWithShape="1">
          <a:blip r:embed="rId4" cstate="hqprint">
            <a:extLst>
              <a:ext uri="{28A0092B-C50C-407E-A947-70E740481C1C}">
                <a14:useLocalDpi xmlns:a14="http://schemas.microsoft.com/office/drawing/2010/main" val="0"/>
              </a:ext>
            </a:extLst>
          </a:blip>
          <a:srcRect t="612" b="48813"/>
          <a:stretch/>
        </p:blipFill>
        <p:spPr>
          <a:xfrm>
            <a:off x="7343701" y="1062678"/>
            <a:ext cx="4848301" cy="3468414"/>
          </a:xfrm>
          <a:prstGeom prst="rect">
            <a:avLst/>
          </a:prstGeom>
        </p:spPr>
      </p:pic>
    </p:spTree>
    <p:extLst>
      <p:ext uri="{BB962C8B-B14F-4D97-AF65-F5344CB8AC3E}">
        <p14:creationId xmlns:p14="http://schemas.microsoft.com/office/powerpoint/2010/main" val="121363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6C3D4EC1-2555-492B-9C61-855960DB5A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330" t="30578" r="29975" b="154"/>
          <a:stretch/>
        </p:blipFill>
        <p:spPr>
          <a:xfrm rot="21135279">
            <a:off x="8405103" y="3669351"/>
            <a:ext cx="1984111" cy="1947538"/>
          </a:xfrm>
          <a:prstGeom prst="rect">
            <a:avLst/>
          </a:prstGeom>
        </p:spPr>
      </p:pic>
      <p:pic>
        <p:nvPicPr>
          <p:cNvPr id="21" name="Picture 20">
            <a:extLst>
              <a:ext uri="{FF2B5EF4-FFF2-40B4-BE49-F238E27FC236}">
                <a16:creationId xmlns="" xmlns:a16="http://schemas.microsoft.com/office/drawing/2014/main" id="{7491E3B1-5807-4325-8247-9D7E14287E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047" t="29593" r="28293"/>
          <a:stretch/>
        </p:blipFill>
        <p:spPr>
          <a:xfrm rot="21135279">
            <a:off x="4809815" y="4179391"/>
            <a:ext cx="2056756" cy="1865671"/>
          </a:xfrm>
          <a:prstGeom prst="rect">
            <a:avLst/>
          </a:prstGeom>
        </p:spPr>
      </p:pic>
      <p:pic>
        <p:nvPicPr>
          <p:cNvPr id="22" name="Picture 21">
            <a:extLst>
              <a:ext uri="{FF2B5EF4-FFF2-40B4-BE49-F238E27FC236}">
                <a16:creationId xmlns="" xmlns:a16="http://schemas.microsoft.com/office/drawing/2014/main" id="{4DCCB0BD-5032-4429-9A56-20185214C9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208" t="51384" r="25640"/>
          <a:stretch/>
        </p:blipFill>
        <p:spPr>
          <a:xfrm rot="21135279">
            <a:off x="6752607" y="3935349"/>
            <a:ext cx="1740181" cy="1890250"/>
          </a:xfrm>
          <a:prstGeom prst="rect">
            <a:avLst/>
          </a:prstGeom>
        </p:spPr>
      </p:pic>
      <p:pic>
        <p:nvPicPr>
          <p:cNvPr id="23" name="Picture 22">
            <a:extLst>
              <a:ext uri="{FF2B5EF4-FFF2-40B4-BE49-F238E27FC236}">
                <a16:creationId xmlns="" xmlns:a16="http://schemas.microsoft.com/office/drawing/2014/main" id="{2B318AD7-DEAF-478E-BCC2-87E0DB78AB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35" t="52845" r="68697"/>
          <a:stretch/>
        </p:blipFill>
        <p:spPr>
          <a:xfrm rot="21102456">
            <a:off x="10319520" y="3351522"/>
            <a:ext cx="1723271" cy="1964429"/>
          </a:xfrm>
          <a:prstGeom prst="rect">
            <a:avLst/>
          </a:prstGeom>
        </p:spPr>
      </p:pic>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Organisations and values</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Content Placeholder 2">
            <a:extLst>
              <a:ext uri="{FF2B5EF4-FFF2-40B4-BE49-F238E27FC236}">
                <a16:creationId xmlns="" xmlns:a16="http://schemas.microsoft.com/office/drawing/2014/main" id="{3B78A38C-2E51-4EDE-8A48-1F7476F1CD91}"/>
              </a:ext>
            </a:extLst>
          </p:cNvPr>
          <p:cNvSpPr>
            <a:spLocks noGrp="1"/>
          </p:cNvSpPr>
          <p:nvPr>
            <p:ph idx="1"/>
          </p:nvPr>
        </p:nvSpPr>
        <p:spPr>
          <a:xfrm>
            <a:off x="794657" y="1253331"/>
            <a:ext cx="10646494" cy="4351338"/>
          </a:xfrm>
        </p:spPr>
        <p:txBody>
          <a:bodyPr/>
          <a:lstStyle/>
          <a:p>
            <a:pPr marL="0" indent="0">
              <a:buNone/>
            </a:pPr>
            <a:r>
              <a:rPr lang="en-GB" dirty="0"/>
              <a:t>We know that individuals hold a variety of values, but people in communities and organisations hold </a:t>
            </a:r>
            <a:r>
              <a:rPr lang="en-GB" b="1" dirty="0"/>
              <a:t>shared values </a:t>
            </a:r>
            <a:r>
              <a:rPr lang="en-GB" dirty="0"/>
              <a:t>too. </a:t>
            </a:r>
          </a:p>
          <a:p>
            <a:pPr marL="0" indent="0">
              <a:buNone/>
            </a:pPr>
            <a:endParaRPr lang="en-GB" dirty="0"/>
          </a:p>
          <a:p>
            <a:pPr marL="0" indent="0">
              <a:buNone/>
            </a:pPr>
            <a:r>
              <a:rPr lang="en-GB" dirty="0"/>
              <a:t>Read the mission statements you have been provided with. Considering the characters from last lesson, which organisation would align with each of the characters and their values?</a:t>
            </a:r>
          </a:p>
          <a:p>
            <a:pPr marL="0" indent="0">
              <a:buNone/>
            </a:pPr>
            <a:endParaRPr lang="en-GB" i="1" dirty="0"/>
          </a:p>
        </p:txBody>
      </p:sp>
      <p:pic>
        <p:nvPicPr>
          <p:cNvPr id="25" name="Picture 24">
            <a:extLst>
              <a:ext uri="{FF2B5EF4-FFF2-40B4-BE49-F238E27FC236}">
                <a16:creationId xmlns="" xmlns:a16="http://schemas.microsoft.com/office/drawing/2014/main" id="{D405407A-55DE-4C50-98D6-53287553C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932" t="17404" r="19540" b="17366"/>
          <a:stretch/>
        </p:blipFill>
        <p:spPr bwMode="auto">
          <a:xfrm>
            <a:off x="3957466" y="5195944"/>
            <a:ext cx="827016" cy="954486"/>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 xmlns:a16="http://schemas.microsoft.com/office/drawing/2014/main" id="{CEEF79D3-4FC5-4CC9-B76A-264A6710A820}"/>
              </a:ext>
            </a:extLst>
          </p:cNvPr>
          <p:cNvPicPr/>
          <p:nvPr/>
        </p:nvPicPr>
        <p:blipFill rotWithShape="1">
          <a:blip r:embed="rId9" cstate="print">
            <a:extLst>
              <a:ext uri="{28A0092B-C50C-407E-A947-70E740481C1C}">
                <a14:useLocalDpi xmlns:a14="http://schemas.microsoft.com/office/drawing/2010/main" val="0"/>
              </a:ext>
            </a:extLst>
          </a:blip>
          <a:srcRect l="983" t="71746" r="67398" b="9079"/>
          <a:stretch/>
        </p:blipFill>
        <p:spPr>
          <a:xfrm rot="16200000">
            <a:off x="1654669" y="4331326"/>
            <a:ext cx="979259" cy="641507"/>
          </a:xfrm>
          <a:prstGeom prst="rect">
            <a:avLst/>
          </a:prstGeom>
        </p:spPr>
      </p:pic>
      <p:pic>
        <p:nvPicPr>
          <p:cNvPr id="28" name="Picture 27">
            <a:extLst>
              <a:ext uri="{FF2B5EF4-FFF2-40B4-BE49-F238E27FC236}">
                <a16:creationId xmlns="" xmlns:a16="http://schemas.microsoft.com/office/drawing/2014/main" id="{5115474B-0FCC-40CE-944A-291C99E04D5D}"/>
              </a:ext>
            </a:extLst>
          </p:cNvPr>
          <p:cNvPicPr/>
          <p:nvPr/>
        </p:nvPicPr>
        <p:blipFill rotWithShape="1">
          <a:blip r:embed="rId10" cstate="print">
            <a:extLst>
              <a:ext uri="{28A0092B-C50C-407E-A947-70E740481C1C}">
                <a14:useLocalDpi xmlns:a14="http://schemas.microsoft.com/office/drawing/2010/main" val="0"/>
              </a:ext>
            </a:extLst>
          </a:blip>
          <a:srcRect l="72349" t="41397" r="8857" b="32698"/>
          <a:stretch/>
        </p:blipFill>
        <p:spPr>
          <a:xfrm rot="20226336">
            <a:off x="2929101" y="4761449"/>
            <a:ext cx="593441" cy="813153"/>
          </a:xfrm>
          <a:prstGeom prst="rect">
            <a:avLst/>
          </a:prstGeom>
        </p:spPr>
      </p:pic>
      <p:pic>
        <p:nvPicPr>
          <p:cNvPr id="30" name="Picture 29">
            <a:extLst>
              <a:ext uri="{FF2B5EF4-FFF2-40B4-BE49-F238E27FC236}">
                <a16:creationId xmlns="" xmlns:a16="http://schemas.microsoft.com/office/drawing/2014/main" id="{F707300D-8340-453F-9565-472D897F3061}"/>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3618198" y="4179023"/>
            <a:ext cx="317958" cy="327280"/>
          </a:xfrm>
          <a:prstGeom prst="rect">
            <a:avLst/>
          </a:prstGeom>
        </p:spPr>
      </p:pic>
      <p:pic>
        <p:nvPicPr>
          <p:cNvPr id="31" name="Picture 30">
            <a:extLst>
              <a:ext uri="{FF2B5EF4-FFF2-40B4-BE49-F238E27FC236}">
                <a16:creationId xmlns="" xmlns:a16="http://schemas.microsoft.com/office/drawing/2014/main" id="{01A3D99E-5799-42D9-BC30-BBCA965D8C62}"/>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3937807" y="4482955"/>
            <a:ext cx="317958" cy="327280"/>
          </a:xfrm>
          <a:prstGeom prst="rect">
            <a:avLst/>
          </a:prstGeom>
        </p:spPr>
      </p:pic>
    </p:spTree>
    <p:extLst>
      <p:ext uri="{BB962C8B-B14F-4D97-AF65-F5344CB8AC3E}">
        <p14:creationId xmlns:p14="http://schemas.microsoft.com/office/powerpoint/2010/main" val="317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D6475E"/>
                </a:solidFill>
                <a:latin typeface="League Spartan" panose="00000800000000000000" pitchFamily="50" charset="0"/>
                <a:ea typeface="Open Sans Extrabold" panose="020B0906030804020204" pitchFamily="34" charset="0"/>
                <a:cs typeface="Open Sans Extrabold" panose="020B0906030804020204" pitchFamily="34" charset="0"/>
              </a:rPr>
              <a:t>Career case studies</a:t>
            </a:r>
          </a:p>
        </p:txBody>
      </p:sp>
      <p:pic>
        <p:nvPicPr>
          <p:cNvPr id="7" name="Picture 1">
            <a:extLst>
              <a:ext uri="{FF2B5EF4-FFF2-40B4-BE49-F238E27FC236}">
                <a16:creationId xmlns="" xmlns:a16="http://schemas.microsoft.com/office/drawing/2014/main" id="{0CDF5561-BB26-42A1-A19B-D4E8F68DC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7"/>
            <a:ext cx="33385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 xmlns:a16="http://schemas.microsoft.com/office/drawing/2014/main" id="{9F583D58-908C-4080-929C-806CACF105B6}"/>
              </a:ext>
            </a:extLst>
          </p:cNvPr>
          <p:cNvSpPr/>
          <p:nvPr/>
        </p:nvSpPr>
        <p:spPr>
          <a:xfrm rot="16200000">
            <a:off x="5288788" y="-45213"/>
            <a:ext cx="1695450" cy="12110978"/>
          </a:xfrm>
          <a:prstGeom prst="rtTriangle">
            <a:avLst/>
          </a:prstGeom>
          <a:solidFill>
            <a:srgbClr val="D6475E"/>
          </a:solidFill>
          <a:ln>
            <a:solidFill>
              <a:srgbClr val="D6475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 name="Content Placeholder 2">
            <a:extLst>
              <a:ext uri="{FF2B5EF4-FFF2-40B4-BE49-F238E27FC236}">
                <a16:creationId xmlns="" xmlns:a16="http://schemas.microsoft.com/office/drawing/2014/main" id="{B93911B3-30C5-47D1-903A-C5FEA675C465}"/>
              </a:ext>
            </a:extLst>
          </p:cNvPr>
          <p:cNvSpPr>
            <a:spLocks noGrp="1"/>
          </p:cNvSpPr>
          <p:nvPr>
            <p:ph idx="1"/>
          </p:nvPr>
        </p:nvSpPr>
        <p:spPr>
          <a:xfrm>
            <a:off x="794657" y="929951"/>
            <a:ext cx="10646494" cy="4351338"/>
          </a:xfrm>
        </p:spPr>
        <p:txBody>
          <a:bodyPr>
            <a:normAutofit/>
          </a:bodyPr>
          <a:lstStyle/>
          <a:p>
            <a:pPr marL="0" indent="0">
              <a:buNone/>
            </a:pPr>
            <a:r>
              <a:rPr lang="en-GB" sz="2600" dirty="0"/>
              <a:t>In your group, read the case study you have been given.</a:t>
            </a:r>
          </a:p>
          <a:p>
            <a:pPr marL="0" indent="0">
              <a:buNone/>
            </a:pPr>
            <a:r>
              <a:rPr lang="en-GB" sz="2600" dirty="0"/>
              <a:t>These case studies are of real people who have chosen a career within the Environment Agency. </a:t>
            </a:r>
          </a:p>
          <a:p>
            <a:pPr marL="0" indent="0">
              <a:buNone/>
            </a:pPr>
            <a:endParaRPr lang="en-GB" i="1" dirty="0"/>
          </a:p>
        </p:txBody>
      </p:sp>
      <p:sp>
        <p:nvSpPr>
          <p:cNvPr id="24" name="Content Placeholder 2">
            <a:extLst>
              <a:ext uri="{FF2B5EF4-FFF2-40B4-BE49-F238E27FC236}">
                <a16:creationId xmlns="" xmlns:a16="http://schemas.microsoft.com/office/drawing/2014/main" id="{67766100-FC07-4C6E-9475-21EB87B3E586}"/>
              </a:ext>
            </a:extLst>
          </p:cNvPr>
          <p:cNvSpPr txBox="1">
            <a:spLocks/>
          </p:cNvSpPr>
          <p:nvPr/>
        </p:nvSpPr>
        <p:spPr>
          <a:xfrm>
            <a:off x="795055" y="2328359"/>
            <a:ext cx="104342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t>Complete the grid and discuss how the person’s career underpins their wellbeing through the following three aspects:</a:t>
            </a:r>
          </a:p>
          <a:p>
            <a:pPr marL="0" indent="0">
              <a:buFont typeface="Arial" panose="020B0604020202020204" pitchFamily="34" charset="0"/>
              <a:buNone/>
            </a:pPr>
            <a:r>
              <a:rPr lang="en-GB" sz="2600" b="1" dirty="0"/>
              <a:t>Autonomy: </a:t>
            </a:r>
            <a:r>
              <a:rPr lang="en-GB" sz="2600" dirty="0"/>
              <a:t>What choices have led to these individuals feeling fulfilled in their roles?</a:t>
            </a:r>
          </a:p>
          <a:p>
            <a:pPr marL="0" indent="0">
              <a:buFont typeface="Arial" panose="020B0604020202020204" pitchFamily="34" charset="0"/>
              <a:buNone/>
            </a:pPr>
            <a:r>
              <a:rPr lang="en-GB" sz="2600" b="1" dirty="0"/>
              <a:t>Competence: </a:t>
            </a:r>
            <a:r>
              <a:rPr lang="en-GB" sz="2600" dirty="0"/>
              <a:t>What skills and knowledge did they develop to help them succeed?</a:t>
            </a:r>
          </a:p>
          <a:p>
            <a:pPr marL="0" indent="0">
              <a:buFont typeface="Arial" panose="020B0604020202020204" pitchFamily="34" charset="0"/>
              <a:buNone/>
            </a:pPr>
            <a:r>
              <a:rPr lang="en-GB" sz="2600" b="1" dirty="0"/>
              <a:t>Relatedness: </a:t>
            </a:r>
            <a:r>
              <a:rPr lang="en-GB" sz="2600" dirty="0"/>
              <a:t>How does their role give them a sense of connection to their local community and the wider world?</a:t>
            </a:r>
          </a:p>
          <a:p>
            <a:pPr marL="0" indent="0">
              <a:buFont typeface="Arial" panose="020B0604020202020204" pitchFamily="34" charset="0"/>
              <a:buNone/>
            </a:pPr>
            <a:endParaRPr lang="en-GB" i="1" dirty="0"/>
          </a:p>
        </p:txBody>
      </p:sp>
    </p:spTree>
    <p:extLst>
      <p:ext uri="{BB962C8B-B14F-4D97-AF65-F5344CB8AC3E}">
        <p14:creationId xmlns:p14="http://schemas.microsoft.com/office/powerpoint/2010/main" val="344128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
                                        <p:tgtEl>
                                          <p:spTgt spid="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fade">
                                      <p:cBhvr>
                                        <p:cTn id="10" dur="200"/>
                                        <p:tgtEl>
                                          <p:spTgt spid="2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fade">
                                      <p:cBhvr>
                                        <p:cTn id="13" dur="200"/>
                                        <p:tgtEl>
                                          <p:spTgt spid="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3" end="3"/>
                                            </p:txEl>
                                          </p:spTgt>
                                        </p:tgtEl>
                                        <p:attrNameLst>
                                          <p:attrName>style.visibility</p:attrName>
                                        </p:attrNameLst>
                                      </p:cBhvr>
                                      <p:to>
                                        <p:strVal val="visible"/>
                                      </p:to>
                                    </p:set>
                                    <p:animEffect transition="in" filter="fade">
                                      <p:cBhvr>
                                        <p:cTn id="16" dur="2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888</Words>
  <Application>Microsoft Office PowerPoint</Application>
  <PresentationFormat>Custom</PresentationFormat>
  <Paragraphs>101</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BRIGNALL, Christina</cp:lastModifiedBy>
  <cp:revision>325</cp:revision>
  <dcterms:created xsi:type="dcterms:W3CDTF">2020-01-31T10:31:06Z</dcterms:created>
  <dcterms:modified xsi:type="dcterms:W3CDTF">2020-05-07T11:46:10Z</dcterms:modified>
</cp:coreProperties>
</file>