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5"/>
  </p:notesMasterIdLst>
  <p:sldIdLst>
    <p:sldId id="295" r:id="rId3"/>
    <p:sldId id="424" r:id="rId4"/>
    <p:sldId id="280" r:id="rId5"/>
    <p:sldId id="439" r:id="rId6"/>
    <p:sldId id="438" r:id="rId7"/>
    <p:sldId id="2549" r:id="rId8"/>
    <p:sldId id="2550" r:id="rId9"/>
    <p:sldId id="452" r:id="rId10"/>
    <p:sldId id="2565" r:id="rId11"/>
    <p:sldId id="2579" r:id="rId12"/>
    <p:sldId id="2580" r:id="rId13"/>
    <p:sldId id="2581" r:id="rId14"/>
    <p:sldId id="2582" r:id="rId15"/>
    <p:sldId id="285" r:id="rId16"/>
    <p:sldId id="2584" r:id="rId17"/>
    <p:sldId id="2572" r:id="rId18"/>
    <p:sldId id="2573" r:id="rId19"/>
    <p:sldId id="2576" r:id="rId20"/>
    <p:sldId id="2585" r:id="rId21"/>
    <p:sldId id="2587" r:id="rId22"/>
    <p:sldId id="2588" r:id="rId23"/>
    <p:sldId id="4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9CA"/>
    <a:srgbClr val="FF696D"/>
    <a:srgbClr val="F4D61E"/>
    <a:srgbClr val="3BB7B7"/>
    <a:srgbClr val="F3D2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3191" autoAdjust="0"/>
  </p:normalViewPr>
  <p:slideViewPr>
    <p:cSldViewPr snapToGrid="0">
      <p:cViewPr varScale="1">
        <p:scale>
          <a:sx n="95" d="100"/>
          <a:sy n="95" d="100"/>
        </p:scale>
        <p:origin x="18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DBF69-F014-47A3-9571-C8CA68F9B304}"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B0B87-80B7-436D-8736-6982AEC8F84E}" type="slidenum">
              <a:rPr lang="en-GB" smtClean="0"/>
              <a:t>‹#›</a:t>
            </a:fld>
            <a:endParaRPr lang="en-GB"/>
          </a:p>
        </p:txBody>
      </p:sp>
    </p:spTree>
    <p:extLst>
      <p:ext uri="{BB962C8B-B14F-4D97-AF65-F5344CB8AC3E}">
        <p14:creationId xmlns:p14="http://schemas.microsoft.com/office/powerpoint/2010/main" val="427089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3 minutes: Revisit ground rules for PSHE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children that you as a teacher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cannot promise confidentiality.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you are concerned that a pupil is at risk, you would </a:t>
            </a:r>
            <a:r>
              <a:rPr lang="en-GB" sz="1200" dirty="0"/>
              <a:t>follow the school’s safeguarding policy. </a:t>
            </a: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2</a:t>
            </a:fld>
            <a:endParaRPr lang="en-GB"/>
          </a:p>
        </p:txBody>
      </p:sp>
    </p:spTree>
    <p:extLst>
      <p:ext uri="{BB962C8B-B14F-4D97-AF65-F5344CB8AC3E}">
        <p14:creationId xmlns:p14="http://schemas.microsoft.com/office/powerpoint/2010/main" val="403897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information for the teacher:</a:t>
            </a:r>
          </a:p>
          <a:p>
            <a:r>
              <a:rPr lang="en-GB" dirty="0"/>
              <a:t>Propylene Glycol: </a:t>
            </a:r>
            <a:r>
              <a:rPr lang="en-GB" b="1" i="0" dirty="0">
                <a:solidFill>
                  <a:srgbClr val="5F6368"/>
                </a:solidFill>
                <a:effectLst/>
                <a:latin typeface="arial" panose="020B0604020202020204" pitchFamily="34" charset="0"/>
              </a:rPr>
              <a:t>a viscous, colourless liquid</a:t>
            </a:r>
            <a:r>
              <a:rPr lang="en-GB" b="0" i="0" dirty="0">
                <a:solidFill>
                  <a:srgbClr val="4D5156"/>
                </a:solidFill>
                <a:effectLst/>
                <a:latin typeface="arial" panose="020B0604020202020204" pitchFamily="34" charset="0"/>
              </a:rPr>
              <a:t>, which is nearly odourless but possesses a faintly sweet taste. This acts as a base for the e-liquid.</a:t>
            </a:r>
          </a:p>
          <a:p>
            <a:r>
              <a:rPr lang="en-GB" b="0" i="0" dirty="0">
                <a:solidFill>
                  <a:srgbClr val="4D5156"/>
                </a:solidFill>
                <a:effectLst/>
                <a:latin typeface="arial" panose="020B0604020202020204" pitchFamily="34" charset="0"/>
              </a:rPr>
              <a:t>Vegetable </a:t>
            </a:r>
            <a:r>
              <a:rPr lang="en-GB" b="0" i="0" dirty="0" err="1">
                <a:solidFill>
                  <a:srgbClr val="4D5156"/>
                </a:solidFill>
                <a:effectLst/>
                <a:latin typeface="arial" panose="020B0604020202020204" pitchFamily="34" charset="0"/>
              </a:rPr>
              <a:t>Glycerin</a:t>
            </a:r>
            <a:r>
              <a:rPr lang="en-GB" b="0" i="0" dirty="0">
                <a:solidFill>
                  <a:srgbClr val="4D5156"/>
                </a:solidFill>
                <a:effectLst/>
                <a:latin typeface="arial" panose="020B0604020202020204" pitchFamily="34" charset="0"/>
              </a:rPr>
              <a:t>: </a:t>
            </a:r>
            <a:r>
              <a:rPr lang="en-GB" b="0" i="0" dirty="0">
                <a:solidFill>
                  <a:srgbClr val="040C28"/>
                </a:solidFill>
                <a:effectLst/>
                <a:latin typeface="Google Sans"/>
              </a:rPr>
              <a:t>creating thicker vapour clouds while also providing a smoother vape experience</a:t>
            </a:r>
            <a:endParaRPr lang="en-GB" b="0" i="0" dirty="0">
              <a:solidFill>
                <a:srgbClr val="4D5156"/>
              </a:solidFill>
              <a:effectLst/>
              <a:latin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https://en.wikipedia.org/wiki/Electronic_cigarette#:~:text=Instead%20of%20smoke%2C%20the%20user,puff%20or%20pressing%20a%20button.</a:t>
            </a:r>
          </a:p>
          <a:p>
            <a:endParaRPr lang="en-GB" dirty="0"/>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11</a:t>
            </a:fld>
            <a:endParaRPr lang="en-GB"/>
          </a:p>
        </p:txBody>
      </p:sp>
    </p:spTree>
    <p:extLst>
      <p:ext uri="{BB962C8B-B14F-4D97-AF65-F5344CB8AC3E}">
        <p14:creationId xmlns:p14="http://schemas.microsoft.com/office/powerpoint/2010/main" val="248164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information for the teacher:</a:t>
            </a:r>
          </a:p>
          <a:p>
            <a:r>
              <a:rPr lang="en-GB" dirty="0"/>
              <a:t>Propylene Glycol: </a:t>
            </a:r>
            <a:r>
              <a:rPr lang="en-GB" b="1" i="0" dirty="0">
                <a:solidFill>
                  <a:srgbClr val="5F6368"/>
                </a:solidFill>
                <a:effectLst/>
                <a:latin typeface="arial" panose="020B0604020202020204" pitchFamily="34" charset="0"/>
              </a:rPr>
              <a:t>a viscous, colourless liquid</a:t>
            </a:r>
            <a:r>
              <a:rPr lang="en-GB" b="0" i="0" dirty="0">
                <a:solidFill>
                  <a:srgbClr val="4D5156"/>
                </a:solidFill>
                <a:effectLst/>
                <a:latin typeface="arial" panose="020B0604020202020204" pitchFamily="34" charset="0"/>
              </a:rPr>
              <a:t>, which is nearly odourless but possesses a faintly sweet taste. This acts as a base for the e-liquid.</a:t>
            </a:r>
          </a:p>
          <a:p>
            <a:r>
              <a:rPr lang="en-GB" b="0" i="0" dirty="0">
                <a:solidFill>
                  <a:srgbClr val="4D5156"/>
                </a:solidFill>
                <a:effectLst/>
                <a:latin typeface="arial" panose="020B0604020202020204" pitchFamily="34" charset="0"/>
              </a:rPr>
              <a:t>Vegetable </a:t>
            </a:r>
            <a:r>
              <a:rPr lang="en-GB" b="0" i="0" dirty="0" err="1">
                <a:solidFill>
                  <a:srgbClr val="4D5156"/>
                </a:solidFill>
                <a:effectLst/>
                <a:latin typeface="arial" panose="020B0604020202020204" pitchFamily="34" charset="0"/>
              </a:rPr>
              <a:t>Glycerin</a:t>
            </a:r>
            <a:r>
              <a:rPr lang="en-GB" b="0" i="0" dirty="0">
                <a:solidFill>
                  <a:srgbClr val="4D5156"/>
                </a:solidFill>
                <a:effectLst/>
                <a:latin typeface="arial" panose="020B0604020202020204" pitchFamily="34" charset="0"/>
              </a:rPr>
              <a:t>: </a:t>
            </a:r>
            <a:r>
              <a:rPr lang="en-GB" b="0" i="0" dirty="0">
                <a:solidFill>
                  <a:srgbClr val="040C28"/>
                </a:solidFill>
                <a:effectLst/>
                <a:latin typeface="Google Sans"/>
              </a:rPr>
              <a:t>creating thicker vapour clouds while also providing a smoother vape experience</a:t>
            </a:r>
            <a:endParaRPr lang="en-GB" b="0" i="0" dirty="0">
              <a:solidFill>
                <a:srgbClr val="4D5156"/>
              </a:solidFill>
              <a:effectLst/>
              <a:latin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https://en.wikipedia.org/wiki/Electronic_cigarette#:~:text=Instead%20of%20smoke%2C%20the%20user,puff%20or%20pressing%20a%20button.</a:t>
            </a:r>
          </a:p>
          <a:p>
            <a:endParaRPr lang="en-GB" dirty="0"/>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12</a:t>
            </a:fld>
            <a:endParaRPr lang="en-GB"/>
          </a:p>
        </p:txBody>
      </p:sp>
    </p:spTree>
    <p:extLst>
      <p:ext uri="{BB962C8B-B14F-4D97-AF65-F5344CB8AC3E}">
        <p14:creationId xmlns:p14="http://schemas.microsoft.com/office/powerpoint/2010/main" val="95314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474747"/>
                </a:solidFill>
                <a:effectLst/>
                <a:latin typeface="Open Sans" panose="020B0606030504020204" pitchFamily="34" charset="0"/>
              </a:rPr>
              <a:t>Video: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74747"/>
                </a:solidFill>
                <a:effectLst/>
                <a:latin typeface="Open Sans" panose="020B0606030504020204" pitchFamily="34" charset="0"/>
              </a:rPr>
              <a:t>Pupils to watch video and jot down notes on what vapes contain.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74747"/>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74747"/>
                </a:solidFill>
                <a:effectLst/>
                <a:latin typeface="Open Sans" panose="020B0606030504020204" pitchFamily="34" charset="0"/>
              </a:rPr>
              <a:t>The nicotine in e-liquids is readily absorbed from the lungs into the bloodstream when a person vapes an e-cigarette. Upon entering the blood, nicotine stimulates the adrenal glands to release the hormone epinephrine (adrenaline). Epinephrine stimulates the central nervous system and increases blood pressure, breathing, and heart rate. As with most addictive substances, nicotine activates the brain’s reward circuits and also increases levels of a chemical messenger in the brain called </a:t>
            </a:r>
            <a:r>
              <a:rPr lang="en-GB" b="0" i="1" dirty="0">
                <a:solidFill>
                  <a:srgbClr val="474747"/>
                </a:solidFill>
                <a:effectLst/>
                <a:latin typeface="Open Sans" panose="020B0606030504020204" pitchFamily="34" charset="0"/>
              </a:rPr>
              <a:t>dopamine</a:t>
            </a:r>
            <a:r>
              <a:rPr lang="en-GB" b="0" i="0" dirty="0">
                <a:solidFill>
                  <a:srgbClr val="474747"/>
                </a:solidFill>
                <a:effectLst/>
                <a:latin typeface="Open Sans" panose="020B0606030504020204" pitchFamily="34" charset="0"/>
              </a:rPr>
              <a:t>, which reinforces rewarding </a:t>
            </a:r>
            <a:r>
              <a:rPr lang="en-GB" b="0" i="0" dirty="0" err="1">
                <a:solidFill>
                  <a:srgbClr val="474747"/>
                </a:solidFill>
                <a:effectLst/>
                <a:latin typeface="Open Sans" panose="020B0606030504020204" pitchFamily="34" charset="0"/>
              </a:rPr>
              <a:t>behaviors</a:t>
            </a:r>
            <a:r>
              <a:rPr lang="en-GB" b="0" i="0" dirty="0">
                <a:solidFill>
                  <a:srgbClr val="474747"/>
                </a:solidFill>
                <a:effectLst/>
                <a:latin typeface="Open Sans" panose="020B0606030504020204" pitchFamily="34" charset="0"/>
              </a:rPr>
              <a:t>. Pleasure caused by nicotine’s interaction with the reward circuit motivates some people to use nicotine again and again, despite risks to their health and well-being.</a:t>
            </a:r>
            <a:endParaRPr lang="en-GB" dirty="0"/>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13</a:t>
            </a:fld>
            <a:endParaRPr lang="en-GB"/>
          </a:p>
        </p:txBody>
      </p:sp>
    </p:spTree>
    <p:extLst>
      <p:ext uri="{BB962C8B-B14F-4D97-AF65-F5344CB8AC3E}">
        <p14:creationId xmlns:p14="http://schemas.microsoft.com/office/powerpoint/2010/main" val="148066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Let’s look at the evidence: 15 minutes </a:t>
            </a:r>
          </a:p>
          <a:p>
            <a:endParaRPr lang="en-GB" i="1" dirty="0"/>
          </a:p>
          <a:p>
            <a:r>
              <a:rPr lang="en-GB" dirty="0"/>
              <a:t>Pupils should research the evidence around vaping using the scientific information found on the A3 sheets. Pupils to jot down their findings on the worksheet.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B0B87-80B7-436D-8736-6982AEC8F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6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Let’s look at the evidence: 15 minutes </a:t>
            </a:r>
          </a:p>
          <a:p>
            <a:endParaRPr lang="en-GB" i="1" dirty="0"/>
          </a:p>
          <a:p>
            <a:r>
              <a:rPr lang="en-GB" dirty="0"/>
              <a:t>Pupils should research the evidence around vaping using the scientific information found on the A3 sheets. Pupils to jot down their findings on the worksheet.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B0B87-80B7-436D-8736-6982AEC8F8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84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to ask someone from each profile to give their perspective on vaping. </a:t>
            </a:r>
          </a:p>
          <a:p>
            <a:r>
              <a:rPr lang="en-GB" dirty="0"/>
              <a:t>After all three profiles have spoken, ask the class what </a:t>
            </a:r>
            <a:r>
              <a:rPr lang="en-GB" b="1" dirty="0"/>
              <a:t>the national challenge </a:t>
            </a:r>
            <a:r>
              <a:rPr lang="en-GB" dirty="0"/>
              <a:t>is when it comes to vaping. Summarise with Chris Whitty’s quotation… </a:t>
            </a:r>
          </a:p>
        </p:txBody>
      </p:sp>
      <p:sp>
        <p:nvSpPr>
          <p:cNvPr id="4" name="Slide Number Placeholder 3"/>
          <p:cNvSpPr>
            <a:spLocks noGrp="1"/>
          </p:cNvSpPr>
          <p:nvPr>
            <p:ph type="sldNum" sz="quarter" idx="5"/>
          </p:nvPr>
        </p:nvSpPr>
        <p:spPr/>
        <p:txBody>
          <a:bodyPr/>
          <a:lstStyle/>
          <a:p>
            <a:fld id="{0C9B0B87-80B7-436D-8736-6982AEC8F84E}" type="slidenum">
              <a:rPr lang="en-GB" smtClean="0"/>
              <a:t>16</a:t>
            </a:fld>
            <a:endParaRPr lang="en-GB"/>
          </a:p>
        </p:txBody>
      </p:sp>
    </p:spTree>
    <p:extLst>
      <p:ext uri="{BB962C8B-B14F-4D97-AF65-F5344CB8AC3E}">
        <p14:creationId xmlns:p14="http://schemas.microsoft.com/office/powerpoint/2010/main" val="567271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Plenary A or B: 5 minutes</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plenary A, perhaps something like: ‘use of this product is far less harmful than smoking.’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 to plenary B </a:t>
            </a:r>
            <a:r>
              <a:rPr lang="en-GB"/>
              <a:t>on slide 19.</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i="1" dirty="0"/>
          </a:p>
        </p:txBody>
      </p:sp>
      <p:sp>
        <p:nvSpPr>
          <p:cNvPr id="4" name="Slide Number Placeholder 3"/>
          <p:cNvSpPr>
            <a:spLocks noGrp="1"/>
          </p:cNvSpPr>
          <p:nvPr>
            <p:ph type="sldNum" sz="quarter" idx="5"/>
          </p:nvPr>
        </p:nvSpPr>
        <p:spPr/>
        <p:txBody>
          <a:bodyPr/>
          <a:lstStyle/>
          <a:p>
            <a:fld id="{0C9B0B87-80B7-436D-8736-6982AEC8F84E}" type="slidenum">
              <a:rPr lang="en-GB" smtClean="0"/>
              <a:t>17</a:t>
            </a:fld>
            <a:endParaRPr lang="en-GB"/>
          </a:p>
        </p:txBody>
      </p:sp>
    </p:spTree>
    <p:extLst>
      <p:ext uri="{BB962C8B-B14F-4D97-AF65-F5344CB8AC3E}">
        <p14:creationId xmlns:p14="http://schemas.microsoft.com/office/powerpoint/2010/main" val="271569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bg1"/>
                </a:solidFill>
                <a:effectLst/>
                <a:latin typeface="Calibri" panose="020F0502020204030204" pitchFamily="34" charset="0"/>
                <a:ea typeface="Times New Roman" panose="02020603050405020304" pitchFamily="18" charset="0"/>
              </a:rPr>
              <a:t>Why do you think this message worked so well? </a:t>
            </a:r>
            <a:endParaRPr lang="en-GB"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42424"/>
                </a:solidFill>
                <a:effectLst/>
                <a:latin typeface="Calibri" panose="020F0502020204030204" pitchFamily="34" charset="0"/>
                <a:ea typeface="Times New Roman" panose="02020603050405020304" pitchFamily="18" charset="0"/>
              </a:rPr>
              <a:t>Perhaps because it’s making the comparison to smoking and therefore is more noticeable/relevant for smokers.</a:t>
            </a:r>
            <a:endParaRPr lang="en-GB" sz="1200" dirty="0">
              <a:effectLst/>
              <a:latin typeface="Times New Roman" panose="02020603050405020304" pitchFamily="18" charset="0"/>
              <a:ea typeface="Times New Roman" panose="02020603050405020304" pitchFamily="18" charset="0"/>
            </a:endParaRPr>
          </a:p>
          <a:p>
            <a:endParaRPr lang="en-GB" dirty="0"/>
          </a:p>
          <a:p>
            <a:r>
              <a:rPr lang="en-GB" dirty="0"/>
              <a:t>Studies:</a:t>
            </a:r>
          </a:p>
          <a:p>
            <a:r>
              <a:rPr lang="en-GB" sz="1200" u="sng" dirty="0">
                <a:solidFill>
                  <a:srgbClr val="0563C1"/>
                </a:solidFill>
                <a:effectLst/>
                <a:latin typeface="Calibri" panose="020F0502020204030204" pitchFamily="34" charset="0"/>
                <a:ea typeface="Times New Roman" panose="02020603050405020304" pitchFamily="18" charset="0"/>
                <a:hlinkClick r:id="rId3"/>
              </a:rPr>
              <a:t>Development and testing of relative risk-based health messages for electronic cigarette products | Harm Reduction Journal | Full Text (biomedcentral.com)</a:t>
            </a:r>
            <a:endParaRPr lang="en-GB" sz="1200" dirty="0">
              <a:effectLst/>
              <a:latin typeface="Times New Roman" panose="02020603050405020304" pitchFamily="18" charset="0"/>
              <a:ea typeface="Times New Roman" panose="02020603050405020304" pitchFamily="18" charset="0"/>
            </a:endParaRPr>
          </a:p>
          <a:p>
            <a:pPr algn="l"/>
            <a:r>
              <a:rPr lang="en-GB" sz="1200" u="sng" dirty="0">
                <a:solidFill>
                  <a:srgbClr val="0563C1"/>
                </a:solidFill>
                <a:effectLst/>
                <a:latin typeface="Calibri" panose="020F0502020204030204" pitchFamily="34" charset="0"/>
                <a:ea typeface="Times New Roman" panose="02020603050405020304" pitchFamily="18" charset="0"/>
                <a:hlinkClick r:id="rId3"/>
              </a:rPr>
              <a:t>Communicating the relative health risks of E-cigarettes: An online experimental study exploring the effects of a comparative health message versus the EU nicotine addiction warnings on smokers’ and non-smokers’ risk perceptions and behavioural intentions – ScienceDirect</a:t>
            </a:r>
            <a:endParaRPr lang="en-GB" sz="1200" u="sng"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18</a:t>
            </a:fld>
            <a:endParaRPr lang="en-GB"/>
          </a:p>
        </p:txBody>
      </p:sp>
    </p:spTree>
    <p:extLst>
      <p:ext uri="{BB962C8B-B14F-4D97-AF65-F5344CB8AC3E}">
        <p14:creationId xmlns:p14="http://schemas.microsoft.com/office/powerpoint/2010/main" val="2869333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19</a:t>
            </a:fld>
            <a:endParaRPr lang="en-GB"/>
          </a:p>
        </p:txBody>
      </p:sp>
    </p:spTree>
    <p:extLst>
      <p:ext uri="{BB962C8B-B14F-4D97-AF65-F5344CB8AC3E}">
        <p14:creationId xmlns:p14="http://schemas.microsoft.com/office/powerpoint/2010/main" val="2024145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3 minutes: Think, pair, share</a:t>
            </a:r>
            <a:r>
              <a:rPr lang="en-GB" dirty="0"/>
              <a:t>: Can you think if any reasons why a person might want to quit vaping? </a:t>
            </a:r>
          </a:p>
          <a:p>
            <a:endParaRPr lang="en-GB" dirty="0"/>
          </a:p>
          <a:p>
            <a:r>
              <a:rPr lang="en-GB" dirty="0"/>
              <a:t>Possible answers:</a:t>
            </a:r>
          </a:p>
          <a:p>
            <a:r>
              <a:rPr lang="en-GB" dirty="0"/>
              <a:t>- Uncertain health impacts</a:t>
            </a:r>
          </a:p>
          <a:p>
            <a:r>
              <a:rPr lang="en-GB" dirty="0"/>
              <a:t>- to save money</a:t>
            </a:r>
          </a:p>
          <a:p>
            <a:r>
              <a:rPr lang="en-GB" dirty="0"/>
              <a:t>- so that they are not reliant on a substance</a:t>
            </a:r>
          </a:p>
          <a:p>
            <a:r>
              <a:rPr lang="en-GB" dirty="0"/>
              <a:t>- so that they have a clear mind</a:t>
            </a:r>
          </a:p>
        </p:txBody>
      </p:sp>
      <p:sp>
        <p:nvSpPr>
          <p:cNvPr id="4" name="Slide Number Placeholder 3"/>
          <p:cNvSpPr>
            <a:spLocks noGrp="1"/>
          </p:cNvSpPr>
          <p:nvPr>
            <p:ph type="sldNum" sz="quarter" idx="5"/>
          </p:nvPr>
        </p:nvSpPr>
        <p:spPr/>
        <p:txBody>
          <a:bodyPr/>
          <a:lstStyle/>
          <a:p>
            <a:fld id="{0C9B0B87-80B7-436D-8736-6982AEC8F84E}" type="slidenum">
              <a:rPr lang="en-GB" smtClean="0"/>
              <a:t>20</a:t>
            </a:fld>
            <a:endParaRPr lang="en-GB"/>
          </a:p>
        </p:txBody>
      </p:sp>
    </p:spTree>
    <p:extLst>
      <p:ext uri="{BB962C8B-B14F-4D97-AF65-F5344CB8AC3E}">
        <p14:creationId xmlns:p14="http://schemas.microsoft.com/office/powerpoint/2010/main" val="20615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Tobacco</a:t>
            </a:r>
            <a:r>
              <a:rPr lang="en-GB" dirty="0"/>
              <a:t>. </a:t>
            </a:r>
          </a:p>
          <a:p>
            <a:endParaRPr lang="en-GB" dirty="0"/>
          </a:p>
          <a:p>
            <a:r>
              <a:rPr lang="en-GB" dirty="0"/>
              <a:t>Extra information: Smoking prematurely kills 96,000 people a year in the UK… more than obesity, alcohol, road accidents, drug use and HIV combined.</a:t>
            </a:r>
          </a:p>
          <a:p>
            <a:r>
              <a:rPr lang="en-GB" dirty="0"/>
              <a:t>Smokers lose on average 10 years between the age of 73-83.</a:t>
            </a:r>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3</a:t>
            </a:fld>
            <a:endParaRPr lang="en-GB"/>
          </a:p>
        </p:txBody>
      </p:sp>
    </p:spTree>
    <p:extLst>
      <p:ext uri="{BB962C8B-B14F-4D97-AF65-F5344CB8AC3E}">
        <p14:creationId xmlns:p14="http://schemas.microsoft.com/office/powerpoint/2010/main" val="3953522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Read advice </a:t>
            </a:r>
          </a:p>
        </p:txBody>
      </p:sp>
      <p:sp>
        <p:nvSpPr>
          <p:cNvPr id="4" name="Slide Number Placeholder 3"/>
          <p:cNvSpPr>
            <a:spLocks noGrp="1"/>
          </p:cNvSpPr>
          <p:nvPr>
            <p:ph type="sldNum" sz="quarter" idx="5"/>
          </p:nvPr>
        </p:nvSpPr>
        <p:spPr/>
        <p:txBody>
          <a:bodyPr/>
          <a:lstStyle/>
          <a:p>
            <a:fld id="{0C9B0B87-80B7-436D-8736-6982AEC8F84E}" type="slidenum">
              <a:rPr lang="en-GB" smtClean="0"/>
              <a:t>21</a:t>
            </a:fld>
            <a:endParaRPr lang="en-GB"/>
          </a:p>
        </p:txBody>
      </p:sp>
    </p:spTree>
    <p:extLst>
      <p:ext uri="{BB962C8B-B14F-4D97-AF65-F5344CB8AC3E}">
        <p14:creationId xmlns:p14="http://schemas.microsoft.com/office/powerpoint/2010/main" val="1069677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22</a:t>
            </a:fld>
            <a:endParaRPr lang="en-GB"/>
          </a:p>
        </p:txBody>
      </p:sp>
    </p:spTree>
    <p:extLst>
      <p:ext uri="{BB962C8B-B14F-4D97-AF65-F5344CB8AC3E}">
        <p14:creationId xmlns:p14="http://schemas.microsoft.com/office/powerpoint/2010/main" val="132960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Harms of Tobacco 7 minutes: </a:t>
            </a:r>
          </a:p>
          <a:p>
            <a:r>
              <a:rPr lang="en-GB" dirty="0"/>
              <a:t>Pupils should watch the video and note down any harms of tobacco. </a:t>
            </a:r>
          </a:p>
        </p:txBody>
      </p:sp>
      <p:sp>
        <p:nvSpPr>
          <p:cNvPr id="4" name="Slide Number Placeholder 3"/>
          <p:cNvSpPr>
            <a:spLocks noGrp="1"/>
          </p:cNvSpPr>
          <p:nvPr>
            <p:ph type="sldNum" sz="quarter" idx="5"/>
          </p:nvPr>
        </p:nvSpPr>
        <p:spPr/>
        <p:txBody>
          <a:bodyPr/>
          <a:lstStyle/>
          <a:p>
            <a:fld id="{0C9B0B87-80B7-436D-8736-6982AEC8F84E}" type="slidenum">
              <a:rPr lang="en-GB" smtClean="0"/>
              <a:t>4</a:t>
            </a:fld>
            <a:endParaRPr lang="en-GB"/>
          </a:p>
        </p:txBody>
      </p:sp>
    </p:spTree>
    <p:extLst>
      <p:ext uri="{BB962C8B-B14F-4D97-AF65-F5344CB8AC3E}">
        <p14:creationId xmlns:p14="http://schemas.microsoft.com/office/powerpoint/2010/main" val="105364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True or False: 6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Pupils to work in pairs to decide whether each statement is true or false.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go through each one after 3-5 minutes (see teacher answer sheet)</a:t>
            </a:r>
          </a:p>
        </p:txBody>
      </p:sp>
      <p:sp>
        <p:nvSpPr>
          <p:cNvPr id="4" name="Slide Number Placeholder 3"/>
          <p:cNvSpPr>
            <a:spLocks noGrp="1"/>
          </p:cNvSpPr>
          <p:nvPr>
            <p:ph type="sldNum" sz="quarter" idx="5"/>
          </p:nvPr>
        </p:nvSpPr>
        <p:spPr/>
        <p:txBody>
          <a:bodyPr/>
          <a:lstStyle/>
          <a:p>
            <a:fld id="{2E3A66A2-C015-4BB0-86F7-3172B97D9B62}" type="slidenum">
              <a:rPr lang="en-GB" smtClean="0"/>
              <a:t>5</a:t>
            </a:fld>
            <a:endParaRPr lang="en-GB"/>
          </a:p>
        </p:txBody>
      </p:sp>
    </p:spTree>
    <p:extLst>
      <p:ext uri="{BB962C8B-B14F-4D97-AF65-F5344CB8AC3E}">
        <p14:creationId xmlns:p14="http://schemas.microsoft.com/office/powerpoint/2010/main" val="185355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Definition: 5 minutes</a:t>
            </a:r>
          </a:p>
          <a:p>
            <a:r>
              <a:rPr lang="en-GB" dirty="0"/>
              <a:t>Pupils to use boldened words to complete a detailed definition of vaping. A possible answer is on the next slide. </a:t>
            </a:r>
          </a:p>
        </p:txBody>
      </p:sp>
      <p:sp>
        <p:nvSpPr>
          <p:cNvPr id="4" name="Slide Number Placeholder 3"/>
          <p:cNvSpPr>
            <a:spLocks noGrp="1"/>
          </p:cNvSpPr>
          <p:nvPr>
            <p:ph type="sldNum" sz="quarter" idx="5"/>
          </p:nvPr>
        </p:nvSpPr>
        <p:spPr/>
        <p:txBody>
          <a:bodyPr/>
          <a:lstStyle/>
          <a:p>
            <a:fld id="{0C9B0B87-80B7-436D-8736-6982AEC8F84E}" type="slidenum">
              <a:rPr lang="en-GB" smtClean="0"/>
              <a:t>6</a:t>
            </a:fld>
            <a:endParaRPr lang="en-GB"/>
          </a:p>
        </p:txBody>
      </p:sp>
    </p:spTree>
    <p:extLst>
      <p:ext uri="{BB962C8B-B14F-4D97-AF65-F5344CB8AC3E}">
        <p14:creationId xmlns:p14="http://schemas.microsoft.com/office/powerpoint/2010/main" val="55454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can read out this definition or print it out for the pupils (there is a fill in the blanks activity later in the lesson that uses this definition) </a:t>
            </a:r>
          </a:p>
        </p:txBody>
      </p:sp>
      <p:sp>
        <p:nvSpPr>
          <p:cNvPr id="4" name="Slide Number Placeholder 3"/>
          <p:cNvSpPr>
            <a:spLocks noGrp="1"/>
          </p:cNvSpPr>
          <p:nvPr>
            <p:ph type="sldNum" sz="quarter" idx="5"/>
          </p:nvPr>
        </p:nvSpPr>
        <p:spPr/>
        <p:txBody>
          <a:bodyPr/>
          <a:lstStyle/>
          <a:p>
            <a:fld id="{0C9B0B87-80B7-436D-8736-6982AEC8F84E}" type="slidenum">
              <a:rPr lang="en-GB" smtClean="0"/>
              <a:t>7</a:t>
            </a:fld>
            <a:endParaRPr lang="en-GB"/>
          </a:p>
        </p:txBody>
      </p:sp>
    </p:spTree>
    <p:extLst>
      <p:ext uri="{BB962C8B-B14F-4D97-AF65-F5344CB8AC3E}">
        <p14:creationId xmlns:p14="http://schemas.microsoft.com/office/powerpoint/2010/main" val="208393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5 minutes: What do you think? </a:t>
            </a:r>
          </a:p>
          <a:p>
            <a:r>
              <a:rPr lang="en-GB" dirty="0"/>
              <a:t>Ask people to move to one side of the classroom or the other depending on their viewpoint. Ask volunteers why their think this. </a:t>
            </a:r>
          </a:p>
          <a:p>
            <a:r>
              <a:rPr lang="en-GB" b="1" dirty="0"/>
              <a:t>Say: In today’s lesson we are going to look at the evidence that underpins people’s thinking about vaping.</a:t>
            </a:r>
          </a:p>
        </p:txBody>
      </p:sp>
      <p:sp>
        <p:nvSpPr>
          <p:cNvPr id="4" name="Slide Number Placeholder 3"/>
          <p:cNvSpPr>
            <a:spLocks noGrp="1"/>
          </p:cNvSpPr>
          <p:nvPr>
            <p:ph type="sldNum" sz="quarter" idx="5"/>
          </p:nvPr>
        </p:nvSpPr>
        <p:spPr/>
        <p:txBody>
          <a:bodyPr/>
          <a:lstStyle/>
          <a:p>
            <a:fld id="{0C9B0B87-80B7-436D-8736-6982AEC8F84E}" type="slidenum">
              <a:rPr lang="en-GB" smtClean="0"/>
              <a:t>8</a:t>
            </a:fld>
            <a:endParaRPr lang="en-GB"/>
          </a:p>
        </p:txBody>
      </p:sp>
    </p:spTree>
    <p:extLst>
      <p:ext uri="{BB962C8B-B14F-4D97-AF65-F5344CB8AC3E}">
        <p14:creationId xmlns:p14="http://schemas.microsoft.com/office/powerpoint/2010/main" val="19249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Law: 1 minute</a:t>
            </a:r>
          </a:p>
          <a:p>
            <a:r>
              <a:rPr lang="en-GB" dirty="0"/>
              <a:t>Read out the law (also on their worksheets)</a:t>
            </a:r>
          </a:p>
        </p:txBody>
      </p:sp>
      <p:sp>
        <p:nvSpPr>
          <p:cNvPr id="4" name="Slide Number Placeholder 3"/>
          <p:cNvSpPr>
            <a:spLocks noGrp="1"/>
          </p:cNvSpPr>
          <p:nvPr>
            <p:ph type="sldNum" sz="quarter" idx="5"/>
          </p:nvPr>
        </p:nvSpPr>
        <p:spPr/>
        <p:txBody>
          <a:bodyPr/>
          <a:lstStyle/>
          <a:p>
            <a:fld id="{0C9B0B87-80B7-436D-8736-6982AEC8F84E}" type="slidenum">
              <a:rPr lang="en-GB" smtClean="0"/>
              <a:t>9</a:t>
            </a:fld>
            <a:endParaRPr lang="en-GB"/>
          </a:p>
        </p:txBody>
      </p:sp>
    </p:spTree>
    <p:extLst>
      <p:ext uri="{BB962C8B-B14F-4D97-AF65-F5344CB8AC3E}">
        <p14:creationId xmlns:p14="http://schemas.microsoft.com/office/powerpoint/2010/main" val="14082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do vapes work? 5 minutes </a:t>
            </a:r>
          </a:p>
          <a:p>
            <a:endParaRPr lang="en-GB" i="1" dirty="0"/>
          </a:p>
          <a:p>
            <a:r>
              <a:rPr lang="en-GB" dirty="0"/>
              <a:t>See if the children can work out how a vape might work then click to reveal answers.</a:t>
            </a:r>
          </a:p>
          <a:p>
            <a:endParaRPr lang="en-GB" dirty="0"/>
          </a:p>
          <a:p>
            <a:r>
              <a:rPr lang="en-GB" dirty="0"/>
              <a:t>Extra information for the teacher:</a:t>
            </a:r>
          </a:p>
          <a:p>
            <a:r>
              <a:rPr lang="en-GB" dirty="0"/>
              <a:t>Propylene Glycol: </a:t>
            </a:r>
            <a:r>
              <a:rPr lang="en-GB" b="1" i="0" dirty="0">
                <a:solidFill>
                  <a:srgbClr val="5F6368"/>
                </a:solidFill>
                <a:effectLst/>
                <a:latin typeface="arial" panose="020B0604020202020204" pitchFamily="34" charset="0"/>
              </a:rPr>
              <a:t>a viscous, colourless liquid</a:t>
            </a:r>
            <a:r>
              <a:rPr lang="en-GB" b="0" i="0" dirty="0">
                <a:solidFill>
                  <a:srgbClr val="4D5156"/>
                </a:solidFill>
                <a:effectLst/>
                <a:latin typeface="arial" panose="020B0604020202020204" pitchFamily="34" charset="0"/>
              </a:rPr>
              <a:t>, which is nearly odourless but possesses a faintly sweet taste. This acts as a base for the e-liquid.</a:t>
            </a:r>
          </a:p>
          <a:p>
            <a:r>
              <a:rPr lang="en-GB" b="0" i="0" dirty="0">
                <a:solidFill>
                  <a:srgbClr val="4D5156"/>
                </a:solidFill>
                <a:effectLst/>
                <a:latin typeface="arial" panose="020B0604020202020204" pitchFamily="34" charset="0"/>
              </a:rPr>
              <a:t>Vegetable </a:t>
            </a:r>
            <a:r>
              <a:rPr lang="en-GB" b="0" i="0" dirty="0" err="1">
                <a:solidFill>
                  <a:srgbClr val="4D5156"/>
                </a:solidFill>
                <a:effectLst/>
                <a:latin typeface="arial" panose="020B0604020202020204" pitchFamily="34" charset="0"/>
              </a:rPr>
              <a:t>Glycerin</a:t>
            </a:r>
            <a:r>
              <a:rPr lang="en-GB" b="0" i="0" dirty="0">
                <a:solidFill>
                  <a:srgbClr val="4D5156"/>
                </a:solidFill>
                <a:effectLst/>
                <a:latin typeface="arial" panose="020B0604020202020204" pitchFamily="34" charset="0"/>
              </a:rPr>
              <a:t>: </a:t>
            </a:r>
            <a:r>
              <a:rPr lang="en-GB" b="0" i="0" dirty="0">
                <a:solidFill>
                  <a:srgbClr val="040C28"/>
                </a:solidFill>
                <a:effectLst/>
                <a:latin typeface="Google Sans"/>
              </a:rPr>
              <a:t>creating thicker vapour clouds while also providing a smoother vape experience</a:t>
            </a:r>
            <a:endParaRPr lang="en-GB" b="0" i="0" dirty="0">
              <a:solidFill>
                <a:srgbClr val="4D5156"/>
              </a:solidFill>
              <a:effectLst/>
              <a:latin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https://en.wikipedia.org/wiki/Electronic_cigarette#:~:text=Instead%20of%20smoke%2C%20the%20user,puff%20or%20pressing%20a%20button.</a:t>
            </a:r>
          </a:p>
          <a:p>
            <a:endParaRPr lang="en-GB" dirty="0"/>
          </a:p>
          <a:p>
            <a:endParaRPr lang="en-GB" dirty="0"/>
          </a:p>
        </p:txBody>
      </p:sp>
      <p:sp>
        <p:nvSpPr>
          <p:cNvPr id="4" name="Slide Number Placeholder 3"/>
          <p:cNvSpPr>
            <a:spLocks noGrp="1"/>
          </p:cNvSpPr>
          <p:nvPr>
            <p:ph type="sldNum" sz="quarter" idx="5"/>
          </p:nvPr>
        </p:nvSpPr>
        <p:spPr/>
        <p:txBody>
          <a:bodyPr/>
          <a:lstStyle/>
          <a:p>
            <a:fld id="{0C9B0B87-80B7-436D-8736-6982AEC8F84E}" type="slidenum">
              <a:rPr lang="en-GB" smtClean="0"/>
              <a:t>10</a:t>
            </a:fld>
            <a:endParaRPr lang="en-GB"/>
          </a:p>
        </p:txBody>
      </p:sp>
    </p:spTree>
    <p:extLst>
      <p:ext uri="{BB962C8B-B14F-4D97-AF65-F5344CB8AC3E}">
        <p14:creationId xmlns:p14="http://schemas.microsoft.com/office/powerpoint/2010/main" val="881231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E1D7B9-07BB-D915-49E0-6E9D582BD113}"/>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2</a:t>
            </a:r>
          </a:p>
        </p:txBody>
      </p:sp>
      <p:sp>
        <p:nvSpPr>
          <p:cNvPr id="8" name="Rectangle 7">
            <a:extLst>
              <a:ext uri="{FF2B5EF4-FFF2-40B4-BE49-F238E27FC236}">
                <a16:creationId xmlns:a16="http://schemas.microsoft.com/office/drawing/2014/main" id="{3FEB9510-104A-3A69-DBC4-45F26CE4C42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4057C1B-F9BF-A19E-9369-F6AFAFECAE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7C9BEE3A-9158-A918-85AE-054961DF738A}"/>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E07D236B-0A7E-18D7-1B34-F9C3DA19029F}"/>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350203F7-3B59-251E-9B4D-C44500A99E67}"/>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AAC801E5-F2BE-CF62-FF9D-C6DD02CCC5E0}"/>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804A893A-5527-0938-5AA8-C6396C110FF8}"/>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93385FBE-BFF2-54D4-D129-48BBFCCDC46B}"/>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C673A23A-FDE9-F725-E496-501489B7380C}"/>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33E7A6B-8D1E-0CB9-60D0-D6CBA57008D0}"/>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533EF6C-14FB-29B8-B832-822B70206EBD}"/>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E9A4A023-CC23-1E38-FF0C-C600C132EAA4}"/>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BBFE1DB2-2FF1-AF9A-2FA5-C2FCB79420D0}"/>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644842E7-E2AF-1DC9-BFFF-2B53468CAE15}"/>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7BFCB566-A931-5B4D-AD25-083E79B9A3E7}"/>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818427261"/>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06" userDrawn="1">
          <p15:clr>
            <a:srgbClr val="FBAE40"/>
          </p15:clr>
        </p15:guide>
        <p15:guide id="3" orient="horz" pos="686" userDrawn="1">
          <p15:clr>
            <a:srgbClr val="FBAE40"/>
          </p15:clr>
        </p15:guide>
        <p15:guide id="4" pos="71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5A01-B305-3132-4AF9-EB795345E6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68FE60-590D-D393-FFFD-C2E72BA2C4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3B2F3F-798E-A65C-7AF8-9FCB214FF3E4}"/>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5" name="Footer Placeholder 4">
            <a:extLst>
              <a:ext uri="{FF2B5EF4-FFF2-40B4-BE49-F238E27FC236}">
                <a16:creationId xmlns:a16="http://schemas.microsoft.com/office/drawing/2014/main" id="{967D0940-B507-7616-94B8-23D371A0A6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50E0405-7EE5-E996-C954-DD666754E3CF}"/>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359189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BB5D0-94D4-C7FD-7F0B-D84B770775B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5CE73F-F248-0E01-E921-B659C8A3E5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74C2B5-24C6-A120-F5E9-BAF5C478E407}"/>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5" name="Footer Placeholder 4">
            <a:extLst>
              <a:ext uri="{FF2B5EF4-FFF2-40B4-BE49-F238E27FC236}">
                <a16:creationId xmlns:a16="http://schemas.microsoft.com/office/drawing/2014/main" id="{BBDB4EB4-F9AB-508D-5F77-E040085777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E7A346C-8045-5B5E-E118-BBCBEAA432DD}"/>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104332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lour Background">
    <p:spTree>
      <p:nvGrpSpPr>
        <p:cNvPr id="1" name=""/>
        <p:cNvGrpSpPr/>
        <p:nvPr/>
      </p:nvGrpSpPr>
      <p:grpSpPr>
        <a:xfrm>
          <a:off x="0" y="0"/>
          <a:ext cx="0" cy="0"/>
          <a:chOff x="0" y="0"/>
          <a:chExt cx="0" cy="0"/>
        </a:xfrm>
      </p:grpSpPr>
      <p:sp>
        <p:nvSpPr>
          <p:cNvPr id="8" name="Text Placeholder 14">
            <a:extLst>
              <a:ext uri="{FF2B5EF4-FFF2-40B4-BE49-F238E27FC236}">
                <a16:creationId xmlns:a16="http://schemas.microsoft.com/office/drawing/2014/main" id="{C0E1C6CC-50BD-A7AE-30DA-B76673368179}"/>
              </a:ext>
            </a:extLst>
          </p:cNvPr>
          <p:cNvSpPr>
            <a:spLocks noGrp="1"/>
          </p:cNvSpPr>
          <p:nvPr>
            <p:ph type="body" sz="quarter" idx="10"/>
          </p:nvPr>
        </p:nvSpPr>
        <p:spPr>
          <a:xfrm>
            <a:off x="1007912" y="181055"/>
            <a:ext cx="10318749"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9" name="Google Shape;467;p5">
            <a:extLst>
              <a:ext uri="{FF2B5EF4-FFF2-40B4-BE49-F238E27FC236}">
                <a16:creationId xmlns:a16="http://schemas.microsoft.com/office/drawing/2014/main" id="{34A64403-3696-D4B2-402E-045BCF690BE5}"/>
              </a:ext>
            </a:extLst>
          </p:cNvPr>
          <p:cNvSpPr/>
          <p:nvPr/>
        </p:nvSpPr>
        <p:spPr>
          <a:xfrm>
            <a:off x="0" y="993140"/>
            <a:ext cx="12192000" cy="5871028"/>
          </a:xfrm>
          <a:prstGeom prst="rect">
            <a:avLst/>
          </a:prstGeom>
          <a:gradFill>
            <a:gsLst>
              <a:gs pos="0">
                <a:schemeClr val="bg2">
                  <a:lumMod val="75000"/>
                </a:schemeClr>
              </a:gs>
              <a:gs pos="7000">
                <a:schemeClr val="bg2">
                  <a:lumMod val="90000"/>
                </a:schemeClr>
              </a:gs>
              <a:gs pos="45000">
                <a:schemeClr val="dk1"/>
              </a:gs>
              <a:gs pos="70000">
                <a:schemeClr val="dk1"/>
              </a:gs>
              <a:gs pos="100000">
                <a:schemeClr val="accent2"/>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 name="Slide Number Placeholder 1">
            <a:extLst>
              <a:ext uri="{FF2B5EF4-FFF2-40B4-BE49-F238E27FC236}">
                <a16:creationId xmlns:a16="http://schemas.microsoft.com/office/drawing/2014/main" id="{3CE5C73B-9EA0-56AA-C774-057156A42D26}"/>
              </a:ext>
            </a:extLst>
          </p:cNvPr>
          <p:cNvSpPr txBox="1">
            <a:spLocks/>
          </p:cNvSpPr>
          <p:nvPr/>
        </p:nvSpPr>
        <p:spPr>
          <a:xfrm>
            <a:off x="9286524" y="655692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©VotesforSchools2023</a:t>
            </a:r>
          </a:p>
        </p:txBody>
      </p:sp>
    </p:spTree>
    <p:extLst>
      <p:ext uri="{BB962C8B-B14F-4D97-AF65-F5344CB8AC3E}">
        <p14:creationId xmlns:p14="http://schemas.microsoft.com/office/powerpoint/2010/main" val="152480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48370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05149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646892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1202166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A79F2-C9ED-4415-BA76-7E5E8CA052C0}" type="datetimeFigureOut">
              <a:rPr lang="en-GB" smtClean="0"/>
              <a:t>06/02/2024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497682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A79F2-C9ED-4415-BA76-7E5E8CA052C0}" type="datetimeFigureOut">
              <a:rPr lang="en-GB" smtClean="0"/>
              <a:t>06/02/2024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1788433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A79F2-C9ED-4415-BA76-7E5E8CA052C0}" type="datetimeFigureOut">
              <a:rPr lang="en-GB" smtClean="0"/>
              <a:t>06/02/2024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49705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DC2330-FBD7-7814-1852-7F9A7E9DA8CD}"/>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a:t>
            </a:r>
          </a:p>
        </p:txBody>
      </p:sp>
      <p:sp>
        <p:nvSpPr>
          <p:cNvPr id="8" name="Rectangle 7">
            <a:extLst>
              <a:ext uri="{FF2B5EF4-FFF2-40B4-BE49-F238E27FC236}">
                <a16:creationId xmlns:a16="http://schemas.microsoft.com/office/drawing/2014/main" id="{847285DB-49AC-EC71-0AB9-723DC867162D}"/>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281C0D4-C1A3-1DC8-F15A-26AD51E44A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0CC472C5-01BF-76B8-BDAE-F99EF2BA4881}"/>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B14D8007-2E82-3FBB-4AD7-2D218E51F0F1}"/>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57EC7BFA-ED8E-C7AB-407D-62E1F7EC1764}"/>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3A253CFB-8F08-7876-D03B-25DC772C444B}"/>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6C763346-FDB3-016F-6991-459A55CF1C8E}"/>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1E32CF37-254B-A553-846C-E5D7461C9D60}"/>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670A65CF-24F3-31CC-3BAB-2920F1F09D74}"/>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7612D37-A5BC-053A-3A12-18BE398F8426}"/>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3B8DD0-636E-6EEE-6648-1C7E2C3B71D0}"/>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B0D244D8-792E-B2D6-74E2-10099D9654F0}"/>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5D2A1D18-BEFE-597C-0ED0-43EC7B5FA135}"/>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531E0DB9-77AE-4DE8-D0BA-DCEBE8404603}"/>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E47022EA-5A61-97C7-BD05-7943C8F31591}"/>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651871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38027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198952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644550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55210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8E96-1F12-51BA-DCD9-D5635EF532D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A097AE-A1EE-E577-103F-DC73199783E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BC5E1-B34C-0092-3AEE-57ED0929A802}"/>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5" name="Footer Placeholder 4">
            <a:extLst>
              <a:ext uri="{FF2B5EF4-FFF2-40B4-BE49-F238E27FC236}">
                <a16:creationId xmlns:a16="http://schemas.microsoft.com/office/drawing/2014/main" id="{FE7FED85-F9E8-55E3-5531-5CDBBBF6CB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936955-CB7E-D879-648D-62E2610434BD}"/>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200766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5F18-9301-C5FE-B215-732903824C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99BD78-540D-FB52-FFB1-57A25CB2ED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6EA80B-C336-82D8-8F3B-D1F10F63D6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1CDD67-6413-9C30-E2A4-457F57B4F7D0}"/>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6" name="Footer Placeholder 5">
            <a:extLst>
              <a:ext uri="{FF2B5EF4-FFF2-40B4-BE49-F238E27FC236}">
                <a16:creationId xmlns:a16="http://schemas.microsoft.com/office/drawing/2014/main" id="{ADF0D53B-558B-E559-E29A-B71729BC40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D1F93F0-B0CE-8DD0-D67F-8CD2EB7A5E3B}"/>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417931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1C99-A2E3-924D-A99E-02037C386CF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C19AB7-6D90-9707-88BC-FECAAC02EB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77238-8C19-FFA9-0CC8-BEA67FFE609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43284F-73B3-99C0-DAB2-FF2C9BCFB25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14A4E-31CB-1C4A-2ADB-1D821A7A79C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ED6E17-0F04-69D3-031F-E1DE7FCE0345}"/>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8" name="Footer Placeholder 7">
            <a:extLst>
              <a:ext uri="{FF2B5EF4-FFF2-40B4-BE49-F238E27FC236}">
                <a16:creationId xmlns:a16="http://schemas.microsoft.com/office/drawing/2014/main" id="{3F8FD99D-380B-11C3-80FC-5551D18E79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577CD5B-28D6-C1C2-6A97-67A54A6028CE}"/>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410303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163D-F91A-5E89-9297-A25B5530A0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3EBA74-E26B-C2E6-E6EB-51A4F6CE44A4}"/>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4" name="Footer Placeholder 3">
            <a:extLst>
              <a:ext uri="{FF2B5EF4-FFF2-40B4-BE49-F238E27FC236}">
                <a16:creationId xmlns:a16="http://schemas.microsoft.com/office/drawing/2014/main" id="{94DD2B52-C5DA-FBD0-A77C-F49DAE93AC4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67E1153-114E-6A89-9925-0D3409877125}"/>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7979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03715-D517-D475-CCCA-076DEAE84848}"/>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3" name="Footer Placeholder 2">
            <a:extLst>
              <a:ext uri="{FF2B5EF4-FFF2-40B4-BE49-F238E27FC236}">
                <a16:creationId xmlns:a16="http://schemas.microsoft.com/office/drawing/2014/main" id="{30AA13EB-71A5-0132-4EA0-836A81A6737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D11AEFF-3832-45AC-4AF8-ED163CF6716B}"/>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394682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6879-8F71-0504-43C4-0878D367C2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C4E4D4-16BE-A00D-EE10-F64139C6912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DCFDBCB-99C2-F8BF-5297-71A557BC28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1C058-B29D-B98F-95E0-58F19A8F815C}"/>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6" name="Footer Placeholder 5">
            <a:extLst>
              <a:ext uri="{FF2B5EF4-FFF2-40B4-BE49-F238E27FC236}">
                <a16:creationId xmlns:a16="http://schemas.microsoft.com/office/drawing/2014/main" id="{0805561A-B0CA-8CAC-6CFF-6842C4B3F6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41040FD-C19F-1833-B18C-24945C89E41E}"/>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88626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8835-63CD-18A9-4CDA-96D146BA03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D51445-BBD7-FA6F-A4E3-23C8E0E1F1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5FE4FE-652C-9639-2888-B13AAFB056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B9977-4244-0ADD-87C4-7D329B56B298}"/>
              </a:ext>
            </a:extLst>
          </p:cNvPr>
          <p:cNvSpPr>
            <a:spLocks noGrp="1"/>
          </p:cNvSpPr>
          <p:nvPr>
            <p:ph type="dt" sz="half" idx="10"/>
          </p:nvPr>
        </p:nvSpPr>
        <p:spPr>
          <a:xfrm>
            <a:off x="838200" y="6356350"/>
            <a:ext cx="2743200" cy="365125"/>
          </a:xfrm>
          <a:prstGeom prst="rect">
            <a:avLst/>
          </a:prstGeom>
        </p:spPr>
        <p:txBody>
          <a:bodyPr/>
          <a:lstStyle/>
          <a:p>
            <a:fld id="{09FE373E-CB28-4BA9-B221-9A33CA7DEEC9}" type="datetimeFigureOut">
              <a:rPr lang="en-GB" smtClean="0"/>
              <a:t>06/02/2024</a:t>
            </a:fld>
            <a:endParaRPr lang="en-GB"/>
          </a:p>
        </p:txBody>
      </p:sp>
      <p:sp>
        <p:nvSpPr>
          <p:cNvPr id="6" name="Footer Placeholder 5">
            <a:extLst>
              <a:ext uri="{FF2B5EF4-FFF2-40B4-BE49-F238E27FC236}">
                <a16:creationId xmlns:a16="http://schemas.microsoft.com/office/drawing/2014/main" id="{C868B991-5B04-2CA2-5CF6-0B0275A9493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ED6C10F-5F8C-C485-8F1A-A22F78353093}"/>
              </a:ext>
            </a:extLst>
          </p:cNvPr>
          <p:cNvSpPr>
            <a:spLocks noGrp="1"/>
          </p:cNvSpPr>
          <p:nvPr>
            <p:ph type="sldNum" sz="quarter" idx="12"/>
          </p:nvPr>
        </p:nvSpPr>
        <p:spPr>
          <a:xfrm>
            <a:off x="8610600" y="6356350"/>
            <a:ext cx="2743200" cy="365125"/>
          </a:xfrm>
          <a:prstGeom prst="rect">
            <a:avLst/>
          </a:prstGeom>
        </p:spPr>
        <p:txBody>
          <a:bodyPr/>
          <a:lstStyle/>
          <a:p>
            <a:fld id="{CEC97FCA-9E97-42BB-9762-B3B5D11CCED7}" type="slidenum">
              <a:rPr lang="en-GB" smtClean="0"/>
              <a:t>‹#›</a:t>
            </a:fld>
            <a:endParaRPr lang="en-GB"/>
          </a:p>
        </p:txBody>
      </p:sp>
    </p:spTree>
    <p:extLst>
      <p:ext uri="{BB962C8B-B14F-4D97-AF65-F5344CB8AC3E}">
        <p14:creationId xmlns:p14="http://schemas.microsoft.com/office/powerpoint/2010/main" val="123168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51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A79F2-C9ED-4415-BA76-7E5E8CA052C0}" type="datetimeFigureOut">
              <a:rPr lang="en-GB" smtClean="0"/>
              <a:t>06/02/2024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50A49-4893-4CBC-B1D2-E824F2C12B2A}" type="slidenum">
              <a:rPr lang="en-GB" smtClean="0"/>
              <a:t>‹#›</a:t>
            </a:fld>
            <a:endParaRPr lang="en-GB"/>
          </a:p>
        </p:txBody>
      </p:sp>
    </p:spTree>
    <p:extLst>
      <p:ext uri="{BB962C8B-B14F-4D97-AF65-F5344CB8AC3E}">
        <p14:creationId xmlns:p14="http://schemas.microsoft.com/office/powerpoint/2010/main" val="4230909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ideo" Target="https://www.youtube.com/embed/Re6h30DhSZ8?feature=oembed"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4YwZstnsa80?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02E64984-1FBC-1DFB-2888-DD47DC806D7E}"/>
              </a:ext>
            </a:extLst>
          </p:cNvPr>
          <p:cNvGrpSpPr/>
          <p:nvPr/>
        </p:nvGrpSpPr>
        <p:grpSpPr>
          <a:xfrm flipH="1">
            <a:off x="0" y="144918"/>
            <a:ext cx="10764988" cy="6568164"/>
            <a:chOff x="5681490" y="2134464"/>
            <a:chExt cx="6340044" cy="3868322"/>
          </a:xfrm>
          <a:solidFill>
            <a:srgbClr val="5AC9CA">
              <a:alpha val="9804"/>
            </a:srgbClr>
          </a:solidFill>
        </p:grpSpPr>
        <p:sp>
          <p:nvSpPr>
            <p:cNvPr id="6" name="Freeform 5">
              <a:extLst>
                <a:ext uri="{FF2B5EF4-FFF2-40B4-BE49-F238E27FC236}">
                  <a16:creationId xmlns:a16="http://schemas.microsoft.com/office/drawing/2014/main" id="{B3AEAC6F-063B-41CA-84FE-82BF630557AA}"/>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EAE216B-F060-4D95-C3B9-35D36BCAEFEA}"/>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78DAA0DC-9E02-2C9F-A27A-21F47B4D02F7}"/>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C9C39E5E-E8B7-B43F-D393-8691C2B9CBE8}"/>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705874DC-AA2D-ABDE-F4D4-9FD2C44BAFEC}"/>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4FE92E38-E34B-C022-B463-12D674A9A3DE}"/>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0F06EE9A-E82B-11F0-CE5B-91167687F647}"/>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
        <p:nvSpPr>
          <p:cNvPr id="3" name="Title 1">
            <a:extLst>
              <a:ext uri="{FF2B5EF4-FFF2-40B4-BE49-F238E27FC236}">
                <a16:creationId xmlns:a16="http://schemas.microsoft.com/office/drawing/2014/main" id="{795E6184-794B-3074-203B-9770D447D930}"/>
              </a:ext>
            </a:extLst>
          </p:cNvPr>
          <p:cNvSpPr txBox="1">
            <a:spLocks/>
          </p:cNvSpPr>
          <p:nvPr/>
        </p:nvSpPr>
        <p:spPr>
          <a:xfrm>
            <a:off x="766763" y="2566105"/>
            <a:ext cx="1065847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dirty="0">
                <a:solidFill>
                  <a:srgbClr val="002060"/>
                </a:solidFill>
                <a:latin typeface="Oswald" pitchFamily="2" charset="77"/>
              </a:rPr>
              <a:t>Nicotine and Vaping</a:t>
            </a:r>
          </a:p>
        </p:txBody>
      </p:sp>
      <p:pic>
        <p:nvPicPr>
          <p:cNvPr id="13" name="Google Shape;134;p4">
            <a:extLst>
              <a:ext uri="{FF2B5EF4-FFF2-40B4-BE49-F238E27FC236}">
                <a16:creationId xmlns:a16="http://schemas.microsoft.com/office/drawing/2014/main" id="{CFC7374A-2A17-C7A2-6478-76B2C4A04DD5}"/>
              </a:ext>
            </a:extLst>
          </p:cNvPr>
          <p:cNvPicPr preferRelativeResize="0"/>
          <p:nvPr/>
        </p:nvPicPr>
        <p:blipFill rotWithShape="1">
          <a:blip r:embed="rId2">
            <a:alphaModFix/>
          </a:blip>
          <a:srcRect l="8376" t="30967" b="14604"/>
          <a:stretch/>
        </p:blipFill>
        <p:spPr>
          <a:xfrm>
            <a:off x="0" y="4154989"/>
            <a:ext cx="4550212" cy="2703012"/>
          </a:xfrm>
          <a:prstGeom prst="rect">
            <a:avLst/>
          </a:prstGeom>
          <a:noFill/>
          <a:ln>
            <a:noFill/>
          </a:ln>
        </p:spPr>
      </p:pic>
      <p:pic>
        <p:nvPicPr>
          <p:cNvPr id="14" name="Picture 13" descr="Shape&#10;&#10;Description automatically generated with medium confidence">
            <a:extLst>
              <a:ext uri="{FF2B5EF4-FFF2-40B4-BE49-F238E27FC236}">
                <a16:creationId xmlns:a16="http://schemas.microsoft.com/office/drawing/2014/main" id="{82E7FFB5-F5CB-B9AF-E499-864762055342}"/>
              </a:ext>
            </a:extLst>
          </p:cNvPr>
          <p:cNvPicPr>
            <a:picLocks noChangeAspect="1"/>
          </p:cNvPicPr>
          <p:nvPr/>
        </p:nvPicPr>
        <p:blipFill>
          <a:blip r:embed="rId3"/>
          <a:stretch>
            <a:fillRect/>
          </a:stretch>
        </p:blipFill>
        <p:spPr>
          <a:xfrm>
            <a:off x="4297348" y="4608936"/>
            <a:ext cx="2795647" cy="955180"/>
          </a:xfrm>
          <a:prstGeom prst="rect">
            <a:avLst/>
          </a:prstGeom>
        </p:spPr>
      </p:pic>
      <p:sp>
        <p:nvSpPr>
          <p:cNvPr id="15" name="Title 1">
            <a:extLst>
              <a:ext uri="{FF2B5EF4-FFF2-40B4-BE49-F238E27FC236}">
                <a16:creationId xmlns:a16="http://schemas.microsoft.com/office/drawing/2014/main" id="{3A47CBB3-6906-7274-18EC-156B294A1FA5}"/>
              </a:ext>
            </a:extLst>
          </p:cNvPr>
          <p:cNvSpPr txBox="1">
            <a:spLocks/>
          </p:cNvSpPr>
          <p:nvPr/>
        </p:nvSpPr>
        <p:spPr>
          <a:xfrm>
            <a:off x="766763" y="2086812"/>
            <a:ext cx="10658475" cy="526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spc="600" dirty="0">
                <a:solidFill>
                  <a:srgbClr val="5AC9CA"/>
                </a:solidFill>
                <a:latin typeface="Oswald Light" pitchFamily="2" charset="77"/>
              </a:rPr>
              <a:t>LESSON 2</a:t>
            </a:r>
          </a:p>
        </p:txBody>
      </p:sp>
      <p:pic>
        <p:nvPicPr>
          <p:cNvPr id="16" name="Picture 15" descr="A neon sign with text&#10;&#10;Description automatically generated with medium confidence">
            <a:extLst>
              <a:ext uri="{FF2B5EF4-FFF2-40B4-BE49-F238E27FC236}">
                <a16:creationId xmlns:a16="http://schemas.microsoft.com/office/drawing/2014/main" id="{F7BAD5BE-3664-3162-389F-A8E0872FE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67" y="5417736"/>
            <a:ext cx="2288478" cy="861012"/>
          </a:xfrm>
          <a:prstGeom prst="rect">
            <a:avLst/>
          </a:prstGeom>
        </p:spPr>
      </p:pic>
    </p:spTree>
    <p:extLst>
      <p:ext uri="{BB962C8B-B14F-4D97-AF65-F5344CB8AC3E}">
        <p14:creationId xmlns:p14="http://schemas.microsoft.com/office/powerpoint/2010/main" val="45138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81928EC7-53C8-C6DB-EDE1-CEF4E6A748DD}"/>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do vapes* work? </a:t>
            </a:r>
          </a:p>
        </p:txBody>
      </p:sp>
      <p:sp>
        <p:nvSpPr>
          <p:cNvPr id="20" name="Content Placeholder 2">
            <a:extLst>
              <a:ext uri="{FF2B5EF4-FFF2-40B4-BE49-F238E27FC236}">
                <a16:creationId xmlns:a16="http://schemas.microsoft.com/office/drawing/2014/main" id="{64299CCF-1C10-CFFF-7445-FC2A06F9D3F4}"/>
              </a:ext>
            </a:extLst>
          </p:cNvPr>
          <p:cNvSpPr txBox="1">
            <a:spLocks/>
          </p:cNvSpPr>
          <p:nvPr/>
        </p:nvSpPr>
        <p:spPr>
          <a:xfrm>
            <a:off x="712276" y="1489395"/>
            <a:ext cx="10489124"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Try and explain how vapes work using the information given.</a:t>
            </a:r>
          </a:p>
        </p:txBody>
      </p:sp>
      <p:sp>
        <p:nvSpPr>
          <p:cNvPr id="36" name="TextBox 35">
            <a:extLst>
              <a:ext uri="{FF2B5EF4-FFF2-40B4-BE49-F238E27FC236}">
                <a16:creationId xmlns:a16="http://schemas.microsoft.com/office/drawing/2014/main" id="{29C72DCD-3F2B-110C-0CC9-6CFA0E29B8C0}"/>
              </a:ext>
            </a:extLst>
          </p:cNvPr>
          <p:cNvSpPr txBox="1"/>
          <p:nvPr/>
        </p:nvSpPr>
        <p:spPr>
          <a:xfrm>
            <a:off x="803274" y="5542308"/>
            <a:ext cx="10698577" cy="276999"/>
          </a:xfrm>
          <a:prstGeom prst="rect">
            <a:avLst/>
          </a:prstGeom>
          <a:noFill/>
        </p:spPr>
        <p:txBody>
          <a:bodyPr wrap="square">
            <a:spAutoFit/>
          </a:bodyPr>
          <a:lstStyle/>
          <a:p>
            <a:pPr algn="ctr"/>
            <a:r>
              <a:rPr lang="en-GB" sz="1200" dirty="0">
                <a:latin typeface="Oswald Light" pitchFamily="2" charset="77"/>
              </a:rPr>
              <a:t>*Vape design is changing rapidly but these are the common features of most vapes</a:t>
            </a:r>
          </a:p>
        </p:txBody>
      </p:sp>
      <p:grpSp>
        <p:nvGrpSpPr>
          <p:cNvPr id="4" name="Group 3">
            <a:extLst>
              <a:ext uri="{FF2B5EF4-FFF2-40B4-BE49-F238E27FC236}">
                <a16:creationId xmlns:a16="http://schemas.microsoft.com/office/drawing/2014/main" id="{A78243D7-E406-FCF3-2A48-FB90A320E7D5}"/>
              </a:ext>
            </a:extLst>
          </p:cNvPr>
          <p:cNvGrpSpPr/>
          <p:nvPr/>
        </p:nvGrpSpPr>
        <p:grpSpPr>
          <a:xfrm>
            <a:off x="2573400" y="2207026"/>
            <a:ext cx="5771366" cy="2443947"/>
            <a:chOff x="3401896" y="1888667"/>
            <a:chExt cx="5771366" cy="2443947"/>
          </a:xfrm>
        </p:grpSpPr>
        <p:sp>
          <p:nvSpPr>
            <p:cNvPr id="5" name="Cylinder 3">
              <a:extLst>
                <a:ext uri="{FF2B5EF4-FFF2-40B4-BE49-F238E27FC236}">
                  <a16:creationId xmlns:a16="http://schemas.microsoft.com/office/drawing/2014/main" id="{39C8E235-83AB-336D-9B70-61F6B4F2EA50}"/>
                </a:ext>
              </a:extLst>
            </p:cNvPr>
            <p:cNvSpPr/>
            <p:nvPr/>
          </p:nvSpPr>
          <p:spPr>
            <a:xfrm rot="3613065">
              <a:off x="5938926" y="602854"/>
              <a:ext cx="697306" cy="577136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Cylinder 4">
              <a:extLst>
                <a:ext uri="{FF2B5EF4-FFF2-40B4-BE49-F238E27FC236}">
                  <a16:creationId xmlns:a16="http://schemas.microsoft.com/office/drawing/2014/main" id="{8CAC5F07-EF07-AA80-D8D3-462DCFB52E1B}"/>
                </a:ext>
              </a:extLst>
            </p:cNvPr>
            <p:cNvSpPr/>
            <p:nvPr/>
          </p:nvSpPr>
          <p:spPr>
            <a:xfrm rot="3613065">
              <a:off x="4979320" y="2694262"/>
              <a:ext cx="437784" cy="2838920"/>
            </a:xfrm>
            <a:prstGeom prst="can">
              <a:avLst>
                <a:gd name="adj" fmla="val 69558"/>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Cylinder 5">
              <a:extLst>
                <a:ext uri="{FF2B5EF4-FFF2-40B4-BE49-F238E27FC236}">
                  <a16:creationId xmlns:a16="http://schemas.microsoft.com/office/drawing/2014/main" id="{A8241877-9939-31C8-C8F6-2C4C6B3D44D9}"/>
                </a:ext>
              </a:extLst>
            </p:cNvPr>
            <p:cNvSpPr/>
            <p:nvPr/>
          </p:nvSpPr>
          <p:spPr>
            <a:xfrm rot="3613065">
              <a:off x="7508089" y="2082243"/>
              <a:ext cx="424204" cy="1166665"/>
            </a:xfrm>
            <a:prstGeom prst="can">
              <a:avLst>
                <a:gd name="adj" fmla="val 69558"/>
              </a:avLst>
            </a:prstGeom>
            <a:solidFill>
              <a:schemeClr val="bg2"/>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24C3430-1EE3-901D-2AFC-297A2A4EDD87}"/>
                </a:ext>
              </a:extLst>
            </p:cNvPr>
            <p:cNvPicPr>
              <a:picLocks noChangeAspect="1"/>
            </p:cNvPicPr>
            <p:nvPr/>
          </p:nvPicPr>
          <p:blipFill>
            <a:blip r:embed="rId3"/>
            <a:stretch>
              <a:fillRect/>
            </a:stretch>
          </p:blipFill>
          <p:spPr>
            <a:xfrm rot="19802607">
              <a:off x="6425986" y="2636076"/>
              <a:ext cx="1290224" cy="808883"/>
            </a:xfrm>
            <a:prstGeom prst="rect">
              <a:avLst/>
            </a:prstGeom>
          </p:spPr>
        </p:pic>
        <p:sp>
          <p:nvSpPr>
            <p:cNvPr id="10" name="Cylinder 10">
              <a:extLst>
                <a:ext uri="{FF2B5EF4-FFF2-40B4-BE49-F238E27FC236}">
                  <a16:creationId xmlns:a16="http://schemas.microsoft.com/office/drawing/2014/main" id="{BCDA9884-6EFF-918B-181A-78EBDC7CE922}"/>
                </a:ext>
              </a:extLst>
            </p:cNvPr>
            <p:cNvSpPr/>
            <p:nvPr/>
          </p:nvSpPr>
          <p:spPr>
            <a:xfrm rot="3613065">
              <a:off x="8410343" y="1840715"/>
              <a:ext cx="487482" cy="58338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6982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81928EC7-53C8-C6DB-EDE1-CEF4E6A748DD}"/>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do vapes* work? </a:t>
            </a:r>
          </a:p>
        </p:txBody>
      </p:sp>
      <p:sp>
        <p:nvSpPr>
          <p:cNvPr id="20" name="Content Placeholder 2">
            <a:extLst>
              <a:ext uri="{FF2B5EF4-FFF2-40B4-BE49-F238E27FC236}">
                <a16:creationId xmlns:a16="http://schemas.microsoft.com/office/drawing/2014/main" id="{64299CCF-1C10-CFFF-7445-FC2A06F9D3F4}"/>
              </a:ext>
            </a:extLst>
          </p:cNvPr>
          <p:cNvSpPr txBox="1">
            <a:spLocks/>
          </p:cNvSpPr>
          <p:nvPr/>
        </p:nvSpPr>
        <p:spPr>
          <a:xfrm>
            <a:off x="712276" y="1489395"/>
            <a:ext cx="10489124"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Try and explain how vapes work using the information given.</a:t>
            </a:r>
          </a:p>
        </p:txBody>
      </p:sp>
      <p:grpSp>
        <p:nvGrpSpPr>
          <p:cNvPr id="21" name="Group 20">
            <a:extLst>
              <a:ext uri="{FF2B5EF4-FFF2-40B4-BE49-F238E27FC236}">
                <a16:creationId xmlns:a16="http://schemas.microsoft.com/office/drawing/2014/main" id="{7FA74118-4461-BEEE-78BB-992BCC5E96B9}"/>
              </a:ext>
            </a:extLst>
          </p:cNvPr>
          <p:cNvGrpSpPr/>
          <p:nvPr/>
        </p:nvGrpSpPr>
        <p:grpSpPr>
          <a:xfrm>
            <a:off x="2573400" y="2207026"/>
            <a:ext cx="5771366" cy="2443947"/>
            <a:chOff x="3401896" y="1888667"/>
            <a:chExt cx="5771366" cy="2443947"/>
          </a:xfrm>
        </p:grpSpPr>
        <p:sp>
          <p:nvSpPr>
            <p:cNvPr id="23" name="Cylinder 3">
              <a:extLst>
                <a:ext uri="{FF2B5EF4-FFF2-40B4-BE49-F238E27FC236}">
                  <a16:creationId xmlns:a16="http://schemas.microsoft.com/office/drawing/2014/main" id="{82F4B8D3-E2ED-9993-A44F-2E4A83D50B5B}"/>
                </a:ext>
              </a:extLst>
            </p:cNvPr>
            <p:cNvSpPr/>
            <p:nvPr/>
          </p:nvSpPr>
          <p:spPr>
            <a:xfrm rot="3613065">
              <a:off x="5938926" y="602854"/>
              <a:ext cx="697306" cy="577136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Cylinder 4">
              <a:extLst>
                <a:ext uri="{FF2B5EF4-FFF2-40B4-BE49-F238E27FC236}">
                  <a16:creationId xmlns:a16="http://schemas.microsoft.com/office/drawing/2014/main" id="{AF463054-4E32-E827-F5D8-15F5567C408E}"/>
                </a:ext>
              </a:extLst>
            </p:cNvPr>
            <p:cNvSpPr/>
            <p:nvPr/>
          </p:nvSpPr>
          <p:spPr>
            <a:xfrm rot="3613065">
              <a:off x="4979320" y="2694262"/>
              <a:ext cx="437784" cy="2838920"/>
            </a:xfrm>
            <a:prstGeom prst="can">
              <a:avLst>
                <a:gd name="adj" fmla="val 69558"/>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ylinder 5">
              <a:extLst>
                <a:ext uri="{FF2B5EF4-FFF2-40B4-BE49-F238E27FC236}">
                  <a16:creationId xmlns:a16="http://schemas.microsoft.com/office/drawing/2014/main" id="{316BE425-8EAC-79E4-D5AB-6AB6750DC33B}"/>
                </a:ext>
              </a:extLst>
            </p:cNvPr>
            <p:cNvSpPr/>
            <p:nvPr/>
          </p:nvSpPr>
          <p:spPr>
            <a:xfrm rot="3613065">
              <a:off x="7508089" y="2082243"/>
              <a:ext cx="424204" cy="1166665"/>
            </a:xfrm>
            <a:prstGeom prst="can">
              <a:avLst>
                <a:gd name="adj" fmla="val 69558"/>
              </a:avLst>
            </a:prstGeom>
            <a:solidFill>
              <a:schemeClr val="bg2"/>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066D080A-12DD-468D-355C-01493781BF80}"/>
                </a:ext>
              </a:extLst>
            </p:cNvPr>
            <p:cNvPicPr>
              <a:picLocks noChangeAspect="1"/>
            </p:cNvPicPr>
            <p:nvPr/>
          </p:nvPicPr>
          <p:blipFill>
            <a:blip r:embed="rId3"/>
            <a:stretch>
              <a:fillRect/>
            </a:stretch>
          </p:blipFill>
          <p:spPr>
            <a:xfrm rot="19802607">
              <a:off x="6425986" y="2636076"/>
              <a:ext cx="1290224" cy="808883"/>
            </a:xfrm>
            <a:prstGeom prst="rect">
              <a:avLst/>
            </a:prstGeom>
          </p:spPr>
        </p:pic>
        <p:sp>
          <p:nvSpPr>
            <p:cNvPr id="27" name="Cylinder 10">
              <a:extLst>
                <a:ext uri="{FF2B5EF4-FFF2-40B4-BE49-F238E27FC236}">
                  <a16:creationId xmlns:a16="http://schemas.microsoft.com/office/drawing/2014/main" id="{2C24B575-32C0-B1A9-2C45-5EF7858B046A}"/>
                </a:ext>
              </a:extLst>
            </p:cNvPr>
            <p:cNvSpPr/>
            <p:nvPr/>
          </p:nvSpPr>
          <p:spPr>
            <a:xfrm rot="3613065">
              <a:off x="8410343" y="1840715"/>
              <a:ext cx="487482" cy="58338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Content Placeholder 2">
            <a:extLst>
              <a:ext uri="{FF2B5EF4-FFF2-40B4-BE49-F238E27FC236}">
                <a16:creationId xmlns:a16="http://schemas.microsoft.com/office/drawing/2014/main" id="{E91F2B10-EE43-33F8-A518-3725EF9E6872}"/>
              </a:ext>
            </a:extLst>
          </p:cNvPr>
          <p:cNvSpPr txBox="1">
            <a:spLocks/>
          </p:cNvSpPr>
          <p:nvPr/>
        </p:nvSpPr>
        <p:spPr>
          <a:xfrm>
            <a:off x="1063464" y="3547954"/>
            <a:ext cx="1169170"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600" b="1" dirty="0">
                <a:solidFill>
                  <a:schemeClr val="bg1"/>
                </a:solidFill>
                <a:latin typeface="Oswald Light" pitchFamily="2" charset="77"/>
              </a:rPr>
              <a:t>Battery</a:t>
            </a:r>
          </a:p>
        </p:txBody>
      </p:sp>
      <p:cxnSp>
        <p:nvCxnSpPr>
          <p:cNvPr id="5" name="Straight Connector 4">
            <a:extLst>
              <a:ext uri="{FF2B5EF4-FFF2-40B4-BE49-F238E27FC236}">
                <a16:creationId xmlns:a16="http://schemas.microsoft.com/office/drawing/2014/main" id="{57CE20A4-58B5-C397-6EC2-61D034ADC8D5}"/>
              </a:ext>
            </a:extLst>
          </p:cNvPr>
          <p:cNvCxnSpPr>
            <a:cxnSpLocks/>
          </p:cNvCxnSpPr>
          <p:nvPr/>
        </p:nvCxnSpPr>
        <p:spPr>
          <a:xfrm>
            <a:off x="2232634" y="3797354"/>
            <a:ext cx="2900060" cy="9200"/>
          </a:xfrm>
          <a:prstGeom prst="line">
            <a:avLst/>
          </a:prstGeom>
          <a:ln w="12700">
            <a:solidFill>
              <a:srgbClr val="5AC9C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F4503F-24AB-A375-3DE2-8E51EE630A4D}"/>
              </a:ext>
            </a:extLst>
          </p:cNvPr>
          <p:cNvCxnSpPr>
            <a:cxnSpLocks/>
          </p:cNvCxnSpPr>
          <p:nvPr/>
        </p:nvCxnSpPr>
        <p:spPr>
          <a:xfrm>
            <a:off x="3583820" y="3003436"/>
            <a:ext cx="2900060" cy="9200"/>
          </a:xfrm>
          <a:prstGeom prst="line">
            <a:avLst/>
          </a:prstGeom>
          <a:ln w="12700">
            <a:solidFill>
              <a:srgbClr val="5AC9C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6727622-61B0-AC6E-7B77-944467BD45CA}"/>
              </a:ext>
            </a:extLst>
          </p:cNvPr>
          <p:cNvSpPr txBox="1">
            <a:spLocks/>
          </p:cNvSpPr>
          <p:nvPr/>
        </p:nvSpPr>
        <p:spPr>
          <a:xfrm>
            <a:off x="3147618" y="2738264"/>
            <a:ext cx="1623338"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600" b="1" dirty="0">
                <a:solidFill>
                  <a:schemeClr val="bg1"/>
                </a:solidFill>
                <a:latin typeface="Oswald Light" pitchFamily="2" charset="77"/>
              </a:rPr>
              <a:t>Heating element</a:t>
            </a:r>
          </a:p>
        </p:txBody>
      </p:sp>
      <p:sp>
        <p:nvSpPr>
          <p:cNvPr id="8" name="Content Placeholder 2">
            <a:extLst>
              <a:ext uri="{FF2B5EF4-FFF2-40B4-BE49-F238E27FC236}">
                <a16:creationId xmlns:a16="http://schemas.microsoft.com/office/drawing/2014/main" id="{4B704BB8-4022-1E05-1667-7954AD56BA99}"/>
              </a:ext>
            </a:extLst>
          </p:cNvPr>
          <p:cNvSpPr txBox="1">
            <a:spLocks/>
          </p:cNvSpPr>
          <p:nvPr/>
        </p:nvSpPr>
        <p:spPr>
          <a:xfrm>
            <a:off x="9169731" y="1489395"/>
            <a:ext cx="1289454"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600" b="1" dirty="0">
                <a:solidFill>
                  <a:schemeClr val="bg1"/>
                </a:solidFill>
                <a:latin typeface="Oswald Light" pitchFamily="2" charset="77"/>
              </a:rPr>
              <a:t>Mouth piece</a:t>
            </a:r>
          </a:p>
        </p:txBody>
      </p:sp>
      <p:sp>
        <p:nvSpPr>
          <p:cNvPr id="15" name="Content Placeholder 2">
            <a:extLst>
              <a:ext uri="{FF2B5EF4-FFF2-40B4-BE49-F238E27FC236}">
                <a16:creationId xmlns:a16="http://schemas.microsoft.com/office/drawing/2014/main" id="{3C635A40-C2BF-D03D-9E8E-6750D5739DA9}"/>
              </a:ext>
            </a:extLst>
          </p:cNvPr>
          <p:cNvSpPr txBox="1">
            <a:spLocks/>
          </p:cNvSpPr>
          <p:nvPr/>
        </p:nvSpPr>
        <p:spPr>
          <a:xfrm>
            <a:off x="8303978" y="3287738"/>
            <a:ext cx="2118603" cy="645306"/>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600" b="1" dirty="0">
                <a:solidFill>
                  <a:schemeClr val="bg1"/>
                </a:solidFill>
                <a:latin typeface="Oswald Light" pitchFamily="2" charset="77"/>
              </a:rPr>
              <a:t>Cartridge (liquid and nicotine storage area)</a:t>
            </a:r>
          </a:p>
        </p:txBody>
      </p:sp>
      <p:cxnSp>
        <p:nvCxnSpPr>
          <p:cNvPr id="28" name="Elbow Connector 27">
            <a:extLst>
              <a:ext uri="{FF2B5EF4-FFF2-40B4-BE49-F238E27FC236}">
                <a16:creationId xmlns:a16="http://schemas.microsoft.com/office/drawing/2014/main" id="{3865B59B-8ABC-33E6-36F6-C9814EC31AFE}"/>
              </a:ext>
            </a:extLst>
          </p:cNvPr>
          <p:cNvCxnSpPr>
            <a:endCxn id="8" idx="1"/>
          </p:cNvCxnSpPr>
          <p:nvPr/>
        </p:nvCxnSpPr>
        <p:spPr>
          <a:xfrm flipV="1">
            <a:off x="7960655" y="1743396"/>
            <a:ext cx="1209076" cy="467922"/>
          </a:xfrm>
          <a:prstGeom prst="bentConnector3">
            <a:avLst>
              <a:gd name="adj1" fmla="val 28641"/>
            </a:avLst>
          </a:prstGeom>
          <a:ln w="12700">
            <a:solidFill>
              <a:srgbClr val="5AC9C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AD24A6C-CFB0-EC52-BC3B-A7BAF62C9956}"/>
              </a:ext>
            </a:extLst>
          </p:cNvPr>
          <p:cNvCxnSpPr/>
          <p:nvPr/>
        </p:nvCxnSpPr>
        <p:spPr>
          <a:xfrm rot="10800000">
            <a:off x="6993657" y="3083674"/>
            <a:ext cx="1492169" cy="535318"/>
          </a:xfrm>
          <a:prstGeom prst="bentConnector3">
            <a:avLst>
              <a:gd name="adj1" fmla="val 43191"/>
            </a:avLst>
          </a:prstGeom>
          <a:ln w="12700">
            <a:solidFill>
              <a:srgbClr val="5AC9C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9C72DCD-3F2B-110C-0CC9-6CFA0E29B8C0}"/>
              </a:ext>
            </a:extLst>
          </p:cNvPr>
          <p:cNvSpPr txBox="1"/>
          <p:nvPr/>
        </p:nvSpPr>
        <p:spPr>
          <a:xfrm>
            <a:off x="803274" y="5542308"/>
            <a:ext cx="10698577" cy="276999"/>
          </a:xfrm>
          <a:prstGeom prst="rect">
            <a:avLst/>
          </a:prstGeom>
          <a:noFill/>
        </p:spPr>
        <p:txBody>
          <a:bodyPr wrap="square">
            <a:spAutoFit/>
          </a:bodyPr>
          <a:lstStyle/>
          <a:p>
            <a:pPr algn="ctr"/>
            <a:r>
              <a:rPr lang="en-GB" sz="1200" dirty="0">
                <a:latin typeface="Oswald Light" pitchFamily="2" charset="77"/>
              </a:rPr>
              <a:t>*Vape design is changing rapidly but these are the common features of most vapes</a:t>
            </a:r>
          </a:p>
        </p:txBody>
      </p:sp>
    </p:spTree>
    <p:extLst>
      <p:ext uri="{BB962C8B-B14F-4D97-AF65-F5344CB8AC3E}">
        <p14:creationId xmlns:p14="http://schemas.microsoft.com/office/powerpoint/2010/main" val="239982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2">
            <a:extLst>
              <a:ext uri="{FF2B5EF4-FFF2-40B4-BE49-F238E27FC236}">
                <a16:creationId xmlns:a16="http://schemas.microsoft.com/office/drawing/2014/main" id="{81928EC7-53C8-C6DB-EDE1-CEF4E6A748DD}"/>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do vapes* work? </a:t>
            </a:r>
          </a:p>
        </p:txBody>
      </p:sp>
      <p:sp>
        <p:nvSpPr>
          <p:cNvPr id="20" name="Content Placeholder 2">
            <a:extLst>
              <a:ext uri="{FF2B5EF4-FFF2-40B4-BE49-F238E27FC236}">
                <a16:creationId xmlns:a16="http://schemas.microsoft.com/office/drawing/2014/main" id="{64299CCF-1C10-CFFF-7445-FC2A06F9D3F4}"/>
              </a:ext>
            </a:extLst>
          </p:cNvPr>
          <p:cNvSpPr txBox="1">
            <a:spLocks/>
          </p:cNvSpPr>
          <p:nvPr/>
        </p:nvSpPr>
        <p:spPr>
          <a:xfrm>
            <a:off x="712276" y="1489395"/>
            <a:ext cx="10489124"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Try and explain how vapes work using the information given.</a:t>
            </a:r>
          </a:p>
        </p:txBody>
      </p:sp>
      <p:grpSp>
        <p:nvGrpSpPr>
          <p:cNvPr id="21" name="Group 20">
            <a:extLst>
              <a:ext uri="{FF2B5EF4-FFF2-40B4-BE49-F238E27FC236}">
                <a16:creationId xmlns:a16="http://schemas.microsoft.com/office/drawing/2014/main" id="{7FA74118-4461-BEEE-78BB-992BCC5E96B9}"/>
              </a:ext>
            </a:extLst>
          </p:cNvPr>
          <p:cNvGrpSpPr/>
          <p:nvPr/>
        </p:nvGrpSpPr>
        <p:grpSpPr>
          <a:xfrm>
            <a:off x="2573400" y="2207026"/>
            <a:ext cx="5771366" cy="2443947"/>
            <a:chOff x="3401896" y="1888667"/>
            <a:chExt cx="5771366" cy="2443947"/>
          </a:xfrm>
        </p:grpSpPr>
        <p:sp>
          <p:nvSpPr>
            <p:cNvPr id="23" name="Cylinder 3">
              <a:extLst>
                <a:ext uri="{FF2B5EF4-FFF2-40B4-BE49-F238E27FC236}">
                  <a16:creationId xmlns:a16="http://schemas.microsoft.com/office/drawing/2014/main" id="{82F4B8D3-E2ED-9993-A44F-2E4A83D50B5B}"/>
                </a:ext>
              </a:extLst>
            </p:cNvPr>
            <p:cNvSpPr/>
            <p:nvPr/>
          </p:nvSpPr>
          <p:spPr>
            <a:xfrm rot="3613065">
              <a:off x="5938926" y="602854"/>
              <a:ext cx="697306" cy="577136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Cylinder 4">
              <a:extLst>
                <a:ext uri="{FF2B5EF4-FFF2-40B4-BE49-F238E27FC236}">
                  <a16:creationId xmlns:a16="http://schemas.microsoft.com/office/drawing/2014/main" id="{AF463054-4E32-E827-F5D8-15F5567C408E}"/>
                </a:ext>
              </a:extLst>
            </p:cNvPr>
            <p:cNvSpPr/>
            <p:nvPr/>
          </p:nvSpPr>
          <p:spPr>
            <a:xfrm rot="3613065">
              <a:off x="4979320" y="2694262"/>
              <a:ext cx="437784" cy="2838920"/>
            </a:xfrm>
            <a:prstGeom prst="can">
              <a:avLst>
                <a:gd name="adj" fmla="val 69558"/>
              </a:avLst>
            </a:prstGeom>
            <a:solidFill>
              <a:schemeClr val="accent3"/>
            </a:solidFill>
            <a:ln>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Cylinder 5">
              <a:extLst>
                <a:ext uri="{FF2B5EF4-FFF2-40B4-BE49-F238E27FC236}">
                  <a16:creationId xmlns:a16="http://schemas.microsoft.com/office/drawing/2014/main" id="{316BE425-8EAC-79E4-D5AB-6AB6750DC33B}"/>
                </a:ext>
              </a:extLst>
            </p:cNvPr>
            <p:cNvSpPr/>
            <p:nvPr/>
          </p:nvSpPr>
          <p:spPr>
            <a:xfrm rot="3613065">
              <a:off x="7508089" y="2082243"/>
              <a:ext cx="424204" cy="1166665"/>
            </a:xfrm>
            <a:prstGeom prst="can">
              <a:avLst>
                <a:gd name="adj" fmla="val 69558"/>
              </a:avLst>
            </a:prstGeom>
            <a:solidFill>
              <a:schemeClr val="bg2"/>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066D080A-12DD-468D-355C-01493781BF80}"/>
                </a:ext>
              </a:extLst>
            </p:cNvPr>
            <p:cNvPicPr>
              <a:picLocks noChangeAspect="1"/>
            </p:cNvPicPr>
            <p:nvPr/>
          </p:nvPicPr>
          <p:blipFill>
            <a:blip r:embed="rId3"/>
            <a:stretch>
              <a:fillRect/>
            </a:stretch>
          </p:blipFill>
          <p:spPr>
            <a:xfrm rot="19802607">
              <a:off x="6425986" y="2636076"/>
              <a:ext cx="1290224" cy="808883"/>
            </a:xfrm>
            <a:prstGeom prst="rect">
              <a:avLst/>
            </a:prstGeom>
          </p:spPr>
        </p:pic>
        <p:sp>
          <p:nvSpPr>
            <p:cNvPr id="27" name="Cylinder 10">
              <a:extLst>
                <a:ext uri="{FF2B5EF4-FFF2-40B4-BE49-F238E27FC236}">
                  <a16:creationId xmlns:a16="http://schemas.microsoft.com/office/drawing/2014/main" id="{2C24B575-32C0-B1A9-2C45-5EF7858B046A}"/>
                </a:ext>
              </a:extLst>
            </p:cNvPr>
            <p:cNvSpPr/>
            <p:nvPr/>
          </p:nvSpPr>
          <p:spPr>
            <a:xfrm rot="3613065">
              <a:off x="8410343" y="1840715"/>
              <a:ext cx="487482" cy="583386"/>
            </a:xfrm>
            <a:prstGeom prst="can">
              <a:avLst>
                <a:gd name="adj" fmla="val 69558"/>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Content Placeholder 2">
            <a:extLst>
              <a:ext uri="{FF2B5EF4-FFF2-40B4-BE49-F238E27FC236}">
                <a16:creationId xmlns:a16="http://schemas.microsoft.com/office/drawing/2014/main" id="{E91F2B10-EE43-33F8-A518-3725EF9E6872}"/>
              </a:ext>
            </a:extLst>
          </p:cNvPr>
          <p:cNvSpPr txBox="1">
            <a:spLocks/>
          </p:cNvSpPr>
          <p:nvPr/>
        </p:nvSpPr>
        <p:spPr>
          <a:xfrm>
            <a:off x="1063464" y="3547954"/>
            <a:ext cx="1169170"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800" b="1" dirty="0">
                <a:solidFill>
                  <a:schemeClr val="bg1"/>
                </a:solidFill>
                <a:latin typeface="Oswald Light" pitchFamily="2" charset="77"/>
              </a:rPr>
              <a:t>Battery</a:t>
            </a:r>
          </a:p>
        </p:txBody>
      </p:sp>
      <p:sp>
        <p:nvSpPr>
          <p:cNvPr id="3" name="Content Placeholder 2">
            <a:extLst>
              <a:ext uri="{FF2B5EF4-FFF2-40B4-BE49-F238E27FC236}">
                <a16:creationId xmlns:a16="http://schemas.microsoft.com/office/drawing/2014/main" id="{0AFA3407-7430-5543-8069-74C3A15A6798}"/>
              </a:ext>
            </a:extLst>
          </p:cNvPr>
          <p:cNvSpPr txBox="1">
            <a:spLocks/>
          </p:cNvSpPr>
          <p:nvPr/>
        </p:nvSpPr>
        <p:spPr>
          <a:xfrm>
            <a:off x="803275" y="4178081"/>
            <a:ext cx="1689548"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solidFill>
                <a:latin typeface="Oswald Light" pitchFamily="2" charset="77"/>
                <a:ea typeface="Lato" panose="020F0502020204030203" pitchFamily="34" charset="0"/>
                <a:cs typeface="Lato" panose="020F0502020204030203" pitchFamily="34" charset="0"/>
              </a:rPr>
              <a:t>The battery powers the device</a:t>
            </a:r>
          </a:p>
        </p:txBody>
      </p:sp>
      <p:cxnSp>
        <p:nvCxnSpPr>
          <p:cNvPr id="5" name="Straight Connector 4">
            <a:extLst>
              <a:ext uri="{FF2B5EF4-FFF2-40B4-BE49-F238E27FC236}">
                <a16:creationId xmlns:a16="http://schemas.microsoft.com/office/drawing/2014/main" id="{57CE20A4-58B5-C397-6EC2-61D034ADC8D5}"/>
              </a:ext>
            </a:extLst>
          </p:cNvPr>
          <p:cNvCxnSpPr>
            <a:cxnSpLocks/>
          </p:cNvCxnSpPr>
          <p:nvPr/>
        </p:nvCxnSpPr>
        <p:spPr>
          <a:xfrm flipV="1">
            <a:off x="2232634" y="3765251"/>
            <a:ext cx="2674288" cy="32103"/>
          </a:xfrm>
          <a:prstGeom prst="line">
            <a:avLst/>
          </a:prstGeom>
          <a:ln w="19050">
            <a:solidFill>
              <a:srgbClr val="FF696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F4503F-24AB-A375-3DE2-8E51EE630A4D}"/>
              </a:ext>
            </a:extLst>
          </p:cNvPr>
          <p:cNvCxnSpPr>
            <a:cxnSpLocks/>
          </p:cNvCxnSpPr>
          <p:nvPr/>
        </p:nvCxnSpPr>
        <p:spPr>
          <a:xfrm>
            <a:off x="3583820" y="3003436"/>
            <a:ext cx="2900060" cy="9200"/>
          </a:xfrm>
          <a:prstGeom prst="line">
            <a:avLst/>
          </a:prstGeom>
          <a:ln w="19050">
            <a:solidFill>
              <a:srgbClr val="FF696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6727622-61B0-AC6E-7B77-944467BD45CA}"/>
              </a:ext>
            </a:extLst>
          </p:cNvPr>
          <p:cNvSpPr txBox="1">
            <a:spLocks/>
          </p:cNvSpPr>
          <p:nvPr/>
        </p:nvSpPr>
        <p:spPr>
          <a:xfrm>
            <a:off x="3147618" y="2738264"/>
            <a:ext cx="1623338"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800" b="1" dirty="0">
                <a:solidFill>
                  <a:schemeClr val="bg1"/>
                </a:solidFill>
                <a:latin typeface="Oswald Light" pitchFamily="2" charset="77"/>
              </a:rPr>
              <a:t>Heating element</a:t>
            </a:r>
          </a:p>
        </p:txBody>
      </p:sp>
      <p:sp>
        <p:nvSpPr>
          <p:cNvPr id="10" name="Content Placeholder 2">
            <a:extLst>
              <a:ext uri="{FF2B5EF4-FFF2-40B4-BE49-F238E27FC236}">
                <a16:creationId xmlns:a16="http://schemas.microsoft.com/office/drawing/2014/main" id="{44D5D269-C579-F3EC-F4B2-01221273A78F}"/>
              </a:ext>
            </a:extLst>
          </p:cNvPr>
          <p:cNvSpPr txBox="1">
            <a:spLocks/>
          </p:cNvSpPr>
          <p:nvPr/>
        </p:nvSpPr>
        <p:spPr>
          <a:xfrm>
            <a:off x="8479303" y="1798395"/>
            <a:ext cx="3432859" cy="1128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solidFill>
                <a:latin typeface="Oswald Light" pitchFamily="2" charset="77"/>
                <a:ea typeface="Lato" panose="020F0502020204030203" pitchFamily="34" charset="0"/>
                <a:cs typeface="Lato" panose="020F0502020204030203" pitchFamily="34" charset="0"/>
              </a:rPr>
              <a:t>Vapour containing nicotine is released here. When the user inhales, a flow sensor activates the heating element that atomizes the liquid solution. </a:t>
            </a:r>
          </a:p>
        </p:txBody>
      </p:sp>
      <p:sp>
        <p:nvSpPr>
          <p:cNvPr id="8" name="Content Placeholder 2">
            <a:extLst>
              <a:ext uri="{FF2B5EF4-FFF2-40B4-BE49-F238E27FC236}">
                <a16:creationId xmlns:a16="http://schemas.microsoft.com/office/drawing/2014/main" id="{4B704BB8-4022-1E05-1667-7954AD56BA99}"/>
              </a:ext>
            </a:extLst>
          </p:cNvPr>
          <p:cNvSpPr txBox="1">
            <a:spLocks/>
          </p:cNvSpPr>
          <p:nvPr/>
        </p:nvSpPr>
        <p:spPr>
          <a:xfrm>
            <a:off x="9552489" y="1213468"/>
            <a:ext cx="1289454" cy="508001"/>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800" b="1" dirty="0">
                <a:solidFill>
                  <a:schemeClr val="bg1"/>
                </a:solidFill>
                <a:latin typeface="Oswald Light" pitchFamily="2" charset="77"/>
              </a:rPr>
              <a:t>Mouth piece</a:t>
            </a:r>
          </a:p>
        </p:txBody>
      </p:sp>
      <p:sp>
        <p:nvSpPr>
          <p:cNvPr id="13" name="Content Placeholder 2">
            <a:extLst>
              <a:ext uri="{FF2B5EF4-FFF2-40B4-BE49-F238E27FC236}">
                <a16:creationId xmlns:a16="http://schemas.microsoft.com/office/drawing/2014/main" id="{CBC7321E-0BBE-96C5-86FB-4649B95EA7DA}"/>
              </a:ext>
            </a:extLst>
          </p:cNvPr>
          <p:cNvSpPr txBox="1">
            <a:spLocks/>
          </p:cNvSpPr>
          <p:nvPr/>
        </p:nvSpPr>
        <p:spPr>
          <a:xfrm>
            <a:off x="7825588" y="4058035"/>
            <a:ext cx="3084175" cy="1128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solidFill>
                <a:latin typeface="Oswald Light" pitchFamily="2" charset="77"/>
                <a:ea typeface="Lato" panose="020F0502020204030203" pitchFamily="34" charset="0"/>
                <a:cs typeface="Lato" panose="020F0502020204030203" pitchFamily="34" charset="0"/>
              </a:rPr>
              <a:t>This liquid contains Propylene Glycol (a base for the e-liquid, that can have the flavourings added to it), Vegetable </a:t>
            </a:r>
            <a:r>
              <a:rPr lang="en-GB" sz="1800" dirty="0" err="1">
                <a:solidFill>
                  <a:schemeClr val="tx1"/>
                </a:solidFill>
                <a:latin typeface="Oswald Light" pitchFamily="2" charset="77"/>
                <a:ea typeface="Lato" panose="020F0502020204030203" pitchFamily="34" charset="0"/>
                <a:cs typeface="Lato" panose="020F0502020204030203" pitchFamily="34" charset="0"/>
              </a:rPr>
              <a:t>Glycerin</a:t>
            </a:r>
            <a:r>
              <a:rPr lang="en-GB" sz="1800" dirty="0">
                <a:solidFill>
                  <a:schemeClr val="tx1"/>
                </a:solidFill>
                <a:latin typeface="Oswald Light" pitchFamily="2" charset="77"/>
                <a:ea typeface="Lato" panose="020F0502020204030203" pitchFamily="34" charset="0"/>
                <a:cs typeface="Lato" panose="020F0502020204030203" pitchFamily="34" charset="0"/>
              </a:rPr>
              <a:t> (used to create vapour clouds), water, flavourings and the drug nicotine.</a:t>
            </a:r>
          </a:p>
        </p:txBody>
      </p:sp>
      <p:cxnSp>
        <p:nvCxnSpPr>
          <p:cNvPr id="28" name="Elbow Connector 27">
            <a:extLst>
              <a:ext uri="{FF2B5EF4-FFF2-40B4-BE49-F238E27FC236}">
                <a16:creationId xmlns:a16="http://schemas.microsoft.com/office/drawing/2014/main" id="{3865B59B-8ABC-33E6-36F6-C9814EC31AFE}"/>
              </a:ext>
            </a:extLst>
          </p:cNvPr>
          <p:cNvCxnSpPr>
            <a:cxnSpLocks/>
            <a:stCxn id="27" idx="1"/>
            <a:endCxn id="8" idx="1"/>
          </p:cNvCxnSpPr>
          <p:nvPr/>
        </p:nvCxnSpPr>
        <p:spPr>
          <a:xfrm flipV="1">
            <a:off x="8078754" y="1467469"/>
            <a:ext cx="1473735" cy="838413"/>
          </a:xfrm>
          <a:prstGeom prst="bentConnector3">
            <a:avLst>
              <a:gd name="adj1" fmla="val 26523"/>
            </a:avLst>
          </a:prstGeom>
          <a:ln w="19050">
            <a:solidFill>
              <a:srgbClr val="FF696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AD24A6C-CFB0-EC52-BC3B-A7BAF62C9956}"/>
              </a:ext>
            </a:extLst>
          </p:cNvPr>
          <p:cNvCxnSpPr>
            <a:cxnSpLocks/>
          </p:cNvCxnSpPr>
          <p:nvPr/>
        </p:nvCxnSpPr>
        <p:spPr>
          <a:xfrm rot="10800000">
            <a:off x="7422227" y="3141678"/>
            <a:ext cx="1063600" cy="477315"/>
          </a:xfrm>
          <a:prstGeom prst="bentConnector3">
            <a:avLst>
              <a:gd name="adj1" fmla="val 50000"/>
            </a:avLst>
          </a:prstGeom>
          <a:ln w="19050">
            <a:solidFill>
              <a:srgbClr val="FF696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9C72DCD-3F2B-110C-0CC9-6CFA0E29B8C0}"/>
              </a:ext>
            </a:extLst>
          </p:cNvPr>
          <p:cNvSpPr txBox="1"/>
          <p:nvPr/>
        </p:nvSpPr>
        <p:spPr>
          <a:xfrm>
            <a:off x="803274" y="5542308"/>
            <a:ext cx="10698577" cy="276999"/>
          </a:xfrm>
          <a:prstGeom prst="rect">
            <a:avLst/>
          </a:prstGeom>
          <a:noFill/>
        </p:spPr>
        <p:txBody>
          <a:bodyPr wrap="square">
            <a:spAutoFit/>
          </a:bodyPr>
          <a:lstStyle/>
          <a:p>
            <a:pPr algn="ctr"/>
            <a:r>
              <a:rPr lang="en-GB" sz="1200" dirty="0">
                <a:latin typeface="Oswald Light" pitchFamily="2" charset="77"/>
              </a:rPr>
              <a:t>*Vape design is changing rapidly but these are the common features of most vapes</a:t>
            </a:r>
          </a:p>
        </p:txBody>
      </p:sp>
      <p:sp>
        <p:nvSpPr>
          <p:cNvPr id="29" name="Content Placeholder 2">
            <a:extLst>
              <a:ext uri="{FF2B5EF4-FFF2-40B4-BE49-F238E27FC236}">
                <a16:creationId xmlns:a16="http://schemas.microsoft.com/office/drawing/2014/main" id="{1929DED3-F586-FB36-8C29-4A2188EBE8E4}"/>
              </a:ext>
            </a:extLst>
          </p:cNvPr>
          <p:cNvSpPr txBox="1">
            <a:spLocks/>
          </p:cNvSpPr>
          <p:nvPr/>
        </p:nvSpPr>
        <p:spPr>
          <a:xfrm>
            <a:off x="8303978" y="3287738"/>
            <a:ext cx="2118603" cy="645306"/>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GB" sz="1800" b="1" dirty="0">
                <a:solidFill>
                  <a:schemeClr val="bg1"/>
                </a:solidFill>
                <a:latin typeface="Oswald Light" pitchFamily="2" charset="77"/>
              </a:rPr>
              <a:t>Cartridge (liquid and nicotine storage area)</a:t>
            </a:r>
          </a:p>
        </p:txBody>
      </p:sp>
    </p:spTree>
    <p:extLst>
      <p:ext uri="{BB962C8B-B14F-4D97-AF65-F5344CB8AC3E}">
        <p14:creationId xmlns:p14="http://schemas.microsoft.com/office/powerpoint/2010/main" val="90856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E7460A74-418F-F770-7650-E5D05E93ABDC}"/>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What do vapes contain? </a:t>
            </a:r>
          </a:p>
        </p:txBody>
      </p:sp>
      <p:sp>
        <p:nvSpPr>
          <p:cNvPr id="5" name="Content Placeholder 2">
            <a:extLst>
              <a:ext uri="{FF2B5EF4-FFF2-40B4-BE49-F238E27FC236}">
                <a16:creationId xmlns:a16="http://schemas.microsoft.com/office/drawing/2014/main" id="{D239434E-72A3-BE80-3711-E5CA27FCD86F}"/>
              </a:ext>
            </a:extLst>
          </p:cNvPr>
          <p:cNvSpPr txBox="1">
            <a:spLocks/>
          </p:cNvSpPr>
          <p:nvPr/>
        </p:nvSpPr>
        <p:spPr>
          <a:xfrm>
            <a:off x="712276" y="1383319"/>
            <a:ext cx="323107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pic>
        <p:nvPicPr>
          <p:cNvPr id="2" name="Online Media 1" title="Lesson 2: What Do Vapes Contain? with Eve Taylor and Dr. Hannah Thurgur">
            <a:hlinkClick r:id="" action="ppaction://media"/>
            <a:extLst>
              <a:ext uri="{FF2B5EF4-FFF2-40B4-BE49-F238E27FC236}">
                <a16:creationId xmlns:a16="http://schemas.microsoft.com/office/drawing/2014/main" id="{579D33FF-F9B6-FFEA-A925-9A5C1640BBEF}"/>
              </a:ext>
            </a:extLst>
          </p:cNvPr>
          <p:cNvPicPr>
            <a:picLocks noRot="1" noChangeAspect="1"/>
          </p:cNvPicPr>
          <p:nvPr>
            <a:videoFile r:link="rId1"/>
          </p:nvPr>
        </p:nvPicPr>
        <p:blipFill>
          <a:blip r:embed="rId4"/>
          <a:stretch>
            <a:fillRect/>
          </a:stretch>
        </p:blipFill>
        <p:spPr>
          <a:xfrm>
            <a:off x="4247074" y="1464043"/>
            <a:ext cx="7198360" cy="4067073"/>
          </a:xfrm>
          <a:prstGeom prst="rect">
            <a:avLst/>
          </a:prstGeom>
        </p:spPr>
      </p:pic>
    </p:spTree>
    <p:extLst>
      <p:ext uri="{BB962C8B-B14F-4D97-AF65-F5344CB8AC3E}">
        <p14:creationId xmlns:p14="http://schemas.microsoft.com/office/powerpoint/2010/main" val="11891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2">
            <a:extLst>
              <a:ext uri="{FF2B5EF4-FFF2-40B4-BE49-F238E27FC236}">
                <a16:creationId xmlns:a16="http://schemas.microsoft.com/office/drawing/2014/main" id="{E4F18E6D-7D14-22F1-3B45-E41246630D7D}"/>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Task: Let’s look at the evidence*! </a:t>
            </a:r>
          </a:p>
        </p:txBody>
      </p:sp>
      <p:sp>
        <p:nvSpPr>
          <p:cNvPr id="12" name="TextBox 11">
            <a:extLst>
              <a:ext uri="{FF2B5EF4-FFF2-40B4-BE49-F238E27FC236}">
                <a16:creationId xmlns:a16="http://schemas.microsoft.com/office/drawing/2014/main" id="{9727353C-7A9D-B6BC-D899-E082E763C4B4}"/>
              </a:ext>
            </a:extLst>
          </p:cNvPr>
          <p:cNvSpPr txBox="1"/>
          <p:nvPr/>
        </p:nvSpPr>
        <p:spPr>
          <a:xfrm>
            <a:off x="803274" y="5429250"/>
            <a:ext cx="10698577" cy="276999"/>
          </a:xfrm>
          <a:prstGeom prst="rect">
            <a:avLst/>
          </a:prstGeom>
          <a:noFill/>
        </p:spPr>
        <p:txBody>
          <a:bodyPr wrap="square">
            <a:spAutoFit/>
          </a:bodyPr>
          <a:lstStyle/>
          <a:p>
            <a:pPr algn="ctr"/>
            <a:r>
              <a:rPr lang="en-GB" sz="1200" dirty="0">
                <a:latin typeface="Oswald Light" pitchFamily="2" charset="77"/>
              </a:rPr>
              <a:t>*Because vaping is a fairly new phenomenon, there is no conclusive long-term evidence yet</a:t>
            </a:r>
          </a:p>
        </p:txBody>
      </p:sp>
      <p:sp>
        <p:nvSpPr>
          <p:cNvPr id="13" name="Content Placeholder 2">
            <a:extLst>
              <a:ext uri="{FF2B5EF4-FFF2-40B4-BE49-F238E27FC236}">
                <a16:creationId xmlns:a16="http://schemas.microsoft.com/office/drawing/2014/main" id="{735793A0-BD91-A600-B987-5BA8C92D5067}"/>
              </a:ext>
            </a:extLst>
          </p:cNvPr>
          <p:cNvSpPr txBox="1">
            <a:spLocks/>
          </p:cNvSpPr>
          <p:nvPr/>
        </p:nvSpPr>
        <p:spPr>
          <a:xfrm>
            <a:off x="712276" y="1489395"/>
            <a:ext cx="10489124"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Your group will be given one of the following profiles: </a:t>
            </a:r>
          </a:p>
        </p:txBody>
      </p:sp>
      <p:pic>
        <p:nvPicPr>
          <p:cNvPr id="14" name="Picture 10" descr="Cartoon Annoyed Smoker Stock Illustration - Download Image Now - Adult,  Boys, Cheerful - iStock">
            <a:extLst>
              <a:ext uri="{FF2B5EF4-FFF2-40B4-BE49-F238E27FC236}">
                <a16:creationId xmlns:a16="http://schemas.microsoft.com/office/drawing/2014/main" id="{21D8CC44-2533-F268-9770-DF1DAF6B66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87" b="90723" l="9971" r="89932">
                        <a14:foregroundMark x1="31085" y1="22949" x2="31085" y2="22949"/>
                        <a14:foregroundMark x1="34604" y1="17383" x2="34604" y2="17383"/>
                        <a14:foregroundMark x1="32747" y1="11816" x2="32747" y2="11816"/>
                        <a14:foregroundMark x1="54839" y1="90723" x2="54839" y2="90723"/>
                        <a14:foregroundMark x1="61095" y1="8887" x2="61095" y2="8887"/>
                        <a14:backgroundMark x1="62952" y1="86621" x2="62952" y2="86621"/>
                      </a14:backgroundRemoval>
                    </a14:imgEffect>
                  </a14:imgLayer>
                </a14:imgProps>
              </a:ext>
              <a:ext uri="{28A0092B-C50C-407E-A947-70E740481C1C}">
                <a14:useLocalDpi xmlns:a14="http://schemas.microsoft.com/office/drawing/2010/main" val="0"/>
              </a:ext>
            </a:extLst>
          </a:blip>
          <a:srcRect/>
          <a:stretch>
            <a:fillRect/>
          </a:stretch>
        </p:blipFill>
        <p:spPr bwMode="auto">
          <a:xfrm>
            <a:off x="260391" y="2115234"/>
            <a:ext cx="2495096" cy="24974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1,400+ Black Teen Group Illustrations, Royalty-Free Vector Graphics &amp; Clip  Art - iStock">
            <a:extLst>
              <a:ext uri="{FF2B5EF4-FFF2-40B4-BE49-F238E27FC236}">
                <a16:creationId xmlns:a16="http://schemas.microsoft.com/office/drawing/2014/main" id="{05DECB7E-1220-D493-2309-A5C32DB53C8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99" b="94118" l="9804" r="89706">
                        <a14:foregroundMark x1="44608" y1="20425" x2="43301" y2="33497"/>
                        <a14:foregroundMark x1="52288" y1="92157" x2="54902" y2="91503"/>
                        <a14:foregroundMark x1="36765" y1="92810" x2="35458" y2="94118"/>
                        <a14:foregroundMark x1="58824" y1="6699" x2="58824" y2="6699"/>
                      </a14:backgroundRemoval>
                    </a14:imgEffect>
                  </a14:imgLayer>
                </a14:imgProps>
              </a:ext>
              <a:ext uri="{28A0092B-C50C-407E-A947-70E740481C1C}">
                <a14:useLocalDpi xmlns:a14="http://schemas.microsoft.com/office/drawing/2010/main" val="0"/>
              </a:ext>
            </a:extLst>
          </a:blip>
          <a:srcRect/>
          <a:stretch>
            <a:fillRect/>
          </a:stretch>
        </p:blipFill>
        <p:spPr bwMode="auto">
          <a:xfrm>
            <a:off x="4260765" y="2004675"/>
            <a:ext cx="2497410" cy="24974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female politician perform in front Vector Image">
            <a:extLst>
              <a:ext uri="{FF2B5EF4-FFF2-40B4-BE49-F238E27FC236}">
                <a16:creationId xmlns:a16="http://schemas.microsoft.com/office/drawing/2014/main" id="{2A0C0696-6826-0CDC-B11F-153A2EC42D5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23" r="19806" b="15359"/>
          <a:stretch/>
        </p:blipFill>
        <p:spPr bwMode="auto">
          <a:xfrm>
            <a:off x="8195771" y="1836629"/>
            <a:ext cx="1681613" cy="26654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5A7A010-7523-C4DD-8A9B-9D73F715284C}"/>
              </a:ext>
            </a:extLst>
          </p:cNvPr>
          <p:cNvSpPr txBox="1"/>
          <p:nvPr/>
        </p:nvSpPr>
        <p:spPr>
          <a:xfrm>
            <a:off x="2413553" y="2814002"/>
            <a:ext cx="1391971" cy="707886"/>
          </a:xfrm>
          <a:prstGeom prst="rect">
            <a:avLst/>
          </a:prstGeom>
          <a:noFill/>
        </p:spPr>
        <p:txBody>
          <a:bodyPr wrap="square">
            <a:spAutoFit/>
          </a:bodyPr>
          <a:lstStyle/>
          <a:p>
            <a:r>
              <a:rPr lang="en-GB" sz="2000" dirty="0">
                <a:latin typeface="Oswald" pitchFamily="2" charset="77"/>
              </a:rPr>
              <a:t>25-year-old smoker</a:t>
            </a:r>
          </a:p>
        </p:txBody>
      </p:sp>
      <p:sp>
        <p:nvSpPr>
          <p:cNvPr id="18" name="TextBox 17">
            <a:extLst>
              <a:ext uri="{FF2B5EF4-FFF2-40B4-BE49-F238E27FC236}">
                <a16:creationId xmlns:a16="http://schemas.microsoft.com/office/drawing/2014/main" id="{79BBE28B-77BA-221E-E3E5-B352F7AEEB6C}"/>
              </a:ext>
            </a:extLst>
          </p:cNvPr>
          <p:cNvSpPr txBox="1"/>
          <p:nvPr/>
        </p:nvSpPr>
        <p:spPr>
          <a:xfrm>
            <a:off x="6152795" y="2814002"/>
            <a:ext cx="1391971" cy="707886"/>
          </a:xfrm>
          <a:prstGeom prst="rect">
            <a:avLst/>
          </a:prstGeom>
          <a:noFill/>
        </p:spPr>
        <p:txBody>
          <a:bodyPr wrap="square">
            <a:spAutoFit/>
          </a:bodyPr>
          <a:lstStyle/>
          <a:p>
            <a:r>
              <a:rPr lang="en-GB" sz="2000" dirty="0">
                <a:latin typeface="Oswald" pitchFamily="2" charset="77"/>
              </a:rPr>
              <a:t>14-year-old non-smoker </a:t>
            </a:r>
          </a:p>
        </p:txBody>
      </p:sp>
      <p:sp>
        <p:nvSpPr>
          <p:cNvPr id="19" name="TextBox 18">
            <a:extLst>
              <a:ext uri="{FF2B5EF4-FFF2-40B4-BE49-F238E27FC236}">
                <a16:creationId xmlns:a16="http://schemas.microsoft.com/office/drawing/2014/main" id="{037764E7-36B0-C12A-F5EE-9732FFBB881F}"/>
              </a:ext>
            </a:extLst>
          </p:cNvPr>
          <p:cNvSpPr txBox="1"/>
          <p:nvPr/>
        </p:nvSpPr>
        <p:spPr>
          <a:xfrm>
            <a:off x="9941023" y="2814002"/>
            <a:ext cx="1391971" cy="707886"/>
          </a:xfrm>
          <a:prstGeom prst="rect">
            <a:avLst/>
          </a:prstGeom>
          <a:noFill/>
        </p:spPr>
        <p:txBody>
          <a:bodyPr wrap="square">
            <a:spAutoFit/>
          </a:bodyPr>
          <a:lstStyle/>
          <a:p>
            <a:r>
              <a:rPr lang="en-GB" sz="2000" dirty="0">
                <a:latin typeface="Oswald" pitchFamily="2" charset="77"/>
              </a:rPr>
              <a:t>Government minister</a:t>
            </a:r>
          </a:p>
        </p:txBody>
      </p:sp>
      <p:sp>
        <p:nvSpPr>
          <p:cNvPr id="22" name="Content Placeholder 2">
            <a:extLst>
              <a:ext uri="{FF2B5EF4-FFF2-40B4-BE49-F238E27FC236}">
                <a16:creationId xmlns:a16="http://schemas.microsoft.com/office/drawing/2014/main" id="{00730492-67F1-1E38-F598-4B17939AC7CA}"/>
              </a:ext>
            </a:extLst>
          </p:cNvPr>
          <p:cNvSpPr txBox="1">
            <a:spLocks/>
          </p:cNvSpPr>
          <p:nvPr/>
        </p:nvSpPr>
        <p:spPr>
          <a:xfrm>
            <a:off x="712275" y="4758280"/>
            <a:ext cx="11305553"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Each group will use the same information to decide the pros and cons of vaping from their perspective. </a:t>
            </a:r>
          </a:p>
        </p:txBody>
      </p:sp>
      <p:cxnSp>
        <p:nvCxnSpPr>
          <p:cNvPr id="24" name="Straight Connector 23">
            <a:extLst>
              <a:ext uri="{FF2B5EF4-FFF2-40B4-BE49-F238E27FC236}">
                <a16:creationId xmlns:a16="http://schemas.microsoft.com/office/drawing/2014/main" id="{8AB4695A-DDF7-BF94-92FF-1DF2F2C59F9B}"/>
              </a:ext>
            </a:extLst>
          </p:cNvPr>
          <p:cNvCxnSpPr/>
          <p:nvPr/>
        </p:nvCxnSpPr>
        <p:spPr>
          <a:xfrm>
            <a:off x="4260765" y="2344629"/>
            <a:ext cx="0" cy="1993866"/>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5BB9A4-D804-CD46-4A58-06BAAEDE292E}"/>
              </a:ext>
            </a:extLst>
          </p:cNvPr>
          <p:cNvCxnSpPr/>
          <p:nvPr/>
        </p:nvCxnSpPr>
        <p:spPr>
          <a:xfrm>
            <a:off x="7836722" y="2344629"/>
            <a:ext cx="0" cy="1993866"/>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93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2">
            <a:extLst>
              <a:ext uri="{FF2B5EF4-FFF2-40B4-BE49-F238E27FC236}">
                <a16:creationId xmlns:a16="http://schemas.microsoft.com/office/drawing/2014/main" id="{E4F18E6D-7D14-22F1-3B45-E41246630D7D}"/>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Task: Let’s look at the evidence*! </a:t>
            </a:r>
          </a:p>
        </p:txBody>
      </p:sp>
      <p:sp>
        <p:nvSpPr>
          <p:cNvPr id="22" name="Content Placeholder 2">
            <a:extLst>
              <a:ext uri="{FF2B5EF4-FFF2-40B4-BE49-F238E27FC236}">
                <a16:creationId xmlns:a16="http://schemas.microsoft.com/office/drawing/2014/main" id="{00730492-67F1-1E38-F598-4B17939AC7CA}"/>
              </a:ext>
            </a:extLst>
          </p:cNvPr>
          <p:cNvSpPr txBox="1">
            <a:spLocks/>
          </p:cNvSpPr>
          <p:nvPr/>
        </p:nvSpPr>
        <p:spPr>
          <a:xfrm>
            <a:off x="886447" y="4334343"/>
            <a:ext cx="3114053" cy="1152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dirty="0">
                <a:latin typeface="Oswald Light" pitchFamily="2" charset="77"/>
              </a:rPr>
              <a:t>Jonny thinks smoking is expensive but is unsure whether to quit smoking as he’s heard that vaping is just as bad, and he feels addicted to cigarettes.</a:t>
            </a:r>
          </a:p>
        </p:txBody>
      </p:sp>
      <p:sp>
        <p:nvSpPr>
          <p:cNvPr id="2" name="Content Placeholder 2">
            <a:extLst>
              <a:ext uri="{FF2B5EF4-FFF2-40B4-BE49-F238E27FC236}">
                <a16:creationId xmlns:a16="http://schemas.microsoft.com/office/drawing/2014/main" id="{28BE7554-29B6-7C15-62AF-47FC47EACA50}"/>
              </a:ext>
            </a:extLst>
          </p:cNvPr>
          <p:cNvSpPr txBox="1">
            <a:spLocks/>
          </p:cNvSpPr>
          <p:nvPr/>
        </p:nvSpPr>
        <p:spPr>
          <a:xfrm>
            <a:off x="4314458" y="4334343"/>
            <a:ext cx="3522264" cy="1152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dirty="0">
                <a:latin typeface="Oswald Light" pitchFamily="2" charset="77"/>
              </a:rPr>
              <a:t>Aisha loves playing sport but recently she has felt intrigued about trying a vape because it feels like everyone around her is vaping, she loves the smell of the flavours, and she wonders whether it might help her feel less stressed.</a:t>
            </a:r>
          </a:p>
        </p:txBody>
      </p:sp>
      <p:sp>
        <p:nvSpPr>
          <p:cNvPr id="3" name="Content Placeholder 2">
            <a:extLst>
              <a:ext uri="{FF2B5EF4-FFF2-40B4-BE49-F238E27FC236}">
                <a16:creationId xmlns:a16="http://schemas.microsoft.com/office/drawing/2014/main" id="{5284693F-6AA6-D4F3-28DC-ACC8A21F2543}"/>
              </a:ext>
            </a:extLst>
          </p:cNvPr>
          <p:cNvSpPr txBox="1">
            <a:spLocks/>
          </p:cNvSpPr>
          <p:nvPr/>
        </p:nvSpPr>
        <p:spPr>
          <a:xfrm>
            <a:off x="8152661" y="4334343"/>
            <a:ext cx="3114053" cy="1152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1600" dirty="0">
                <a:latin typeface="Oswald Light" pitchFamily="2" charset="77"/>
              </a:rPr>
              <a:t>The government minister is keen to reduce the harms of smoking in the population but is also worried about more young people trying vapes.</a:t>
            </a:r>
          </a:p>
        </p:txBody>
      </p:sp>
      <p:pic>
        <p:nvPicPr>
          <p:cNvPr id="4" name="Picture 10" descr="Cartoon Annoyed Smoker Stock Illustration - Download Image Now - Adult,  Boys, Cheerful - iStock">
            <a:extLst>
              <a:ext uri="{FF2B5EF4-FFF2-40B4-BE49-F238E27FC236}">
                <a16:creationId xmlns:a16="http://schemas.microsoft.com/office/drawing/2014/main" id="{77CCA296-8BE2-34C8-9198-6D569929C9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87" b="90723" l="9971" r="89932">
                        <a14:foregroundMark x1="31085" y1="22949" x2="31085" y2="22949"/>
                        <a14:foregroundMark x1="34604" y1="17383" x2="34604" y2="17383"/>
                        <a14:foregroundMark x1="32747" y1="11816" x2="32747" y2="11816"/>
                        <a14:foregroundMark x1="54839" y1="90723" x2="54839" y2="90723"/>
                        <a14:foregroundMark x1="61095" y1="8887" x2="61095" y2="8887"/>
                        <a14:backgroundMark x1="62952" y1="86621" x2="62952" y2="86621"/>
                      </a14:backgroundRemoval>
                    </a14:imgEffect>
                  </a14:imgLayer>
                </a14:imgProps>
              </a:ext>
              <a:ext uri="{28A0092B-C50C-407E-A947-70E740481C1C}">
                <a14:useLocalDpi xmlns:a14="http://schemas.microsoft.com/office/drawing/2010/main" val="0"/>
              </a:ext>
            </a:extLst>
          </a:blip>
          <a:srcRect/>
          <a:stretch>
            <a:fillRect/>
          </a:stretch>
        </p:blipFill>
        <p:spPr bwMode="auto">
          <a:xfrm>
            <a:off x="260391" y="1689974"/>
            <a:ext cx="2495096" cy="2497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400+ Black Teen Group Illustrations, Royalty-Free Vector Graphics &amp; Clip  Art - iStock">
            <a:extLst>
              <a:ext uri="{FF2B5EF4-FFF2-40B4-BE49-F238E27FC236}">
                <a16:creationId xmlns:a16="http://schemas.microsoft.com/office/drawing/2014/main" id="{24877181-D493-5B3F-AEA2-F2EF9FEE1E2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99" b="94118" l="9804" r="89706">
                        <a14:foregroundMark x1="44608" y1="20425" x2="43301" y2="33497"/>
                        <a14:foregroundMark x1="52288" y1="92157" x2="54902" y2="91503"/>
                        <a14:foregroundMark x1="36765" y1="92810" x2="35458" y2="94118"/>
                        <a14:foregroundMark x1="58824" y1="6699" x2="58824" y2="6699"/>
                      </a14:backgroundRemoval>
                    </a14:imgEffect>
                  </a14:imgLayer>
                </a14:imgProps>
              </a:ext>
              <a:ext uri="{28A0092B-C50C-407E-A947-70E740481C1C}">
                <a14:useLocalDpi xmlns:a14="http://schemas.microsoft.com/office/drawing/2010/main" val="0"/>
              </a:ext>
            </a:extLst>
          </a:blip>
          <a:srcRect/>
          <a:stretch>
            <a:fillRect/>
          </a:stretch>
        </p:blipFill>
        <p:spPr bwMode="auto">
          <a:xfrm>
            <a:off x="4260765" y="1579415"/>
            <a:ext cx="2497410" cy="2497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rtoon female politician perform in front Vector Image">
            <a:extLst>
              <a:ext uri="{FF2B5EF4-FFF2-40B4-BE49-F238E27FC236}">
                <a16:creationId xmlns:a16="http://schemas.microsoft.com/office/drawing/2014/main" id="{723F0187-2C75-4F27-715B-C2FB281D70F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523" r="19806" b="15359"/>
          <a:stretch/>
        </p:blipFill>
        <p:spPr bwMode="auto">
          <a:xfrm>
            <a:off x="8195771" y="1411369"/>
            <a:ext cx="1681613" cy="26654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DD5778-1D8B-094D-3FCF-C0EB4F4EE1B2}"/>
              </a:ext>
            </a:extLst>
          </p:cNvPr>
          <p:cNvSpPr txBox="1"/>
          <p:nvPr/>
        </p:nvSpPr>
        <p:spPr>
          <a:xfrm>
            <a:off x="2413553" y="2388742"/>
            <a:ext cx="1391971" cy="707886"/>
          </a:xfrm>
          <a:prstGeom prst="rect">
            <a:avLst/>
          </a:prstGeom>
          <a:noFill/>
        </p:spPr>
        <p:txBody>
          <a:bodyPr wrap="square">
            <a:spAutoFit/>
          </a:bodyPr>
          <a:lstStyle/>
          <a:p>
            <a:r>
              <a:rPr lang="en-GB" sz="2000" dirty="0">
                <a:latin typeface="Oswald" pitchFamily="2" charset="77"/>
              </a:rPr>
              <a:t>25-year-old smoker</a:t>
            </a:r>
          </a:p>
        </p:txBody>
      </p:sp>
      <p:sp>
        <p:nvSpPr>
          <p:cNvPr id="8" name="TextBox 7">
            <a:extLst>
              <a:ext uri="{FF2B5EF4-FFF2-40B4-BE49-F238E27FC236}">
                <a16:creationId xmlns:a16="http://schemas.microsoft.com/office/drawing/2014/main" id="{5FC1ADDF-FDBB-CFB1-1D93-66AC425BD922}"/>
              </a:ext>
            </a:extLst>
          </p:cNvPr>
          <p:cNvSpPr txBox="1"/>
          <p:nvPr/>
        </p:nvSpPr>
        <p:spPr>
          <a:xfrm>
            <a:off x="6152795" y="2388742"/>
            <a:ext cx="1391971" cy="707886"/>
          </a:xfrm>
          <a:prstGeom prst="rect">
            <a:avLst/>
          </a:prstGeom>
          <a:noFill/>
        </p:spPr>
        <p:txBody>
          <a:bodyPr wrap="square">
            <a:spAutoFit/>
          </a:bodyPr>
          <a:lstStyle/>
          <a:p>
            <a:r>
              <a:rPr lang="en-GB" sz="2000" dirty="0">
                <a:latin typeface="Oswald" pitchFamily="2" charset="77"/>
              </a:rPr>
              <a:t>14-year-old non-smoker </a:t>
            </a:r>
          </a:p>
        </p:txBody>
      </p:sp>
      <p:sp>
        <p:nvSpPr>
          <p:cNvPr id="9" name="TextBox 8">
            <a:extLst>
              <a:ext uri="{FF2B5EF4-FFF2-40B4-BE49-F238E27FC236}">
                <a16:creationId xmlns:a16="http://schemas.microsoft.com/office/drawing/2014/main" id="{0C106FAE-79D4-C246-FA0F-326C0BF1B1C0}"/>
              </a:ext>
            </a:extLst>
          </p:cNvPr>
          <p:cNvSpPr txBox="1"/>
          <p:nvPr/>
        </p:nvSpPr>
        <p:spPr>
          <a:xfrm>
            <a:off x="9941023" y="2388742"/>
            <a:ext cx="1391971" cy="707886"/>
          </a:xfrm>
          <a:prstGeom prst="rect">
            <a:avLst/>
          </a:prstGeom>
          <a:noFill/>
        </p:spPr>
        <p:txBody>
          <a:bodyPr wrap="square">
            <a:spAutoFit/>
          </a:bodyPr>
          <a:lstStyle/>
          <a:p>
            <a:r>
              <a:rPr lang="en-GB" sz="2000" dirty="0">
                <a:latin typeface="Oswald" pitchFamily="2" charset="77"/>
              </a:rPr>
              <a:t>Government minister</a:t>
            </a:r>
          </a:p>
        </p:txBody>
      </p:sp>
      <p:cxnSp>
        <p:nvCxnSpPr>
          <p:cNvPr id="10" name="Straight Connector 9">
            <a:extLst>
              <a:ext uri="{FF2B5EF4-FFF2-40B4-BE49-F238E27FC236}">
                <a16:creationId xmlns:a16="http://schemas.microsoft.com/office/drawing/2014/main" id="{B980CD2A-F616-AB0A-5DBE-F1402E78A5D0}"/>
              </a:ext>
            </a:extLst>
          </p:cNvPr>
          <p:cNvCxnSpPr/>
          <p:nvPr/>
        </p:nvCxnSpPr>
        <p:spPr>
          <a:xfrm>
            <a:off x="4260765" y="1919369"/>
            <a:ext cx="0" cy="1993866"/>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7B71CB-5E56-A06F-1EDC-E769E0BC4071}"/>
              </a:ext>
            </a:extLst>
          </p:cNvPr>
          <p:cNvCxnSpPr/>
          <p:nvPr/>
        </p:nvCxnSpPr>
        <p:spPr>
          <a:xfrm>
            <a:off x="7836722" y="1919369"/>
            <a:ext cx="0" cy="1993866"/>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43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FE531CAB-33AD-A781-8FF1-BF9F162C8DCA}"/>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What did you find?</a:t>
            </a:r>
          </a:p>
        </p:txBody>
      </p:sp>
      <p:pic>
        <p:nvPicPr>
          <p:cNvPr id="6" name="Picture 2" descr="Medical students and recently retired doctors could help coronavirus ...">
            <a:extLst>
              <a:ext uri="{FF2B5EF4-FFF2-40B4-BE49-F238E27FC236}">
                <a16:creationId xmlns:a16="http://schemas.microsoft.com/office/drawing/2014/main" id="{40E597C0-D85C-C9CA-4053-8DC2992C0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024" y="1566998"/>
            <a:ext cx="5558213" cy="372400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6D543E2-401F-1B2F-BA94-66ED1143A287}"/>
              </a:ext>
            </a:extLst>
          </p:cNvPr>
          <p:cNvSpPr txBox="1">
            <a:spLocks/>
          </p:cNvSpPr>
          <p:nvPr/>
        </p:nvSpPr>
        <p:spPr>
          <a:xfrm>
            <a:off x="712276" y="1489394"/>
            <a:ext cx="4153638" cy="910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Recently, Professor Sir Chris Whitty said in a Times article: </a:t>
            </a:r>
          </a:p>
        </p:txBody>
      </p:sp>
      <p:sp>
        <p:nvSpPr>
          <p:cNvPr id="10" name="TextBox 9">
            <a:extLst>
              <a:ext uri="{FF2B5EF4-FFF2-40B4-BE49-F238E27FC236}">
                <a16:creationId xmlns:a16="http://schemas.microsoft.com/office/drawing/2014/main" id="{550FFB66-43BD-A122-4CC4-0CE9EF0DF09E}"/>
              </a:ext>
            </a:extLst>
          </p:cNvPr>
          <p:cNvSpPr txBox="1"/>
          <p:nvPr/>
        </p:nvSpPr>
        <p:spPr>
          <a:xfrm>
            <a:off x="712276" y="2574919"/>
            <a:ext cx="4498521" cy="1708160"/>
          </a:xfrm>
          <a:prstGeom prst="rect">
            <a:avLst/>
          </a:prstGeom>
          <a:noFill/>
        </p:spPr>
        <p:txBody>
          <a:bodyPr wrap="square">
            <a:spAutoFit/>
          </a:bodyPr>
          <a:lstStyle/>
          <a:p>
            <a:pPr marL="0" indent="0">
              <a:buNone/>
            </a:pPr>
            <a:r>
              <a:rPr lang="en-GB" sz="3500" i="1" dirty="0">
                <a:solidFill>
                  <a:srgbClr val="5AC9CA"/>
                </a:solidFill>
                <a:latin typeface="Oswald" pitchFamily="2" charset="77"/>
              </a:rPr>
              <a:t>“If you smoke, vaping is much safer; if you don’t smoke, don’t vape.” </a:t>
            </a:r>
            <a:endParaRPr lang="en-GB" sz="3500" dirty="0">
              <a:solidFill>
                <a:srgbClr val="5AC9CA"/>
              </a:solidFill>
              <a:latin typeface="Oswald" pitchFamily="2" charset="77"/>
            </a:endParaRPr>
          </a:p>
        </p:txBody>
      </p:sp>
    </p:spTree>
    <p:extLst>
      <p:ext uri="{BB962C8B-B14F-4D97-AF65-F5344CB8AC3E}">
        <p14:creationId xmlns:p14="http://schemas.microsoft.com/office/powerpoint/2010/main" val="372860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EFCBBA7-8CD1-B5D8-1181-310EF5156EBC}"/>
              </a:ext>
            </a:extLst>
          </p:cNvPr>
          <p:cNvSpPr txBox="1">
            <a:spLocks/>
          </p:cNvSpPr>
          <p:nvPr/>
        </p:nvSpPr>
        <p:spPr>
          <a:xfrm>
            <a:off x="726811" y="447927"/>
            <a:ext cx="4251609" cy="665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600" b="1" dirty="0">
                <a:solidFill>
                  <a:srgbClr val="002060"/>
                </a:solidFill>
                <a:latin typeface="Oswald Light" pitchFamily="2" charset="77"/>
              </a:rPr>
              <a:t>Plenary A</a:t>
            </a:r>
          </a:p>
        </p:txBody>
      </p:sp>
      <p:sp>
        <p:nvSpPr>
          <p:cNvPr id="12" name="TextBox 11">
            <a:extLst>
              <a:ext uri="{FF2B5EF4-FFF2-40B4-BE49-F238E27FC236}">
                <a16:creationId xmlns:a16="http://schemas.microsoft.com/office/drawing/2014/main" id="{9CE9D62A-9FA6-146E-C6C0-0B3D4F669EBD}"/>
              </a:ext>
            </a:extLst>
          </p:cNvPr>
          <p:cNvSpPr txBox="1"/>
          <p:nvPr/>
        </p:nvSpPr>
        <p:spPr>
          <a:xfrm>
            <a:off x="726811" y="1607389"/>
            <a:ext cx="2920610" cy="3416320"/>
          </a:xfrm>
          <a:prstGeom prst="rect">
            <a:avLst/>
          </a:prstGeom>
          <a:noFill/>
        </p:spPr>
        <p:txBody>
          <a:bodyPr wrap="square">
            <a:spAutoFit/>
          </a:bodyPr>
          <a:lstStyle/>
          <a:p>
            <a:r>
              <a:rPr lang="en-GB" sz="2400" dirty="0">
                <a:latin typeface="Oswald Light" pitchFamily="2" charset="77"/>
              </a:rPr>
              <a:t>Design a message that is between 10-15 words in length that could be put on the packets of e-cigarettes that would </a:t>
            </a:r>
            <a:r>
              <a:rPr lang="en-GB" sz="2400" b="1" dirty="0">
                <a:latin typeface="Oswald Light" pitchFamily="2" charset="77"/>
              </a:rPr>
              <a:t>discourage non-smokers </a:t>
            </a:r>
            <a:r>
              <a:rPr lang="en-GB" sz="2400" dirty="0">
                <a:latin typeface="Oswald Light" pitchFamily="2" charset="77"/>
              </a:rPr>
              <a:t>but </a:t>
            </a:r>
            <a:r>
              <a:rPr lang="en-GB" sz="2400" b="1" dirty="0">
                <a:latin typeface="Oswald Light" pitchFamily="2" charset="77"/>
              </a:rPr>
              <a:t>encourage smokers </a:t>
            </a:r>
            <a:r>
              <a:rPr lang="en-GB" sz="2400" dirty="0">
                <a:latin typeface="Oswald Light" pitchFamily="2" charset="77"/>
              </a:rPr>
              <a:t>to use them as an alternative to smoking. </a:t>
            </a:r>
            <a:endParaRPr lang="en-US" sz="2400" dirty="0">
              <a:latin typeface="Oswald Light" pitchFamily="2" charset="77"/>
            </a:endParaRPr>
          </a:p>
        </p:txBody>
      </p:sp>
      <p:sp>
        <p:nvSpPr>
          <p:cNvPr id="13" name="TextBox 12">
            <a:extLst>
              <a:ext uri="{FF2B5EF4-FFF2-40B4-BE49-F238E27FC236}">
                <a16:creationId xmlns:a16="http://schemas.microsoft.com/office/drawing/2014/main" id="{DEA1BEBC-8451-4289-6A8C-BEC318BE51B9}"/>
              </a:ext>
            </a:extLst>
          </p:cNvPr>
          <p:cNvSpPr txBox="1"/>
          <p:nvPr/>
        </p:nvSpPr>
        <p:spPr>
          <a:xfrm>
            <a:off x="3804005" y="2488704"/>
            <a:ext cx="1959263" cy="1815882"/>
          </a:xfrm>
          <a:prstGeom prst="rect">
            <a:avLst/>
          </a:prstGeom>
          <a:noFill/>
          <a:ln w="19050">
            <a:solidFill>
              <a:srgbClr val="5AC9CA"/>
            </a:solidFill>
          </a:ln>
        </p:spPr>
        <p:txBody>
          <a:bodyPr wrap="square" rtlCol="0">
            <a:spAutoFit/>
          </a:bodyPr>
          <a:lstStyle/>
          <a:p>
            <a:pPr algn="ctr"/>
            <a:endParaRPr lang="en-GB" sz="1600" b="1" dirty="0">
              <a:latin typeface="Oswald" pitchFamily="2" charset="77"/>
              <a:cs typeface="Helvetica" panose="020B0604020202020204" pitchFamily="34" charset="0"/>
            </a:endParaRPr>
          </a:p>
          <a:p>
            <a:pPr algn="ctr"/>
            <a:r>
              <a:rPr lang="en-GB" sz="1600" b="1" dirty="0">
                <a:latin typeface="Oswald" pitchFamily="2" charset="77"/>
                <a:cs typeface="Helvetica" panose="020B0604020202020204" pitchFamily="34" charset="0"/>
              </a:rPr>
              <a:t>THIS PRODUCT CONTAINS NICOTINE WHICH IS A HIGHLY ADDICTIVE SUBSTANCE</a:t>
            </a:r>
          </a:p>
          <a:p>
            <a:pPr algn="ctr"/>
            <a:endParaRPr lang="en-GB" sz="1600" b="1" dirty="0">
              <a:latin typeface="Oswald" pitchFamily="2" charset="77"/>
              <a:cs typeface="Helvetica" panose="020B0604020202020204" pitchFamily="34" charset="0"/>
            </a:endParaRPr>
          </a:p>
        </p:txBody>
      </p:sp>
      <p:sp>
        <p:nvSpPr>
          <p:cNvPr id="14" name="TextBox 13">
            <a:extLst>
              <a:ext uri="{FF2B5EF4-FFF2-40B4-BE49-F238E27FC236}">
                <a16:creationId xmlns:a16="http://schemas.microsoft.com/office/drawing/2014/main" id="{7F21CCB1-342D-18C8-A147-8581B797532F}"/>
              </a:ext>
            </a:extLst>
          </p:cNvPr>
          <p:cNvSpPr txBox="1"/>
          <p:nvPr/>
        </p:nvSpPr>
        <p:spPr>
          <a:xfrm>
            <a:off x="2948258" y="4417185"/>
            <a:ext cx="3670755" cy="338554"/>
          </a:xfrm>
          <a:prstGeom prst="rect">
            <a:avLst/>
          </a:prstGeom>
          <a:noFill/>
        </p:spPr>
        <p:txBody>
          <a:bodyPr wrap="square" rtlCol="0">
            <a:spAutoFit/>
          </a:bodyPr>
          <a:lstStyle/>
          <a:p>
            <a:pPr algn="ctr"/>
            <a:r>
              <a:rPr lang="en-GB" sz="1600" dirty="0">
                <a:latin typeface="Oswald Light" pitchFamily="2" charset="77"/>
              </a:rPr>
              <a:t>Current messaging </a:t>
            </a:r>
          </a:p>
        </p:txBody>
      </p:sp>
      <p:sp>
        <p:nvSpPr>
          <p:cNvPr id="15" name="Content Placeholder 2">
            <a:extLst>
              <a:ext uri="{FF2B5EF4-FFF2-40B4-BE49-F238E27FC236}">
                <a16:creationId xmlns:a16="http://schemas.microsoft.com/office/drawing/2014/main" id="{1642F5E5-04A3-1057-7587-9570AC3AD286}"/>
              </a:ext>
            </a:extLst>
          </p:cNvPr>
          <p:cNvSpPr txBox="1">
            <a:spLocks/>
          </p:cNvSpPr>
          <p:nvPr/>
        </p:nvSpPr>
        <p:spPr>
          <a:xfrm>
            <a:off x="6114257" y="447424"/>
            <a:ext cx="4851195"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600" b="1" dirty="0">
                <a:solidFill>
                  <a:srgbClr val="002060"/>
                </a:solidFill>
                <a:latin typeface="Oswald Light" pitchFamily="2" charset="77"/>
              </a:rPr>
              <a:t>Plenary B - Fill in the blanks </a:t>
            </a:r>
          </a:p>
        </p:txBody>
      </p:sp>
      <p:sp>
        <p:nvSpPr>
          <p:cNvPr id="19" name="Content Placeholder 2">
            <a:extLst>
              <a:ext uri="{FF2B5EF4-FFF2-40B4-BE49-F238E27FC236}">
                <a16:creationId xmlns:a16="http://schemas.microsoft.com/office/drawing/2014/main" id="{D392B658-BCE6-6033-1BED-1EB59821E77D}"/>
              </a:ext>
            </a:extLst>
          </p:cNvPr>
          <p:cNvSpPr txBox="1">
            <a:spLocks/>
          </p:cNvSpPr>
          <p:nvPr/>
        </p:nvSpPr>
        <p:spPr>
          <a:xfrm>
            <a:off x="6248489" y="1359243"/>
            <a:ext cx="5176750" cy="3743980"/>
          </a:xfrm>
          <a:prstGeom prst="rect">
            <a:avLst/>
          </a:prstGeom>
          <a:ln w="19050">
            <a:solidFill>
              <a:srgbClr val="5AC9CA"/>
            </a:solidFill>
          </a:ln>
        </p:spPr>
        <p:style>
          <a:lnRef idx="2">
            <a:schemeClr val="accent5"/>
          </a:lnRef>
          <a:fillRef idx="1">
            <a:schemeClr val="lt1"/>
          </a:fillRef>
          <a:effectRef idx="0">
            <a:schemeClr val="accent5"/>
          </a:effectRef>
          <a:fontRef idx="minor">
            <a:schemeClr val="dk1"/>
          </a:fontRef>
        </p:style>
        <p:txBody>
          <a:bodyPr lIns="180000" tIns="180000" rIns="180000" bIns="18000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20000"/>
              </a:lnSpc>
              <a:buFont typeface="Arial" panose="020B0604020202020204" pitchFamily="34" charset="0"/>
              <a:buNone/>
            </a:pPr>
            <a:r>
              <a:rPr lang="en-GB" sz="2000" dirty="0">
                <a:latin typeface="Oswald Light" pitchFamily="2" charset="77"/>
              </a:rPr>
              <a:t>Vapes, otherwise known as ______________ are devices that work by heating a liquid that contains _________________, other chemicals and sometimes the drug _____________. When heated, the device produces a _______________ which is then inhaled into the _________. Vapes, unlike cigarettes, heat nicotine that has been extracted from the tobacco plant rather than burning the entire _________________ leaf. Therefore, vapes do not produce tar and carbon monoxide, two of the most harmful elements in tobacco smoke. There are however significant harms associated with vaping.</a:t>
            </a:r>
          </a:p>
        </p:txBody>
      </p:sp>
      <p:sp>
        <p:nvSpPr>
          <p:cNvPr id="23" name="Content Placeholder 2">
            <a:extLst>
              <a:ext uri="{FF2B5EF4-FFF2-40B4-BE49-F238E27FC236}">
                <a16:creationId xmlns:a16="http://schemas.microsoft.com/office/drawing/2014/main" id="{C36C8639-D0DC-ADF8-8EAA-A5EAB8B85349}"/>
              </a:ext>
            </a:extLst>
          </p:cNvPr>
          <p:cNvSpPr txBox="1">
            <a:spLocks/>
          </p:cNvSpPr>
          <p:nvPr/>
        </p:nvSpPr>
        <p:spPr>
          <a:xfrm>
            <a:off x="803276" y="5291678"/>
            <a:ext cx="10621963" cy="562699"/>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400" dirty="0">
                <a:solidFill>
                  <a:schemeClr val="bg1"/>
                </a:solidFill>
                <a:latin typeface="Oswald Light" pitchFamily="2" charset="77"/>
              </a:rPr>
              <a:t>If you have time, do both!</a:t>
            </a:r>
          </a:p>
        </p:txBody>
      </p:sp>
    </p:spTree>
    <p:extLst>
      <p:ext uri="{BB962C8B-B14F-4D97-AF65-F5344CB8AC3E}">
        <p14:creationId xmlns:p14="http://schemas.microsoft.com/office/powerpoint/2010/main" val="232792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96B8A1E2-36D3-E507-7345-E29314170BA9}"/>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Suggestions for Plenary A</a:t>
            </a:r>
          </a:p>
        </p:txBody>
      </p:sp>
      <p:pic>
        <p:nvPicPr>
          <p:cNvPr id="6" name="Picture 2" descr="UKNSCC - UK National Smoking Cessation Conference">
            <a:extLst>
              <a:ext uri="{FF2B5EF4-FFF2-40B4-BE49-F238E27FC236}">
                <a16:creationId xmlns:a16="http://schemas.microsoft.com/office/drawing/2014/main" id="{D7D32A23-5D1B-65D2-9099-6C7599CAA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76" y="1435100"/>
            <a:ext cx="2749779" cy="412466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752DC8A8-2945-56F1-B55C-DFC7CF9A73D3}"/>
              </a:ext>
            </a:extLst>
          </p:cNvPr>
          <p:cNvSpPr txBox="1">
            <a:spLocks/>
          </p:cNvSpPr>
          <p:nvPr/>
        </p:nvSpPr>
        <p:spPr>
          <a:xfrm>
            <a:off x="3855385" y="1645164"/>
            <a:ext cx="4411659" cy="32357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500" dirty="0">
                <a:latin typeface="Oswald Light" pitchFamily="2" charset="77"/>
              </a:rPr>
              <a:t>Lynne Dawkins and her team developed and tested 20 different messages. They found that this message on vapes did indeed increase smokers’ intentions to purchase a vape but did not increase intentions to purchase in non-smokers. </a:t>
            </a:r>
          </a:p>
        </p:txBody>
      </p:sp>
      <p:sp>
        <p:nvSpPr>
          <p:cNvPr id="10" name="TextBox 9">
            <a:extLst>
              <a:ext uri="{FF2B5EF4-FFF2-40B4-BE49-F238E27FC236}">
                <a16:creationId xmlns:a16="http://schemas.microsoft.com/office/drawing/2014/main" id="{244BA8FC-08C5-099D-F9AB-F1543473E3C4}"/>
              </a:ext>
            </a:extLst>
          </p:cNvPr>
          <p:cNvSpPr txBox="1"/>
          <p:nvPr/>
        </p:nvSpPr>
        <p:spPr>
          <a:xfrm>
            <a:off x="8672732" y="2231988"/>
            <a:ext cx="2464934" cy="2062103"/>
          </a:xfrm>
          <a:prstGeom prst="rect">
            <a:avLst/>
          </a:prstGeom>
          <a:noFill/>
          <a:ln w="19050">
            <a:solidFill>
              <a:srgbClr val="5AC9CA"/>
            </a:solidFill>
          </a:ln>
        </p:spPr>
        <p:txBody>
          <a:bodyPr wrap="square" rtlCol="0">
            <a:spAutoFit/>
          </a:bodyPr>
          <a:lstStyle/>
          <a:p>
            <a:pPr algn="ctr"/>
            <a:endParaRPr lang="en-GB" sz="1600" b="1" dirty="0">
              <a:latin typeface="Oswald" pitchFamily="2" charset="77"/>
              <a:cs typeface="Helvetica" panose="020B0604020202020204" pitchFamily="34" charset="0"/>
            </a:endParaRPr>
          </a:p>
          <a:p>
            <a:pPr algn="ctr"/>
            <a:r>
              <a:rPr lang="en-GB" sz="2400" dirty="0">
                <a:latin typeface="Oswald" pitchFamily="2" charset="77"/>
                <a:cs typeface="Helvetica" panose="020B0604020202020204" pitchFamily="34" charset="0"/>
              </a:rPr>
              <a:t>USE OF THIS PRODUCT IS MUCH LESS HARMFUL THAN SMOKING</a:t>
            </a:r>
          </a:p>
          <a:p>
            <a:pPr algn="ctr"/>
            <a:endParaRPr lang="en-GB" sz="1600" b="1" dirty="0">
              <a:latin typeface="Oswald" pitchFamily="2" charset="77"/>
              <a:cs typeface="Helvetica" panose="020B0604020202020204" pitchFamily="34" charset="0"/>
            </a:endParaRPr>
          </a:p>
        </p:txBody>
      </p:sp>
      <p:sp>
        <p:nvSpPr>
          <p:cNvPr id="11" name="Content Placeholder 2">
            <a:extLst>
              <a:ext uri="{FF2B5EF4-FFF2-40B4-BE49-F238E27FC236}">
                <a16:creationId xmlns:a16="http://schemas.microsoft.com/office/drawing/2014/main" id="{6D69F046-480A-CF1E-0519-52DDAAA7315C}"/>
              </a:ext>
            </a:extLst>
          </p:cNvPr>
          <p:cNvSpPr txBox="1">
            <a:spLocks/>
          </p:cNvSpPr>
          <p:nvPr/>
        </p:nvSpPr>
        <p:spPr>
          <a:xfrm>
            <a:off x="3855385" y="5051768"/>
            <a:ext cx="7624339" cy="508000"/>
          </a:xfrm>
          <a:prstGeom prst="rect">
            <a:avLst/>
          </a:prstGeom>
          <a:solidFill>
            <a:srgbClr val="5AC9CA"/>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000" dirty="0">
                <a:solidFill>
                  <a:schemeClr val="bg1"/>
                </a:solidFill>
                <a:latin typeface="Oswald Light" pitchFamily="2" charset="77"/>
              </a:rPr>
              <a:t>Why do you think this message worked so well? </a:t>
            </a:r>
          </a:p>
        </p:txBody>
      </p:sp>
    </p:spTree>
    <p:extLst>
      <p:ext uri="{BB962C8B-B14F-4D97-AF65-F5344CB8AC3E}">
        <p14:creationId xmlns:p14="http://schemas.microsoft.com/office/powerpoint/2010/main" val="114253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96B8A1E2-36D3-E507-7345-E29314170BA9}"/>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Answer to Plenary B</a:t>
            </a:r>
          </a:p>
        </p:txBody>
      </p:sp>
      <p:sp>
        <p:nvSpPr>
          <p:cNvPr id="2" name="Content Placeholder 2">
            <a:extLst>
              <a:ext uri="{FF2B5EF4-FFF2-40B4-BE49-F238E27FC236}">
                <a16:creationId xmlns:a16="http://schemas.microsoft.com/office/drawing/2014/main" id="{A2126509-E2A1-1C3B-9BE7-05AEECBC08D1}"/>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Vapes, otherwise known as</a:t>
            </a:r>
            <a:r>
              <a:rPr lang="en-GB" b="1" dirty="0">
                <a:latin typeface="Oswald Light" pitchFamily="2" charset="77"/>
              </a:rPr>
              <a:t> </a:t>
            </a:r>
            <a:r>
              <a:rPr lang="en-GB" b="1" dirty="0">
                <a:solidFill>
                  <a:srgbClr val="FF696D"/>
                </a:solidFill>
                <a:latin typeface="Oswald Light" pitchFamily="2" charset="77"/>
              </a:rPr>
              <a:t>e-cigarettes</a:t>
            </a:r>
            <a:r>
              <a:rPr lang="en-GB" b="1" dirty="0">
                <a:latin typeface="Oswald Light" pitchFamily="2" charset="77"/>
              </a:rPr>
              <a:t> </a:t>
            </a:r>
            <a:r>
              <a:rPr lang="en-GB" dirty="0">
                <a:latin typeface="Oswald Light" pitchFamily="2" charset="77"/>
              </a:rPr>
              <a:t>are devices that work by heating a liquid that contains </a:t>
            </a:r>
            <a:r>
              <a:rPr lang="en-GB" b="1" dirty="0">
                <a:solidFill>
                  <a:srgbClr val="FF696D"/>
                </a:solidFill>
                <a:latin typeface="Oswald Light" pitchFamily="2" charset="77"/>
              </a:rPr>
              <a:t>flavourings</a:t>
            </a:r>
            <a:r>
              <a:rPr lang="en-GB" dirty="0">
                <a:latin typeface="Oswald Light" pitchFamily="2" charset="77"/>
              </a:rPr>
              <a:t>, other chemicals and sometimes the drug</a:t>
            </a:r>
            <a:r>
              <a:rPr lang="en-GB" b="1" dirty="0">
                <a:latin typeface="Oswald Light" pitchFamily="2" charset="77"/>
              </a:rPr>
              <a:t> </a:t>
            </a:r>
            <a:r>
              <a:rPr lang="en-GB" b="1" dirty="0">
                <a:solidFill>
                  <a:srgbClr val="FF696D"/>
                </a:solidFill>
                <a:latin typeface="Oswald Light" pitchFamily="2" charset="77"/>
              </a:rPr>
              <a:t>nicotine</a:t>
            </a:r>
            <a:r>
              <a:rPr lang="en-GB" dirty="0">
                <a:latin typeface="Oswald Light" pitchFamily="2" charset="77"/>
              </a:rPr>
              <a:t>. When heated, the device produces a </a:t>
            </a:r>
            <a:r>
              <a:rPr lang="en-GB" b="1" dirty="0">
                <a:solidFill>
                  <a:srgbClr val="FF696D"/>
                </a:solidFill>
                <a:latin typeface="Oswald Light" pitchFamily="2" charset="77"/>
              </a:rPr>
              <a:t>vapour</a:t>
            </a:r>
            <a:r>
              <a:rPr lang="en-GB" dirty="0">
                <a:latin typeface="Oswald Light" pitchFamily="2" charset="77"/>
              </a:rPr>
              <a:t> which is then inhaled into the </a:t>
            </a:r>
            <a:r>
              <a:rPr lang="en-GB" b="1" dirty="0">
                <a:solidFill>
                  <a:srgbClr val="FF696D"/>
                </a:solidFill>
                <a:latin typeface="Oswald Light" pitchFamily="2" charset="77"/>
              </a:rPr>
              <a:t>lungs</a:t>
            </a:r>
            <a:r>
              <a:rPr lang="en-GB" dirty="0">
                <a:latin typeface="Oswald Light" pitchFamily="2" charset="77"/>
              </a:rPr>
              <a:t>. Vapes, unlike cigarettes, heat nicotine that has been extracted from the tobacco plant rather than burning the entire</a:t>
            </a:r>
            <a:r>
              <a:rPr lang="en-GB" b="1" dirty="0">
                <a:latin typeface="Oswald Light" pitchFamily="2" charset="77"/>
              </a:rPr>
              <a:t> </a:t>
            </a:r>
            <a:r>
              <a:rPr lang="en-GB" b="1" dirty="0">
                <a:solidFill>
                  <a:srgbClr val="FF696D"/>
                </a:solidFill>
                <a:latin typeface="Oswald Light" pitchFamily="2" charset="77"/>
              </a:rPr>
              <a:t>tobacco</a:t>
            </a:r>
            <a:r>
              <a:rPr lang="en-GB" b="1" dirty="0">
                <a:latin typeface="Oswald Light" pitchFamily="2" charset="77"/>
              </a:rPr>
              <a:t> </a:t>
            </a:r>
            <a:r>
              <a:rPr lang="en-GB" dirty="0">
                <a:latin typeface="Oswald Light" pitchFamily="2" charset="77"/>
              </a:rPr>
              <a:t>leaf.</a:t>
            </a:r>
          </a:p>
          <a:p>
            <a:pPr marL="0" indent="0">
              <a:lnSpc>
                <a:spcPct val="100000"/>
              </a:lnSpc>
              <a:buFont typeface="Arial" panose="020B0604020202020204" pitchFamily="34" charset="0"/>
              <a:buNone/>
            </a:pPr>
            <a:r>
              <a:rPr lang="en-GB" dirty="0">
                <a:latin typeface="Oswald Light" pitchFamily="2" charset="77"/>
              </a:rPr>
              <a:t>Therefore, vapes do not produce tar and carbon monoxide, two of the most harmful elements in tobacco smoke. There are however significant harms associated with vaping.</a:t>
            </a:r>
          </a:p>
        </p:txBody>
      </p:sp>
    </p:spTree>
    <p:extLst>
      <p:ext uri="{BB962C8B-B14F-4D97-AF65-F5344CB8AC3E}">
        <p14:creationId xmlns:p14="http://schemas.microsoft.com/office/powerpoint/2010/main" val="22821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C8AC7A86-4937-A7AC-7366-55A331AC5BB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Ground rules…</a:t>
            </a:r>
          </a:p>
        </p:txBody>
      </p:sp>
      <p:sp>
        <p:nvSpPr>
          <p:cNvPr id="2" name="Content Placeholder 2">
            <a:extLst>
              <a:ext uri="{FF2B5EF4-FFF2-40B4-BE49-F238E27FC236}">
                <a16:creationId xmlns:a16="http://schemas.microsoft.com/office/drawing/2014/main" id="{005B521A-283D-DBBA-4A84-82E8DA48622F}"/>
              </a:ext>
            </a:extLst>
          </p:cNvPr>
          <p:cNvSpPr txBox="1">
            <a:spLocks/>
          </p:cNvSpPr>
          <p:nvPr/>
        </p:nvSpPr>
        <p:spPr>
          <a:xfrm>
            <a:off x="766763" y="1304692"/>
            <a:ext cx="10658475" cy="432667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pPr>
            <a:r>
              <a:rPr lang="en-GB" sz="2400" dirty="0">
                <a:latin typeface="Oswald Light" pitchFamily="2" charset="77"/>
              </a:rPr>
              <a:t>It’s great to be </a:t>
            </a:r>
            <a:r>
              <a:rPr lang="en-GB" sz="2400" b="1" dirty="0">
                <a:solidFill>
                  <a:srgbClr val="FF7174"/>
                </a:solidFill>
                <a:latin typeface="Oswald Light" pitchFamily="2" charset="77"/>
              </a:rPr>
              <a:t>open and honest </a:t>
            </a:r>
            <a:r>
              <a:rPr lang="en-GB" sz="2400" dirty="0">
                <a:latin typeface="Oswald Light" pitchFamily="2" charset="77"/>
              </a:rPr>
              <a:t>but we should avoid discussing our own, or other people’s personal or private lives. </a:t>
            </a:r>
          </a:p>
          <a:p>
            <a:pPr marL="514350" indent="-514350">
              <a:lnSpc>
                <a:spcPct val="120000"/>
              </a:lnSpc>
              <a:buFont typeface="+mj-lt"/>
              <a:buAutoNum type="arabicPeriod"/>
            </a:pPr>
            <a:r>
              <a:rPr lang="en-GB" sz="2400" dirty="0">
                <a:latin typeface="Oswald Light" pitchFamily="2" charset="77"/>
              </a:rPr>
              <a:t>It’s fine for us to disagree with another person’s opinion but being </a:t>
            </a:r>
            <a:r>
              <a:rPr lang="en-GB" sz="2400" b="1" dirty="0">
                <a:solidFill>
                  <a:srgbClr val="FF7174"/>
                </a:solidFill>
                <a:latin typeface="Oswald Light" pitchFamily="2" charset="77"/>
              </a:rPr>
              <a:t>respectful</a:t>
            </a:r>
            <a:r>
              <a:rPr lang="en-GB" sz="2400" dirty="0">
                <a:latin typeface="Oswald Light" pitchFamily="2" charset="77"/>
              </a:rPr>
              <a:t> means that we will </a:t>
            </a:r>
            <a:r>
              <a:rPr lang="en-GB" sz="2400" b="1" dirty="0">
                <a:solidFill>
                  <a:srgbClr val="FF7174"/>
                </a:solidFill>
                <a:latin typeface="Oswald Light" pitchFamily="2" charset="77"/>
              </a:rPr>
              <a:t>not judge </a:t>
            </a:r>
            <a:r>
              <a:rPr lang="en-GB" sz="2400" dirty="0">
                <a:latin typeface="Oswald Light" pitchFamily="2" charset="77"/>
              </a:rPr>
              <a:t>or put down the person. </a:t>
            </a:r>
          </a:p>
          <a:p>
            <a:pPr marL="514350" indent="-514350">
              <a:lnSpc>
                <a:spcPct val="120000"/>
              </a:lnSpc>
              <a:buFont typeface="+mj-lt"/>
              <a:buAutoNum type="arabicPeriod"/>
            </a:pPr>
            <a:r>
              <a:rPr lang="en-GB" sz="2400" dirty="0">
                <a:latin typeface="Oswald Light" pitchFamily="2" charset="77"/>
              </a:rPr>
              <a:t>It’s great to take part in PSHE lessons but we have the </a:t>
            </a:r>
            <a:r>
              <a:rPr lang="en-GB" sz="2400" b="1" dirty="0">
                <a:solidFill>
                  <a:srgbClr val="FF7174"/>
                </a:solidFill>
                <a:latin typeface="Oswald Light" pitchFamily="2" charset="77"/>
              </a:rPr>
              <a:t>right to pass </a:t>
            </a:r>
            <a:r>
              <a:rPr lang="en-GB" sz="2400" dirty="0">
                <a:latin typeface="Oswald Light" pitchFamily="2" charset="77"/>
              </a:rPr>
              <a:t>on answering a question or participating in an activity if we don’t feel comfortable. </a:t>
            </a:r>
          </a:p>
          <a:p>
            <a:pPr marL="514350" indent="-514350">
              <a:lnSpc>
                <a:spcPct val="120000"/>
              </a:lnSpc>
              <a:buFont typeface="+mj-lt"/>
              <a:buAutoNum type="arabicPeriod"/>
            </a:pPr>
            <a:r>
              <a:rPr lang="en-GB" sz="2400" dirty="0">
                <a:latin typeface="Oswald Light" pitchFamily="2" charset="77"/>
              </a:rPr>
              <a:t>It’s great to ask questions. However, </a:t>
            </a:r>
            <a:r>
              <a:rPr lang="en-GB" sz="2400" b="1" dirty="0">
                <a:solidFill>
                  <a:srgbClr val="FF7174"/>
                </a:solidFill>
                <a:latin typeface="Oswald Light" pitchFamily="2" charset="77"/>
              </a:rPr>
              <a:t>we do not ask personal questions</a:t>
            </a:r>
            <a:r>
              <a:rPr lang="en-GB" sz="2400" dirty="0">
                <a:latin typeface="Oswald Light" pitchFamily="2" charset="77"/>
              </a:rPr>
              <a:t>, or anything intended to deliberately try to embarrass someone. </a:t>
            </a:r>
          </a:p>
          <a:p>
            <a:pPr marL="514350" indent="-514350">
              <a:lnSpc>
                <a:spcPct val="120000"/>
              </a:lnSpc>
              <a:buFont typeface="+mj-lt"/>
              <a:buAutoNum type="arabicPeriod"/>
            </a:pPr>
            <a:r>
              <a:rPr lang="en-GB" sz="2400" dirty="0">
                <a:latin typeface="Oswald Light" pitchFamily="2" charset="77"/>
              </a:rPr>
              <a:t>We know that we can find further </a:t>
            </a:r>
            <a:r>
              <a:rPr lang="en-GB" sz="2400" b="1" dirty="0">
                <a:solidFill>
                  <a:srgbClr val="FF7174"/>
                </a:solidFill>
                <a:latin typeface="Oswald Light" pitchFamily="2" charset="77"/>
              </a:rPr>
              <a:t>help and advice</a:t>
            </a:r>
            <a:r>
              <a:rPr lang="en-GB" sz="2400" dirty="0">
                <a:latin typeface="Oswald Light" pitchFamily="2" charset="77"/>
              </a:rPr>
              <a:t>, both in school and in our community. We will encourage friends to seek help if we think they need it. </a:t>
            </a:r>
          </a:p>
        </p:txBody>
      </p:sp>
    </p:spTree>
    <p:extLst>
      <p:ext uri="{BB962C8B-B14F-4D97-AF65-F5344CB8AC3E}">
        <p14:creationId xmlns:p14="http://schemas.microsoft.com/office/powerpoint/2010/main" val="168175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911085E3-1F76-14F4-50F8-46D5F6F6F676}"/>
              </a:ext>
            </a:extLst>
          </p:cNvPr>
          <p:cNvSpPr txBox="1">
            <a:spLocks/>
          </p:cNvSpPr>
          <p:nvPr/>
        </p:nvSpPr>
        <p:spPr>
          <a:xfrm>
            <a:off x="679619" y="50074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Quitting vaping…</a:t>
            </a:r>
          </a:p>
        </p:txBody>
      </p:sp>
      <p:sp>
        <p:nvSpPr>
          <p:cNvPr id="5" name="TextBox 4">
            <a:extLst>
              <a:ext uri="{FF2B5EF4-FFF2-40B4-BE49-F238E27FC236}">
                <a16:creationId xmlns:a16="http://schemas.microsoft.com/office/drawing/2014/main" id="{658117E1-1298-3538-71C8-AD2BDD7E7850}"/>
              </a:ext>
            </a:extLst>
          </p:cNvPr>
          <p:cNvSpPr txBox="1"/>
          <p:nvPr/>
        </p:nvSpPr>
        <p:spPr>
          <a:xfrm>
            <a:off x="679619" y="1420925"/>
            <a:ext cx="4251610" cy="4401205"/>
          </a:xfrm>
          <a:prstGeom prst="rect">
            <a:avLst/>
          </a:prstGeom>
          <a:noFill/>
        </p:spPr>
        <p:txBody>
          <a:bodyPr wrap="square">
            <a:spAutoFit/>
          </a:bodyPr>
          <a:lstStyle/>
          <a:p>
            <a:pPr marL="0" indent="0">
              <a:buNone/>
            </a:pPr>
            <a:r>
              <a:rPr lang="en-GB" sz="3500" i="1" dirty="0">
                <a:solidFill>
                  <a:srgbClr val="5AC9CA"/>
                </a:solidFill>
                <a:latin typeface="Oswald" pitchFamily="2" charset="77"/>
              </a:rPr>
              <a:t>Many people who vape will want to quit vaping, and many smokers who have used vapes as a form of nicotine replacement therapy, will ultimately want to go nicotine free.</a:t>
            </a:r>
            <a:endParaRPr lang="en-GB" sz="3500" dirty="0">
              <a:solidFill>
                <a:srgbClr val="5AC9CA"/>
              </a:solidFill>
              <a:latin typeface="Oswald" pitchFamily="2" charset="77"/>
            </a:endParaRPr>
          </a:p>
        </p:txBody>
      </p:sp>
      <p:sp>
        <p:nvSpPr>
          <p:cNvPr id="6" name="Cloud 5">
            <a:extLst>
              <a:ext uri="{FF2B5EF4-FFF2-40B4-BE49-F238E27FC236}">
                <a16:creationId xmlns:a16="http://schemas.microsoft.com/office/drawing/2014/main" id="{408CDFB5-3513-FB9F-EB36-DB1B1DA3A7BF}"/>
              </a:ext>
            </a:extLst>
          </p:cNvPr>
          <p:cNvSpPr/>
          <p:nvPr/>
        </p:nvSpPr>
        <p:spPr>
          <a:xfrm>
            <a:off x="5910943" y="1970314"/>
            <a:ext cx="4953000" cy="3276600"/>
          </a:xfrm>
          <a:prstGeom prst="cloud">
            <a:avLst/>
          </a:prstGeom>
          <a:solidFill>
            <a:srgbClr val="FF696D"/>
          </a:solidFill>
          <a:ln>
            <a:solidFill>
              <a:srgbClr val="FF69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Oswald" panose="00000500000000000000" pitchFamily="2" charset="0"/>
              </a:rPr>
              <a:t>Can you think of any reasons </a:t>
            </a:r>
            <a:r>
              <a:rPr lang="en-GB" sz="2800" b="1" u="sng" dirty="0">
                <a:latin typeface="Oswald" panose="00000500000000000000" pitchFamily="2" charset="0"/>
              </a:rPr>
              <a:t>why</a:t>
            </a:r>
            <a:r>
              <a:rPr lang="en-GB" sz="2800" dirty="0">
                <a:latin typeface="Oswald" panose="00000500000000000000" pitchFamily="2" charset="0"/>
              </a:rPr>
              <a:t> a person might want to quit vaping?</a:t>
            </a:r>
          </a:p>
        </p:txBody>
      </p:sp>
    </p:spTree>
    <p:extLst>
      <p:ext uri="{BB962C8B-B14F-4D97-AF65-F5344CB8AC3E}">
        <p14:creationId xmlns:p14="http://schemas.microsoft.com/office/powerpoint/2010/main" val="2939535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C57BCC40-31FF-BD44-BEF1-85E49F52F15F}"/>
              </a:ext>
            </a:extLst>
          </p:cNvPr>
          <p:cNvSpPr txBox="1">
            <a:spLocks/>
          </p:cNvSpPr>
          <p:nvPr/>
        </p:nvSpPr>
        <p:spPr>
          <a:xfrm>
            <a:off x="679619" y="50074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How to quit vaping…</a:t>
            </a:r>
          </a:p>
        </p:txBody>
      </p:sp>
      <p:pic>
        <p:nvPicPr>
          <p:cNvPr id="1026" name="Picture 2" descr="How to Give Up Vaping - Tips to Quit Vaping">
            <a:extLst>
              <a:ext uri="{FF2B5EF4-FFF2-40B4-BE49-F238E27FC236}">
                <a16:creationId xmlns:a16="http://schemas.microsoft.com/office/drawing/2014/main" id="{0998D5B4-BE30-BFB5-3F38-5CB5331BC2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00"/>
          <a:stretch/>
        </p:blipFill>
        <p:spPr bwMode="auto">
          <a:xfrm>
            <a:off x="6381215" y="2363047"/>
            <a:ext cx="5810786" cy="29491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A52E68-D53E-DE35-C59E-34ABCE174944}"/>
              </a:ext>
            </a:extLst>
          </p:cNvPr>
          <p:cNvSpPr txBox="1"/>
          <p:nvPr/>
        </p:nvSpPr>
        <p:spPr>
          <a:xfrm>
            <a:off x="679619" y="1364970"/>
            <a:ext cx="8039838" cy="1077218"/>
          </a:xfrm>
          <a:prstGeom prst="rect">
            <a:avLst/>
          </a:prstGeom>
          <a:noFill/>
        </p:spPr>
        <p:txBody>
          <a:bodyPr wrap="square">
            <a:spAutoFit/>
          </a:bodyPr>
          <a:lstStyle/>
          <a:p>
            <a:pPr marL="0" indent="0">
              <a:buNone/>
            </a:pPr>
            <a:r>
              <a:rPr lang="en-GB" sz="3200" dirty="0">
                <a:solidFill>
                  <a:srgbClr val="FF696D"/>
                </a:solidFill>
                <a:latin typeface="Oswald" pitchFamily="2" charset="77"/>
              </a:rPr>
              <a:t>The advice from the NHS is to quit vaping gradually. </a:t>
            </a:r>
          </a:p>
          <a:p>
            <a:pPr marL="0" indent="0">
              <a:buNone/>
            </a:pPr>
            <a:r>
              <a:rPr lang="en-GB" sz="3200" dirty="0">
                <a:solidFill>
                  <a:srgbClr val="FF696D"/>
                </a:solidFill>
                <a:latin typeface="Oswald" pitchFamily="2" charset="77"/>
              </a:rPr>
              <a:t>A person can do this in several ways:</a:t>
            </a:r>
          </a:p>
        </p:txBody>
      </p:sp>
      <p:sp>
        <p:nvSpPr>
          <p:cNvPr id="8" name="TextBox 7">
            <a:extLst>
              <a:ext uri="{FF2B5EF4-FFF2-40B4-BE49-F238E27FC236}">
                <a16:creationId xmlns:a16="http://schemas.microsoft.com/office/drawing/2014/main" id="{0D32FE12-6BD3-7C9D-A9AD-8BD20DE097D1}"/>
              </a:ext>
            </a:extLst>
          </p:cNvPr>
          <p:cNvSpPr txBox="1"/>
          <p:nvPr/>
        </p:nvSpPr>
        <p:spPr>
          <a:xfrm>
            <a:off x="973534" y="2556488"/>
            <a:ext cx="5851810" cy="3046988"/>
          </a:xfrm>
          <a:prstGeom prst="rect">
            <a:avLst/>
          </a:prstGeom>
          <a:noFill/>
        </p:spPr>
        <p:txBody>
          <a:bodyPr wrap="square">
            <a:spAutoFit/>
          </a:bodyPr>
          <a:lstStyle/>
          <a:p>
            <a:pPr marL="457200" indent="-457200">
              <a:buFont typeface="Arial" panose="020B0604020202020204" pitchFamily="34" charset="0"/>
              <a:buChar char="•"/>
            </a:pPr>
            <a:r>
              <a:rPr lang="en-GB" sz="2400" dirty="0">
                <a:solidFill>
                  <a:srgbClr val="002060"/>
                </a:solidFill>
                <a:latin typeface="Oswald" pitchFamily="2" charset="77"/>
              </a:rPr>
              <a:t>gradually reduce the strength of nicotine in their e-liquid (if they are using a disposable vape, they could switch to a refillable device to do this)</a:t>
            </a:r>
          </a:p>
          <a:p>
            <a:pPr marL="457200" indent="-457200">
              <a:buFont typeface="Arial" panose="020B0604020202020204" pitchFamily="34" charset="0"/>
              <a:buChar char="•"/>
            </a:pPr>
            <a:r>
              <a:rPr lang="en-GB" sz="2400" dirty="0">
                <a:solidFill>
                  <a:srgbClr val="002060"/>
                </a:solidFill>
                <a:latin typeface="Oswald" pitchFamily="2" charset="77"/>
              </a:rPr>
              <a:t>extend the time between vaping</a:t>
            </a:r>
          </a:p>
          <a:p>
            <a:pPr marL="457200" indent="-457200">
              <a:buFont typeface="Arial" panose="020B0604020202020204" pitchFamily="34" charset="0"/>
              <a:buChar char="•"/>
            </a:pPr>
            <a:r>
              <a:rPr lang="en-GB" sz="2400" dirty="0">
                <a:solidFill>
                  <a:srgbClr val="002060"/>
                </a:solidFill>
                <a:latin typeface="Oswald" pitchFamily="2" charset="77"/>
              </a:rPr>
              <a:t>set rules about where and where not to vape, for example only outside of the home or only on breaks at work</a:t>
            </a:r>
          </a:p>
        </p:txBody>
      </p:sp>
    </p:spTree>
    <p:extLst>
      <p:ext uri="{BB962C8B-B14F-4D97-AF65-F5344CB8AC3E}">
        <p14:creationId xmlns:p14="http://schemas.microsoft.com/office/powerpoint/2010/main" val="2354475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DEDFFE-07E8-9CB8-A9C3-B33B7D5D4C71}"/>
              </a:ext>
            </a:extLst>
          </p:cNvPr>
          <p:cNvSpPr txBox="1">
            <a:spLocks/>
          </p:cNvSpPr>
          <p:nvPr/>
        </p:nvSpPr>
        <p:spPr>
          <a:xfrm>
            <a:off x="695343" y="1497013"/>
            <a:ext cx="10515600" cy="971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Oswald Light" pitchFamily="2" charset="77"/>
              </a:rPr>
              <a:t>If you would like to learn more about nicotine or you are concerned about yourself or another person’s nicotine use:</a:t>
            </a:r>
          </a:p>
        </p:txBody>
      </p:sp>
      <p:pic>
        <p:nvPicPr>
          <p:cNvPr id="9" name="Picture 2" descr="Action on Smoking and Health - ASH">
            <a:hlinkClick r:id="rId3"/>
            <a:extLst>
              <a:ext uri="{FF2B5EF4-FFF2-40B4-BE49-F238E27FC236}">
                <a16:creationId xmlns:a16="http://schemas.microsoft.com/office/drawing/2014/main" id="{88480B24-E973-408C-A923-E482CA5D2F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4" t="22390" r="22002" b="23542"/>
          <a:stretch/>
        </p:blipFill>
        <p:spPr bwMode="auto">
          <a:xfrm>
            <a:off x="914028" y="2950746"/>
            <a:ext cx="2358089" cy="12034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81EDC76-2F0B-6CB7-9DF7-4E407FA1533C}"/>
              </a:ext>
            </a:extLst>
          </p:cNvPr>
          <p:cNvPicPr>
            <a:picLocks noChangeAspect="1"/>
          </p:cNvPicPr>
          <p:nvPr/>
        </p:nvPicPr>
        <p:blipFill>
          <a:blip r:embed="rId5"/>
          <a:stretch>
            <a:fillRect/>
          </a:stretch>
        </p:blipFill>
        <p:spPr>
          <a:xfrm>
            <a:off x="9249156" y="2596198"/>
            <a:ext cx="1665604" cy="1665604"/>
          </a:xfrm>
          <a:prstGeom prst="rect">
            <a:avLst/>
          </a:prstGeom>
        </p:spPr>
      </p:pic>
      <p:sp>
        <p:nvSpPr>
          <p:cNvPr id="11" name="TextBox 10">
            <a:extLst>
              <a:ext uri="{FF2B5EF4-FFF2-40B4-BE49-F238E27FC236}">
                <a16:creationId xmlns:a16="http://schemas.microsoft.com/office/drawing/2014/main" id="{BBC817CB-E013-48B8-33EA-9EC8C41266E5}"/>
              </a:ext>
            </a:extLst>
          </p:cNvPr>
          <p:cNvSpPr txBox="1"/>
          <p:nvPr/>
        </p:nvSpPr>
        <p:spPr>
          <a:xfrm>
            <a:off x="6419533" y="4330712"/>
            <a:ext cx="2074547" cy="784830"/>
          </a:xfrm>
          <a:prstGeom prst="rect">
            <a:avLst/>
          </a:prstGeom>
          <a:noFill/>
        </p:spPr>
        <p:txBody>
          <a:bodyPr wrap="square" rtlCol="0">
            <a:spAutoFit/>
          </a:bodyPr>
          <a:lstStyle/>
          <a:p>
            <a:pPr algn="ctr"/>
            <a:r>
              <a:rPr lang="en-GB" sz="1500" dirty="0">
                <a:latin typeface="Oswald" pitchFamily="2" charset="77"/>
              </a:rPr>
              <a:t>Click on the image above to find your nearest stop smoking services</a:t>
            </a:r>
          </a:p>
        </p:txBody>
      </p:sp>
      <p:pic>
        <p:nvPicPr>
          <p:cNvPr id="12" name="Picture 6" descr="NHS (@NHSuk) / X">
            <a:hlinkClick r:id="rId3"/>
            <a:extLst>
              <a:ext uri="{FF2B5EF4-FFF2-40B4-BE49-F238E27FC236}">
                <a16:creationId xmlns:a16="http://schemas.microsoft.com/office/drawing/2014/main" id="{59F0F4BF-9713-7A8F-CFB5-2D180704CF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9565" b="29044"/>
          <a:stretch/>
        </p:blipFill>
        <p:spPr bwMode="auto">
          <a:xfrm>
            <a:off x="6419534" y="3130883"/>
            <a:ext cx="2074547" cy="8586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902DEA-0A59-D4D8-FD7A-6E282E889E65}"/>
              </a:ext>
            </a:extLst>
          </p:cNvPr>
          <p:cNvSpPr txBox="1"/>
          <p:nvPr/>
        </p:nvSpPr>
        <p:spPr>
          <a:xfrm>
            <a:off x="9080365" y="4331471"/>
            <a:ext cx="2003186" cy="1554272"/>
          </a:xfrm>
          <a:prstGeom prst="rect">
            <a:avLst/>
          </a:prstGeom>
          <a:noFill/>
        </p:spPr>
        <p:txBody>
          <a:bodyPr wrap="square" rtlCol="0">
            <a:spAutoFit/>
          </a:bodyPr>
          <a:lstStyle/>
          <a:p>
            <a:pPr algn="ctr"/>
            <a:r>
              <a:rPr lang="en-GB" sz="1500" dirty="0">
                <a:latin typeface="Oswald" pitchFamily="2" charset="77"/>
              </a:rPr>
              <a:t>Scan here for the NHS quit smoking page where you find advice and download the quit smoking app</a:t>
            </a:r>
            <a:endParaRPr lang="en-GB" sz="2000" dirty="0">
              <a:latin typeface="Oswald" pitchFamily="2" charset="77"/>
            </a:endParaRPr>
          </a:p>
          <a:p>
            <a:pPr algn="ctr"/>
            <a:endParaRPr lang="en-GB" sz="2000" dirty="0">
              <a:latin typeface="Tw Cen MT" panose="020B0602020104020603" pitchFamily="34" charset="0"/>
            </a:endParaRPr>
          </a:p>
        </p:txBody>
      </p:sp>
      <p:sp>
        <p:nvSpPr>
          <p:cNvPr id="14" name="TextBox 13">
            <a:extLst>
              <a:ext uri="{FF2B5EF4-FFF2-40B4-BE49-F238E27FC236}">
                <a16:creationId xmlns:a16="http://schemas.microsoft.com/office/drawing/2014/main" id="{F0B4B16D-8697-C487-3001-16058BF6F089}"/>
              </a:ext>
            </a:extLst>
          </p:cNvPr>
          <p:cNvSpPr txBox="1"/>
          <p:nvPr/>
        </p:nvSpPr>
        <p:spPr>
          <a:xfrm>
            <a:off x="3697921"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drugscience.org.uk</a:t>
            </a:r>
            <a:endParaRPr lang="en-GB" sz="1500" dirty="0">
              <a:latin typeface="Oswald" pitchFamily="2" charset="77"/>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4E1613A0-DFC9-33EB-4CED-AB42951295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6823" y="3189804"/>
            <a:ext cx="2158004" cy="725304"/>
          </a:xfrm>
          <a:prstGeom prst="rect">
            <a:avLst/>
          </a:prstGeom>
        </p:spPr>
      </p:pic>
      <p:sp>
        <p:nvSpPr>
          <p:cNvPr id="16" name="TextBox 15">
            <a:extLst>
              <a:ext uri="{FF2B5EF4-FFF2-40B4-BE49-F238E27FC236}">
                <a16:creationId xmlns:a16="http://schemas.microsoft.com/office/drawing/2014/main" id="{C16E8282-5A2D-E43B-33D8-DB78E5E0ED5C}"/>
              </a:ext>
            </a:extLst>
          </p:cNvPr>
          <p:cNvSpPr txBox="1"/>
          <p:nvPr/>
        </p:nvSpPr>
        <p:spPr>
          <a:xfrm>
            <a:off x="914028"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ash.org.uk</a:t>
            </a:r>
            <a:endParaRPr lang="en-GB" sz="1500" dirty="0">
              <a:latin typeface="Oswald" pitchFamily="2" charset="77"/>
            </a:endParaRPr>
          </a:p>
        </p:txBody>
      </p:sp>
      <p:sp>
        <p:nvSpPr>
          <p:cNvPr id="17" name="Text Placeholder 22">
            <a:extLst>
              <a:ext uri="{FF2B5EF4-FFF2-40B4-BE49-F238E27FC236}">
                <a16:creationId xmlns:a16="http://schemas.microsoft.com/office/drawing/2014/main" id="{5081CA51-5B87-D502-12A3-246F5B81EA36}"/>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Find out more… </a:t>
            </a:r>
          </a:p>
        </p:txBody>
      </p:sp>
    </p:spTree>
    <p:extLst>
      <p:ext uri="{BB962C8B-B14F-4D97-AF65-F5344CB8AC3E}">
        <p14:creationId xmlns:p14="http://schemas.microsoft.com/office/powerpoint/2010/main" val="33291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7874C64-BEA2-6AAB-6007-A064EEF7BBA8}"/>
              </a:ext>
            </a:extLst>
          </p:cNvPr>
          <p:cNvSpPr txBox="1">
            <a:spLocks/>
          </p:cNvSpPr>
          <p:nvPr/>
        </p:nvSpPr>
        <p:spPr>
          <a:xfrm>
            <a:off x="776416" y="1983739"/>
            <a:ext cx="10639168" cy="2296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0" u="none" strike="noStrike" kern="1200" cap="none" spc="0" normalizeH="0" baseline="0" noProof="0" dirty="0">
                <a:ln>
                  <a:noFill/>
                </a:ln>
                <a:solidFill>
                  <a:srgbClr val="002060"/>
                </a:solidFill>
                <a:effectLst/>
                <a:uLnTx/>
                <a:uFillTx/>
                <a:latin typeface="Oswald" pitchFamily="2" charset="77"/>
              </a:rPr>
              <a:t>“The ______________ epidemic is one of the biggest public health threats the world has ever faced…”</a:t>
            </a:r>
          </a:p>
        </p:txBody>
      </p:sp>
      <p:sp>
        <p:nvSpPr>
          <p:cNvPr id="3" name="Content Placeholder 2">
            <a:extLst>
              <a:ext uri="{FF2B5EF4-FFF2-40B4-BE49-F238E27FC236}">
                <a16:creationId xmlns:a16="http://schemas.microsoft.com/office/drawing/2014/main" id="{5226D31A-F581-66B2-227D-AB0D8CD15D1A}"/>
              </a:ext>
            </a:extLst>
          </p:cNvPr>
          <p:cNvSpPr txBox="1">
            <a:spLocks/>
          </p:cNvSpPr>
          <p:nvPr/>
        </p:nvSpPr>
        <p:spPr>
          <a:xfrm>
            <a:off x="1611262" y="4639481"/>
            <a:ext cx="8969477" cy="674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500" u="none" strike="noStrike" kern="1200" cap="none" spc="0" normalizeH="0" baseline="0" noProof="0" dirty="0">
                <a:ln>
                  <a:noFill/>
                </a:ln>
                <a:solidFill>
                  <a:srgbClr val="3BB7B7"/>
                </a:solidFill>
                <a:effectLst/>
                <a:uLnTx/>
                <a:uFillTx/>
                <a:latin typeface="Oswald Light" pitchFamily="2" charset="77"/>
              </a:rPr>
              <a:t>The World Health Organisation</a:t>
            </a:r>
          </a:p>
        </p:txBody>
      </p:sp>
    </p:spTree>
    <p:extLst>
      <p:ext uri="{BB962C8B-B14F-4D97-AF65-F5344CB8AC3E}">
        <p14:creationId xmlns:p14="http://schemas.microsoft.com/office/powerpoint/2010/main" val="216493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2">
            <a:extLst>
              <a:ext uri="{FF2B5EF4-FFF2-40B4-BE49-F238E27FC236}">
                <a16:creationId xmlns:a16="http://schemas.microsoft.com/office/drawing/2014/main" id="{C6D9D578-714F-A669-7FEE-625A65AC21DF}"/>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Harms of tobacco smoking</a:t>
            </a:r>
          </a:p>
        </p:txBody>
      </p:sp>
      <p:sp>
        <p:nvSpPr>
          <p:cNvPr id="8" name="Content Placeholder 2">
            <a:extLst>
              <a:ext uri="{FF2B5EF4-FFF2-40B4-BE49-F238E27FC236}">
                <a16:creationId xmlns:a16="http://schemas.microsoft.com/office/drawing/2014/main" id="{BF267199-F7B3-0FDC-B114-86545A957513}"/>
              </a:ext>
            </a:extLst>
          </p:cNvPr>
          <p:cNvSpPr txBox="1">
            <a:spLocks/>
          </p:cNvSpPr>
          <p:nvPr/>
        </p:nvSpPr>
        <p:spPr>
          <a:xfrm>
            <a:off x="712276" y="1489395"/>
            <a:ext cx="3231074" cy="1036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pic>
        <p:nvPicPr>
          <p:cNvPr id="2" name="Online Media 1" title="Lesson 2: The Harms of Smoking Tobacco with Professor Lynne Dawkins">
            <a:hlinkClick r:id="" action="ppaction://media"/>
            <a:extLst>
              <a:ext uri="{FF2B5EF4-FFF2-40B4-BE49-F238E27FC236}">
                <a16:creationId xmlns:a16="http://schemas.microsoft.com/office/drawing/2014/main" id="{0700BEB2-0E19-09EC-7F4F-8634D38A50E6}"/>
              </a:ext>
            </a:extLst>
          </p:cNvPr>
          <p:cNvPicPr>
            <a:picLocks noRot="1" noChangeAspect="1"/>
          </p:cNvPicPr>
          <p:nvPr>
            <a:videoFile r:link="rId1"/>
          </p:nvPr>
        </p:nvPicPr>
        <p:blipFill>
          <a:blip r:embed="rId4"/>
          <a:stretch>
            <a:fillRect/>
          </a:stretch>
        </p:blipFill>
        <p:spPr>
          <a:xfrm>
            <a:off x="4278365" y="1489395"/>
            <a:ext cx="7114805" cy="4019865"/>
          </a:xfrm>
          <a:prstGeom prst="rect">
            <a:avLst/>
          </a:prstGeom>
        </p:spPr>
      </p:pic>
    </p:spTree>
    <p:extLst>
      <p:ext uri="{BB962C8B-B14F-4D97-AF65-F5344CB8AC3E}">
        <p14:creationId xmlns:p14="http://schemas.microsoft.com/office/powerpoint/2010/main" val="32191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0035B0C-6324-8DC4-924D-D909F3289982}"/>
              </a:ext>
            </a:extLst>
          </p:cNvPr>
          <p:cNvSpPr txBox="1">
            <a:spLocks/>
          </p:cNvSpPr>
          <p:nvPr/>
        </p:nvSpPr>
        <p:spPr>
          <a:xfrm>
            <a:off x="1611262" y="2090167"/>
            <a:ext cx="8969477" cy="81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u="none" strike="noStrike" kern="1200" cap="none" spc="0" normalizeH="0" baseline="0" noProof="0" dirty="0">
                <a:ln>
                  <a:noFill/>
                </a:ln>
                <a:solidFill>
                  <a:srgbClr val="002060"/>
                </a:solidFill>
                <a:effectLst/>
                <a:uLnTx/>
                <a:uFillTx/>
                <a:latin typeface="Oswald" pitchFamily="2" charset="77"/>
              </a:rPr>
              <a:t>Task: True or False?</a:t>
            </a:r>
          </a:p>
        </p:txBody>
      </p:sp>
      <p:sp>
        <p:nvSpPr>
          <p:cNvPr id="14" name="Content Placeholder 2">
            <a:extLst>
              <a:ext uri="{FF2B5EF4-FFF2-40B4-BE49-F238E27FC236}">
                <a16:creationId xmlns:a16="http://schemas.microsoft.com/office/drawing/2014/main" id="{2A1F8953-2EB9-565F-C787-8DCB2123B502}"/>
              </a:ext>
            </a:extLst>
          </p:cNvPr>
          <p:cNvSpPr txBox="1">
            <a:spLocks/>
          </p:cNvSpPr>
          <p:nvPr/>
        </p:nvSpPr>
        <p:spPr>
          <a:xfrm>
            <a:off x="1611262" y="3070934"/>
            <a:ext cx="8969477" cy="8152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000" u="none" strike="noStrike" kern="1200" cap="none" spc="0" normalizeH="0" baseline="0" noProof="0" dirty="0">
                <a:ln>
                  <a:noFill/>
                </a:ln>
                <a:solidFill>
                  <a:prstClr val="black"/>
                </a:solidFill>
                <a:effectLst/>
                <a:uLnTx/>
                <a:uFillTx/>
                <a:latin typeface="Oswald Light" pitchFamily="2" charset="77"/>
              </a:rPr>
              <a:t>What do we know about the effects of consuming tobacco today?</a:t>
            </a:r>
          </a:p>
        </p:txBody>
      </p:sp>
      <p:sp>
        <p:nvSpPr>
          <p:cNvPr id="15" name="Content Placeholder 2">
            <a:extLst>
              <a:ext uri="{FF2B5EF4-FFF2-40B4-BE49-F238E27FC236}">
                <a16:creationId xmlns:a16="http://schemas.microsoft.com/office/drawing/2014/main" id="{3C782AE0-D655-0A49-645D-66B03B06BF91}"/>
              </a:ext>
            </a:extLst>
          </p:cNvPr>
          <p:cNvSpPr txBox="1">
            <a:spLocks/>
          </p:cNvSpPr>
          <p:nvPr/>
        </p:nvSpPr>
        <p:spPr>
          <a:xfrm>
            <a:off x="1858764" y="3886200"/>
            <a:ext cx="8420862" cy="1024444"/>
          </a:xfrm>
          <a:prstGeom prst="rect">
            <a:avLst/>
          </a:prstGeom>
          <a:solidFill>
            <a:srgbClr val="3BB7B7"/>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500" dirty="0">
                <a:solidFill>
                  <a:schemeClr val="bg1"/>
                </a:solidFill>
                <a:latin typeface="Oswald Light" pitchFamily="2" charset="77"/>
              </a:rPr>
              <a:t>Look at the statements on your worksheet and </a:t>
            </a:r>
            <a:br>
              <a:rPr lang="en-GB" sz="2500" dirty="0">
                <a:solidFill>
                  <a:schemeClr val="bg1"/>
                </a:solidFill>
                <a:latin typeface="Oswald Light" pitchFamily="2" charset="77"/>
              </a:rPr>
            </a:br>
            <a:r>
              <a:rPr lang="en-GB" sz="2500" dirty="0">
                <a:solidFill>
                  <a:schemeClr val="bg1"/>
                </a:solidFill>
                <a:latin typeface="Oswald Light" pitchFamily="2" charset="77"/>
              </a:rPr>
              <a:t>in pairs decide whether you think it is true or false. </a:t>
            </a:r>
          </a:p>
        </p:txBody>
      </p:sp>
    </p:spTree>
    <p:extLst>
      <p:ext uri="{BB962C8B-B14F-4D97-AF65-F5344CB8AC3E}">
        <p14:creationId xmlns:p14="http://schemas.microsoft.com/office/powerpoint/2010/main" val="159697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2">
            <a:extLst>
              <a:ext uri="{FF2B5EF4-FFF2-40B4-BE49-F238E27FC236}">
                <a16:creationId xmlns:a16="http://schemas.microsoft.com/office/drawing/2014/main" id="{AC43172E-AF66-CD3D-A81A-66B1457AF9F4}"/>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What is vaping?</a:t>
            </a:r>
          </a:p>
        </p:txBody>
      </p:sp>
      <p:sp>
        <p:nvSpPr>
          <p:cNvPr id="7" name="Content Placeholder 2">
            <a:extLst>
              <a:ext uri="{FF2B5EF4-FFF2-40B4-BE49-F238E27FC236}">
                <a16:creationId xmlns:a16="http://schemas.microsoft.com/office/drawing/2014/main" id="{6A49B2B6-C663-5532-3A46-2D89E4455EB3}"/>
              </a:ext>
            </a:extLst>
          </p:cNvPr>
          <p:cNvSpPr txBox="1">
            <a:spLocks/>
          </p:cNvSpPr>
          <p:nvPr/>
        </p:nvSpPr>
        <p:spPr>
          <a:xfrm>
            <a:off x="712276" y="1489396"/>
            <a:ext cx="9419866"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latin typeface="Oswald Light" pitchFamily="2" charset="77"/>
            </a:endParaRPr>
          </a:p>
        </p:txBody>
      </p:sp>
      <p:sp>
        <p:nvSpPr>
          <p:cNvPr id="9" name="Content Placeholder 2">
            <a:extLst>
              <a:ext uri="{FF2B5EF4-FFF2-40B4-BE49-F238E27FC236}">
                <a16:creationId xmlns:a16="http://schemas.microsoft.com/office/drawing/2014/main" id="{B1299BF4-8C37-B73A-85A6-240D6B7F8D0F}"/>
              </a:ext>
            </a:extLst>
          </p:cNvPr>
          <p:cNvSpPr txBox="1">
            <a:spLocks/>
          </p:cNvSpPr>
          <p:nvPr/>
        </p:nvSpPr>
        <p:spPr>
          <a:xfrm>
            <a:off x="712276" y="1947479"/>
            <a:ext cx="9259150"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400" dirty="0">
                <a:latin typeface="Oswald Light" pitchFamily="2" charset="77"/>
              </a:rPr>
              <a:t>See if you can create a more detailed definition for what vaping is using these words:</a:t>
            </a:r>
          </a:p>
        </p:txBody>
      </p:sp>
      <p:sp>
        <p:nvSpPr>
          <p:cNvPr id="10" name="TextBox 9">
            <a:extLst>
              <a:ext uri="{FF2B5EF4-FFF2-40B4-BE49-F238E27FC236}">
                <a16:creationId xmlns:a16="http://schemas.microsoft.com/office/drawing/2014/main" id="{DD5B8F82-8C2C-41D7-D05A-1BDFF35CB239}"/>
              </a:ext>
            </a:extLst>
          </p:cNvPr>
          <p:cNvSpPr txBox="1"/>
          <p:nvPr/>
        </p:nvSpPr>
        <p:spPr>
          <a:xfrm>
            <a:off x="1750242" y="2569083"/>
            <a:ext cx="10694705" cy="2219710"/>
          </a:xfrm>
          <a:prstGeom prst="rect">
            <a:avLst/>
          </a:prstGeom>
          <a:noFill/>
        </p:spPr>
        <p:txBody>
          <a:bodyPr wrap="square" numCol="3">
            <a:spAutoFit/>
          </a:bodyPr>
          <a:lstStyle/>
          <a:p>
            <a:pPr marL="0" indent="0">
              <a:lnSpc>
                <a:spcPct val="150000"/>
              </a:lnSpc>
              <a:buNone/>
            </a:pPr>
            <a:r>
              <a:rPr lang="en-GB" sz="3200" b="1" dirty="0">
                <a:solidFill>
                  <a:srgbClr val="FF696D"/>
                </a:solidFill>
                <a:latin typeface="Oswald" pitchFamily="2" charset="77"/>
              </a:rPr>
              <a:t>E-cigarettes</a:t>
            </a:r>
            <a:r>
              <a:rPr lang="en-GB" sz="3200" dirty="0">
                <a:solidFill>
                  <a:srgbClr val="FF696D"/>
                </a:solidFill>
                <a:latin typeface="Oswald" pitchFamily="2" charset="77"/>
              </a:rPr>
              <a:t> </a:t>
            </a:r>
          </a:p>
          <a:p>
            <a:pPr marL="0" indent="0">
              <a:lnSpc>
                <a:spcPct val="150000"/>
              </a:lnSpc>
              <a:buNone/>
            </a:pPr>
            <a:r>
              <a:rPr lang="en-GB" sz="3200" b="1" dirty="0">
                <a:solidFill>
                  <a:srgbClr val="FF696D"/>
                </a:solidFill>
                <a:latin typeface="Oswald" pitchFamily="2" charset="77"/>
              </a:rPr>
              <a:t>Flavourings</a:t>
            </a:r>
          </a:p>
          <a:p>
            <a:pPr marL="0" indent="0">
              <a:lnSpc>
                <a:spcPct val="150000"/>
              </a:lnSpc>
              <a:buNone/>
            </a:pPr>
            <a:endParaRPr lang="en-GB" sz="3200" b="1" dirty="0">
              <a:solidFill>
                <a:srgbClr val="FF696D"/>
              </a:solidFill>
              <a:latin typeface="Oswald" pitchFamily="2" charset="77"/>
            </a:endParaRPr>
          </a:p>
          <a:p>
            <a:pPr marL="0" indent="0">
              <a:lnSpc>
                <a:spcPct val="150000"/>
              </a:lnSpc>
              <a:buNone/>
            </a:pPr>
            <a:r>
              <a:rPr lang="en-GB" sz="3200" b="1" dirty="0">
                <a:solidFill>
                  <a:srgbClr val="FF696D"/>
                </a:solidFill>
                <a:latin typeface="Oswald" pitchFamily="2" charset="77"/>
              </a:rPr>
              <a:t>Nicotine</a:t>
            </a:r>
          </a:p>
          <a:p>
            <a:pPr marL="0" indent="0">
              <a:lnSpc>
                <a:spcPct val="150000"/>
              </a:lnSpc>
              <a:buNone/>
            </a:pPr>
            <a:r>
              <a:rPr lang="en-GB" sz="3200" b="1" dirty="0">
                <a:solidFill>
                  <a:srgbClr val="FF696D"/>
                </a:solidFill>
                <a:latin typeface="Oswald" pitchFamily="2" charset="77"/>
              </a:rPr>
              <a:t>Vapour</a:t>
            </a:r>
          </a:p>
          <a:p>
            <a:pPr marL="0" indent="0">
              <a:lnSpc>
                <a:spcPct val="150000"/>
              </a:lnSpc>
              <a:buNone/>
            </a:pPr>
            <a:endParaRPr lang="en-GB" sz="3200" b="1" dirty="0">
              <a:solidFill>
                <a:srgbClr val="FF696D"/>
              </a:solidFill>
              <a:latin typeface="Oswald" pitchFamily="2" charset="77"/>
            </a:endParaRPr>
          </a:p>
          <a:p>
            <a:pPr marL="0" indent="0">
              <a:lnSpc>
                <a:spcPct val="150000"/>
              </a:lnSpc>
              <a:buNone/>
            </a:pPr>
            <a:r>
              <a:rPr lang="en-GB" sz="3200" b="1" dirty="0">
                <a:solidFill>
                  <a:srgbClr val="FF696D"/>
                </a:solidFill>
                <a:latin typeface="Oswald" pitchFamily="2" charset="77"/>
              </a:rPr>
              <a:t>Lungs</a:t>
            </a:r>
          </a:p>
          <a:p>
            <a:pPr marL="0" indent="0">
              <a:lnSpc>
                <a:spcPct val="150000"/>
              </a:lnSpc>
              <a:buNone/>
            </a:pPr>
            <a:r>
              <a:rPr lang="en-GB" sz="3200" b="1" dirty="0">
                <a:solidFill>
                  <a:srgbClr val="FF696D"/>
                </a:solidFill>
                <a:latin typeface="Oswald" pitchFamily="2" charset="77"/>
              </a:rPr>
              <a:t>Tobacco</a:t>
            </a:r>
          </a:p>
        </p:txBody>
      </p:sp>
      <p:sp>
        <p:nvSpPr>
          <p:cNvPr id="11" name="Content Placeholder 2">
            <a:extLst>
              <a:ext uri="{FF2B5EF4-FFF2-40B4-BE49-F238E27FC236}">
                <a16:creationId xmlns:a16="http://schemas.microsoft.com/office/drawing/2014/main" id="{9CFB7F03-66CE-1540-23F9-366C080F1122}"/>
              </a:ext>
            </a:extLst>
          </p:cNvPr>
          <p:cNvSpPr txBox="1">
            <a:spLocks/>
          </p:cNvSpPr>
          <p:nvPr/>
        </p:nvSpPr>
        <p:spPr>
          <a:xfrm>
            <a:off x="877330" y="4299818"/>
            <a:ext cx="10529651" cy="1545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400" dirty="0">
                <a:latin typeface="Oswald Light" pitchFamily="2" charset="77"/>
              </a:rPr>
              <a:t>Finish your definition with this sentence:</a:t>
            </a:r>
            <a:br>
              <a:rPr lang="en-GB" sz="2400" dirty="0">
                <a:latin typeface="Oswald Light" pitchFamily="2" charset="77"/>
              </a:rPr>
            </a:br>
            <a:r>
              <a:rPr lang="en-GB" sz="2400" dirty="0">
                <a:solidFill>
                  <a:srgbClr val="002060"/>
                </a:solidFill>
                <a:latin typeface="Oswald" panose="00000500000000000000" pitchFamily="2" charset="0"/>
              </a:rPr>
              <a:t>…therefore, vapes do not produce tar and carbon monoxide, two of the most harmful elements in tobacco smoke</a:t>
            </a:r>
            <a:r>
              <a:rPr lang="en-GB" sz="2400" dirty="0">
                <a:latin typeface="Oswald" panose="00000500000000000000" pitchFamily="2" charset="0"/>
              </a:rPr>
              <a:t>. </a:t>
            </a:r>
            <a:r>
              <a:rPr lang="en-GB" sz="2400" dirty="0">
                <a:solidFill>
                  <a:srgbClr val="002060"/>
                </a:solidFill>
                <a:latin typeface="Oswald" panose="00000500000000000000" pitchFamily="2" charset="0"/>
              </a:rPr>
              <a:t>There are however significant harms associated with vaping.</a:t>
            </a:r>
          </a:p>
        </p:txBody>
      </p:sp>
      <p:sp>
        <p:nvSpPr>
          <p:cNvPr id="14" name="Content Placeholder 2">
            <a:extLst>
              <a:ext uri="{FF2B5EF4-FFF2-40B4-BE49-F238E27FC236}">
                <a16:creationId xmlns:a16="http://schemas.microsoft.com/office/drawing/2014/main" id="{99F719E0-587F-3E6F-5EC7-E9078ED7DACA}"/>
              </a:ext>
            </a:extLst>
          </p:cNvPr>
          <p:cNvSpPr txBox="1">
            <a:spLocks/>
          </p:cNvSpPr>
          <p:nvPr/>
        </p:nvSpPr>
        <p:spPr>
          <a:xfrm>
            <a:off x="785018" y="1228575"/>
            <a:ext cx="10621963" cy="508000"/>
          </a:xfrm>
          <a:prstGeom prst="rect">
            <a:avLst/>
          </a:prstGeom>
          <a:solidFill>
            <a:srgbClr val="3BB7B7"/>
          </a:solidFill>
          <a:ln>
            <a:noFill/>
          </a:ln>
        </p:spPr>
        <p:style>
          <a:lnRef idx="2">
            <a:schemeClr val="dk1"/>
          </a:lnRef>
          <a:fillRef idx="1">
            <a:schemeClr val="lt1"/>
          </a:fillRef>
          <a:effectRef idx="0">
            <a:schemeClr val="dk1"/>
          </a:effectRef>
          <a:fontRef idx="minor">
            <a:schemeClr val="dk1"/>
          </a:fontRef>
        </p:style>
        <p:txBody>
          <a:bodyPr anchor="ctr"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2400" dirty="0">
                <a:solidFill>
                  <a:schemeClr val="bg1"/>
                </a:solidFill>
                <a:latin typeface="Oswald Light" pitchFamily="2" charset="77"/>
              </a:rPr>
              <a:t>To breathe in nicotine or another drug as vapour rather than as smoke, especially using an e-cigarette.</a:t>
            </a:r>
          </a:p>
        </p:txBody>
      </p:sp>
    </p:spTree>
    <p:extLst>
      <p:ext uri="{BB962C8B-B14F-4D97-AF65-F5344CB8AC3E}">
        <p14:creationId xmlns:p14="http://schemas.microsoft.com/office/powerpoint/2010/main" val="336115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2">
            <a:extLst>
              <a:ext uri="{FF2B5EF4-FFF2-40B4-BE49-F238E27FC236}">
                <a16:creationId xmlns:a16="http://schemas.microsoft.com/office/drawing/2014/main" id="{EEBD9FAE-9271-9FC7-6673-7B1CDB20F49E}"/>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Write this down</a:t>
            </a:r>
          </a:p>
        </p:txBody>
      </p:sp>
      <p:sp>
        <p:nvSpPr>
          <p:cNvPr id="2" name="Content Placeholder 2">
            <a:extLst>
              <a:ext uri="{FF2B5EF4-FFF2-40B4-BE49-F238E27FC236}">
                <a16:creationId xmlns:a16="http://schemas.microsoft.com/office/drawing/2014/main" id="{3EA671F3-BADA-39DB-92B1-F81F81873237}"/>
              </a:ext>
            </a:extLst>
          </p:cNvPr>
          <p:cNvSpPr txBox="1">
            <a:spLocks/>
          </p:cNvSpPr>
          <p:nvPr/>
        </p:nvSpPr>
        <p:spPr>
          <a:xfrm>
            <a:off x="712276" y="1489395"/>
            <a:ext cx="1048912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latin typeface="Oswald Light" pitchFamily="2" charset="77"/>
              </a:rPr>
              <a:t>Vapes, otherwise known as</a:t>
            </a:r>
            <a:r>
              <a:rPr lang="en-GB" b="1" dirty="0">
                <a:latin typeface="Oswald Light" pitchFamily="2" charset="77"/>
              </a:rPr>
              <a:t> </a:t>
            </a:r>
            <a:r>
              <a:rPr lang="en-GB" b="1" dirty="0">
                <a:solidFill>
                  <a:srgbClr val="FF696D"/>
                </a:solidFill>
                <a:latin typeface="Oswald Light" pitchFamily="2" charset="77"/>
              </a:rPr>
              <a:t>e-cigarettes</a:t>
            </a:r>
            <a:r>
              <a:rPr lang="en-GB" b="1" dirty="0">
                <a:latin typeface="Oswald Light" pitchFamily="2" charset="77"/>
              </a:rPr>
              <a:t> </a:t>
            </a:r>
            <a:r>
              <a:rPr lang="en-GB" dirty="0">
                <a:latin typeface="Oswald Light" pitchFamily="2" charset="77"/>
              </a:rPr>
              <a:t>are devices that work by heating a liquid that contains </a:t>
            </a:r>
            <a:r>
              <a:rPr lang="en-GB" b="1" dirty="0">
                <a:solidFill>
                  <a:srgbClr val="FF696D"/>
                </a:solidFill>
                <a:latin typeface="Oswald Light" pitchFamily="2" charset="77"/>
              </a:rPr>
              <a:t>flavourings</a:t>
            </a:r>
            <a:r>
              <a:rPr lang="en-GB" dirty="0">
                <a:latin typeface="Oswald Light" pitchFamily="2" charset="77"/>
              </a:rPr>
              <a:t>, other chemicals and sometimes the drug</a:t>
            </a:r>
            <a:r>
              <a:rPr lang="en-GB" b="1" dirty="0">
                <a:latin typeface="Oswald Light" pitchFamily="2" charset="77"/>
              </a:rPr>
              <a:t> </a:t>
            </a:r>
            <a:r>
              <a:rPr lang="en-GB" b="1" dirty="0">
                <a:solidFill>
                  <a:srgbClr val="FF696D"/>
                </a:solidFill>
                <a:latin typeface="Oswald Light" pitchFamily="2" charset="77"/>
              </a:rPr>
              <a:t>nicotine</a:t>
            </a:r>
            <a:r>
              <a:rPr lang="en-GB" dirty="0">
                <a:latin typeface="Oswald Light" pitchFamily="2" charset="77"/>
              </a:rPr>
              <a:t>. When heated, the device produces a </a:t>
            </a:r>
            <a:r>
              <a:rPr lang="en-GB" b="1" dirty="0">
                <a:solidFill>
                  <a:srgbClr val="FF696D"/>
                </a:solidFill>
                <a:latin typeface="Oswald Light" pitchFamily="2" charset="77"/>
              </a:rPr>
              <a:t>vapour</a:t>
            </a:r>
            <a:r>
              <a:rPr lang="en-GB" dirty="0">
                <a:latin typeface="Oswald Light" pitchFamily="2" charset="77"/>
              </a:rPr>
              <a:t> which is then inhaled into the </a:t>
            </a:r>
            <a:r>
              <a:rPr lang="en-GB" b="1" dirty="0">
                <a:solidFill>
                  <a:srgbClr val="FF696D"/>
                </a:solidFill>
                <a:latin typeface="Oswald Light" pitchFamily="2" charset="77"/>
              </a:rPr>
              <a:t>lungs</a:t>
            </a:r>
            <a:r>
              <a:rPr lang="en-GB" dirty="0">
                <a:latin typeface="Oswald Light" pitchFamily="2" charset="77"/>
              </a:rPr>
              <a:t>. Vapes, unlike cigarettes, heat nicotine that has been extracted from the tobacco plant rather than burning the entire</a:t>
            </a:r>
            <a:r>
              <a:rPr lang="en-GB" b="1" dirty="0">
                <a:latin typeface="Oswald Light" pitchFamily="2" charset="77"/>
              </a:rPr>
              <a:t> </a:t>
            </a:r>
            <a:r>
              <a:rPr lang="en-GB" b="1" dirty="0">
                <a:solidFill>
                  <a:srgbClr val="FF696D"/>
                </a:solidFill>
                <a:latin typeface="Oswald Light" pitchFamily="2" charset="77"/>
              </a:rPr>
              <a:t>tobacco</a:t>
            </a:r>
            <a:r>
              <a:rPr lang="en-GB" b="1" dirty="0">
                <a:latin typeface="Oswald Light" pitchFamily="2" charset="77"/>
              </a:rPr>
              <a:t> </a:t>
            </a:r>
            <a:r>
              <a:rPr lang="en-GB" dirty="0">
                <a:latin typeface="Oswald Light" pitchFamily="2" charset="77"/>
              </a:rPr>
              <a:t>leaf.</a:t>
            </a:r>
          </a:p>
          <a:p>
            <a:pPr marL="0" indent="0">
              <a:lnSpc>
                <a:spcPct val="100000"/>
              </a:lnSpc>
              <a:buFont typeface="Arial" panose="020B0604020202020204" pitchFamily="34" charset="0"/>
              <a:buNone/>
            </a:pPr>
            <a:r>
              <a:rPr lang="en-GB" dirty="0">
                <a:latin typeface="Oswald Light" pitchFamily="2" charset="77"/>
              </a:rPr>
              <a:t>Therefore, vapes do not produce tar and carbon monoxide, two of the most harmful elements in tobacco smoke. There are however significant harms associated with vaping.</a:t>
            </a:r>
          </a:p>
        </p:txBody>
      </p:sp>
    </p:spTree>
    <p:extLst>
      <p:ext uri="{BB962C8B-B14F-4D97-AF65-F5344CB8AC3E}">
        <p14:creationId xmlns:p14="http://schemas.microsoft.com/office/powerpoint/2010/main" val="239046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74DAC3-DEC1-668B-85E5-B26EACAD7067}"/>
              </a:ext>
            </a:extLst>
          </p:cNvPr>
          <p:cNvSpPr txBox="1">
            <a:spLocks/>
          </p:cNvSpPr>
          <p:nvPr/>
        </p:nvSpPr>
        <p:spPr>
          <a:xfrm>
            <a:off x="1088660" y="2090166"/>
            <a:ext cx="10014681" cy="14531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u="none" strike="noStrike" kern="1200" cap="none" spc="0" normalizeH="0" baseline="0" noProof="0" dirty="0">
                <a:ln>
                  <a:noFill/>
                </a:ln>
                <a:solidFill>
                  <a:srgbClr val="002060"/>
                </a:solidFill>
                <a:effectLst/>
                <a:uLnTx/>
                <a:uFillTx/>
                <a:latin typeface="Oswald" pitchFamily="2" charset="77"/>
              </a:rPr>
              <a:t>Based on what you already know about vaping, should we worry about it? </a:t>
            </a:r>
          </a:p>
        </p:txBody>
      </p:sp>
      <p:sp>
        <p:nvSpPr>
          <p:cNvPr id="6" name="Content Placeholder 2">
            <a:extLst>
              <a:ext uri="{FF2B5EF4-FFF2-40B4-BE49-F238E27FC236}">
                <a16:creationId xmlns:a16="http://schemas.microsoft.com/office/drawing/2014/main" id="{F5A50503-314F-36A0-0986-84CDA8374FA7}"/>
              </a:ext>
            </a:extLst>
          </p:cNvPr>
          <p:cNvSpPr txBox="1">
            <a:spLocks/>
          </p:cNvSpPr>
          <p:nvPr/>
        </p:nvSpPr>
        <p:spPr>
          <a:xfrm>
            <a:off x="3378881" y="4114800"/>
            <a:ext cx="2462439" cy="832756"/>
          </a:xfrm>
          <a:prstGeom prst="rect">
            <a:avLst/>
          </a:prstGeom>
          <a:solidFill>
            <a:srgbClr val="3BB7B7"/>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500" b="1" dirty="0">
                <a:solidFill>
                  <a:schemeClr val="bg1"/>
                </a:solidFill>
                <a:latin typeface="Oswald Light" pitchFamily="2" charset="77"/>
              </a:rPr>
              <a:t>YES</a:t>
            </a:r>
          </a:p>
        </p:txBody>
      </p:sp>
      <p:sp>
        <p:nvSpPr>
          <p:cNvPr id="7" name="Content Placeholder 2">
            <a:extLst>
              <a:ext uri="{FF2B5EF4-FFF2-40B4-BE49-F238E27FC236}">
                <a16:creationId xmlns:a16="http://schemas.microsoft.com/office/drawing/2014/main" id="{7809659D-FBB4-2C1D-1FFB-B6E3943E98A7}"/>
              </a:ext>
            </a:extLst>
          </p:cNvPr>
          <p:cNvSpPr txBox="1">
            <a:spLocks/>
          </p:cNvSpPr>
          <p:nvPr/>
        </p:nvSpPr>
        <p:spPr>
          <a:xfrm>
            <a:off x="6350681" y="4114800"/>
            <a:ext cx="2462439" cy="832756"/>
          </a:xfrm>
          <a:prstGeom prst="rect">
            <a:avLst/>
          </a:prstGeom>
          <a:solidFill>
            <a:srgbClr val="F3D20D"/>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2500" b="1" dirty="0">
                <a:solidFill>
                  <a:schemeClr val="bg1"/>
                </a:solidFill>
                <a:latin typeface="Oswald Light" pitchFamily="2" charset="77"/>
              </a:rPr>
              <a:t>NO</a:t>
            </a:r>
          </a:p>
        </p:txBody>
      </p:sp>
    </p:spTree>
    <p:extLst>
      <p:ext uri="{BB962C8B-B14F-4D97-AF65-F5344CB8AC3E}">
        <p14:creationId xmlns:p14="http://schemas.microsoft.com/office/powerpoint/2010/main" val="157847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2">
            <a:extLst>
              <a:ext uri="{FF2B5EF4-FFF2-40B4-BE49-F238E27FC236}">
                <a16:creationId xmlns:a16="http://schemas.microsoft.com/office/drawing/2014/main" id="{EACF407F-9BF6-04A2-B6EC-561AA1141442}"/>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Do you know the law when it comes to vaping?</a:t>
            </a:r>
          </a:p>
        </p:txBody>
      </p:sp>
      <p:sp>
        <p:nvSpPr>
          <p:cNvPr id="7" name="Content Placeholder 2">
            <a:extLst>
              <a:ext uri="{FF2B5EF4-FFF2-40B4-BE49-F238E27FC236}">
                <a16:creationId xmlns:a16="http://schemas.microsoft.com/office/drawing/2014/main" id="{A03A5620-D1CB-675C-CA3D-786A5557F1F2}"/>
              </a:ext>
            </a:extLst>
          </p:cNvPr>
          <p:cNvSpPr txBox="1">
            <a:spLocks/>
          </p:cNvSpPr>
          <p:nvPr/>
        </p:nvSpPr>
        <p:spPr>
          <a:xfrm>
            <a:off x="712276" y="1489395"/>
            <a:ext cx="5704853"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F4D61E"/>
              </a:buClr>
            </a:pPr>
            <a:r>
              <a:rPr lang="en-GB" sz="2500" dirty="0">
                <a:latin typeface="Oswald Light" pitchFamily="2" charset="77"/>
              </a:rPr>
              <a:t>Anyone who sells cigarettes or vapes to under-18s, or buys them on behalf of anyone under 18, is breaking the law.</a:t>
            </a:r>
            <a:br>
              <a:rPr lang="en-GB" sz="2500" dirty="0">
                <a:latin typeface="Oswald Light" pitchFamily="2" charset="77"/>
              </a:rPr>
            </a:br>
            <a:endParaRPr lang="en-GB" sz="1500" dirty="0">
              <a:latin typeface="Oswald Light" pitchFamily="2" charset="77"/>
            </a:endParaRPr>
          </a:p>
          <a:p>
            <a:pPr>
              <a:lnSpc>
                <a:spcPct val="100000"/>
              </a:lnSpc>
              <a:buClr>
                <a:srgbClr val="F4D61E"/>
              </a:buClr>
            </a:pPr>
            <a:r>
              <a:rPr lang="en-GB" sz="2500" dirty="0">
                <a:latin typeface="Oswald Light" pitchFamily="2" charset="77"/>
              </a:rPr>
              <a:t>There is potential for users to become addicted to nicotine-containing vapes, and the long-term effects of vaping on health are unknown therefore vapes are an </a:t>
            </a:r>
            <a:r>
              <a:rPr lang="en-GB" sz="2500" b="1" dirty="0">
                <a:latin typeface="Oswald Light" pitchFamily="2" charset="77"/>
              </a:rPr>
              <a:t>age-restricted product</a:t>
            </a:r>
            <a:r>
              <a:rPr lang="en-GB" sz="2500" dirty="0">
                <a:latin typeface="Oswald Light" pitchFamily="2" charset="77"/>
              </a:rPr>
              <a:t>.</a:t>
            </a:r>
          </a:p>
        </p:txBody>
      </p:sp>
      <p:pic>
        <p:nvPicPr>
          <p:cNvPr id="9" name="Picture 8" descr="A person taking a picture of products on shelves&#10;&#10;Description automatically generated">
            <a:extLst>
              <a:ext uri="{FF2B5EF4-FFF2-40B4-BE49-F238E27FC236}">
                <a16:creationId xmlns:a16="http://schemas.microsoft.com/office/drawing/2014/main" id="{55593913-0785-BF72-2561-E314E721F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032" y="1565908"/>
            <a:ext cx="4657729" cy="3726183"/>
          </a:xfrm>
          <a:prstGeom prst="rect">
            <a:avLst/>
          </a:prstGeom>
        </p:spPr>
      </p:pic>
    </p:spTree>
    <p:extLst>
      <p:ext uri="{BB962C8B-B14F-4D97-AF65-F5344CB8AC3E}">
        <p14:creationId xmlns:p14="http://schemas.microsoft.com/office/powerpoint/2010/main" val="1031213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11901</TotalTime>
  <Words>2407</Words>
  <Application>Microsoft Office PowerPoint</Application>
  <PresentationFormat>Widescreen</PresentationFormat>
  <Paragraphs>199</Paragraphs>
  <Slides>22</Slides>
  <Notes>21</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vt:lpstr>
      <vt:lpstr>Arial</vt:lpstr>
      <vt:lpstr>Calibri</vt:lpstr>
      <vt:lpstr>Calibri Light</vt:lpstr>
      <vt:lpstr>Century Gothic</vt:lpstr>
      <vt:lpstr>Google Sans</vt:lpstr>
      <vt:lpstr>Open Sans</vt:lpstr>
      <vt:lpstr>Oswald</vt:lpstr>
      <vt:lpstr>Oswald Light</vt:lpstr>
      <vt:lpstr>Times New Roman</vt:lpstr>
      <vt:lpstr>Tw Cen MT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Critically assessing vaping The Science of Nicotine</dc:title>
  <dc:creator>Hannah dawes</dc:creator>
  <cp:lastModifiedBy>LEE, Kara</cp:lastModifiedBy>
  <cp:revision>10</cp:revision>
  <dcterms:created xsi:type="dcterms:W3CDTF">2023-07-27T14:48:55Z</dcterms:created>
  <dcterms:modified xsi:type="dcterms:W3CDTF">2024-02-06T10:32:21Z</dcterms:modified>
</cp:coreProperties>
</file>