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424" r:id="rId3"/>
    <p:sldId id="2616" r:id="rId4"/>
    <p:sldId id="2586" r:id="rId5"/>
    <p:sldId id="2617" r:id="rId6"/>
    <p:sldId id="2618" r:id="rId7"/>
    <p:sldId id="2590" r:id="rId8"/>
    <p:sldId id="2619" r:id="rId9"/>
    <p:sldId id="2592" r:id="rId10"/>
    <p:sldId id="2620" r:id="rId11"/>
    <p:sldId id="2621" r:id="rId12"/>
    <p:sldId id="2595" r:id="rId13"/>
    <p:sldId id="2596" r:id="rId14"/>
    <p:sldId id="2597" r:id="rId15"/>
    <p:sldId id="2601" r:id="rId16"/>
    <p:sldId id="2609" r:id="rId17"/>
    <p:sldId id="2578" r:id="rId18"/>
    <p:sldId id="2615" r:id="rId19"/>
    <p:sldId id="2602" r:id="rId20"/>
    <p:sldId id="2622" r:id="rId21"/>
    <p:sldId id="2565" r:id="rId22"/>
    <p:sldId id="2611" r:id="rId23"/>
    <p:sldId id="2603" r:id="rId24"/>
    <p:sldId id="2561" r:id="rId25"/>
    <p:sldId id="2605" r:id="rId26"/>
    <p:sldId id="2577" r:id="rId27"/>
    <p:sldId id="2614" r:id="rId28"/>
    <p:sldId id="2623" r:id="rId29"/>
    <p:sldId id="2582" r:id="rId30"/>
    <p:sldId id="4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C0C0"/>
    <a:srgbClr val="F4D61E"/>
    <a:srgbClr val="FA7292"/>
    <a:srgbClr val="FF6699"/>
    <a:srgbClr val="5AC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EC861-533E-4F99-B28F-D8AA1B69EA01}" v="8" dt="2024-01-22T18:45:52.515"/>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610" autoAdjust="0"/>
  </p:normalViewPr>
  <p:slideViewPr>
    <p:cSldViewPr snapToGrid="0">
      <p:cViewPr varScale="1">
        <p:scale>
          <a:sx n="95" d="100"/>
          <a:sy n="95" d="100"/>
        </p:scale>
        <p:origin x="17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0635C-AFC4-4596-A205-B5B7201A0210}"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6F40D-9855-413B-B71F-33D8598BB8C3}" type="slidenum">
              <a:rPr lang="en-GB" smtClean="0"/>
              <a:t>‹#›</a:t>
            </a:fld>
            <a:endParaRPr lang="en-GB"/>
          </a:p>
        </p:txBody>
      </p:sp>
    </p:spTree>
    <p:extLst>
      <p:ext uri="{BB962C8B-B14F-4D97-AF65-F5344CB8AC3E}">
        <p14:creationId xmlns:p14="http://schemas.microsoft.com/office/powerpoint/2010/main" val="15141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84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79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3 minutes: Why are we debating this? (slide 16 and 17)</a:t>
            </a:r>
          </a:p>
        </p:txBody>
      </p:sp>
      <p:sp>
        <p:nvSpPr>
          <p:cNvPr id="4" name="Slide Number Placeholder 3"/>
          <p:cNvSpPr>
            <a:spLocks noGrp="1"/>
          </p:cNvSpPr>
          <p:nvPr>
            <p:ph type="sldNum" sz="quarter" idx="5"/>
          </p:nvPr>
        </p:nvSpPr>
        <p:spPr/>
        <p:txBody>
          <a:bodyPr/>
          <a:lstStyle/>
          <a:p>
            <a:fld id="{D036F40D-9855-413B-B71F-33D8598BB8C3}" type="slidenum">
              <a:rPr lang="en-GB" smtClean="0"/>
              <a:t>16</a:t>
            </a:fld>
            <a:endParaRPr lang="en-GB"/>
          </a:p>
        </p:txBody>
      </p:sp>
    </p:spTree>
    <p:extLst>
      <p:ext uri="{BB962C8B-B14F-4D97-AF65-F5344CB8AC3E}">
        <p14:creationId xmlns:p14="http://schemas.microsoft.com/office/powerpoint/2010/main" val="178329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Remind students that ‘vapes’ are also known as e-cigarettes. Different types include vape pens, vape bars, pod devices, ‘mods’, and ‘</a:t>
            </a:r>
            <a:r>
              <a:rPr lang="en-GB" i="1" dirty="0" err="1"/>
              <a:t>cigalikes</a:t>
            </a:r>
            <a:r>
              <a:rPr lang="en-GB" i="1" dirty="0"/>
              <a:t>’; some are rechargeable and refillable, while others are disposable. They work by heating a liquid that can then be inhaled. The liquid typically contains nicotine, propylene glycol, vegetable glycerine, and flavourings, but not tobacco. They therefore do not produce tar or carbon monoxide (two of the most damaging elements in tobacco smoke). </a:t>
            </a:r>
          </a:p>
          <a:p>
            <a:endParaRPr lang="en-GB" dirty="0"/>
          </a:p>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17</a:t>
            </a:fld>
            <a:endParaRPr lang="en-GB"/>
          </a:p>
        </p:txBody>
      </p:sp>
    </p:spTree>
    <p:extLst>
      <p:ext uri="{BB962C8B-B14F-4D97-AF65-F5344CB8AC3E}">
        <p14:creationId xmlns:p14="http://schemas.microsoft.com/office/powerpoint/2010/main" val="28401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7 minutes – watch the video</a:t>
            </a:r>
          </a:p>
        </p:txBody>
      </p:sp>
      <p:sp>
        <p:nvSpPr>
          <p:cNvPr id="4" name="Slide Number Placeholder 3"/>
          <p:cNvSpPr>
            <a:spLocks noGrp="1"/>
          </p:cNvSpPr>
          <p:nvPr>
            <p:ph type="sldNum" sz="quarter" idx="5"/>
          </p:nvPr>
        </p:nvSpPr>
        <p:spPr/>
        <p:txBody>
          <a:bodyPr/>
          <a:lstStyle/>
          <a:p>
            <a:fld id="{D036F40D-9855-413B-B71F-33D8598BB8C3}" type="slidenum">
              <a:rPr lang="en-GB" smtClean="0"/>
              <a:t>18</a:t>
            </a:fld>
            <a:endParaRPr lang="en-GB"/>
          </a:p>
        </p:txBody>
      </p:sp>
    </p:spTree>
    <p:extLst>
      <p:ext uri="{BB962C8B-B14F-4D97-AF65-F5344CB8AC3E}">
        <p14:creationId xmlns:p14="http://schemas.microsoft.com/office/powerpoint/2010/main" val="347051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8 minutes: Preparing for the debate</a:t>
            </a:r>
          </a:p>
        </p:txBody>
      </p:sp>
      <p:sp>
        <p:nvSpPr>
          <p:cNvPr id="4" name="Slide Number Placeholder 3"/>
          <p:cNvSpPr>
            <a:spLocks noGrp="1"/>
          </p:cNvSpPr>
          <p:nvPr>
            <p:ph type="sldNum" sz="quarter" idx="5"/>
          </p:nvPr>
        </p:nvSpPr>
        <p:spPr/>
        <p:txBody>
          <a:bodyPr/>
          <a:lstStyle/>
          <a:p>
            <a:fld id="{D036F40D-9855-413B-B71F-33D8598BB8C3}" type="slidenum">
              <a:rPr lang="en-GB" smtClean="0"/>
              <a:t>19</a:t>
            </a:fld>
            <a:endParaRPr lang="en-GB"/>
          </a:p>
        </p:txBody>
      </p:sp>
    </p:spTree>
    <p:extLst>
      <p:ext uri="{BB962C8B-B14F-4D97-AF65-F5344CB8AC3E}">
        <p14:creationId xmlns:p14="http://schemas.microsoft.com/office/powerpoint/2010/main" val="63944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00" dirty="0">
                <a:effectLst/>
                <a:latin typeface="Tw Cen MT" panose="020B0602020104020603" pitchFamily="34" charset="0"/>
                <a:ea typeface="Calibri" panose="020F0502020204030204" pitchFamily="34" charset="0"/>
                <a:cs typeface="Times New Roman" panose="02020603050405020304" pitchFamily="18" charset="0"/>
              </a:rPr>
              <a:t>5 minutes: Categorise your cards!</a:t>
            </a:r>
            <a:br>
              <a:rPr lang="en-GB" sz="12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Everyone needs to take their card and find their group (A or B)…</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28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4f496a6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24f496a6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…then categorise their cards into environmental, health or other issues (there is overlap for some cards).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(see example ‘1.3 million single use vapes are thrown away…’ goes into the environmental category)</a:t>
            </a:r>
            <a:endParaRPr dirty="0"/>
          </a:p>
        </p:txBody>
      </p:sp>
    </p:spTree>
    <p:extLst>
      <p:ext uri="{BB962C8B-B14F-4D97-AF65-F5344CB8AC3E}">
        <p14:creationId xmlns:p14="http://schemas.microsoft.com/office/powerpoint/2010/main" val="217854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4f496a6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524f496a6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Depending on the size of the class, you could either split them into group A and B, or you could do two/three groups of A and two/three groups of B.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Any children who might struggle with this activity can be ‘listeners’ and help you as the teacher decide which team wins the debate!</a:t>
            </a:r>
          </a:p>
        </p:txBody>
      </p:sp>
    </p:spTree>
    <p:extLst>
      <p:ext uri="{BB962C8B-B14F-4D97-AF65-F5344CB8AC3E}">
        <p14:creationId xmlns:p14="http://schemas.microsoft.com/office/powerpoint/2010/main" val="378955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28c7d01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28c7d01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not a parliamentary debate but if the class is familiar with this style, then go ahead and use this format.</a:t>
            </a:r>
          </a:p>
          <a:p>
            <a:pPr marL="0" lvl="0" indent="0" algn="l" rtl="0">
              <a:spcBef>
                <a:spcPts val="0"/>
              </a:spcBef>
              <a:spcAft>
                <a:spcPts val="0"/>
              </a:spcAft>
              <a:buNone/>
            </a:pPr>
            <a:endParaRPr lang="en-GB" i="1" dirty="0"/>
          </a:p>
          <a:p>
            <a:pPr marL="0" lvl="0" indent="0" algn="l" rtl="0">
              <a:spcBef>
                <a:spcPts val="0"/>
              </a:spcBef>
              <a:spcAft>
                <a:spcPts val="0"/>
              </a:spcAft>
              <a:buNone/>
            </a:pPr>
            <a:r>
              <a:rPr lang="en-GB" i="1" dirty="0"/>
              <a:t>18 minutes: The Debate!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8027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out this slide for pupils who may struggle to articulate their point</a:t>
            </a:r>
          </a:p>
        </p:txBody>
      </p:sp>
      <p:sp>
        <p:nvSpPr>
          <p:cNvPr id="4" name="Slide Number Placeholder 3"/>
          <p:cNvSpPr>
            <a:spLocks noGrp="1"/>
          </p:cNvSpPr>
          <p:nvPr>
            <p:ph type="sldNum" sz="quarter" idx="5"/>
          </p:nvPr>
        </p:nvSpPr>
        <p:spPr/>
        <p:txBody>
          <a:bodyPr/>
          <a:lstStyle/>
          <a:p>
            <a:fld id="{D036F40D-9855-413B-B71F-33D8598BB8C3}" type="slidenum">
              <a:rPr lang="en-GB" smtClean="0"/>
              <a:t>24</a:t>
            </a:fld>
            <a:endParaRPr lang="en-GB"/>
          </a:p>
        </p:txBody>
      </p:sp>
    </p:spTree>
    <p:extLst>
      <p:ext uri="{BB962C8B-B14F-4D97-AF65-F5344CB8AC3E}">
        <p14:creationId xmlns:p14="http://schemas.microsoft.com/office/powerpoint/2010/main" val="93785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3 minutes: Revisit ground rules for PSHE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children that you as a teacher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cannot promise confidentiality.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you are concerned that a pupil is at risk, you would </a:t>
            </a:r>
            <a:r>
              <a:rPr lang="en-GB" sz="1200" dirty="0"/>
              <a:t>follow the school’s safeguarding policy. </a:t>
            </a: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2</a:t>
            </a:fld>
            <a:endParaRPr lang="en-GB"/>
          </a:p>
        </p:txBody>
      </p:sp>
    </p:spTree>
    <p:extLst>
      <p:ext uri="{BB962C8B-B14F-4D97-AF65-F5344CB8AC3E}">
        <p14:creationId xmlns:p14="http://schemas.microsoft.com/office/powerpoint/2010/main" val="4038974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some pupils to justify their answer… </a:t>
            </a:r>
          </a:p>
        </p:txBody>
      </p:sp>
      <p:sp>
        <p:nvSpPr>
          <p:cNvPr id="4" name="Slide Number Placeholder 3"/>
          <p:cNvSpPr>
            <a:spLocks noGrp="1"/>
          </p:cNvSpPr>
          <p:nvPr>
            <p:ph type="sldNum" sz="quarter" idx="5"/>
          </p:nvPr>
        </p:nvSpPr>
        <p:spPr/>
        <p:txBody>
          <a:bodyPr/>
          <a:lstStyle/>
          <a:p>
            <a:fld id="{D036F40D-9855-413B-B71F-33D8598BB8C3}" type="slidenum">
              <a:rPr lang="en-GB" smtClean="0"/>
              <a:t>26</a:t>
            </a:fld>
            <a:endParaRPr lang="en-GB"/>
          </a:p>
        </p:txBody>
      </p:sp>
    </p:spTree>
    <p:extLst>
      <p:ext uri="{BB962C8B-B14F-4D97-AF65-F5344CB8AC3E}">
        <p14:creationId xmlns:p14="http://schemas.microsoft.com/office/powerpoint/2010/main" val="2140672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Plenary vote: 3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36F40D-9855-413B-B71F-33D8598BB8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00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3 minutes – watch the video</a:t>
            </a:r>
          </a:p>
        </p:txBody>
      </p:sp>
      <p:sp>
        <p:nvSpPr>
          <p:cNvPr id="4" name="Slide Number Placeholder 3"/>
          <p:cNvSpPr>
            <a:spLocks noGrp="1"/>
          </p:cNvSpPr>
          <p:nvPr>
            <p:ph type="sldNum" sz="quarter" idx="5"/>
          </p:nvPr>
        </p:nvSpPr>
        <p:spPr/>
        <p:txBody>
          <a:bodyPr/>
          <a:lstStyle/>
          <a:p>
            <a:fld id="{D036F40D-9855-413B-B71F-33D8598BB8C3}" type="slidenum">
              <a:rPr lang="en-GB" smtClean="0"/>
              <a:t>28</a:t>
            </a:fld>
            <a:endParaRPr lang="en-GB"/>
          </a:p>
        </p:txBody>
      </p:sp>
    </p:spTree>
    <p:extLst>
      <p:ext uri="{BB962C8B-B14F-4D97-AF65-F5344CB8AC3E}">
        <p14:creationId xmlns:p14="http://schemas.microsoft.com/office/powerpoint/2010/main" val="390092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10-15 minutes</a:t>
            </a:r>
          </a:p>
        </p:txBody>
      </p:sp>
      <p:sp>
        <p:nvSpPr>
          <p:cNvPr id="4" name="Slide Number Placeholder 3"/>
          <p:cNvSpPr>
            <a:spLocks noGrp="1"/>
          </p:cNvSpPr>
          <p:nvPr>
            <p:ph type="sldNum" sz="quarter" idx="5"/>
          </p:nvPr>
        </p:nvSpPr>
        <p:spPr/>
        <p:txBody>
          <a:bodyPr/>
          <a:lstStyle/>
          <a:p>
            <a:fld id="{D036F40D-9855-413B-B71F-33D8598BB8C3}" type="slidenum">
              <a:rPr lang="en-GB" smtClean="0"/>
              <a:t>29</a:t>
            </a:fld>
            <a:endParaRPr lang="en-GB"/>
          </a:p>
        </p:txBody>
      </p:sp>
    </p:spTree>
    <p:extLst>
      <p:ext uri="{BB962C8B-B14F-4D97-AF65-F5344CB8AC3E}">
        <p14:creationId xmlns:p14="http://schemas.microsoft.com/office/powerpoint/2010/main" val="144515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30</a:t>
            </a:fld>
            <a:endParaRPr lang="en-GB"/>
          </a:p>
        </p:txBody>
      </p:sp>
    </p:spTree>
    <p:extLst>
      <p:ext uri="{BB962C8B-B14F-4D97-AF65-F5344CB8AC3E}">
        <p14:creationId xmlns:p14="http://schemas.microsoft.com/office/powerpoint/2010/main" val="13296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a:t>
            </a:r>
          </a:p>
        </p:txBody>
      </p:sp>
      <p:sp>
        <p:nvSpPr>
          <p:cNvPr id="4" name="Slide Number Placeholder 3"/>
          <p:cNvSpPr>
            <a:spLocks noGrp="1"/>
          </p:cNvSpPr>
          <p:nvPr>
            <p:ph type="sldNum" sz="quarter" idx="5"/>
          </p:nvPr>
        </p:nvSpPr>
        <p:spPr/>
        <p:txBody>
          <a:bodyPr/>
          <a:lstStyle/>
          <a:p>
            <a:fld id="{D036F40D-9855-413B-B71F-33D8598BB8C3}" type="slidenum">
              <a:rPr lang="en-GB" smtClean="0"/>
              <a:t>3</a:t>
            </a:fld>
            <a:endParaRPr lang="en-GB"/>
          </a:p>
        </p:txBody>
      </p:sp>
    </p:spTree>
    <p:extLst>
      <p:ext uri="{BB962C8B-B14F-4D97-AF65-F5344CB8AC3E}">
        <p14:creationId xmlns:p14="http://schemas.microsoft.com/office/powerpoint/2010/main" val="120417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4</a:t>
            </a:fld>
            <a:endParaRPr lang="en-GB"/>
          </a:p>
        </p:txBody>
      </p:sp>
    </p:spTree>
    <p:extLst>
      <p:ext uri="{BB962C8B-B14F-4D97-AF65-F5344CB8AC3E}">
        <p14:creationId xmlns:p14="http://schemas.microsoft.com/office/powerpoint/2010/main" val="163149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5</a:t>
            </a:fld>
            <a:endParaRPr lang="en-GB"/>
          </a:p>
        </p:txBody>
      </p:sp>
    </p:spTree>
    <p:extLst>
      <p:ext uri="{BB962C8B-B14F-4D97-AF65-F5344CB8AC3E}">
        <p14:creationId xmlns:p14="http://schemas.microsoft.com/office/powerpoint/2010/main" val="346314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6</a:t>
            </a:fld>
            <a:endParaRPr lang="en-GB"/>
          </a:p>
        </p:txBody>
      </p:sp>
    </p:spTree>
    <p:extLst>
      <p:ext uri="{BB962C8B-B14F-4D97-AF65-F5344CB8AC3E}">
        <p14:creationId xmlns:p14="http://schemas.microsoft.com/office/powerpoint/2010/main" val="113969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10</a:t>
            </a:fld>
            <a:endParaRPr lang="en-GB"/>
          </a:p>
        </p:txBody>
      </p:sp>
    </p:spTree>
    <p:extLst>
      <p:ext uri="{BB962C8B-B14F-4D97-AF65-F5344CB8AC3E}">
        <p14:creationId xmlns:p14="http://schemas.microsoft.com/office/powerpoint/2010/main" val="81408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11</a:t>
            </a:fld>
            <a:endParaRPr lang="en-GB"/>
          </a:p>
        </p:txBody>
      </p:sp>
    </p:spTree>
    <p:extLst>
      <p:ext uri="{BB962C8B-B14F-4D97-AF65-F5344CB8AC3E}">
        <p14:creationId xmlns:p14="http://schemas.microsoft.com/office/powerpoint/2010/main" val="32621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36F40D-9855-413B-B71F-33D8598BB8C3}" type="slidenum">
              <a:rPr lang="en-GB" smtClean="0"/>
              <a:t>13</a:t>
            </a:fld>
            <a:endParaRPr lang="en-GB"/>
          </a:p>
        </p:txBody>
      </p:sp>
    </p:spTree>
    <p:extLst>
      <p:ext uri="{BB962C8B-B14F-4D97-AF65-F5344CB8AC3E}">
        <p14:creationId xmlns:p14="http://schemas.microsoft.com/office/powerpoint/2010/main" val="2446928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52B2BC8-E19B-D0EA-941F-BDE31DE79C69}"/>
              </a:ext>
            </a:extLst>
          </p:cNvPr>
          <p:cNvSpPr>
            <a:spLocks noGrp="1"/>
          </p:cNvSpPr>
          <p:nvPr>
            <p:ph type="sldNum" sz="quarter" idx="12"/>
          </p:nvPr>
        </p:nvSpPr>
        <p:spPr/>
        <p:txBody>
          <a:bodyPr/>
          <a:lstStyle/>
          <a:p>
            <a:fld id="{74EB219E-83ED-4A1F-A54A-DDCE4125BD92}" type="slidenum">
              <a:rPr lang="en-GB" smtClean="0"/>
              <a:t>‹#›</a:t>
            </a:fld>
            <a:endParaRPr lang="en-GB"/>
          </a:p>
        </p:txBody>
      </p:sp>
      <p:sp>
        <p:nvSpPr>
          <p:cNvPr id="7" name="TextBox 6">
            <a:extLst>
              <a:ext uri="{FF2B5EF4-FFF2-40B4-BE49-F238E27FC236}">
                <a16:creationId xmlns:a16="http://schemas.microsoft.com/office/drawing/2014/main" id="{53D2DC84-AAE9-7F78-D473-1B345093B9CC}"/>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3</a:t>
            </a:r>
          </a:p>
        </p:txBody>
      </p:sp>
      <p:sp>
        <p:nvSpPr>
          <p:cNvPr id="8" name="Rectangle 7">
            <a:extLst>
              <a:ext uri="{FF2B5EF4-FFF2-40B4-BE49-F238E27FC236}">
                <a16:creationId xmlns:a16="http://schemas.microsoft.com/office/drawing/2014/main" id="{5B140CB7-C398-9440-86D8-C803D02D3CC3}"/>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9948ECA-4E39-7F3F-8CB3-B6EAFF674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2634C022-E441-64C8-B7F9-3C7FE7A6D066}"/>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C6E34E2E-6251-2A60-16E4-E0C2B77E4F16}"/>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6FDA8AA7-9839-9486-BB3C-C90F2E573970}"/>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00BEE1EB-CE72-FE46-E6EA-D87DF079ABD9}"/>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CF18605C-4088-164F-C4E0-A6F63D670601}"/>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F10B3A61-B0A1-09B6-1B14-8CBA2ECE25A5}"/>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B039EA09-9568-42AA-0824-44EB03A8C5DB}"/>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B4C1D16-7FB9-35BA-4B0F-8C49735BF353}"/>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768805D9-1C93-05F1-3C51-3B054DC6D3F6}"/>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BAE3839C-3C5B-F900-5EAC-85941CA2F271}"/>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69D1E5D-6748-BEB9-5772-757657178AB0}"/>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254E14D8-D5FF-4597-7BAB-A963A1335075}"/>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59C3C495-15C0-8275-F0E0-9254F12B3D10}"/>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44935486"/>
      </p:ext>
    </p:extLst>
  </p:cSld>
  <p:clrMapOvr>
    <a:masterClrMapping/>
  </p:clrMapOvr>
  <p:extLst>
    <p:ext uri="{DCECCB84-F9BA-43D5-87BE-67443E8EF086}">
      <p15:sldGuideLst xmlns:p15="http://schemas.microsoft.com/office/powerpoint/2012/main">
        <p15:guide id="1" orient="horz" pos="686" userDrawn="1">
          <p15:clr>
            <a:srgbClr val="FBAE40"/>
          </p15:clr>
        </p15:guide>
        <p15:guide id="2" orient="horz" pos="3838" userDrawn="1">
          <p15:clr>
            <a:srgbClr val="FBAE40"/>
          </p15:clr>
        </p15:guide>
        <p15:guide id="3" pos="506" userDrawn="1">
          <p15:clr>
            <a:srgbClr val="FBAE40"/>
          </p15:clr>
        </p15:guide>
        <p15:guide id="4" pos="71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BBD-EB33-7CCF-D7BE-494560CBAF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7EDDD0-E3C7-1938-B799-9E4F6D5E12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24770-A619-B220-5A3D-560323193840}"/>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5" name="Footer Placeholder 4">
            <a:extLst>
              <a:ext uri="{FF2B5EF4-FFF2-40B4-BE49-F238E27FC236}">
                <a16:creationId xmlns:a16="http://schemas.microsoft.com/office/drawing/2014/main" id="{B363F2DB-CA00-04EC-BD15-7745D511D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11353-DC5B-21D8-1310-42E155A7375E}"/>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7372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B4149-8196-7F9D-3847-807F051EEA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B5326-7A11-5AA6-2018-315BB14E2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29281-2606-70A1-A728-02A4E62C8CFE}"/>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5" name="Footer Placeholder 4">
            <a:extLst>
              <a:ext uri="{FF2B5EF4-FFF2-40B4-BE49-F238E27FC236}">
                <a16:creationId xmlns:a16="http://schemas.microsoft.com/office/drawing/2014/main" id="{55E23CA9-8BBB-4414-E9F4-850298A74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238F9-4D96-95C0-7152-E973D60945C4}"/>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30633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1CF9-CA23-99B9-76F8-4A3DDCACC5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B08BA-32F3-7476-BA32-D4EF1F2562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8372D9-9C25-0E89-25F8-FC9183F4282B}"/>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5" name="Footer Placeholder 4">
            <a:extLst>
              <a:ext uri="{FF2B5EF4-FFF2-40B4-BE49-F238E27FC236}">
                <a16:creationId xmlns:a16="http://schemas.microsoft.com/office/drawing/2014/main" id="{3ACFB76A-1EB9-CCB7-AE11-4E6D1A9EA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A9FCE-0222-9869-1BE4-EB692F5EAF5B}"/>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413184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B83F-C167-D850-9771-487C5814B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2C58CAF-DB93-4CB4-85A7-3DE8473BA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04C4F-1A7A-C3E6-50D9-09384905E031}"/>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5" name="Footer Placeholder 4">
            <a:extLst>
              <a:ext uri="{FF2B5EF4-FFF2-40B4-BE49-F238E27FC236}">
                <a16:creationId xmlns:a16="http://schemas.microsoft.com/office/drawing/2014/main" id="{8CA5D45A-F0D3-34CB-3AED-E11591A2F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03098-1A34-04D2-1C17-4D3D7F674803}"/>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111899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DA8-84D2-9B02-4ED7-B518B0135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A6CAC-DDC0-DC0F-B8D6-2B816D182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87D99D-34A4-B081-45A7-54FF92F3A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0C1BC4-3153-D871-A96C-9960E4AB5715}"/>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6" name="Footer Placeholder 5">
            <a:extLst>
              <a:ext uri="{FF2B5EF4-FFF2-40B4-BE49-F238E27FC236}">
                <a16:creationId xmlns:a16="http://schemas.microsoft.com/office/drawing/2014/main" id="{E1A0B437-6D5F-9B74-7BC4-1ECD8B7A4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B9E7B6-5F59-A7CF-D7E0-953F4167117C}"/>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06093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2244-91F8-FDB6-AD8B-F2ABF7025E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9DB417-B9ED-BABC-6EC1-643A72974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041CB-62C5-73AB-C2F9-AD58BE4347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C98E9-88CB-2DF8-CE28-332F1A497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73F66-C94A-DE94-FE7A-16BB7D04D9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5A2708-4839-6CF0-1A51-A3E9DC6566A5}"/>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8" name="Footer Placeholder 7">
            <a:extLst>
              <a:ext uri="{FF2B5EF4-FFF2-40B4-BE49-F238E27FC236}">
                <a16:creationId xmlns:a16="http://schemas.microsoft.com/office/drawing/2014/main" id="{A36BB4B7-414F-AB08-66F8-83D47B9996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E20EED-D1F4-EFD3-871C-729A84E2A16B}"/>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26245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77D3-5610-6817-F083-FFD95A719F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9CB35C-E1EA-9FA3-80E8-F7622A73393E}"/>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4" name="Footer Placeholder 3">
            <a:extLst>
              <a:ext uri="{FF2B5EF4-FFF2-40B4-BE49-F238E27FC236}">
                <a16:creationId xmlns:a16="http://schemas.microsoft.com/office/drawing/2014/main" id="{B3E1F148-4121-D4F6-2193-1D0ACA2789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44E96A-386D-1469-D731-D50418EAAE88}"/>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284411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ABA1E-9452-6069-9CB5-403D8C42C880}"/>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3" name="Footer Placeholder 2">
            <a:extLst>
              <a:ext uri="{FF2B5EF4-FFF2-40B4-BE49-F238E27FC236}">
                <a16:creationId xmlns:a16="http://schemas.microsoft.com/office/drawing/2014/main" id="{36ED32A6-8ADD-63B9-7D90-7E3276A7AF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BB0E04-AF52-1532-1AA4-0C27204FA428}"/>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64448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92C2-7A03-357D-F546-86CF0B3A4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96246D-94CF-73A1-33FF-4D2C551ED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D3CC07-C1AB-6972-0AB8-B837A7E47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C1C9D-89F6-F38C-00E7-1F0648592ACF}"/>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6" name="Footer Placeholder 5">
            <a:extLst>
              <a:ext uri="{FF2B5EF4-FFF2-40B4-BE49-F238E27FC236}">
                <a16:creationId xmlns:a16="http://schemas.microsoft.com/office/drawing/2014/main" id="{71758998-6B1E-9780-8C65-A416A57A1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7E016-6CA3-D8F8-D5D2-3B0930156C79}"/>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142723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4DC3-5657-A33E-D19B-A99E293D2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0092DA-8CEB-A067-907F-85139D8FD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3175EB-1CEC-B699-5BC8-C1EC0C6E6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D88EB-92FF-4476-5BF6-F7C5C7641A92}"/>
              </a:ext>
            </a:extLst>
          </p:cNvPr>
          <p:cNvSpPr>
            <a:spLocks noGrp="1"/>
          </p:cNvSpPr>
          <p:nvPr>
            <p:ph type="dt" sz="half" idx="10"/>
          </p:nvPr>
        </p:nvSpPr>
        <p:spPr/>
        <p:txBody>
          <a:bodyPr/>
          <a:lstStyle/>
          <a:p>
            <a:fld id="{0A0E890C-58DF-42EE-B462-5DD2D1BACD03}" type="datetimeFigureOut">
              <a:rPr lang="en-GB" smtClean="0"/>
              <a:t>06/02/2024</a:t>
            </a:fld>
            <a:endParaRPr lang="en-GB"/>
          </a:p>
        </p:txBody>
      </p:sp>
      <p:sp>
        <p:nvSpPr>
          <p:cNvPr id="6" name="Footer Placeholder 5">
            <a:extLst>
              <a:ext uri="{FF2B5EF4-FFF2-40B4-BE49-F238E27FC236}">
                <a16:creationId xmlns:a16="http://schemas.microsoft.com/office/drawing/2014/main" id="{EC96AB58-4FBE-5EB0-BE6C-92272F7210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A454ED-446D-25FD-4B04-57A8517D5DB3}"/>
              </a:ext>
            </a:extLst>
          </p:cNvPr>
          <p:cNvSpPr>
            <a:spLocks noGrp="1"/>
          </p:cNvSpPr>
          <p:nvPr>
            <p:ph type="sldNum" sz="quarter" idx="12"/>
          </p:nvPr>
        </p:nvSpPr>
        <p:spPr/>
        <p:txBody>
          <a:bodyPr/>
          <a:lstStyle/>
          <a:p>
            <a:fld id="{74EB219E-83ED-4A1F-A54A-DDCE4125BD92}" type="slidenum">
              <a:rPr lang="en-GB" smtClean="0"/>
              <a:t>‹#›</a:t>
            </a:fld>
            <a:endParaRPr lang="en-GB"/>
          </a:p>
        </p:txBody>
      </p:sp>
    </p:spTree>
    <p:extLst>
      <p:ext uri="{BB962C8B-B14F-4D97-AF65-F5344CB8AC3E}">
        <p14:creationId xmlns:p14="http://schemas.microsoft.com/office/powerpoint/2010/main" val="336890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0ADC6-D63F-C2C2-3CAB-BDC7AAF0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7F790F-9D56-8A46-BBE3-5825A173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D0183-926E-48CC-E4B3-EC74EFCB6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E890C-58DF-42EE-B462-5DD2D1BACD03}" type="datetimeFigureOut">
              <a:rPr lang="en-GB" smtClean="0"/>
              <a:t>06/02/2024</a:t>
            </a:fld>
            <a:endParaRPr lang="en-GB"/>
          </a:p>
        </p:txBody>
      </p:sp>
      <p:sp>
        <p:nvSpPr>
          <p:cNvPr id="5" name="Footer Placeholder 4">
            <a:extLst>
              <a:ext uri="{FF2B5EF4-FFF2-40B4-BE49-F238E27FC236}">
                <a16:creationId xmlns:a16="http://schemas.microsoft.com/office/drawing/2014/main" id="{FAAEF91B-2C76-8DCA-E311-D8CD55EF1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6E365A-9EDD-9696-2906-3DEBF9C88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B219E-83ED-4A1F-A54A-DDCE4125BD92}" type="slidenum">
              <a:rPr lang="en-GB" smtClean="0"/>
              <a:t>‹#›</a:t>
            </a:fld>
            <a:endParaRPr lang="en-GB"/>
          </a:p>
        </p:txBody>
      </p:sp>
    </p:spTree>
    <p:extLst>
      <p:ext uri="{BB962C8B-B14F-4D97-AF65-F5344CB8AC3E}">
        <p14:creationId xmlns:p14="http://schemas.microsoft.com/office/powerpoint/2010/main" val="415846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i7s9ENvcmWA?feature=oembed" TargetMode="Externa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5ryWdNTWadE?feature=oembed" TargetMode="Externa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drugscience.org.uk/" TargetMode="External"/><Relationship Id="rId3" Type="http://schemas.openxmlformats.org/officeDocument/2006/relationships/hyperlink" Target="https://ash.org.uk/" TargetMode="External"/><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nhs.uk/better-health/quit-smoking/find-your-local-stop-smoking-service/"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37FDF971-5424-A3BC-C694-D13328DCA32C}"/>
              </a:ext>
            </a:extLst>
          </p:cNvPr>
          <p:cNvGrpSpPr/>
          <p:nvPr/>
        </p:nvGrpSpPr>
        <p:grpSpPr>
          <a:xfrm flipH="1">
            <a:off x="0" y="144918"/>
            <a:ext cx="10764988" cy="6568164"/>
            <a:chOff x="5681490" y="2134464"/>
            <a:chExt cx="6340044" cy="3868322"/>
          </a:xfrm>
          <a:solidFill>
            <a:srgbClr val="5AC9CA">
              <a:alpha val="9804"/>
            </a:srgbClr>
          </a:solidFill>
        </p:grpSpPr>
        <p:sp>
          <p:nvSpPr>
            <p:cNvPr id="7" name="Freeform 6">
              <a:extLst>
                <a:ext uri="{FF2B5EF4-FFF2-40B4-BE49-F238E27FC236}">
                  <a16:creationId xmlns:a16="http://schemas.microsoft.com/office/drawing/2014/main" id="{48E508C4-E479-5EA4-3FDE-15E28EA40B7A}"/>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F8ACABA-1660-6C49-6D89-D39A280A901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695A0A0-3508-D59D-B56A-E8AB66344317}"/>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2F467F9-7B74-19AA-BBAC-008307AFEFEA}"/>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F19AEE50-D96E-6795-4B37-AA1CE9EB0362}"/>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36190ED8-DDB7-DA30-A09C-F216D69A6A49}"/>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D07F445-E145-12AA-B576-5E14B191086A}"/>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
        <p:nvSpPr>
          <p:cNvPr id="14" name="Title 1">
            <a:extLst>
              <a:ext uri="{FF2B5EF4-FFF2-40B4-BE49-F238E27FC236}">
                <a16:creationId xmlns:a16="http://schemas.microsoft.com/office/drawing/2014/main" id="{E85B771B-3B9F-7E82-E06C-09327B634020}"/>
              </a:ext>
            </a:extLst>
          </p:cNvPr>
          <p:cNvSpPr txBox="1">
            <a:spLocks/>
          </p:cNvSpPr>
          <p:nvPr/>
        </p:nvSpPr>
        <p:spPr>
          <a:xfrm>
            <a:off x="766763" y="1564002"/>
            <a:ext cx="10989808" cy="20345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500" dirty="0">
                <a:latin typeface="Oswald" pitchFamily="2" charset="77"/>
              </a:rPr>
              <a:t>Debate: Should the government </a:t>
            </a:r>
            <a:br>
              <a:rPr lang="en-GB" sz="6500" dirty="0">
                <a:latin typeface="Oswald" pitchFamily="2" charset="77"/>
              </a:rPr>
            </a:br>
            <a:r>
              <a:rPr lang="en-GB" sz="6500" dirty="0">
                <a:latin typeface="Oswald" pitchFamily="2" charset="77"/>
              </a:rPr>
              <a:t>ban the sale of disposable vapes?</a:t>
            </a:r>
          </a:p>
        </p:txBody>
      </p:sp>
      <p:pic>
        <p:nvPicPr>
          <p:cNvPr id="15" name="Google Shape;134;p4">
            <a:extLst>
              <a:ext uri="{FF2B5EF4-FFF2-40B4-BE49-F238E27FC236}">
                <a16:creationId xmlns:a16="http://schemas.microsoft.com/office/drawing/2014/main" id="{CAFE5711-4EC7-9804-F637-EC9D167130BA}"/>
              </a:ext>
            </a:extLst>
          </p:cNvPr>
          <p:cNvPicPr preferRelativeResize="0"/>
          <p:nvPr/>
        </p:nvPicPr>
        <p:blipFill rotWithShape="1">
          <a:blip r:embed="rId3">
            <a:alphaModFix/>
          </a:blip>
          <a:srcRect l="8376" t="30967" b="14604"/>
          <a:stretch/>
        </p:blipFill>
        <p:spPr>
          <a:xfrm>
            <a:off x="0" y="4154989"/>
            <a:ext cx="4550212" cy="2703012"/>
          </a:xfrm>
          <a:prstGeom prst="rect">
            <a:avLst/>
          </a:prstGeom>
          <a:noFill/>
          <a:ln>
            <a:noFill/>
          </a:ln>
        </p:spPr>
      </p:pic>
      <p:pic>
        <p:nvPicPr>
          <p:cNvPr id="16" name="Picture 15" descr="Shape&#10;&#10;Description automatically generated with medium confidence">
            <a:extLst>
              <a:ext uri="{FF2B5EF4-FFF2-40B4-BE49-F238E27FC236}">
                <a16:creationId xmlns:a16="http://schemas.microsoft.com/office/drawing/2014/main" id="{9CBB8650-6151-AEEA-16EF-4A8643752D51}"/>
              </a:ext>
            </a:extLst>
          </p:cNvPr>
          <p:cNvPicPr>
            <a:picLocks noChangeAspect="1"/>
          </p:cNvPicPr>
          <p:nvPr/>
        </p:nvPicPr>
        <p:blipFill>
          <a:blip r:embed="rId4"/>
          <a:stretch>
            <a:fillRect/>
          </a:stretch>
        </p:blipFill>
        <p:spPr>
          <a:xfrm>
            <a:off x="4297348" y="4608936"/>
            <a:ext cx="2795647" cy="955180"/>
          </a:xfrm>
          <a:prstGeom prst="rect">
            <a:avLst/>
          </a:prstGeom>
        </p:spPr>
      </p:pic>
      <p:sp>
        <p:nvSpPr>
          <p:cNvPr id="17" name="Title 1">
            <a:extLst>
              <a:ext uri="{FF2B5EF4-FFF2-40B4-BE49-F238E27FC236}">
                <a16:creationId xmlns:a16="http://schemas.microsoft.com/office/drawing/2014/main" id="{9E854031-7205-D600-AA24-AF13D39BD917}"/>
              </a:ext>
            </a:extLst>
          </p:cNvPr>
          <p:cNvSpPr txBox="1">
            <a:spLocks/>
          </p:cNvSpPr>
          <p:nvPr/>
        </p:nvSpPr>
        <p:spPr>
          <a:xfrm>
            <a:off x="766763" y="906280"/>
            <a:ext cx="10658475" cy="526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spc="600" dirty="0">
                <a:solidFill>
                  <a:srgbClr val="5AC9CA"/>
                </a:solidFill>
                <a:latin typeface="Oswald Light" pitchFamily="2" charset="77"/>
              </a:rPr>
              <a:t>LESSON 3</a:t>
            </a:r>
          </a:p>
        </p:txBody>
      </p:sp>
      <p:pic>
        <p:nvPicPr>
          <p:cNvPr id="18" name="Picture 17" descr="A neon sign with text&#10;&#10;Description automatically generated with medium confidence">
            <a:extLst>
              <a:ext uri="{FF2B5EF4-FFF2-40B4-BE49-F238E27FC236}">
                <a16:creationId xmlns:a16="http://schemas.microsoft.com/office/drawing/2014/main" id="{40D88C61-6AD5-C23B-AEFE-C343A9900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767" y="5417736"/>
            <a:ext cx="2288478" cy="861012"/>
          </a:xfrm>
          <a:prstGeom prst="rect">
            <a:avLst/>
          </a:prstGeom>
        </p:spPr>
      </p:pic>
      <p:sp>
        <p:nvSpPr>
          <p:cNvPr id="19" name="Title 1">
            <a:extLst>
              <a:ext uri="{FF2B5EF4-FFF2-40B4-BE49-F238E27FC236}">
                <a16:creationId xmlns:a16="http://schemas.microsoft.com/office/drawing/2014/main" id="{2CFF1461-7C0E-A3A3-1504-7F23E12C9619}"/>
              </a:ext>
            </a:extLst>
          </p:cNvPr>
          <p:cNvSpPr txBox="1">
            <a:spLocks/>
          </p:cNvSpPr>
          <p:nvPr/>
        </p:nvSpPr>
        <p:spPr>
          <a:xfrm>
            <a:off x="766763" y="3613318"/>
            <a:ext cx="10989808" cy="5685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Oswald Light" pitchFamily="2" charset="77"/>
              </a:rPr>
              <a:t>The Science of Nicotine</a:t>
            </a:r>
          </a:p>
        </p:txBody>
      </p:sp>
    </p:spTree>
    <p:extLst>
      <p:ext uri="{BB962C8B-B14F-4D97-AF65-F5344CB8AC3E}">
        <p14:creationId xmlns:p14="http://schemas.microsoft.com/office/powerpoint/2010/main" val="205351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10DAE2-0C6A-FA07-35A9-3858B1DADE94}"/>
              </a:ext>
            </a:extLst>
          </p:cNvPr>
          <p:cNvSpPr/>
          <p:nvPr/>
        </p:nvSpPr>
        <p:spPr>
          <a:xfrm>
            <a:off x="600074" y="2830286"/>
            <a:ext cx="2578554"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498599"/>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1</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Since the 1970s plastic production has increased much faster than any other material. What is the most discarded waste item worldwide and also the most common plastic litter on beaches?</a:t>
            </a:r>
          </a:p>
          <a:p>
            <a:pPr marL="457200" indent="-457200">
              <a:lnSpc>
                <a:spcPct val="100000"/>
              </a:lnSpc>
              <a:buFont typeface="+mj-lt"/>
              <a:buAutoNum type="alphaLcParenR"/>
            </a:pPr>
            <a:r>
              <a:rPr lang="en-GB" sz="2500" dirty="0">
                <a:latin typeface="Oswald Light" pitchFamily="2" charset="77"/>
              </a:rPr>
              <a:t>Plastic bottles</a:t>
            </a:r>
          </a:p>
          <a:p>
            <a:pPr marL="457200" indent="-457200">
              <a:lnSpc>
                <a:spcPct val="100000"/>
              </a:lnSpc>
              <a:buFont typeface="+mj-lt"/>
              <a:buAutoNum type="alphaLcParenR"/>
            </a:pPr>
            <a:r>
              <a:rPr lang="en-GB" sz="2500" dirty="0">
                <a:latin typeface="Oswald Light" pitchFamily="2" charset="77"/>
              </a:rPr>
              <a:t>Cigarette butts</a:t>
            </a:r>
          </a:p>
          <a:p>
            <a:pPr marL="457200" indent="-457200">
              <a:lnSpc>
                <a:spcPct val="100000"/>
              </a:lnSpc>
              <a:buFont typeface="+mj-lt"/>
              <a:buAutoNum type="alphaLcParenR"/>
            </a:pPr>
            <a:r>
              <a:rPr lang="en-GB" sz="2500" dirty="0">
                <a:latin typeface="Oswald Light" pitchFamily="2" charset="77"/>
              </a:rPr>
              <a:t>Chewing gum</a:t>
            </a:r>
          </a:p>
        </p:txBody>
      </p:sp>
      <p:sp>
        <p:nvSpPr>
          <p:cNvPr id="5" name="Content Placeholder 2">
            <a:extLst>
              <a:ext uri="{FF2B5EF4-FFF2-40B4-BE49-F238E27FC236}">
                <a16:creationId xmlns:a16="http://schemas.microsoft.com/office/drawing/2014/main" id="{D0878EE3-EF6F-CA17-8B87-3F8907CBF382}"/>
              </a:ext>
            </a:extLst>
          </p:cNvPr>
          <p:cNvSpPr txBox="1">
            <a:spLocks/>
          </p:cNvSpPr>
          <p:nvPr/>
        </p:nvSpPr>
        <p:spPr>
          <a:xfrm>
            <a:off x="712276" y="4170135"/>
            <a:ext cx="9574724" cy="11984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Cigarette butts</a:t>
            </a:r>
          </a:p>
          <a:p>
            <a:pPr marL="0" indent="0">
              <a:lnSpc>
                <a:spcPct val="100000"/>
              </a:lnSpc>
              <a:buFont typeface="Arial" panose="020B0604020202020204" pitchFamily="34" charset="0"/>
              <a:buNone/>
            </a:pPr>
            <a:r>
              <a:rPr lang="en-GB" sz="2400" dirty="0">
                <a:latin typeface="Oswald Light" pitchFamily="2" charset="77"/>
              </a:rPr>
              <a:t>Cigarette butts contain filters made of cellulose acetate, a man-made plastic material. These can take up to 10 years to completely degrade.</a:t>
            </a:r>
          </a:p>
        </p:txBody>
      </p:sp>
    </p:spTree>
    <p:extLst>
      <p:ext uri="{BB962C8B-B14F-4D97-AF65-F5344CB8AC3E}">
        <p14:creationId xmlns:p14="http://schemas.microsoft.com/office/powerpoint/2010/main" val="281121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C7E005-DF9C-0AA5-BCA1-77404E160127}"/>
              </a:ext>
            </a:extLst>
          </p:cNvPr>
          <p:cNvSpPr/>
          <p:nvPr/>
        </p:nvSpPr>
        <p:spPr>
          <a:xfrm>
            <a:off x="600074" y="1936206"/>
            <a:ext cx="2022102"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2">
            <a:extLst>
              <a:ext uri="{FF2B5EF4-FFF2-40B4-BE49-F238E27FC236}">
                <a16:creationId xmlns:a16="http://schemas.microsoft.com/office/drawing/2014/main" id="{82307CA8-A38F-8081-4F75-34DC7E574C22}"/>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2</a:t>
            </a:r>
          </a:p>
        </p:txBody>
      </p:sp>
      <p:sp>
        <p:nvSpPr>
          <p:cNvPr id="6" name="Content Placeholder 2">
            <a:extLst>
              <a:ext uri="{FF2B5EF4-FFF2-40B4-BE49-F238E27FC236}">
                <a16:creationId xmlns:a16="http://schemas.microsoft.com/office/drawing/2014/main" id="{61B9B696-0216-8886-B43B-587492B7AF18}"/>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Lithium is a metal that is used predominantly in:</a:t>
            </a:r>
          </a:p>
          <a:p>
            <a:pPr marL="457200" indent="-457200">
              <a:lnSpc>
                <a:spcPct val="100000"/>
              </a:lnSpc>
              <a:buFont typeface="+mj-lt"/>
              <a:buAutoNum type="alphaLcParenR"/>
            </a:pPr>
            <a:r>
              <a:rPr lang="en-GB" sz="2500" dirty="0">
                <a:latin typeface="Oswald Light" pitchFamily="2" charset="77"/>
              </a:rPr>
              <a:t>Batteries</a:t>
            </a:r>
          </a:p>
          <a:p>
            <a:pPr marL="457200" indent="-457200">
              <a:lnSpc>
                <a:spcPct val="100000"/>
              </a:lnSpc>
              <a:buFont typeface="+mj-lt"/>
              <a:buAutoNum type="alphaLcParenR"/>
            </a:pPr>
            <a:r>
              <a:rPr lang="en-GB" sz="2500" dirty="0">
                <a:latin typeface="Oswald Light" pitchFamily="2" charset="77"/>
              </a:rPr>
              <a:t>Fertilizer</a:t>
            </a:r>
          </a:p>
          <a:p>
            <a:pPr marL="457200" indent="-457200">
              <a:lnSpc>
                <a:spcPct val="100000"/>
              </a:lnSpc>
              <a:buFont typeface="+mj-lt"/>
              <a:buAutoNum type="alphaLcParenR"/>
            </a:pPr>
            <a:r>
              <a:rPr lang="en-GB" sz="2500" dirty="0">
                <a:latin typeface="Oswald Light" pitchFamily="2" charset="77"/>
              </a:rPr>
              <a:t>Pipes</a:t>
            </a:r>
          </a:p>
        </p:txBody>
      </p:sp>
      <p:sp>
        <p:nvSpPr>
          <p:cNvPr id="10" name="Content Placeholder 2">
            <a:extLst>
              <a:ext uri="{FF2B5EF4-FFF2-40B4-BE49-F238E27FC236}">
                <a16:creationId xmlns:a16="http://schemas.microsoft.com/office/drawing/2014/main" id="{41F53D5A-DED9-EB20-E0D7-10145EE1B90A}"/>
              </a:ext>
            </a:extLst>
          </p:cNvPr>
          <p:cNvSpPr txBox="1">
            <a:spLocks/>
          </p:cNvSpPr>
          <p:nvPr/>
        </p:nvSpPr>
        <p:spPr>
          <a:xfrm>
            <a:off x="712275" y="4018989"/>
            <a:ext cx="10126053"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Batteries</a:t>
            </a:r>
          </a:p>
          <a:p>
            <a:pPr marL="0" indent="0">
              <a:lnSpc>
                <a:spcPct val="100000"/>
              </a:lnSpc>
              <a:buFont typeface="Arial" panose="020B0604020202020204" pitchFamily="34" charset="0"/>
              <a:buNone/>
            </a:pPr>
            <a:r>
              <a:rPr lang="en-GB" sz="2400" dirty="0">
                <a:latin typeface="Oswald Light" pitchFamily="2" charset="77"/>
              </a:rPr>
              <a:t>Demand for lithium is soaring as the metal is used to store energy. In order to reach net-zero and meet the climate goals, lithium batteries are needed to help store renewable (clean) energy.</a:t>
            </a:r>
          </a:p>
        </p:txBody>
      </p:sp>
    </p:spTree>
    <p:extLst>
      <p:ext uri="{BB962C8B-B14F-4D97-AF65-F5344CB8AC3E}">
        <p14:creationId xmlns:p14="http://schemas.microsoft.com/office/powerpoint/2010/main" val="332002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D9F4-6187-1412-DEEC-E8001244F679}"/>
              </a:ext>
            </a:extLst>
          </p:cNvPr>
          <p:cNvSpPr/>
          <p:nvPr/>
        </p:nvSpPr>
        <p:spPr>
          <a:xfrm>
            <a:off x="600074" y="2453769"/>
            <a:ext cx="2578554"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8E28A070-7A5D-C989-B3AF-D52C6AB9A966}"/>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3</a:t>
            </a:r>
          </a:p>
        </p:txBody>
      </p:sp>
      <p:sp>
        <p:nvSpPr>
          <p:cNvPr id="11" name="Content Placeholder 2">
            <a:extLst>
              <a:ext uri="{FF2B5EF4-FFF2-40B4-BE49-F238E27FC236}">
                <a16:creationId xmlns:a16="http://schemas.microsoft.com/office/drawing/2014/main" id="{7D67941B-76AB-7476-C270-34394DBBEC4C}"/>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The brain does not stop developing until:</a:t>
            </a:r>
          </a:p>
          <a:p>
            <a:pPr marL="457200" indent="-457200">
              <a:lnSpc>
                <a:spcPct val="100000"/>
              </a:lnSpc>
              <a:buFont typeface="+mj-lt"/>
              <a:buAutoNum type="alphaLcParenR"/>
            </a:pPr>
            <a:r>
              <a:rPr lang="en-GB" sz="2500" dirty="0">
                <a:latin typeface="Oswald Light" pitchFamily="2" charset="77"/>
              </a:rPr>
              <a:t>Mid-teens</a:t>
            </a:r>
          </a:p>
          <a:p>
            <a:pPr marL="457200" indent="-457200">
              <a:lnSpc>
                <a:spcPct val="100000"/>
              </a:lnSpc>
              <a:buFont typeface="+mj-lt"/>
              <a:buAutoNum type="alphaLcParenR"/>
            </a:pPr>
            <a:r>
              <a:rPr lang="en-GB" sz="2500" dirty="0">
                <a:latin typeface="Oswald Light" pitchFamily="2" charset="77"/>
              </a:rPr>
              <a:t>Mid-to-late 20s</a:t>
            </a:r>
          </a:p>
          <a:p>
            <a:pPr marL="457200" indent="-457200">
              <a:lnSpc>
                <a:spcPct val="100000"/>
              </a:lnSpc>
              <a:buFont typeface="+mj-lt"/>
              <a:buAutoNum type="alphaLcParenR"/>
            </a:pPr>
            <a:r>
              <a:rPr lang="en-GB" sz="2500" dirty="0">
                <a:latin typeface="Oswald Light" pitchFamily="2" charset="77"/>
              </a:rPr>
              <a:t>Early 40s</a:t>
            </a:r>
          </a:p>
        </p:txBody>
      </p:sp>
      <p:sp>
        <p:nvSpPr>
          <p:cNvPr id="13" name="Content Placeholder 2">
            <a:extLst>
              <a:ext uri="{FF2B5EF4-FFF2-40B4-BE49-F238E27FC236}">
                <a16:creationId xmlns:a16="http://schemas.microsoft.com/office/drawing/2014/main" id="{2DC8C90C-405E-988B-A2D3-185A7A639D5F}"/>
              </a:ext>
            </a:extLst>
          </p:cNvPr>
          <p:cNvSpPr txBox="1">
            <a:spLocks/>
          </p:cNvSpPr>
          <p:nvPr/>
        </p:nvSpPr>
        <p:spPr>
          <a:xfrm>
            <a:off x="712275" y="4018989"/>
            <a:ext cx="1016639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Mid-to-late 20s</a:t>
            </a:r>
          </a:p>
          <a:p>
            <a:pPr marL="0" indent="0">
              <a:lnSpc>
                <a:spcPct val="100000"/>
              </a:lnSpc>
              <a:buFont typeface="Arial" panose="020B0604020202020204" pitchFamily="34" charset="0"/>
              <a:buNone/>
            </a:pPr>
            <a:r>
              <a:rPr lang="en-GB" sz="2400" dirty="0">
                <a:latin typeface="Oswald Light" pitchFamily="2" charset="77"/>
              </a:rPr>
              <a:t>The part of the brain behind the forehead, called the prefrontal cortex, is one of the last parts to mature. This area is responsible for skills like planning, prioritizing, and making good decisions.</a:t>
            </a:r>
          </a:p>
        </p:txBody>
      </p:sp>
    </p:spTree>
    <p:extLst>
      <p:ext uri="{BB962C8B-B14F-4D97-AF65-F5344CB8AC3E}">
        <p14:creationId xmlns:p14="http://schemas.microsoft.com/office/powerpoint/2010/main" val="321855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0B0BB4-C201-5B2D-B2A8-CBF0948539E8}"/>
              </a:ext>
            </a:extLst>
          </p:cNvPr>
          <p:cNvSpPr/>
          <p:nvPr/>
        </p:nvSpPr>
        <p:spPr>
          <a:xfrm>
            <a:off x="600074" y="2958182"/>
            <a:ext cx="1443879"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E6EDD50E-CBC0-A8BD-6856-6A592FEF748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4</a:t>
            </a:r>
          </a:p>
        </p:txBody>
      </p:sp>
      <p:sp>
        <p:nvSpPr>
          <p:cNvPr id="11" name="Content Placeholder 2">
            <a:extLst>
              <a:ext uri="{FF2B5EF4-FFF2-40B4-BE49-F238E27FC236}">
                <a16:creationId xmlns:a16="http://schemas.microsoft.com/office/drawing/2014/main" id="{DB08C195-B928-05A5-6C77-2189853D5574}"/>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What's the maximum capacity of e-liquid that a vape tank can legally contain?</a:t>
            </a:r>
          </a:p>
          <a:p>
            <a:pPr marL="457200" indent="-457200">
              <a:lnSpc>
                <a:spcPct val="100000"/>
              </a:lnSpc>
              <a:buFont typeface="+mj-lt"/>
              <a:buAutoNum type="alphaLcParenR"/>
            </a:pPr>
            <a:r>
              <a:rPr lang="en-GB" sz="2500" dirty="0">
                <a:latin typeface="Oswald Light" pitchFamily="2" charset="77"/>
              </a:rPr>
              <a:t>5ml</a:t>
            </a:r>
          </a:p>
          <a:p>
            <a:pPr marL="457200" indent="-457200">
              <a:lnSpc>
                <a:spcPct val="100000"/>
              </a:lnSpc>
              <a:buFont typeface="+mj-lt"/>
              <a:buAutoNum type="alphaLcParenR"/>
            </a:pPr>
            <a:r>
              <a:rPr lang="en-GB" sz="2500" dirty="0">
                <a:latin typeface="Oswald Light" pitchFamily="2" charset="77"/>
              </a:rPr>
              <a:t>3ml</a:t>
            </a:r>
          </a:p>
          <a:p>
            <a:pPr marL="457200" indent="-457200">
              <a:lnSpc>
                <a:spcPct val="100000"/>
              </a:lnSpc>
              <a:buFont typeface="+mj-lt"/>
              <a:buAutoNum type="alphaLcParenR"/>
            </a:pPr>
            <a:r>
              <a:rPr lang="en-GB" sz="2500" dirty="0">
                <a:latin typeface="Oswald Light" pitchFamily="2" charset="77"/>
              </a:rPr>
              <a:t>2ml</a:t>
            </a:r>
          </a:p>
        </p:txBody>
      </p:sp>
      <p:sp>
        <p:nvSpPr>
          <p:cNvPr id="13" name="Content Placeholder 2">
            <a:extLst>
              <a:ext uri="{FF2B5EF4-FFF2-40B4-BE49-F238E27FC236}">
                <a16:creationId xmlns:a16="http://schemas.microsoft.com/office/drawing/2014/main" id="{FDE320BE-FF1B-A4D3-45E7-0BD5B2CA0896}"/>
              </a:ext>
            </a:extLst>
          </p:cNvPr>
          <p:cNvSpPr txBox="1">
            <a:spLocks/>
          </p:cNvSpPr>
          <p:nvPr/>
        </p:nvSpPr>
        <p:spPr>
          <a:xfrm>
            <a:off x="712275" y="4018989"/>
            <a:ext cx="1016639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2ml</a:t>
            </a:r>
          </a:p>
          <a:p>
            <a:pPr marL="0" indent="0">
              <a:lnSpc>
                <a:spcPct val="100000"/>
              </a:lnSpc>
              <a:buFont typeface="Arial" panose="020B0604020202020204" pitchFamily="34" charset="0"/>
              <a:buNone/>
            </a:pPr>
            <a:r>
              <a:rPr lang="en-GB" sz="2400" dirty="0">
                <a:latin typeface="Oswald Light" pitchFamily="2" charset="77"/>
              </a:rPr>
              <a:t>The maximum capacity for a vape tank is 2ml (that's 2ml of liquid though, not nicotine). The maximum amount of nicotine allowed in the liquid is 2mg of nicotine per 1ml of fluid. Otherwise expressed as 2mg/ml (or 2%).</a:t>
            </a:r>
          </a:p>
        </p:txBody>
      </p:sp>
    </p:spTree>
    <p:extLst>
      <p:ext uri="{BB962C8B-B14F-4D97-AF65-F5344CB8AC3E}">
        <p14:creationId xmlns:p14="http://schemas.microsoft.com/office/powerpoint/2010/main" val="251250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58C991-BC83-8122-9689-139228205CE9}"/>
              </a:ext>
            </a:extLst>
          </p:cNvPr>
          <p:cNvSpPr/>
          <p:nvPr/>
        </p:nvSpPr>
        <p:spPr>
          <a:xfrm>
            <a:off x="600074" y="2453769"/>
            <a:ext cx="1578350" cy="569686"/>
          </a:xfrm>
          <a:prstGeom prst="rect">
            <a:avLst/>
          </a:prstGeom>
          <a:solidFill>
            <a:srgbClr val="F4D61E">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2">
            <a:extLst>
              <a:ext uri="{FF2B5EF4-FFF2-40B4-BE49-F238E27FC236}">
                <a16:creationId xmlns:a16="http://schemas.microsoft.com/office/drawing/2014/main" id="{A8FBEAF0-ED5F-FB6C-696A-8809AC8FB85C}"/>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5</a:t>
            </a:r>
          </a:p>
        </p:txBody>
      </p:sp>
      <p:sp>
        <p:nvSpPr>
          <p:cNvPr id="11" name="Content Placeholder 2">
            <a:extLst>
              <a:ext uri="{FF2B5EF4-FFF2-40B4-BE49-F238E27FC236}">
                <a16:creationId xmlns:a16="http://schemas.microsoft.com/office/drawing/2014/main" id="{70772B6C-99C8-B67F-3ABD-EA49A9C312EC}"/>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The UK Government want England to be ‘smoke-free’ by when?</a:t>
            </a:r>
          </a:p>
          <a:p>
            <a:pPr marL="457200" indent="-457200">
              <a:lnSpc>
                <a:spcPct val="100000"/>
              </a:lnSpc>
              <a:buFont typeface="+mj-lt"/>
              <a:buAutoNum type="alphaLcParenR"/>
            </a:pPr>
            <a:r>
              <a:rPr lang="en-GB" sz="2500" dirty="0">
                <a:latin typeface="Oswald Light" pitchFamily="2" charset="77"/>
              </a:rPr>
              <a:t>2025</a:t>
            </a:r>
          </a:p>
          <a:p>
            <a:pPr marL="457200" indent="-457200">
              <a:lnSpc>
                <a:spcPct val="100000"/>
              </a:lnSpc>
              <a:buFont typeface="+mj-lt"/>
              <a:buAutoNum type="alphaLcParenR"/>
            </a:pPr>
            <a:r>
              <a:rPr lang="en-GB" sz="2500" dirty="0">
                <a:latin typeface="Oswald Light" pitchFamily="2" charset="77"/>
              </a:rPr>
              <a:t>2030</a:t>
            </a:r>
          </a:p>
          <a:p>
            <a:pPr marL="457200" indent="-457200">
              <a:lnSpc>
                <a:spcPct val="100000"/>
              </a:lnSpc>
              <a:buFont typeface="+mj-lt"/>
              <a:buAutoNum type="alphaLcParenR"/>
            </a:pPr>
            <a:r>
              <a:rPr lang="en-GB" sz="2500" dirty="0">
                <a:latin typeface="Oswald Light" pitchFamily="2" charset="77"/>
              </a:rPr>
              <a:t>2035 </a:t>
            </a:r>
          </a:p>
        </p:txBody>
      </p:sp>
      <p:sp>
        <p:nvSpPr>
          <p:cNvPr id="13" name="Content Placeholder 2">
            <a:extLst>
              <a:ext uri="{FF2B5EF4-FFF2-40B4-BE49-F238E27FC236}">
                <a16:creationId xmlns:a16="http://schemas.microsoft.com/office/drawing/2014/main" id="{B65BAD25-614B-08E4-84C5-E8EC9ACB6D7B}"/>
              </a:ext>
            </a:extLst>
          </p:cNvPr>
          <p:cNvSpPr txBox="1">
            <a:spLocks/>
          </p:cNvSpPr>
          <p:nvPr/>
        </p:nvSpPr>
        <p:spPr>
          <a:xfrm>
            <a:off x="712274" y="3833959"/>
            <a:ext cx="10989575" cy="153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rgbClr val="3EC0C0"/>
                </a:solidFill>
                <a:latin typeface="Oswald Medium" pitchFamily="2" charset="77"/>
              </a:rPr>
              <a:t>Answer: 2030</a:t>
            </a:r>
          </a:p>
          <a:p>
            <a:pPr marL="0" indent="0">
              <a:lnSpc>
                <a:spcPct val="100000"/>
              </a:lnSpc>
              <a:buFont typeface="Arial" panose="020B0604020202020204" pitchFamily="34" charset="0"/>
              <a:buNone/>
            </a:pPr>
            <a:r>
              <a:rPr lang="en-GB" sz="2400" dirty="0">
                <a:latin typeface="Oswald Light" pitchFamily="2" charset="77"/>
              </a:rPr>
              <a:t>‘Smokefree’ will be achieved when adult smoking prevalence falls to 5% or less. </a:t>
            </a:r>
          </a:p>
          <a:p>
            <a:pPr marL="0" indent="0">
              <a:lnSpc>
                <a:spcPct val="100000"/>
              </a:lnSpc>
              <a:buFont typeface="Arial" panose="020B0604020202020204" pitchFamily="34" charset="0"/>
              <a:buNone/>
            </a:pPr>
            <a:r>
              <a:rPr lang="en-GB" sz="2400" dirty="0">
                <a:latin typeface="Oswald Light" pitchFamily="2" charset="77"/>
              </a:rPr>
              <a:t>However, The Kahn Report in 2022 found that </a:t>
            </a:r>
            <a:r>
              <a:rPr lang="en-GB" sz="2400" i="1" dirty="0">
                <a:latin typeface="Oswald Light" pitchFamily="2" charset="77"/>
              </a:rPr>
              <a:t>“without further action, England will miss the smokefree 2030 target by at least 7 years, and the poorest areas in society will not meet it until 2044”</a:t>
            </a:r>
          </a:p>
        </p:txBody>
      </p:sp>
    </p:spTree>
    <p:extLst>
      <p:ext uri="{BB962C8B-B14F-4D97-AF65-F5344CB8AC3E}">
        <p14:creationId xmlns:p14="http://schemas.microsoft.com/office/powerpoint/2010/main" val="4863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837FD-BB5C-3E84-0BBE-E83635239F5F}"/>
              </a:ext>
            </a:extLst>
          </p:cNvPr>
          <p:cNvSpPr txBox="1">
            <a:spLocks/>
          </p:cNvSpPr>
          <p:nvPr/>
        </p:nvSpPr>
        <p:spPr>
          <a:xfrm>
            <a:off x="601096" y="1425717"/>
            <a:ext cx="10989808" cy="14346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002060"/>
                </a:solidFill>
                <a:latin typeface="Oswald" pitchFamily="2" charset="77"/>
              </a:rPr>
              <a:t>Debate: Should the government </a:t>
            </a:r>
            <a:br>
              <a:rPr lang="en-GB" sz="4800" dirty="0">
                <a:solidFill>
                  <a:srgbClr val="002060"/>
                </a:solidFill>
                <a:latin typeface="Oswald" pitchFamily="2" charset="77"/>
              </a:rPr>
            </a:br>
            <a:r>
              <a:rPr lang="en-GB" sz="4800" dirty="0">
                <a:solidFill>
                  <a:srgbClr val="002060"/>
                </a:solidFill>
                <a:latin typeface="Oswald" pitchFamily="2" charset="77"/>
              </a:rPr>
              <a:t>ban the sale of disposable vapes?</a:t>
            </a:r>
          </a:p>
        </p:txBody>
      </p:sp>
      <p:sp>
        <p:nvSpPr>
          <p:cNvPr id="12" name="Title 1">
            <a:extLst>
              <a:ext uri="{FF2B5EF4-FFF2-40B4-BE49-F238E27FC236}">
                <a16:creationId xmlns:a16="http://schemas.microsoft.com/office/drawing/2014/main" id="{ADDAB146-5532-7E54-B22E-2AF88BB71EBE}"/>
              </a:ext>
            </a:extLst>
          </p:cNvPr>
          <p:cNvSpPr txBox="1">
            <a:spLocks/>
          </p:cNvSpPr>
          <p:nvPr/>
        </p:nvSpPr>
        <p:spPr>
          <a:xfrm>
            <a:off x="601096" y="3201447"/>
            <a:ext cx="10989808"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latin typeface="Oswald Light" pitchFamily="2" charset="77"/>
              </a:rPr>
              <a:t>Keywords in this debate:</a:t>
            </a:r>
          </a:p>
        </p:txBody>
      </p:sp>
      <p:cxnSp>
        <p:nvCxnSpPr>
          <p:cNvPr id="13" name="Straight Connector 12">
            <a:extLst>
              <a:ext uri="{FF2B5EF4-FFF2-40B4-BE49-F238E27FC236}">
                <a16:creationId xmlns:a16="http://schemas.microsoft.com/office/drawing/2014/main" id="{0DBD435F-4C19-904B-BD88-A3A32F82AE77}"/>
              </a:ext>
            </a:extLst>
          </p:cNvPr>
          <p:cNvCxnSpPr>
            <a:cxnSpLocks/>
          </p:cNvCxnSpPr>
          <p:nvPr/>
        </p:nvCxnSpPr>
        <p:spPr>
          <a:xfrm>
            <a:off x="4868037" y="2900478"/>
            <a:ext cx="189575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DE5F88-329D-E853-7461-803D801DDCA2}"/>
              </a:ext>
            </a:extLst>
          </p:cNvPr>
          <p:cNvSpPr txBox="1"/>
          <p:nvPr/>
        </p:nvSpPr>
        <p:spPr>
          <a:xfrm>
            <a:off x="284290" y="3110965"/>
            <a:ext cx="3419102" cy="2537105"/>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Disposable vapes</a:t>
            </a:r>
          </a:p>
          <a:p>
            <a:pPr algn="ctr">
              <a:lnSpc>
                <a:spcPct val="115000"/>
              </a:lnSpc>
              <a:spcAft>
                <a:spcPts val="1600"/>
              </a:spcAft>
              <a:buClr>
                <a:schemeClr val="dk1"/>
              </a:buClr>
              <a:buSzPts val="1100"/>
            </a:pPr>
            <a:r>
              <a:rPr lang="en-GB" dirty="0">
                <a:latin typeface="Oswald Light" pitchFamily="2" charset="77"/>
              </a:rPr>
              <a:t> Disposable vapes come ready to use, prefilled with e-liquid and can be used straight away. Once the e-liquid or the battery runs out they cannot be recharged or refilled so they are then thrown away </a:t>
            </a:r>
          </a:p>
        </p:txBody>
      </p:sp>
      <p:sp>
        <p:nvSpPr>
          <p:cNvPr id="19" name="TextBox 18">
            <a:extLst>
              <a:ext uri="{FF2B5EF4-FFF2-40B4-BE49-F238E27FC236}">
                <a16:creationId xmlns:a16="http://schemas.microsoft.com/office/drawing/2014/main" id="{C732F919-A8A6-973B-AE2A-E3188F0FCA64}"/>
              </a:ext>
            </a:extLst>
          </p:cNvPr>
          <p:cNvSpPr txBox="1"/>
          <p:nvPr/>
        </p:nvSpPr>
        <p:spPr>
          <a:xfrm>
            <a:off x="4386449" y="4009223"/>
            <a:ext cx="3419102" cy="1581459"/>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To ban (something)</a:t>
            </a:r>
          </a:p>
          <a:p>
            <a:pPr algn="ctr">
              <a:lnSpc>
                <a:spcPct val="115000"/>
              </a:lnSpc>
              <a:spcAft>
                <a:spcPts val="1600"/>
              </a:spcAft>
              <a:buClr>
                <a:schemeClr val="dk1"/>
              </a:buClr>
              <a:buSzPts val="1100"/>
            </a:pPr>
            <a:r>
              <a:rPr lang="en-GB" dirty="0">
                <a:latin typeface="Oswald Light" pitchFamily="2" charset="77"/>
              </a:rPr>
              <a:t> To prohibit or not allow (something to happen). For instance, the sale of Ketamine is banned. </a:t>
            </a:r>
          </a:p>
        </p:txBody>
      </p:sp>
      <p:sp>
        <p:nvSpPr>
          <p:cNvPr id="20" name="TextBox 19">
            <a:extLst>
              <a:ext uri="{FF2B5EF4-FFF2-40B4-BE49-F238E27FC236}">
                <a16:creationId xmlns:a16="http://schemas.microsoft.com/office/drawing/2014/main" id="{0D498A7C-7A32-C450-BE43-E01A79D9F0FB}"/>
              </a:ext>
            </a:extLst>
          </p:cNvPr>
          <p:cNvSpPr txBox="1"/>
          <p:nvPr/>
        </p:nvSpPr>
        <p:spPr>
          <a:xfrm>
            <a:off x="8488608" y="3110965"/>
            <a:ext cx="3419102" cy="2218556"/>
          </a:xfrm>
          <a:prstGeom prst="rect">
            <a:avLst/>
          </a:prstGeom>
          <a:noFill/>
        </p:spPr>
        <p:txBody>
          <a:bodyPr wrap="square">
            <a:spAutoFit/>
          </a:bodyPr>
          <a:lstStyle/>
          <a:p>
            <a:pPr algn="ctr">
              <a:lnSpc>
                <a:spcPct val="115000"/>
              </a:lnSpc>
              <a:spcAft>
                <a:spcPts val="1600"/>
              </a:spcAft>
              <a:buClr>
                <a:schemeClr val="dk1"/>
              </a:buClr>
              <a:buSzPts val="1100"/>
            </a:pPr>
            <a:r>
              <a:rPr lang="en-GB" sz="2000" dirty="0">
                <a:solidFill>
                  <a:srgbClr val="5AC9CA"/>
                </a:solidFill>
                <a:latin typeface="Oswald Medium" pitchFamily="2" charset="77"/>
              </a:rPr>
              <a:t>Regulation</a:t>
            </a:r>
            <a:r>
              <a:rPr lang="en-GB" sz="2000" dirty="0">
                <a:latin typeface="Oswald Medium" pitchFamily="2" charset="77"/>
              </a:rPr>
              <a:t> </a:t>
            </a:r>
          </a:p>
          <a:p>
            <a:pPr algn="ctr">
              <a:lnSpc>
                <a:spcPct val="115000"/>
              </a:lnSpc>
              <a:spcAft>
                <a:spcPts val="1600"/>
              </a:spcAft>
              <a:buClr>
                <a:schemeClr val="dk1"/>
              </a:buClr>
              <a:buSzPts val="1100"/>
            </a:pPr>
            <a:r>
              <a:rPr lang="en-GB" dirty="0">
                <a:latin typeface="Oswald Light" pitchFamily="2" charset="77"/>
              </a:rPr>
              <a:t> To restrict or control the use of something according to a set of established criteria. For instance,</a:t>
            </a:r>
            <a:r>
              <a:rPr lang="en-GB" dirty="0">
                <a:solidFill>
                  <a:srgbClr val="FF6699"/>
                </a:solidFill>
                <a:latin typeface="Oswald Light" pitchFamily="2" charset="77"/>
              </a:rPr>
              <a:t> </a:t>
            </a:r>
            <a:r>
              <a:rPr lang="en-GB" b="1" dirty="0">
                <a:solidFill>
                  <a:srgbClr val="FA7292"/>
                </a:solidFill>
                <a:latin typeface="Oswald Light" pitchFamily="2" charset="77"/>
              </a:rPr>
              <a:t>the sale of alcohol is regulated</a:t>
            </a:r>
            <a:r>
              <a:rPr lang="en-GB" dirty="0">
                <a:latin typeface="Oswald Light" pitchFamily="2" charset="77"/>
              </a:rPr>
              <a:t>. It cannot be sold in shops to under 18s.</a:t>
            </a:r>
          </a:p>
        </p:txBody>
      </p:sp>
    </p:spTree>
    <p:extLst>
      <p:ext uri="{BB962C8B-B14F-4D97-AF65-F5344CB8AC3E}">
        <p14:creationId xmlns:p14="http://schemas.microsoft.com/office/powerpoint/2010/main" val="342161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2">
            <a:extLst>
              <a:ext uri="{FF2B5EF4-FFF2-40B4-BE49-F238E27FC236}">
                <a16:creationId xmlns:a16="http://schemas.microsoft.com/office/drawing/2014/main" id="{FA0A2778-495C-A502-97B3-4B9CB7162816}"/>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Why are we debating this? </a:t>
            </a:r>
          </a:p>
        </p:txBody>
      </p:sp>
      <p:sp>
        <p:nvSpPr>
          <p:cNvPr id="8" name="Text Placeholder 22">
            <a:extLst>
              <a:ext uri="{FF2B5EF4-FFF2-40B4-BE49-F238E27FC236}">
                <a16:creationId xmlns:a16="http://schemas.microsoft.com/office/drawing/2014/main" id="{A446BE66-9065-F534-161E-38E2E031D295}"/>
              </a:ext>
            </a:extLst>
          </p:cNvPr>
          <p:cNvSpPr txBox="1">
            <a:spLocks/>
          </p:cNvSpPr>
          <p:nvPr/>
        </p:nvSpPr>
        <p:spPr>
          <a:xfrm>
            <a:off x="712275" y="1117600"/>
            <a:ext cx="5188462"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3EC0C0"/>
                </a:solidFill>
                <a:latin typeface="Oswald Light" pitchFamily="2" charset="77"/>
              </a:rPr>
              <a:t>What we already know… </a:t>
            </a:r>
          </a:p>
        </p:txBody>
      </p:sp>
      <p:sp>
        <p:nvSpPr>
          <p:cNvPr id="9" name="Content Placeholder 2">
            <a:extLst>
              <a:ext uri="{FF2B5EF4-FFF2-40B4-BE49-F238E27FC236}">
                <a16:creationId xmlns:a16="http://schemas.microsoft.com/office/drawing/2014/main" id="{DFF71D53-993A-325B-B9DF-99964ED355B2}"/>
              </a:ext>
            </a:extLst>
          </p:cNvPr>
          <p:cNvSpPr txBox="1">
            <a:spLocks/>
          </p:cNvSpPr>
          <p:nvPr/>
        </p:nvSpPr>
        <p:spPr>
          <a:xfrm>
            <a:off x="712275" y="1699531"/>
            <a:ext cx="10705367" cy="3786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dirty="0">
                <a:latin typeface="Oswald Light" pitchFamily="2" charset="77"/>
              </a:rPr>
              <a:t>There are lots of views on different elements of vaping such as the concerns around the health impact of</a:t>
            </a:r>
            <a:r>
              <a:rPr lang="en-GB" b="1" dirty="0">
                <a:latin typeface="Oswald Light" pitchFamily="2" charset="77"/>
              </a:rPr>
              <a:t> </a:t>
            </a:r>
            <a:r>
              <a:rPr lang="en-GB" b="1" dirty="0">
                <a:solidFill>
                  <a:srgbClr val="FA7292"/>
                </a:solidFill>
                <a:latin typeface="Oswald Light" pitchFamily="2" charset="77"/>
              </a:rPr>
              <a:t>inhaling nicotine</a:t>
            </a:r>
            <a:r>
              <a:rPr lang="en-GB" dirty="0">
                <a:latin typeface="Oswald Light" pitchFamily="2" charset="77"/>
              </a:rPr>
              <a:t>.</a:t>
            </a:r>
          </a:p>
          <a:p>
            <a:pPr>
              <a:lnSpc>
                <a:spcPct val="100000"/>
              </a:lnSpc>
              <a:buClr>
                <a:srgbClr val="F4D61E"/>
              </a:buClr>
            </a:pPr>
            <a:r>
              <a:rPr lang="en-GB" dirty="0">
                <a:latin typeface="Oswald Light" pitchFamily="2" charset="77"/>
              </a:rPr>
              <a:t>In this lesson we want to focus on one of the questions that concern people when it comes to vaping, specifically the issue of </a:t>
            </a:r>
            <a:r>
              <a:rPr lang="en-GB" b="1" dirty="0">
                <a:solidFill>
                  <a:srgbClr val="FA7292"/>
                </a:solidFill>
                <a:latin typeface="Oswald Light" pitchFamily="2" charset="77"/>
              </a:rPr>
              <a:t>disposable vapes</a:t>
            </a:r>
            <a:r>
              <a:rPr lang="en-GB" dirty="0">
                <a:latin typeface="Oswald Light" pitchFamily="2" charset="77"/>
              </a:rPr>
              <a:t>.</a:t>
            </a:r>
          </a:p>
          <a:p>
            <a:pPr>
              <a:lnSpc>
                <a:spcPct val="100000"/>
              </a:lnSpc>
              <a:buClr>
                <a:srgbClr val="F4D61E"/>
              </a:buClr>
            </a:pPr>
            <a:r>
              <a:rPr lang="en-GB" dirty="0">
                <a:latin typeface="Oswald Light" pitchFamily="2" charset="77"/>
              </a:rPr>
              <a:t>There are lots of types of vapes. For instance, refillable vapes. Disposable vapes come ready to use, prefilled with e-liquid and can be used straight away. Once the e-liquid or the battery runs out they cannot be recharged or refilled so they are then thrown away. </a:t>
            </a:r>
          </a:p>
        </p:txBody>
      </p:sp>
    </p:spTree>
    <p:extLst>
      <p:ext uri="{BB962C8B-B14F-4D97-AF65-F5344CB8AC3E}">
        <p14:creationId xmlns:p14="http://schemas.microsoft.com/office/powerpoint/2010/main" val="29564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2">
            <a:extLst>
              <a:ext uri="{FF2B5EF4-FFF2-40B4-BE49-F238E27FC236}">
                <a16:creationId xmlns:a16="http://schemas.microsoft.com/office/drawing/2014/main" id="{1DE7C09A-8017-842C-EA7C-759F47E3CA34}"/>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Why are we debating this? </a:t>
            </a:r>
          </a:p>
        </p:txBody>
      </p:sp>
      <p:sp>
        <p:nvSpPr>
          <p:cNvPr id="7" name="Text Placeholder 22">
            <a:extLst>
              <a:ext uri="{FF2B5EF4-FFF2-40B4-BE49-F238E27FC236}">
                <a16:creationId xmlns:a16="http://schemas.microsoft.com/office/drawing/2014/main" id="{967573FF-A91A-F54A-6255-9D824D483A6F}"/>
              </a:ext>
            </a:extLst>
          </p:cNvPr>
          <p:cNvSpPr txBox="1">
            <a:spLocks/>
          </p:cNvSpPr>
          <p:nvPr/>
        </p:nvSpPr>
        <p:spPr>
          <a:xfrm>
            <a:off x="712276" y="1136961"/>
            <a:ext cx="5188462"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3EC0C0"/>
                </a:solidFill>
                <a:latin typeface="Oswald Light" pitchFamily="2" charset="77"/>
              </a:rPr>
              <a:t>Important context…</a:t>
            </a:r>
          </a:p>
        </p:txBody>
      </p:sp>
      <p:pic>
        <p:nvPicPr>
          <p:cNvPr id="8" name="Picture 7">
            <a:extLst>
              <a:ext uri="{FF2B5EF4-FFF2-40B4-BE49-F238E27FC236}">
                <a16:creationId xmlns:a16="http://schemas.microsoft.com/office/drawing/2014/main" id="{C980EDE9-4332-2FCB-4276-3936CB20391B}"/>
              </a:ext>
            </a:extLst>
          </p:cNvPr>
          <p:cNvPicPr>
            <a:picLocks noChangeAspect="1"/>
          </p:cNvPicPr>
          <p:nvPr/>
        </p:nvPicPr>
        <p:blipFill rotWithShape="1">
          <a:blip r:embed="rId3"/>
          <a:srcRect l="23630" t="20090" r="24076" b="20527"/>
          <a:stretch/>
        </p:blipFill>
        <p:spPr>
          <a:xfrm>
            <a:off x="410222" y="1594960"/>
            <a:ext cx="6459805" cy="4126079"/>
          </a:xfrm>
          <a:prstGeom prst="rect">
            <a:avLst/>
          </a:prstGeom>
        </p:spPr>
      </p:pic>
      <p:sp>
        <p:nvSpPr>
          <p:cNvPr id="9" name="Content Placeholder 2">
            <a:extLst>
              <a:ext uri="{FF2B5EF4-FFF2-40B4-BE49-F238E27FC236}">
                <a16:creationId xmlns:a16="http://schemas.microsoft.com/office/drawing/2014/main" id="{961A88C3-B2DC-A849-6A49-C726FFE38792}"/>
              </a:ext>
            </a:extLst>
          </p:cNvPr>
          <p:cNvSpPr txBox="1">
            <a:spLocks/>
          </p:cNvSpPr>
          <p:nvPr/>
        </p:nvSpPr>
        <p:spPr>
          <a:xfrm>
            <a:off x="6858441" y="1506447"/>
            <a:ext cx="4530284" cy="114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Younger adults are mostly driving the increase in using </a:t>
            </a:r>
            <a:r>
              <a:rPr lang="en-GB" sz="2200" b="1" dirty="0">
                <a:solidFill>
                  <a:srgbClr val="FA7292"/>
                </a:solidFill>
                <a:latin typeface="Oswald Light" pitchFamily="2" charset="77"/>
              </a:rPr>
              <a:t>disposable e-cigarettes </a:t>
            </a:r>
            <a:r>
              <a:rPr lang="en-GB" sz="2200" dirty="0">
                <a:latin typeface="Oswald Light" pitchFamily="2" charset="77"/>
              </a:rPr>
              <a:t>as the main type of e-cigarette. </a:t>
            </a:r>
          </a:p>
        </p:txBody>
      </p:sp>
      <p:cxnSp>
        <p:nvCxnSpPr>
          <p:cNvPr id="10" name="Straight Connector 9">
            <a:extLst>
              <a:ext uri="{FF2B5EF4-FFF2-40B4-BE49-F238E27FC236}">
                <a16:creationId xmlns:a16="http://schemas.microsoft.com/office/drawing/2014/main" id="{DA6241EF-D719-6901-FCFA-63ECD953A645}"/>
              </a:ext>
            </a:extLst>
          </p:cNvPr>
          <p:cNvCxnSpPr>
            <a:cxnSpLocks/>
          </p:cNvCxnSpPr>
          <p:nvPr/>
        </p:nvCxnSpPr>
        <p:spPr>
          <a:xfrm>
            <a:off x="7010400" y="2689226"/>
            <a:ext cx="4414838"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6B97D1C-1A93-F721-EB73-BB58983A9EB8}"/>
              </a:ext>
            </a:extLst>
          </p:cNvPr>
          <p:cNvSpPr txBox="1">
            <a:spLocks/>
          </p:cNvSpPr>
          <p:nvPr/>
        </p:nvSpPr>
        <p:spPr>
          <a:xfrm>
            <a:off x="6858441" y="2892565"/>
            <a:ext cx="4530284" cy="114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For 18-24 year olds, more than half of current e-cigarettes users (57%) use disposables as their main type in 2023, an increase from only 2.8% in 2021. </a:t>
            </a:r>
          </a:p>
        </p:txBody>
      </p:sp>
      <p:cxnSp>
        <p:nvCxnSpPr>
          <p:cNvPr id="13" name="Straight Connector 12">
            <a:extLst>
              <a:ext uri="{FF2B5EF4-FFF2-40B4-BE49-F238E27FC236}">
                <a16:creationId xmlns:a16="http://schemas.microsoft.com/office/drawing/2014/main" id="{AB4EB8B7-858F-A508-3DC7-58665E241034}"/>
              </a:ext>
            </a:extLst>
          </p:cNvPr>
          <p:cNvCxnSpPr>
            <a:cxnSpLocks/>
          </p:cNvCxnSpPr>
          <p:nvPr/>
        </p:nvCxnSpPr>
        <p:spPr>
          <a:xfrm>
            <a:off x="7010400" y="4487546"/>
            <a:ext cx="4414838"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EE3BD3A-705E-FE5D-D4E8-A6EDE4F52932}"/>
              </a:ext>
            </a:extLst>
          </p:cNvPr>
          <p:cNvSpPr txBox="1">
            <a:spLocks/>
          </p:cNvSpPr>
          <p:nvPr/>
        </p:nvSpPr>
        <p:spPr>
          <a:xfrm>
            <a:off x="6858441" y="4697646"/>
            <a:ext cx="4530284" cy="1023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In 2023, disposable e-cigarettes are also the most popular main device type among 11-17 year old e-cigarette users (69%).</a:t>
            </a:r>
          </a:p>
        </p:txBody>
      </p:sp>
    </p:spTree>
    <p:extLst>
      <p:ext uri="{BB962C8B-B14F-4D97-AF65-F5344CB8AC3E}">
        <p14:creationId xmlns:p14="http://schemas.microsoft.com/office/powerpoint/2010/main" val="137923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esson 3: 'Should disposable vapes be banned?' with Dr. Harry Tattan-Birch">
            <a:hlinkClick r:id="" action="ppaction://media"/>
            <a:extLst>
              <a:ext uri="{FF2B5EF4-FFF2-40B4-BE49-F238E27FC236}">
                <a16:creationId xmlns:a16="http://schemas.microsoft.com/office/drawing/2014/main" id="{5A50C46E-45C6-695F-0E67-E7D4E3E68222}"/>
              </a:ext>
            </a:extLst>
          </p:cNvPr>
          <p:cNvPicPr>
            <a:picLocks noRot="1" noChangeAspect="1"/>
          </p:cNvPicPr>
          <p:nvPr>
            <a:videoFile r:link="rId1"/>
          </p:nvPr>
        </p:nvPicPr>
        <p:blipFill>
          <a:blip r:embed="rId4"/>
          <a:stretch>
            <a:fillRect/>
          </a:stretch>
        </p:blipFill>
        <p:spPr>
          <a:xfrm>
            <a:off x="4357519" y="1426065"/>
            <a:ext cx="7090033" cy="4005869"/>
          </a:xfrm>
          <a:prstGeom prst="rect">
            <a:avLst/>
          </a:prstGeom>
        </p:spPr>
      </p:pic>
      <p:sp>
        <p:nvSpPr>
          <p:cNvPr id="5" name="TextBox 4">
            <a:extLst>
              <a:ext uri="{FF2B5EF4-FFF2-40B4-BE49-F238E27FC236}">
                <a16:creationId xmlns:a16="http://schemas.microsoft.com/office/drawing/2014/main" id="{CCE2FC57-9D56-064B-57A4-A5BEDC7F5B72}"/>
              </a:ext>
            </a:extLst>
          </p:cNvPr>
          <p:cNvSpPr txBox="1"/>
          <p:nvPr/>
        </p:nvSpPr>
        <p:spPr>
          <a:xfrm>
            <a:off x="744448" y="1283961"/>
            <a:ext cx="3308568" cy="461665"/>
          </a:xfrm>
          <a:prstGeom prst="rect">
            <a:avLst/>
          </a:prstGeom>
          <a:noFill/>
        </p:spPr>
        <p:txBody>
          <a:bodyPr wrap="square">
            <a:spAutoFit/>
          </a:bodyPr>
          <a:lstStyle/>
          <a:p>
            <a:pPr marL="0" indent="0">
              <a:buFont typeface="Arial" panose="020B0604020202020204" pitchFamily="34" charset="0"/>
              <a:buNone/>
            </a:pPr>
            <a:r>
              <a:rPr lang="en-GB" sz="2400" dirty="0">
                <a:latin typeface="Oswald Light" pitchFamily="2" charset="77"/>
              </a:rPr>
              <a:t>Watch the video:</a:t>
            </a:r>
          </a:p>
        </p:txBody>
      </p:sp>
      <p:sp>
        <p:nvSpPr>
          <p:cNvPr id="6" name="Text Placeholder 22">
            <a:extLst>
              <a:ext uri="{FF2B5EF4-FFF2-40B4-BE49-F238E27FC236}">
                <a16:creationId xmlns:a16="http://schemas.microsoft.com/office/drawing/2014/main" id="{DC1450A1-89D1-B0A8-4CBB-A1F84769826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Should disposable vapes be banned?</a:t>
            </a:r>
          </a:p>
        </p:txBody>
      </p:sp>
    </p:spTree>
    <p:extLst>
      <p:ext uri="{BB962C8B-B14F-4D97-AF65-F5344CB8AC3E}">
        <p14:creationId xmlns:p14="http://schemas.microsoft.com/office/powerpoint/2010/main" val="13678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2">
            <a:extLst>
              <a:ext uri="{FF2B5EF4-FFF2-40B4-BE49-F238E27FC236}">
                <a16:creationId xmlns:a16="http://schemas.microsoft.com/office/drawing/2014/main" id="{6DF8EB07-7269-2D7F-53EB-5244E2ECA2B9}"/>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Preparing for the debate</a:t>
            </a:r>
          </a:p>
        </p:txBody>
      </p:sp>
      <p:sp>
        <p:nvSpPr>
          <p:cNvPr id="12" name="Text Placeholder 22">
            <a:extLst>
              <a:ext uri="{FF2B5EF4-FFF2-40B4-BE49-F238E27FC236}">
                <a16:creationId xmlns:a16="http://schemas.microsoft.com/office/drawing/2014/main" id="{54D60F95-AD1B-2B9E-3607-C1FDB261EFA9}"/>
              </a:ext>
            </a:extLst>
          </p:cNvPr>
          <p:cNvSpPr txBox="1">
            <a:spLocks/>
          </p:cNvSpPr>
          <p:nvPr/>
        </p:nvSpPr>
        <p:spPr>
          <a:xfrm>
            <a:off x="712276" y="1249685"/>
            <a:ext cx="7282546"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rgbClr val="5AC9CA"/>
                </a:solidFill>
                <a:latin typeface="Oswald Light" pitchFamily="2" charset="77"/>
              </a:rPr>
              <a:t>Should the government ban the sale of disposable vapes?</a:t>
            </a:r>
          </a:p>
        </p:txBody>
      </p:sp>
      <p:sp>
        <p:nvSpPr>
          <p:cNvPr id="13" name="Content Placeholder 2">
            <a:extLst>
              <a:ext uri="{FF2B5EF4-FFF2-40B4-BE49-F238E27FC236}">
                <a16:creationId xmlns:a16="http://schemas.microsoft.com/office/drawing/2014/main" id="{58102116-A98D-712D-88CB-964FEFD09266}"/>
              </a:ext>
            </a:extLst>
          </p:cNvPr>
          <p:cNvSpPr txBox="1">
            <a:spLocks/>
          </p:cNvSpPr>
          <p:nvPr/>
        </p:nvSpPr>
        <p:spPr>
          <a:xfrm>
            <a:off x="712276" y="2071313"/>
            <a:ext cx="6709604" cy="6566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You will be given a card with an argument on…</a:t>
            </a:r>
          </a:p>
        </p:txBody>
      </p:sp>
      <p:cxnSp>
        <p:nvCxnSpPr>
          <p:cNvPr id="14" name="Straight Connector 13">
            <a:extLst>
              <a:ext uri="{FF2B5EF4-FFF2-40B4-BE49-F238E27FC236}">
                <a16:creationId xmlns:a16="http://schemas.microsoft.com/office/drawing/2014/main" id="{DF7B6F4C-F777-DE3C-7E73-EE412E23B9DB}"/>
              </a:ext>
            </a:extLst>
          </p:cNvPr>
          <p:cNvCxnSpPr>
            <a:cxnSpLocks/>
          </p:cNvCxnSpPr>
          <p:nvPr/>
        </p:nvCxnSpPr>
        <p:spPr>
          <a:xfrm>
            <a:off x="803275" y="2673986"/>
            <a:ext cx="677100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9DF80D27-DF09-1CBF-8525-492A8ECD8DC7}"/>
              </a:ext>
            </a:extLst>
          </p:cNvPr>
          <p:cNvSpPr txBox="1">
            <a:spLocks/>
          </p:cNvSpPr>
          <p:nvPr/>
        </p:nvSpPr>
        <p:spPr>
          <a:xfrm>
            <a:off x="712276" y="2848984"/>
            <a:ext cx="6709604" cy="1936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4D61E"/>
              </a:buClr>
              <a:buNone/>
            </a:pPr>
            <a:r>
              <a:rPr lang="en-GB" sz="2200" dirty="0">
                <a:latin typeface="Oswald Light" pitchFamily="2" charset="77"/>
              </a:rPr>
              <a:t>Find another person to talk to…</a:t>
            </a:r>
          </a:p>
          <a:p>
            <a:pPr>
              <a:lnSpc>
                <a:spcPct val="100000"/>
              </a:lnSpc>
              <a:buClr>
                <a:srgbClr val="F4D61E"/>
              </a:buClr>
            </a:pPr>
            <a:r>
              <a:rPr lang="en-GB" sz="2200" dirty="0">
                <a:latin typeface="Oswald Light" pitchFamily="2" charset="77"/>
              </a:rPr>
              <a:t>if your arguments are for </a:t>
            </a:r>
            <a:r>
              <a:rPr lang="en-GB" sz="2200" dirty="0">
                <a:solidFill>
                  <a:srgbClr val="FA7292"/>
                </a:solidFill>
                <a:latin typeface="Oswald Light" pitchFamily="2" charset="77"/>
              </a:rPr>
              <a:t>the same side </a:t>
            </a:r>
            <a:r>
              <a:rPr lang="en-GB" sz="2200" dirty="0">
                <a:latin typeface="Oswald Light" pitchFamily="2" charset="77"/>
              </a:rPr>
              <a:t>of the debate, whose argument is strongest? Why?</a:t>
            </a:r>
          </a:p>
          <a:p>
            <a:pPr>
              <a:lnSpc>
                <a:spcPct val="100000"/>
              </a:lnSpc>
              <a:buClr>
                <a:srgbClr val="F4D61E"/>
              </a:buClr>
            </a:pPr>
            <a:r>
              <a:rPr lang="en-GB" sz="2200" dirty="0">
                <a:latin typeface="Oswald Light" pitchFamily="2" charset="77"/>
              </a:rPr>
              <a:t>if your arguments are for </a:t>
            </a:r>
            <a:r>
              <a:rPr lang="en-GB" sz="2200" dirty="0">
                <a:solidFill>
                  <a:srgbClr val="FA7292"/>
                </a:solidFill>
                <a:latin typeface="Oswald Light" pitchFamily="2" charset="77"/>
              </a:rPr>
              <a:t>opposite sides </a:t>
            </a:r>
            <a:r>
              <a:rPr lang="en-GB" sz="2200" dirty="0">
                <a:latin typeface="Oswald Light" pitchFamily="2" charset="77"/>
              </a:rPr>
              <a:t>of the debate, whose argument should win? Why?</a:t>
            </a:r>
          </a:p>
        </p:txBody>
      </p:sp>
      <p:sp>
        <p:nvSpPr>
          <p:cNvPr id="20" name="Content Placeholder 2">
            <a:extLst>
              <a:ext uri="{FF2B5EF4-FFF2-40B4-BE49-F238E27FC236}">
                <a16:creationId xmlns:a16="http://schemas.microsoft.com/office/drawing/2014/main" id="{3AA38946-FD9C-1FC2-3710-D22D42FC1AD1}"/>
              </a:ext>
            </a:extLst>
          </p:cNvPr>
          <p:cNvSpPr txBox="1">
            <a:spLocks/>
          </p:cNvSpPr>
          <p:nvPr/>
        </p:nvSpPr>
        <p:spPr>
          <a:xfrm>
            <a:off x="712276" y="5159699"/>
            <a:ext cx="6709604" cy="46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200" dirty="0">
                <a:latin typeface="Oswald Light" pitchFamily="2" charset="77"/>
              </a:rPr>
              <a:t>Swap cards with that person and repeat the process. </a:t>
            </a:r>
          </a:p>
        </p:txBody>
      </p:sp>
      <p:cxnSp>
        <p:nvCxnSpPr>
          <p:cNvPr id="24" name="Straight Connector 23">
            <a:extLst>
              <a:ext uri="{FF2B5EF4-FFF2-40B4-BE49-F238E27FC236}">
                <a16:creationId xmlns:a16="http://schemas.microsoft.com/office/drawing/2014/main" id="{D08E628C-722F-4C95-3F67-589793EB3A26}"/>
              </a:ext>
            </a:extLst>
          </p:cNvPr>
          <p:cNvCxnSpPr>
            <a:cxnSpLocks/>
          </p:cNvCxnSpPr>
          <p:nvPr/>
        </p:nvCxnSpPr>
        <p:spPr>
          <a:xfrm>
            <a:off x="803275" y="4959986"/>
            <a:ext cx="677100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D4AC50-6A4B-774D-1C92-24649828A603}"/>
              </a:ext>
            </a:extLst>
          </p:cNvPr>
          <p:cNvSpPr/>
          <p:nvPr/>
        </p:nvSpPr>
        <p:spPr>
          <a:xfrm>
            <a:off x="8214360" y="1575935"/>
            <a:ext cx="3174365" cy="4008096"/>
          </a:xfrm>
          <a:prstGeom prst="rect">
            <a:avLst/>
          </a:prstGeom>
          <a:solidFill>
            <a:srgbClr val="3EC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08D7719-3E33-B1E9-B3D9-A9BD2C49D896}"/>
              </a:ext>
            </a:extLst>
          </p:cNvPr>
          <p:cNvSpPr txBox="1"/>
          <p:nvPr/>
        </p:nvSpPr>
        <p:spPr>
          <a:xfrm>
            <a:off x="8656319" y="3429000"/>
            <a:ext cx="2343865" cy="2015936"/>
          </a:xfrm>
          <a:prstGeom prst="rect">
            <a:avLst/>
          </a:prstGeom>
          <a:noFill/>
        </p:spPr>
        <p:txBody>
          <a:bodyPr wrap="square">
            <a:spAutoFit/>
          </a:bodyPr>
          <a:lstStyle/>
          <a:p>
            <a:pPr algn="ctr"/>
            <a:r>
              <a:rPr lang="en-GB" sz="2500" dirty="0">
                <a:solidFill>
                  <a:schemeClr val="bg1"/>
                </a:solidFill>
                <a:latin typeface="Oswald" pitchFamily="2" charset="77"/>
              </a:rPr>
              <a:t>TIP: Aim to talk to each person for about one minute before finding someone else.</a:t>
            </a:r>
          </a:p>
        </p:txBody>
      </p:sp>
      <p:grpSp>
        <p:nvGrpSpPr>
          <p:cNvPr id="27" name="Graphic 10">
            <a:extLst>
              <a:ext uri="{FF2B5EF4-FFF2-40B4-BE49-F238E27FC236}">
                <a16:creationId xmlns:a16="http://schemas.microsoft.com/office/drawing/2014/main" id="{0213D075-71F5-B3D1-229F-0B82C00B9A4B}"/>
              </a:ext>
            </a:extLst>
          </p:cNvPr>
          <p:cNvGrpSpPr/>
          <p:nvPr/>
        </p:nvGrpSpPr>
        <p:grpSpPr>
          <a:xfrm>
            <a:off x="9219193" y="1985964"/>
            <a:ext cx="1218115" cy="1208041"/>
            <a:chOff x="3683682" y="4960580"/>
            <a:chExt cx="900336" cy="892890"/>
          </a:xfrm>
          <a:solidFill>
            <a:srgbClr val="F4D61E"/>
          </a:solidFill>
        </p:grpSpPr>
        <p:sp>
          <p:nvSpPr>
            <p:cNvPr id="28" name="Freeform 27">
              <a:extLst>
                <a:ext uri="{FF2B5EF4-FFF2-40B4-BE49-F238E27FC236}">
                  <a16:creationId xmlns:a16="http://schemas.microsoft.com/office/drawing/2014/main" id="{29B58B1C-1E82-0BBD-794F-F9B095D6A9D6}"/>
                </a:ext>
              </a:extLst>
            </p:cNvPr>
            <p:cNvSpPr/>
            <p:nvPr/>
          </p:nvSpPr>
          <p:spPr>
            <a:xfrm>
              <a:off x="3821608" y="4965079"/>
              <a:ext cx="762410" cy="888391"/>
            </a:xfrm>
            <a:custGeom>
              <a:avLst/>
              <a:gdLst>
                <a:gd name="connsiteX0" fmla="*/ 312307 w 762410"/>
                <a:gd name="connsiteY0" fmla="*/ 24 h 888391"/>
                <a:gd name="connsiteX1" fmla="*/ 28 w 762410"/>
                <a:gd name="connsiteY1" fmla="*/ 312304 h 888391"/>
                <a:gd name="connsiteX2" fmla="*/ 28 w 762410"/>
                <a:gd name="connsiteY2" fmla="*/ 312378 h 888391"/>
                <a:gd name="connsiteX3" fmla="*/ 132039 w 762410"/>
                <a:gd name="connsiteY3" fmla="*/ 565794 h 888391"/>
                <a:gd name="connsiteX4" fmla="*/ 146660 w 762410"/>
                <a:gd name="connsiteY4" fmla="*/ 591691 h 888391"/>
                <a:gd name="connsiteX5" fmla="*/ 146660 w 762410"/>
                <a:gd name="connsiteY5" fmla="*/ 641175 h 888391"/>
                <a:gd name="connsiteX6" fmla="*/ 117342 w 762410"/>
                <a:gd name="connsiteY6" fmla="*/ 693452 h 888391"/>
                <a:gd name="connsiteX7" fmla="*/ 153470 w 762410"/>
                <a:gd name="connsiteY7" fmla="*/ 749486 h 888391"/>
                <a:gd name="connsiteX8" fmla="*/ 146660 w 762410"/>
                <a:gd name="connsiteY8" fmla="*/ 774041 h 888391"/>
                <a:gd name="connsiteX9" fmla="*/ 167758 w 762410"/>
                <a:gd name="connsiteY9" fmla="*/ 815044 h 888391"/>
                <a:gd name="connsiteX10" fmla="*/ 212815 w 762410"/>
                <a:gd name="connsiteY10" fmla="*/ 829778 h 888391"/>
                <a:gd name="connsiteX11" fmla="*/ 236999 w 762410"/>
                <a:gd name="connsiteY11" fmla="*/ 829778 h 888391"/>
                <a:gd name="connsiteX12" fmla="*/ 312307 w 762410"/>
                <a:gd name="connsiteY12" fmla="*/ 888416 h 888391"/>
                <a:gd name="connsiteX13" fmla="*/ 387614 w 762410"/>
                <a:gd name="connsiteY13" fmla="*/ 829778 h 888391"/>
                <a:gd name="connsiteX14" fmla="*/ 411798 w 762410"/>
                <a:gd name="connsiteY14" fmla="*/ 829778 h 888391"/>
                <a:gd name="connsiteX15" fmla="*/ 456819 w 762410"/>
                <a:gd name="connsiteY15" fmla="*/ 815044 h 888391"/>
                <a:gd name="connsiteX16" fmla="*/ 477953 w 762410"/>
                <a:gd name="connsiteY16" fmla="*/ 774041 h 888391"/>
                <a:gd name="connsiteX17" fmla="*/ 471142 w 762410"/>
                <a:gd name="connsiteY17" fmla="*/ 749486 h 888391"/>
                <a:gd name="connsiteX18" fmla="*/ 507271 w 762410"/>
                <a:gd name="connsiteY18" fmla="*/ 693452 h 888391"/>
                <a:gd name="connsiteX19" fmla="*/ 477953 w 762410"/>
                <a:gd name="connsiteY19" fmla="*/ 641175 h 888391"/>
                <a:gd name="connsiteX20" fmla="*/ 477953 w 762410"/>
                <a:gd name="connsiteY20" fmla="*/ 591727 h 888391"/>
                <a:gd name="connsiteX21" fmla="*/ 492574 w 762410"/>
                <a:gd name="connsiteY21" fmla="*/ 565794 h 888391"/>
                <a:gd name="connsiteX22" fmla="*/ 624548 w 762410"/>
                <a:gd name="connsiteY22" fmla="*/ 312378 h 888391"/>
                <a:gd name="connsiteX23" fmla="*/ 624548 w 762410"/>
                <a:gd name="connsiteY23" fmla="*/ 312340 h 888391"/>
                <a:gd name="connsiteX24" fmla="*/ 624548 w 762410"/>
                <a:gd name="connsiteY24" fmla="*/ 312304 h 888391"/>
                <a:gd name="connsiteX25" fmla="*/ 624548 w 762410"/>
                <a:gd name="connsiteY25" fmla="*/ 312265 h 888391"/>
                <a:gd name="connsiteX26" fmla="*/ 312307 w 762410"/>
                <a:gd name="connsiteY26" fmla="*/ 24 h 888391"/>
                <a:gd name="connsiteX27" fmla="*/ 312307 w 762410"/>
                <a:gd name="connsiteY27" fmla="*/ 38161 h 888391"/>
                <a:gd name="connsiteX28" fmla="*/ 586448 w 762410"/>
                <a:gd name="connsiteY28" fmla="*/ 312229 h 888391"/>
                <a:gd name="connsiteX29" fmla="*/ 470584 w 762410"/>
                <a:gd name="connsiteY29" fmla="*/ 534689 h 888391"/>
                <a:gd name="connsiteX30" fmla="*/ 439853 w 762410"/>
                <a:gd name="connsiteY30" fmla="*/ 591727 h 888391"/>
                <a:gd name="connsiteX31" fmla="*/ 439853 w 762410"/>
                <a:gd name="connsiteY31" fmla="*/ 630385 h 888391"/>
                <a:gd name="connsiteX32" fmla="*/ 184760 w 762410"/>
                <a:gd name="connsiteY32" fmla="*/ 630385 h 888391"/>
                <a:gd name="connsiteX33" fmla="*/ 184760 w 762410"/>
                <a:gd name="connsiteY33" fmla="*/ 591691 h 888391"/>
                <a:gd name="connsiteX34" fmla="*/ 154028 w 762410"/>
                <a:gd name="connsiteY34" fmla="*/ 534689 h 888391"/>
                <a:gd name="connsiteX35" fmla="*/ 38128 w 762410"/>
                <a:gd name="connsiteY35" fmla="*/ 312229 h 888391"/>
                <a:gd name="connsiteX36" fmla="*/ 38128 w 762410"/>
                <a:gd name="connsiteY36" fmla="*/ 312191 h 888391"/>
                <a:gd name="connsiteX37" fmla="*/ 312307 w 762410"/>
                <a:gd name="connsiteY37" fmla="*/ 38161 h 888391"/>
                <a:gd name="connsiteX38" fmla="*/ 689511 w 762410"/>
                <a:gd name="connsiteY38" fmla="*/ 272640 h 888391"/>
                <a:gd name="connsiteX39" fmla="*/ 670461 w 762410"/>
                <a:gd name="connsiteY39" fmla="*/ 291690 h 888391"/>
                <a:gd name="connsiteX40" fmla="*/ 689511 w 762410"/>
                <a:gd name="connsiteY40" fmla="*/ 310740 h 888391"/>
                <a:gd name="connsiteX41" fmla="*/ 743388 w 762410"/>
                <a:gd name="connsiteY41" fmla="*/ 310740 h 888391"/>
                <a:gd name="connsiteX42" fmla="*/ 762438 w 762410"/>
                <a:gd name="connsiteY42" fmla="*/ 291690 h 888391"/>
                <a:gd name="connsiteX43" fmla="*/ 743388 w 762410"/>
                <a:gd name="connsiteY43" fmla="*/ 272640 h 888391"/>
                <a:gd name="connsiteX44" fmla="*/ 689511 w 762410"/>
                <a:gd name="connsiteY44" fmla="*/ 272640 h 888391"/>
                <a:gd name="connsiteX45" fmla="*/ 183495 w 762410"/>
                <a:gd name="connsiteY45" fmla="*/ 668485 h 888391"/>
                <a:gd name="connsiteX46" fmla="*/ 441154 w 762410"/>
                <a:gd name="connsiteY46" fmla="*/ 668485 h 888391"/>
                <a:gd name="connsiteX47" fmla="*/ 469171 w 762410"/>
                <a:gd name="connsiteY47" fmla="*/ 693452 h 888391"/>
                <a:gd name="connsiteX48" fmla="*/ 441154 w 762410"/>
                <a:gd name="connsiteY48" fmla="*/ 718343 h 888391"/>
                <a:gd name="connsiteX49" fmla="*/ 183495 w 762410"/>
                <a:gd name="connsiteY49" fmla="*/ 718343 h 888391"/>
                <a:gd name="connsiteX50" fmla="*/ 155442 w 762410"/>
                <a:gd name="connsiteY50" fmla="*/ 693452 h 888391"/>
                <a:gd name="connsiteX51" fmla="*/ 183495 w 762410"/>
                <a:gd name="connsiteY51" fmla="*/ 668485 h 888391"/>
                <a:gd name="connsiteX52" fmla="*/ 212815 w 762410"/>
                <a:gd name="connsiteY52" fmla="*/ 756443 h 888391"/>
                <a:gd name="connsiteX53" fmla="*/ 411798 w 762410"/>
                <a:gd name="connsiteY53" fmla="*/ 756443 h 888391"/>
                <a:gd name="connsiteX54" fmla="*/ 433416 w 762410"/>
                <a:gd name="connsiteY54" fmla="*/ 763141 h 888391"/>
                <a:gd name="connsiteX55" fmla="*/ 439853 w 762410"/>
                <a:gd name="connsiteY55" fmla="*/ 774041 h 888391"/>
                <a:gd name="connsiteX56" fmla="*/ 433416 w 762410"/>
                <a:gd name="connsiteY56" fmla="*/ 784982 h 888391"/>
                <a:gd name="connsiteX57" fmla="*/ 411798 w 762410"/>
                <a:gd name="connsiteY57" fmla="*/ 791678 h 888391"/>
                <a:gd name="connsiteX58" fmla="*/ 212815 w 762410"/>
                <a:gd name="connsiteY58" fmla="*/ 791678 h 888391"/>
                <a:gd name="connsiteX59" fmla="*/ 191161 w 762410"/>
                <a:gd name="connsiteY59" fmla="*/ 784982 h 888391"/>
                <a:gd name="connsiteX60" fmla="*/ 184760 w 762410"/>
                <a:gd name="connsiteY60" fmla="*/ 774041 h 888391"/>
                <a:gd name="connsiteX61" fmla="*/ 191161 w 762410"/>
                <a:gd name="connsiteY61" fmla="*/ 763141 h 888391"/>
                <a:gd name="connsiteX62" fmla="*/ 212815 w 762410"/>
                <a:gd name="connsiteY62" fmla="*/ 756443 h 888391"/>
                <a:gd name="connsiteX63" fmla="*/ 277480 w 762410"/>
                <a:gd name="connsiteY63" fmla="*/ 829778 h 888391"/>
                <a:gd name="connsiteX64" fmla="*/ 347132 w 762410"/>
                <a:gd name="connsiteY64" fmla="*/ 829778 h 888391"/>
                <a:gd name="connsiteX65" fmla="*/ 312307 w 762410"/>
                <a:gd name="connsiteY65" fmla="*/ 850316 h 888391"/>
                <a:gd name="connsiteX66" fmla="*/ 277480 w 762410"/>
                <a:gd name="connsiteY66" fmla="*/ 829778 h 8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2410" h="888391">
                  <a:moveTo>
                    <a:pt x="312307" y="24"/>
                  </a:moveTo>
                  <a:cubicBezTo>
                    <a:pt x="140084" y="24"/>
                    <a:pt x="28" y="140079"/>
                    <a:pt x="28" y="312304"/>
                  </a:cubicBezTo>
                  <a:cubicBezTo>
                    <a:pt x="28" y="312328"/>
                    <a:pt x="28" y="312353"/>
                    <a:pt x="28" y="312378"/>
                  </a:cubicBezTo>
                  <a:cubicBezTo>
                    <a:pt x="528" y="413737"/>
                    <a:pt x="50194" y="507941"/>
                    <a:pt x="132039" y="565794"/>
                  </a:cubicBezTo>
                  <a:cubicBezTo>
                    <a:pt x="138179" y="570134"/>
                    <a:pt x="146660" y="585804"/>
                    <a:pt x="146660" y="591691"/>
                  </a:cubicBezTo>
                  <a:lnTo>
                    <a:pt x="146660" y="641175"/>
                  </a:lnTo>
                  <a:cubicBezTo>
                    <a:pt x="129149" y="652418"/>
                    <a:pt x="117342" y="671476"/>
                    <a:pt x="117342" y="693452"/>
                  </a:cubicBezTo>
                  <a:cubicBezTo>
                    <a:pt x="117342" y="718158"/>
                    <a:pt x="132296" y="739107"/>
                    <a:pt x="153470" y="749486"/>
                  </a:cubicBezTo>
                  <a:cubicBezTo>
                    <a:pt x="149241" y="756791"/>
                    <a:pt x="146660" y="765107"/>
                    <a:pt x="146660" y="774041"/>
                  </a:cubicBezTo>
                  <a:cubicBezTo>
                    <a:pt x="146660" y="790763"/>
                    <a:pt x="155522" y="805523"/>
                    <a:pt x="167758" y="815044"/>
                  </a:cubicBezTo>
                  <a:cubicBezTo>
                    <a:pt x="179992" y="824566"/>
                    <a:pt x="195792" y="829778"/>
                    <a:pt x="212815" y="829778"/>
                  </a:cubicBezTo>
                  <a:lnTo>
                    <a:pt x="236999" y="829778"/>
                  </a:lnTo>
                  <a:cubicBezTo>
                    <a:pt x="245564" y="863353"/>
                    <a:pt x="276188" y="888416"/>
                    <a:pt x="312307" y="888416"/>
                  </a:cubicBezTo>
                  <a:cubicBezTo>
                    <a:pt x="348424" y="888416"/>
                    <a:pt x="379051" y="863353"/>
                    <a:pt x="387614" y="829778"/>
                  </a:cubicBezTo>
                  <a:lnTo>
                    <a:pt x="411798" y="829778"/>
                  </a:lnTo>
                  <a:cubicBezTo>
                    <a:pt x="428821" y="829778"/>
                    <a:pt x="444585" y="824566"/>
                    <a:pt x="456819" y="815044"/>
                  </a:cubicBezTo>
                  <a:cubicBezTo>
                    <a:pt x="469052" y="805523"/>
                    <a:pt x="477953" y="790763"/>
                    <a:pt x="477953" y="774041"/>
                  </a:cubicBezTo>
                  <a:cubicBezTo>
                    <a:pt x="477953" y="765107"/>
                    <a:pt x="475371" y="756791"/>
                    <a:pt x="471142" y="749486"/>
                  </a:cubicBezTo>
                  <a:cubicBezTo>
                    <a:pt x="492316" y="739107"/>
                    <a:pt x="507271" y="718158"/>
                    <a:pt x="507271" y="693452"/>
                  </a:cubicBezTo>
                  <a:cubicBezTo>
                    <a:pt x="507271" y="671476"/>
                    <a:pt x="495463" y="652418"/>
                    <a:pt x="477953" y="641175"/>
                  </a:cubicBezTo>
                  <a:lnTo>
                    <a:pt x="477953" y="591727"/>
                  </a:lnTo>
                  <a:cubicBezTo>
                    <a:pt x="477953" y="585843"/>
                    <a:pt x="486436" y="570134"/>
                    <a:pt x="492574" y="565794"/>
                  </a:cubicBezTo>
                  <a:cubicBezTo>
                    <a:pt x="574420" y="507941"/>
                    <a:pt x="624051" y="413737"/>
                    <a:pt x="624548" y="312378"/>
                  </a:cubicBezTo>
                  <a:cubicBezTo>
                    <a:pt x="624548" y="312364"/>
                    <a:pt x="624548" y="312353"/>
                    <a:pt x="624548" y="312340"/>
                  </a:cubicBezTo>
                  <a:cubicBezTo>
                    <a:pt x="624548" y="312328"/>
                    <a:pt x="624548" y="312315"/>
                    <a:pt x="624548" y="312304"/>
                  </a:cubicBezTo>
                  <a:cubicBezTo>
                    <a:pt x="624548" y="312290"/>
                    <a:pt x="624548" y="312279"/>
                    <a:pt x="624548" y="312265"/>
                  </a:cubicBezTo>
                  <a:cubicBezTo>
                    <a:pt x="624548" y="140042"/>
                    <a:pt x="484531" y="24"/>
                    <a:pt x="312307" y="24"/>
                  </a:cubicBezTo>
                  <a:close/>
                  <a:moveTo>
                    <a:pt x="312307" y="38161"/>
                  </a:moveTo>
                  <a:cubicBezTo>
                    <a:pt x="463920" y="38161"/>
                    <a:pt x="586418" y="160621"/>
                    <a:pt x="586448" y="312229"/>
                  </a:cubicBezTo>
                  <a:cubicBezTo>
                    <a:pt x="586000" y="401257"/>
                    <a:pt x="542431" y="483904"/>
                    <a:pt x="470584" y="534689"/>
                  </a:cubicBezTo>
                  <a:cubicBezTo>
                    <a:pt x="452433" y="547520"/>
                    <a:pt x="439853" y="567855"/>
                    <a:pt x="439853" y="591727"/>
                  </a:cubicBezTo>
                  <a:lnTo>
                    <a:pt x="439853" y="630385"/>
                  </a:lnTo>
                  <a:lnTo>
                    <a:pt x="184760" y="630385"/>
                  </a:lnTo>
                  <a:lnTo>
                    <a:pt x="184760" y="591691"/>
                  </a:lnTo>
                  <a:cubicBezTo>
                    <a:pt x="184760" y="567817"/>
                    <a:pt x="172179" y="547520"/>
                    <a:pt x="154028" y="534689"/>
                  </a:cubicBezTo>
                  <a:cubicBezTo>
                    <a:pt x="82181" y="483904"/>
                    <a:pt x="38579" y="401259"/>
                    <a:pt x="38128" y="312229"/>
                  </a:cubicBezTo>
                  <a:cubicBezTo>
                    <a:pt x="38128" y="312229"/>
                    <a:pt x="38128" y="312191"/>
                    <a:pt x="38128" y="312191"/>
                  </a:cubicBezTo>
                  <a:cubicBezTo>
                    <a:pt x="38179" y="160602"/>
                    <a:pt x="160705" y="38161"/>
                    <a:pt x="312307" y="38161"/>
                  </a:cubicBezTo>
                  <a:close/>
                  <a:moveTo>
                    <a:pt x="689511" y="272640"/>
                  </a:moveTo>
                  <a:cubicBezTo>
                    <a:pt x="678991" y="272640"/>
                    <a:pt x="670461" y="281168"/>
                    <a:pt x="670461" y="291690"/>
                  </a:cubicBezTo>
                  <a:cubicBezTo>
                    <a:pt x="670461" y="302211"/>
                    <a:pt x="678991" y="310740"/>
                    <a:pt x="689511" y="310740"/>
                  </a:cubicBezTo>
                  <a:lnTo>
                    <a:pt x="743388" y="310740"/>
                  </a:lnTo>
                  <a:cubicBezTo>
                    <a:pt x="753907" y="310740"/>
                    <a:pt x="762438" y="302211"/>
                    <a:pt x="762438" y="291690"/>
                  </a:cubicBezTo>
                  <a:cubicBezTo>
                    <a:pt x="762438" y="281168"/>
                    <a:pt x="753907" y="272640"/>
                    <a:pt x="743388" y="272640"/>
                  </a:cubicBezTo>
                  <a:lnTo>
                    <a:pt x="689511" y="272640"/>
                  </a:lnTo>
                  <a:close/>
                  <a:moveTo>
                    <a:pt x="183495" y="668485"/>
                  </a:moveTo>
                  <a:lnTo>
                    <a:pt x="441154" y="668485"/>
                  </a:lnTo>
                  <a:cubicBezTo>
                    <a:pt x="457697" y="668485"/>
                    <a:pt x="469171" y="680035"/>
                    <a:pt x="469171" y="693452"/>
                  </a:cubicBezTo>
                  <a:cubicBezTo>
                    <a:pt x="469171" y="706867"/>
                    <a:pt x="457697" y="718343"/>
                    <a:pt x="441154" y="718343"/>
                  </a:cubicBezTo>
                  <a:lnTo>
                    <a:pt x="183495" y="718343"/>
                  </a:lnTo>
                  <a:cubicBezTo>
                    <a:pt x="166954" y="718343"/>
                    <a:pt x="155442" y="706867"/>
                    <a:pt x="155442" y="693452"/>
                  </a:cubicBezTo>
                  <a:cubicBezTo>
                    <a:pt x="155442" y="680035"/>
                    <a:pt x="166954" y="668485"/>
                    <a:pt x="183495" y="668485"/>
                  </a:cubicBezTo>
                  <a:close/>
                  <a:moveTo>
                    <a:pt x="212815" y="756443"/>
                  </a:moveTo>
                  <a:lnTo>
                    <a:pt x="411798" y="756443"/>
                  </a:lnTo>
                  <a:cubicBezTo>
                    <a:pt x="420866" y="756443"/>
                    <a:pt x="428625" y="759413"/>
                    <a:pt x="433416" y="763141"/>
                  </a:cubicBezTo>
                  <a:cubicBezTo>
                    <a:pt x="438205" y="766869"/>
                    <a:pt x="439853" y="770460"/>
                    <a:pt x="439853" y="774041"/>
                  </a:cubicBezTo>
                  <a:cubicBezTo>
                    <a:pt x="439853" y="777625"/>
                    <a:pt x="438205" y="781254"/>
                    <a:pt x="433416" y="784982"/>
                  </a:cubicBezTo>
                  <a:cubicBezTo>
                    <a:pt x="428625" y="788708"/>
                    <a:pt x="420866" y="791678"/>
                    <a:pt x="411798" y="791678"/>
                  </a:cubicBezTo>
                  <a:lnTo>
                    <a:pt x="212815" y="791678"/>
                  </a:lnTo>
                  <a:cubicBezTo>
                    <a:pt x="203749" y="791678"/>
                    <a:pt x="195950" y="788708"/>
                    <a:pt x="191161" y="784982"/>
                  </a:cubicBezTo>
                  <a:cubicBezTo>
                    <a:pt x="186370" y="781254"/>
                    <a:pt x="184760" y="777625"/>
                    <a:pt x="184760" y="774041"/>
                  </a:cubicBezTo>
                  <a:cubicBezTo>
                    <a:pt x="184760" y="770460"/>
                    <a:pt x="186370" y="766869"/>
                    <a:pt x="191161" y="763141"/>
                  </a:cubicBezTo>
                  <a:cubicBezTo>
                    <a:pt x="195950" y="759413"/>
                    <a:pt x="203749" y="756443"/>
                    <a:pt x="212815" y="756443"/>
                  </a:cubicBezTo>
                  <a:close/>
                  <a:moveTo>
                    <a:pt x="277480" y="829778"/>
                  </a:moveTo>
                  <a:lnTo>
                    <a:pt x="347132" y="829778"/>
                  </a:lnTo>
                  <a:cubicBezTo>
                    <a:pt x="340469" y="842086"/>
                    <a:pt x="327463" y="850316"/>
                    <a:pt x="312307" y="850316"/>
                  </a:cubicBezTo>
                  <a:cubicBezTo>
                    <a:pt x="297149" y="850316"/>
                    <a:pt x="284146" y="842086"/>
                    <a:pt x="277480" y="829778"/>
                  </a:cubicBezTo>
                  <a:close/>
                </a:path>
              </a:pathLst>
            </a:custGeom>
            <a:grpFill/>
            <a:ln w="9526" cap="rnd">
              <a:no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67C5CEC3-9B5F-7E12-4EA0-003A0BD03B60}"/>
                </a:ext>
              </a:extLst>
            </p:cNvPr>
            <p:cNvSpPr/>
            <p:nvPr/>
          </p:nvSpPr>
          <p:spPr>
            <a:xfrm>
              <a:off x="3683682" y="5237825"/>
              <a:ext cx="91994" cy="38100"/>
            </a:xfrm>
            <a:custGeom>
              <a:avLst/>
              <a:gdLst>
                <a:gd name="connsiteX0" fmla="*/ 19050 w 91994"/>
                <a:gd name="connsiteY0" fmla="*/ 0 h 38100"/>
                <a:gd name="connsiteX1" fmla="*/ 0 w 91994"/>
                <a:gd name="connsiteY1" fmla="*/ 19050 h 38100"/>
                <a:gd name="connsiteX2" fmla="*/ 19050 w 91994"/>
                <a:gd name="connsiteY2" fmla="*/ 38100 h 38100"/>
                <a:gd name="connsiteX3" fmla="*/ 72944 w 91994"/>
                <a:gd name="connsiteY3" fmla="*/ 38100 h 38100"/>
                <a:gd name="connsiteX4" fmla="*/ 91995 w 91994"/>
                <a:gd name="connsiteY4" fmla="*/ 19050 h 38100"/>
                <a:gd name="connsiteX5" fmla="*/ 72944 w 9199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100">
                  <a:moveTo>
                    <a:pt x="19050" y="0"/>
                  </a:moveTo>
                  <a:cubicBezTo>
                    <a:pt x="8529" y="0"/>
                    <a:pt x="0" y="8530"/>
                    <a:pt x="0" y="19050"/>
                  </a:cubicBezTo>
                  <a:cubicBezTo>
                    <a:pt x="0" y="29571"/>
                    <a:pt x="8529" y="38100"/>
                    <a:pt x="19050" y="38100"/>
                  </a:cubicBezTo>
                  <a:lnTo>
                    <a:pt x="72944" y="38100"/>
                  </a:lnTo>
                  <a:cubicBezTo>
                    <a:pt x="83465" y="38100"/>
                    <a:pt x="91995" y="29571"/>
                    <a:pt x="91995" y="19050"/>
                  </a:cubicBezTo>
                  <a:cubicBezTo>
                    <a:pt x="91995" y="8530"/>
                    <a:pt x="83465" y="0"/>
                    <a:pt x="72944" y="0"/>
                  </a:cubicBezTo>
                  <a:close/>
                </a:path>
              </a:pathLst>
            </a:custGeom>
            <a:grpFill/>
            <a:ln w="9525" cap="rnd">
              <a:no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FE0A2A3B-6171-9E01-8BBC-9AE2B86FE0A2}"/>
                </a:ext>
              </a:extLst>
            </p:cNvPr>
            <p:cNvSpPr/>
            <p:nvPr/>
          </p:nvSpPr>
          <p:spPr>
            <a:xfrm>
              <a:off x="4492023" y="5237696"/>
              <a:ext cx="91994" cy="38099"/>
            </a:xfrm>
            <a:custGeom>
              <a:avLst/>
              <a:gdLst>
                <a:gd name="connsiteX0" fmla="*/ 19050 w 91994"/>
                <a:gd name="connsiteY0" fmla="*/ 0 h 38099"/>
                <a:gd name="connsiteX1" fmla="*/ 0 w 91994"/>
                <a:gd name="connsiteY1" fmla="*/ 19050 h 38099"/>
                <a:gd name="connsiteX2" fmla="*/ 19050 w 91994"/>
                <a:gd name="connsiteY2" fmla="*/ 38100 h 38099"/>
                <a:gd name="connsiteX3" fmla="*/ 72944 w 91994"/>
                <a:gd name="connsiteY3" fmla="*/ 38100 h 38099"/>
                <a:gd name="connsiteX4" fmla="*/ 91994 w 91994"/>
                <a:gd name="connsiteY4" fmla="*/ 19050 h 38099"/>
                <a:gd name="connsiteX5" fmla="*/ 72944 w 91994"/>
                <a:gd name="connsiteY5" fmla="*/ 0 h 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099">
                  <a:moveTo>
                    <a:pt x="19050" y="0"/>
                  </a:moveTo>
                  <a:cubicBezTo>
                    <a:pt x="8529" y="0"/>
                    <a:pt x="0" y="8529"/>
                    <a:pt x="0" y="19050"/>
                  </a:cubicBezTo>
                  <a:cubicBezTo>
                    <a:pt x="0" y="29570"/>
                    <a:pt x="8529" y="38100"/>
                    <a:pt x="19050" y="38100"/>
                  </a:cubicBezTo>
                  <a:lnTo>
                    <a:pt x="72944" y="38100"/>
                  </a:lnTo>
                  <a:cubicBezTo>
                    <a:pt x="83466" y="38100"/>
                    <a:pt x="91994" y="29570"/>
                    <a:pt x="91994" y="19050"/>
                  </a:cubicBezTo>
                  <a:cubicBezTo>
                    <a:pt x="91994" y="8529"/>
                    <a:pt x="83466" y="0"/>
                    <a:pt x="72944" y="0"/>
                  </a:cubicBezTo>
                  <a:close/>
                </a:path>
              </a:pathLst>
            </a:custGeom>
            <a:grpFill/>
            <a:ln w="9525" cap="rnd">
              <a:no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CA3CF09B-1785-F44C-613F-C83B418F650E}"/>
                </a:ext>
              </a:extLst>
            </p:cNvPr>
            <p:cNvSpPr/>
            <p:nvPr/>
          </p:nvSpPr>
          <p:spPr>
            <a:xfrm>
              <a:off x="3784506" y="4960681"/>
              <a:ext cx="79385" cy="72745"/>
            </a:xfrm>
            <a:custGeom>
              <a:avLst/>
              <a:gdLst>
                <a:gd name="connsiteX0" fmla="*/ 31298 w 79385"/>
                <a:gd name="connsiteY0" fmla="*/ 4455 h 72745"/>
                <a:gd name="connsiteX1" fmla="*/ 4460 w 79385"/>
                <a:gd name="connsiteY1" fmla="*/ 6809 h 72745"/>
                <a:gd name="connsiteX2" fmla="*/ 4453 w 79385"/>
                <a:gd name="connsiteY2" fmla="*/ 6817 h 72745"/>
                <a:gd name="connsiteX3" fmla="*/ 6797 w 79385"/>
                <a:gd name="connsiteY3" fmla="*/ 33644 h 72745"/>
                <a:gd name="connsiteX4" fmla="*/ 48078 w 79385"/>
                <a:gd name="connsiteY4" fmla="*/ 68283 h 72745"/>
                <a:gd name="connsiteX5" fmla="*/ 74918 w 79385"/>
                <a:gd name="connsiteY5" fmla="*/ 65946 h 72745"/>
                <a:gd name="connsiteX6" fmla="*/ 74924 w 79385"/>
                <a:gd name="connsiteY6" fmla="*/ 65939 h 72745"/>
                <a:gd name="connsiteX7" fmla="*/ 72586 w 79385"/>
                <a:gd name="connsiteY7" fmla="*/ 39100 h 72745"/>
                <a:gd name="connsiteX8" fmla="*/ 72579 w 79385"/>
                <a:gd name="connsiteY8" fmla="*/ 39094 h 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5" h="72745">
                  <a:moveTo>
                    <a:pt x="31298" y="4455"/>
                  </a:moveTo>
                  <a:cubicBezTo>
                    <a:pt x="23237" y="-2306"/>
                    <a:pt x="11221" y="-1252"/>
                    <a:pt x="4460" y="6809"/>
                  </a:cubicBezTo>
                  <a:cubicBezTo>
                    <a:pt x="4458" y="6811"/>
                    <a:pt x="4456" y="6814"/>
                    <a:pt x="4453" y="6817"/>
                  </a:cubicBezTo>
                  <a:cubicBezTo>
                    <a:pt x="-2302" y="14874"/>
                    <a:pt x="-1254" y="26880"/>
                    <a:pt x="6797" y="33644"/>
                  </a:cubicBezTo>
                  <a:lnTo>
                    <a:pt x="48078" y="68283"/>
                  </a:lnTo>
                  <a:cubicBezTo>
                    <a:pt x="56135" y="75049"/>
                    <a:pt x="68151" y="74003"/>
                    <a:pt x="74918" y="65946"/>
                  </a:cubicBezTo>
                  <a:cubicBezTo>
                    <a:pt x="74920" y="65944"/>
                    <a:pt x="74922" y="65941"/>
                    <a:pt x="74924" y="65939"/>
                  </a:cubicBezTo>
                  <a:cubicBezTo>
                    <a:pt x="81689" y="57882"/>
                    <a:pt x="80642" y="45866"/>
                    <a:pt x="72586" y="39100"/>
                  </a:cubicBezTo>
                  <a:cubicBezTo>
                    <a:pt x="72583" y="39098"/>
                    <a:pt x="72581" y="39096"/>
                    <a:pt x="72579" y="39094"/>
                  </a:cubicBezTo>
                  <a:close/>
                </a:path>
              </a:pathLst>
            </a:custGeom>
            <a:grpFill/>
            <a:ln w="9525" cap="rnd">
              <a:noFill/>
              <a:prstDash val="solid"/>
              <a:round/>
            </a:ln>
          </p:spPr>
          <p:txBody>
            <a:bodyPr rtlCol="0" anchor="ctr"/>
            <a:lstStyle/>
            <a:p>
              <a:endParaRPr lang="en-US"/>
            </a:p>
          </p:txBody>
        </p:sp>
        <p:sp>
          <p:nvSpPr>
            <p:cNvPr id="32" name="Freeform 31">
              <a:extLst>
                <a:ext uri="{FF2B5EF4-FFF2-40B4-BE49-F238E27FC236}">
                  <a16:creationId xmlns:a16="http://schemas.microsoft.com/office/drawing/2014/main" id="{1D858047-F16E-F785-1D96-6333CC61F0FD}"/>
                </a:ext>
              </a:extLst>
            </p:cNvPr>
            <p:cNvSpPr/>
            <p:nvPr/>
          </p:nvSpPr>
          <p:spPr>
            <a:xfrm>
              <a:off x="3784579" y="5480286"/>
              <a:ext cx="79377" cy="72735"/>
            </a:xfrm>
            <a:custGeom>
              <a:avLst/>
              <a:gdLst>
                <a:gd name="connsiteX0" fmla="*/ 61994 w 79377"/>
                <a:gd name="connsiteY0" fmla="*/ 73 h 72735"/>
                <a:gd name="connsiteX1" fmla="*/ 48098 w 79377"/>
                <a:gd name="connsiteY1" fmla="*/ 4445 h 72735"/>
                <a:gd name="connsiteX2" fmla="*/ 25625 w 79377"/>
                <a:gd name="connsiteY2" fmla="*/ 23309 h 72735"/>
                <a:gd name="connsiteX3" fmla="*/ 6817 w 79377"/>
                <a:gd name="connsiteY3" fmla="*/ 39084 h 72735"/>
                <a:gd name="connsiteX4" fmla="*/ 4447 w 79377"/>
                <a:gd name="connsiteY4" fmla="*/ 65921 h 72735"/>
                <a:gd name="connsiteX5" fmla="*/ 4454 w 79377"/>
                <a:gd name="connsiteY5" fmla="*/ 65930 h 72735"/>
                <a:gd name="connsiteX6" fmla="*/ 31292 w 79377"/>
                <a:gd name="connsiteY6" fmla="*/ 68280 h 72735"/>
                <a:gd name="connsiteX7" fmla="*/ 31299 w 79377"/>
                <a:gd name="connsiteY7" fmla="*/ 68274 h 72735"/>
                <a:gd name="connsiteX8" fmla="*/ 50107 w 79377"/>
                <a:gd name="connsiteY8" fmla="*/ 52498 h 72735"/>
                <a:gd name="connsiteX9" fmla="*/ 72581 w 79377"/>
                <a:gd name="connsiteY9" fmla="*/ 33634 h 72735"/>
                <a:gd name="connsiteX10" fmla="*/ 74925 w 79377"/>
                <a:gd name="connsiteY10" fmla="*/ 6807 h 72735"/>
                <a:gd name="connsiteX11" fmla="*/ 61994 w 79377"/>
                <a:gd name="connsiteY11" fmla="*/ 73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77" h="72735">
                  <a:moveTo>
                    <a:pt x="61994" y="73"/>
                  </a:moveTo>
                  <a:cubicBezTo>
                    <a:pt x="56966" y="-368"/>
                    <a:pt x="51968" y="1204"/>
                    <a:pt x="48098" y="4445"/>
                  </a:cubicBezTo>
                  <a:lnTo>
                    <a:pt x="25625" y="23309"/>
                  </a:lnTo>
                  <a:lnTo>
                    <a:pt x="6817" y="39084"/>
                  </a:lnTo>
                  <a:cubicBezTo>
                    <a:pt x="-1248" y="45841"/>
                    <a:pt x="-2309" y="57856"/>
                    <a:pt x="4447" y="65921"/>
                  </a:cubicBezTo>
                  <a:cubicBezTo>
                    <a:pt x="4449" y="65924"/>
                    <a:pt x="4452" y="65927"/>
                    <a:pt x="4454" y="65930"/>
                  </a:cubicBezTo>
                  <a:cubicBezTo>
                    <a:pt x="11217" y="73990"/>
                    <a:pt x="23232" y="75041"/>
                    <a:pt x="31292" y="68280"/>
                  </a:cubicBezTo>
                  <a:cubicBezTo>
                    <a:pt x="31294" y="68278"/>
                    <a:pt x="31297" y="68276"/>
                    <a:pt x="31299" y="68274"/>
                  </a:cubicBezTo>
                  <a:lnTo>
                    <a:pt x="50107" y="52498"/>
                  </a:lnTo>
                  <a:lnTo>
                    <a:pt x="72581" y="33634"/>
                  </a:lnTo>
                  <a:cubicBezTo>
                    <a:pt x="80631" y="26871"/>
                    <a:pt x="81680" y="14864"/>
                    <a:pt x="74925" y="6807"/>
                  </a:cubicBezTo>
                  <a:cubicBezTo>
                    <a:pt x="71678" y="2937"/>
                    <a:pt x="67027" y="515"/>
                    <a:pt x="61994" y="73"/>
                  </a:cubicBezTo>
                  <a:close/>
                </a:path>
              </a:pathLst>
            </a:custGeom>
            <a:grpFill/>
            <a:ln w="9525" cap="rnd">
              <a:no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AE8B3DF1-E783-6E2B-BBA0-61FD332B9113}"/>
                </a:ext>
              </a:extLst>
            </p:cNvPr>
            <p:cNvSpPr/>
            <p:nvPr/>
          </p:nvSpPr>
          <p:spPr>
            <a:xfrm>
              <a:off x="4403742" y="4960580"/>
              <a:ext cx="79377" cy="72735"/>
            </a:xfrm>
            <a:custGeom>
              <a:avLst/>
              <a:gdLst>
                <a:gd name="connsiteX0" fmla="*/ 61975 w 79377"/>
                <a:gd name="connsiteY0" fmla="*/ 71 h 72735"/>
                <a:gd name="connsiteX1" fmla="*/ 48078 w 79377"/>
                <a:gd name="connsiteY1" fmla="*/ 4462 h 72735"/>
                <a:gd name="connsiteX2" fmla="*/ 6797 w 79377"/>
                <a:gd name="connsiteY2" fmla="*/ 39102 h 72735"/>
                <a:gd name="connsiteX3" fmla="*/ 4453 w 79377"/>
                <a:gd name="connsiteY3" fmla="*/ 65928 h 72735"/>
                <a:gd name="connsiteX4" fmla="*/ 31279 w 79377"/>
                <a:gd name="connsiteY4" fmla="*/ 68290 h 72735"/>
                <a:gd name="connsiteX5" fmla="*/ 72560 w 79377"/>
                <a:gd name="connsiteY5" fmla="*/ 33651 h 72735"/>
                <a:gd name="connsiteX6" fmla="*/ 74930 w 79377"/>
                <a:gd name="connsiteY6" fmla="*/ 6814 h 72735"/>
                <a:gd name="connsiteX7" fmla="*/ 74924 w 79377"/>
                <a:gd name="connsiteY7" fmla="*/ 6806 h 72735"/>
                <a:gd name="connsiteX8" fmla="*/ 61975 w 79377"/>
                <a:gd name="connsiteY8" fmla="*/ 71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77" h="72735">
                  <a:moveTo>
                    <a:pt x="61975" y="71"/>
                  </a:moveTo>
                  <a:cubicBezTo>
                    <a:pt x="56944" y="-365"/>
                    <a:pt x="51945" y="1214"/>
                    <a:pt x="48078" y="4462"/>
                  </a:cubicBezTo>
                  <a:lnTo>
                    <a:pt x="6797" y="39102"/>
                  </a:lnTo>
                  <a:cubicBezTo>
                    <a:pt x="-1254" y="45864"/>
                    <a:pt x="-2302" y="57871"/>
                    <a:pt x="4453" y="65928"/>
                  </a:cubicBezTo>
                  <a:cubicBezTo>
                    <a:pt x="11211" y="73984"/>
                    <a:pt x="23218" y="75042"/>
                    <a:pt x="31279" y="68290"/>
                  </a:cubicBezTo>
                  <a:lnTo>
                    <a:pt x="72560" y="33651"/>
                  </a:lnTo>
                  <a:cubicBezTo>
                    <a:pt x="80626" y="26894"/>
                    <a:pt x="81686" y="14879"/>
                    <a:pt x="74930" y="6814"/>
                  </a:cubicBezTo>
                  <a:cubicBezTo>
                    <a:pt x="74928" y="6811"/>
                    <a:pt x="74925" y="6809"/>
                    <a:pt x="74924" y="6806"/>
                  </a:cubicBezTo>
                  <a:cubicBezTo>
                    <a:pt x="71673" y="2931"/>
                    <a:pt x="67014" y="508"/>
                    <a:pt x="61975" y="71"/>
                  </a:cubicBezTo>
                  <a:close/>
                </a:path>
              </a:pathLst>
            </a:custGeom>
            <a:grpFill/>
            <a:ln w="9525" cap="rnd">
              <a:no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E8371188-5F1D-45D5-C056-5916724CB432}"/>
                </a:ext>
              </a:extLst>
            </p:cNvPr>
            <p:cNvSpPr/>
            <p:nvPr/>
          </p:nvSpPr>
          <p:spPr>
            <a:xfrm>
              <a:off x="4403808" y="5480175"/>
              <a:ext cx="79394" cy="72754"/>
            </a:xfrm>
            <a:custGeom>
              <a:avLst/>
              <a:gdLst>
                <a:gd name="connsiteX0" fmla="*/ 17392 w 79394"/>
                <a:gd name="connsiteY0" fmla="*/ 73 h 72754"/>
                <a:gd name="connsiteX1" fmla="*/ 4462 w 79394"/>
                <a:gd name="connsiteY1" fmla="*/ 6807 h 72754"/>
                <a:gd name="connsiteX2" fmla="*/ 6799 w 79394"/>
                <a:gd name="connsiteY2" fmla="*/ 33646 h 72754"/>
                <a:gd name="connsiteX3" fmla="*/ 6806 w 79394"/>
                <a:gd name="connsiteY3" fmla="*/ 33652 h 72754"/>
                <a:gd name="connsiteX4" fmla="*/ 48087 w 79394"/>
                <a:gd name="connsiteY4" fmla="*/ 68292 h 72754"/>
                <a:gd name="connsiteX5" fmla="*/ 74927 w 79394"/>
                <a:gd name="connsiteY5" fmla="*/ 65954 h 72754"/>
                <a:gd name="connsiteX6" fmla="*/ 74932 w 79394"/>
                <a:gd name="connsiteY6" fmla="*/ 65948 h 72754"/>
                <a:gd name="connsiteX7" fmla="*/ 72595 w 79394"/>
                <a:gd name="connsiteY7" fmla="*/ 39109 h 72754"/>
                <a:gd name="connsiteX8" fmla="*/ 72588 w 79394"/>
                <a:gd name="connsiteY8" fmla="*/ 39103 h 72754"/>
                <a:gd name="connsiteX9" fmla="*/ 31307 w 79394"/>
                <a:gd name="connsiteY9" fmla="*/ 4463 h 72754"/>
                <a:gd name="connsiteX10" fmla="*/ 17392 w 79394"/>
                <a:gd name="connsiteY10" fmla="*/ 73 h 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94" h="72754">
                  <a:moveTo>
                    <a:pt x="17392" y="73"/>
                  </a:moveTo>
                  <a:cubicBezTo>
                    <a:pt x="12359" y="515"/>
                    <a:pt x="7709" y="2937"/>
                    <a:pt x="4462" y="6807"/>
                  </a:cubicBezTo>
                  <a:cubicBezTo>
                    <a:pt x="-2304" y="14864"/>
                    <a:pt x="-1257" y="26880"/>
                    <a:pt x="6799" y="33646"/>
                  </a:cubicBezTo>
                  <a:cubicBezTo>
                    <a:pt x="6802" y="33648"/>
                    <a:pt x="6804" y="33650"/>
                    <a:pt x="6806" y="33652"/>
                  </a:cubicBezTo>
                  <a:lnTo>
                    <a:pt x="48087" y="68292"/>
                  </a:lnTo>
                  <a:cubicBezTo>
                    <a:pt x="56144" y="75058"/>
                    <a:pt x="68160" y="74011"/>
                    <a:pt x="74927" y="65954"/>
                  </a:cubicBezTo>
                  <a:cubicBezTo>
                    <a:pt x="74929" y="65952"/>
                    <a:pt x="74931" y="65950"/>
                    <a:pt x="74932" y="65948"/>
                  </a:cubicBezTo>
                  <a:cubicBezTo>
                    <a:pt x="81698" y="57891"/>
                    <a:pt x="80652" y="45875"/>
                    <a:pt x="72595" y="39109"/>
                  </a:cubicBezTo>
                  <a:cubicBezTo>
                    <a:pt x="72593" y="39107"/>
                    <a:pt x="72590" y="39105"/>
                    <a:pt x="72588" y="39103"/>
                  </a:cubicBezTo>
                  <a:lnTo>
                    <a:pt x="31307" y="4463"/>
                  </a:lnTo>
                  <a:cubicBezTo>
                    <a:pt x="27435" y="1211"/>
                    <a:pt x="22429" y="-368"/>
                    <a:pt x="17392" y="73"/>
                  </a:cubicBezTo>
                  <a:close/>
                </a:path>
              </a:pathLst>
            </a:custGeom>
            <a:grpFill/>
            <a:ln w="9525" cap="rnd">
              <a:noFill/>
              <a:prstDash val="solid"/>
              <a:round/>
            </a:ln>
          </p:spPr>
          <p:txBody>
            <a:bodyPr rtlCol="0" anchor="ctr"/>
            <a:lstStyle/>
            <a:p>
              <a:endParaRPr lang="en-US"/>
            </a:p>
          </p:txBody>
        </p:sp>
      </p:grpSp>
    </p:spTree>
    <p:extLst>
      <p:ext uri="{BB962C8B-B14F-4D97-AF65-F5344CB8AC3E}">
        <p14:creationId xmlns:p14="http://schemas.microsoft.com/office/powerpoint/2010/main" val="47749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6BB32A09-16F3-ADC3-AC54-26E0BAFD8206}"/>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Ground rules…</a:t>
            </a:r>
          </a:p>
        </p:txBody>
      </p:sp>
      <p:sp>
        <p:nvSpPr>
          <p:cNvPr id="2" name="Content Placeholder 2">
            <a:extLst>
              <a:ext uri="{FF2B5EF4-FFF2-40B4-BE49-F238E27FC236}">
                <a16:creationId xmlns:a16="http://schemas.microsoft.com/office/drawing/2014/main" id="{D54CDD41-C506-C0C0-3D99-63F3B152A6F0}"/>
              </a:ext>
            </a:extLst>
          </p:cNvPr>
          <p:cNvSpPr txBox="1">
            <a:spLocks/>
          </p:cNvSpPr>
          <p:nvPr/>
        </p:nvSpPr>
        <p:spPr>
          <a:xfrm>
            <a:off x="766763" y="1304692"/>
            <a:ext cx="10658475" cy="432667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GB" sz="2400" dirty="0">
                <a:latin typeface="Oswald Light" pitchFamily="2" charset="77"/>
              </a:rPr>
              <a:t>It’s great to be </a:t>
            </a:r>
            <a:r>
              <a:rPr lang="en-GB" sz="2400" b="1" dirty="0">
                <a:solidFill>
                  <a:srgbClr val="FF7174"/>
                </a:solidFill>
                <a:latin typeface="Oswald Light" pitchFamily="2" charset="77"/>
              </a:rPr>
              <a:t>open and honest </a:t>
            </a:r>
            <a:r>
              <a:rPr lang="en-GB" sz="2400" dirty="0">
                <a:latin typeface="Oswald Light" pitchFamily="2" charset="77"/>
              </a:rPr>
              <a:t>but we should avoid discussing our own, or other people’s personal or private lives. </a:t>
            </a:r>
          </a:p>
          <a:p>
            <a:pPr marL="514350" indent="-514350">
              <a:lnSpc>
                <a:spcPct val="120000"/>
              </a:lnSpc>
              <a:buFont typeface="+mj-lt"/>
              <a:buAutoNum type="arabicPeriod"/>
            </a:pPr>
            <a:r>
              <a:rPr lang="en-GB" sz="2400" dirty="0">
                <a:latin typeface="Oswald Light" pitchFamily="2" charset="77"/>
              </a:rPr>
              <a:t>It’s fine for us to disagree with another person’s opinion but being </a:t>
            </a:r>
            <a:r>
              <a:rPr lang="en-GB" sz="2400" b="1" dirty="0">
                <a:solidFill>
                  <a:srgbClr val="FF7174"/>
                </a:solidFill>
                <a:latin typeface="Oswald Light" pitchFamily="2" charset="77"/>
              </a:rPr>
              <a:t>respectful</a:t>
            </a:r>
            <a:r>
              <a:rPr lang="en-GB" sz="2400" dirty="0">
                <a:latin typeface="Oswald Light" pitchFamily="2" charset="77"/>
              </a:rPr>
              <a:t> means that we will </a:t>
            </a:r>
            <a:r>
              <a:rPr lang="en-GB" sz="2400" b="1" dirty="0">
                <a:solidFill>
                  <a:srgbClr val="FF7174"/>
                </a:solidFill>
                <a:latin typeface="Oswald Light" pitchFamily="2" charset="77"/>
              </a:rPr>
              <a:t>not judge </a:t>
            </a:r>
            <a:r>
              <a:rPr lang="en-GB" sz="2400" dirty="0">
                <a:latin typeface="Oswald Light" pitchFamily="2" charset="77"/>
              </a:rPr>
              <a:t>or put down the person. </a:t>
            </a:r>
          </a:p>
          <a:p>
            <a:pPr marL="514350" indent="-514350">
              <a:lnSpc>
                <a:spcPct val="120000"/>
              </a:lnSpc>
              <a:buFont typeface="+mj-lt"/>
              <a:buAutoNum type="arabicPeriod"/>
            </a:pPr>
            <a:r>
              <a:rPr lang="en-GB" sz="2400" dirty="0">
                <a:latin typeface="Oswald Light" pitchFamily="2" charset="77"/>
              </a:rPr>
              <a:t>It’s great to take part in PSHE lessons but we have the </a:t>
            </a:r>
            <a:r>
              <a:rPr lang="en-GB" sz="2400" b="1" dirty="0">
                <a:solidFill>
                  <a:srgbClr val="FF7174"/>
                </a:solidFill>
                <a:latin typeface="Oswald Light" pitchFamily="2" charset="77"/>
              </a:rPr>
              <a:t>right to pass </a:t>
            </a:r>
            <a:r>
              <a:rPr lang="en-GB" sz="2400" dirty="0">
                <a:latin typeface="Oswald Light" pitchFamily="2" charset="77"/>
              </a:rPr>
              <a:t>on answering a question or participating in an activity if we don’t feel comfortable. </a:t>
            </a:r>
          </a:p>
          <a:p>
            <a:pPr marL="514350" indent="-514350">
              <a:lnSpc>
                <a:spcPct val="120000"/>
              </a:lnSpc>
              <a:buFont typeface="+mj-lt"/>
              <a:buAutoNum type="arabicPeriod"/>
            </a:pPr>
            <a:r>
              <a:rPr lang="en-GB" sz="2400" dirty="0">
                <a:latin typeface="Oswald Light" pitchFamily="2" charset="77"/>
              </a:rPr>
              <a:t>It’s great to ask questions. However, </a:t>
            </a:r>
            <a:r>
              <a:rPr lang="en-GB" sz="2400" b="1" dirty="0">
                <a:solidFill>
                  <a:srgbClr val="FF7174"/>
                </a:solidFill>
                <a:latin typeface="Oswald Light" pitchFamily="2" charset="77"/>
              </a:rPr>
              <a:t>we do not ask personal questions</a:t>
            </a:r>
            <a:r>
              <a:rPr lang="en-GB" sz="2400" dirty="0">
                <a:latin typeface="Oswald Light" pitchFamily="2" charset="77"/>
              </a:rPr>
              <a:t>, or anything intended to deliberately try to embarrass someone. </a:t>
            </a:r>
          </a:p>
          <a:p>
            <a:pPr marL="514350" indent="-514350">
              <a:lnSpc>
                <a:spcPct val="120000"/>
              </a:lnSpc>
              <a:buFont typeface="+mj-lt"/>
              <a:buAutoNum type="arabicPeriod"/>
            </a:pPr>
            <a:r>
              <a:rPr lang="en-GB" sz="2400" dirty="0">
                <a:latin typeface="Oswald Light" pitchFamily="2" charset="77"/>
              </a:rPr>
              <a:t>We know that we can find further </a:t>
            </a:r>
            <a:r>
              <a:rPr lang="en-GB" sz="2400" b="1" dirty="0">
                <a:solidFill>
                  <a:srgbClr val="FF7174"/>
                </a:solidFill>
                <a:latin typeface="Oswald Light" pitchFamily="2" charset="77"/>
              </a:rPr>
              <a:t>help and advice</a:t>
            </a:r>
            <a:r>
              <a:rPr lang="en-GB" sz="2400" dirty="0">
                <a:latin typeface="Oswald Light" pitchFamily="2" charset="77"/>
              </a:rPr>
              <a:t>, both in school and in our community. We will encourage friends to seek help if we think they need it. </a:t>
            </a:r>
          </a:p>
        </p:txBody>
      </p:sp>
    </p:spTree>
    <p:extLst>
      <p:ext uri="{BB962C8B-B14F-4D97-AF65-F5344CB8AC3E}">
        <p14:creationId xmlns:p14="http://schemas.microsoft.com/office/powerpoint/2010/main" val="168175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8837FD-BB5C-3E84-0BBE-E83635239F5F}"/>
              </a:ext>
            </a:extLst>
          </p:cNvPr>
          <p:cNvSpPr txBox="1">
            <a:spLocks/>
          </p:cNvSpPr>
          <p:nvPr/>
        </p:nvSpPr>
        <p:spPr>
          <a:xfrm>
            <a:off x="601096" y="1782110"/>
            <a:ext cx="10989808" cy="10196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002060"/>
                </a:solidFill>
                <a:latin typeface="Oswald" pitchFamily="2" charset="77"/>
              </a:rPr>
              <a:t>Find everyone on your side of the debate </a:t>
            </a:r>
          </a:p>
        </p:txBody>
      </p:sp>
      <p:sp>
        <p:nvSpPr>
          <p:cNvPr id="6" name="Rectangle 5">
            <a:extLst>
              <a:ext uri="{FF2B5EF4-FFF2-40B4-BE49-F238E27FC236}">
                <a16:creationId xmlns:a16="http://schemas.microsoft.com/office/drawing/2014/main" id="{E535AF5C-53D8-D99B-E0E4-8116BEB723F0}"/>
              </a:ext>
            </a:extLst>
          </p:cNvPr>
          <p:cNvSpPr/>
          <p:nvPr/>
        </p:nvSpPr>
        <p:spPr>
          <a:xfrm>
            <a:off x="2264490" y="3256892"/>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732F919-A8A6-973B-AE2A-E3188F0FCA64}"/>
              </a:ext>
            </a:extLst>
          </p:cNvPr>
          <p:cNvSpPr txBox="1"/>
          <p:nvPr/>
        </p:nvSpPr>
        <p:spPr>
          <a:xfrm>
            <a:off x="3199558" y="3209481"/>
            <a:ext cx="2832342" cy="907621"/>
          </a:xfrm>
          <a:prstGeom prst="rect">
            <a:avLst/>
          </a:prstGeom>
          <a:noFill/>
        </p:spPr>
        <p:txBody>
          <a:bodyPr wrap="square">
            <a:spAutoFit/>
          </a:bodyPr>
          <a:lstStyle/>
          <a:p>
            <a:pPr>
              <a:lnSpc>
                <a:spcPct val="115000"/>
              </a:lnSpc>
              <a:spcAft>
                <a:spcPts val="1600"/>
              </a:spcAft>
              <a:buClr>
                <a:schemeClr val="dk1"/>
              </a:buClr>
              <a:buSzPts val="1100"/>
            </a:pPr>
            <a:r>
              <a:rPr lang="en-GB" sz="2400" dirty="0">
                <a:latin typeface="Oswald Light" pitchFamily="2" charset="77"/>
              </a:rPr>
              <a:t>Team A must argue </a:t>
            </a:r>
            <a:br>
              <a:rPr lang="en-GB" sz="2400" dirty="0">
                <a:latin typeface="Oswald Light" pitchFamily="2" charset="77"/>
              </a:rPr>
            </a:br>
            <a:r>
              <a:rPr lang="en-GB" sz="2400" dirty="0">
                <a:latin typeface="Oswald Light" pitchFamily="2" charset="77"/>
              </a:rPr>
              <a:t>that the answer is </a:t>
            </a:r>
            <a:r>
              <a:rPr lang="en-GB" sz="2400" dirty="0">
                <a:latin typeface="Oswald Medium" pitchFamily="2" charset="77"/>
              </a:rPr>
              <a:t>YES.</a:t>
            </a:r>
          </a:p>
        </p:txBody>
      </p:sp>
      <p:sp>
        <p:nvSpPr>
          <p:cNvPr id="3" name="Title 1">
            <a:extLst>
              <a:ext uri="{FF2B5EF4-FFF2-40B4-BE49-F238E27FC236}">
                <a16:creationId xmlns:a16="http://schemas.microsoft.com/office/drawing/2014/main" id="{D9494B71-3957-7C02-6DA5-486CF16AE92A}"/>
              </a:ext>
            </a:extLst>
          </p:cNvPr>
          <p:cNvSpPr txBox="1">
            <a:spLocks/>
          </p:cNvSpPr>
          <p:nvPr/>
        </p:nvSpPr>
        <p:spPr>
          <a:xfrm>
            <a:off x="2135918" y="3421887"/>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A</a:t>
            </a:r>
          </a:p>
        </p:txBody>
      </p:sp>
      <p:sp>
        <p:nvSpPr>
          <p:cNvPr id="7" name="TextBox 6">
            <a:extLst>
              <a:ext uri="{FF2B5EF4-FFF2-40B4-BE49-F238E27FC236}">
                <a16:creationId xmlns:a16="http://schemas.microsoft.com/office/drawing/2014/main" id="{DA7795A6-888B-E9E8-14F7-D29EED733E41}"/>
              </a:ext>
            </a:extLst>
          </p:cNvPr>
          <p:cNvSpPr txBox="1"/>
          <p:nvPr/>
        </p:nvSpPr>
        <p:spPr>
          <a:xfrm>
            <a:off x="3664106" y="3581377"/>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B049FD44-34ED-B970-DFFC-3BB1C2214714}"/>
              </a:ext>
            </a:extLst>
          </p:cNvPr>
          <p:cNvSpPr/>
          <p:nvPr/>
        </p:nvSpPr>
        <p:spPr>
          <a:xfrm>
            <a:off x="6594817" y="3215842"/>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9DD270-8BAC-F881-76EC-533FEEDBB383}"/>
              </a:ext>
            </a:extLst>
          </p:cNvPr>
          <p:cNvSpPr txBox="1"/>
          <p:nvPr/>
        </p:nvSpPr>
        <p:spPr>
          <a:xfrm>
            <a:off x="7622551" y="3202227"/>
            <a:ext cx="3047443" cy="907621"/>
          </a:xfrm>
          <a:prstGeom prst="rect">
            <a:avLst/>
          </a:prstGeom>
          <a:noFill/>
        </p:spPr>
        <p:txBody>
          <a:bodyPr wrap="square">
            <a:spAutoFit/>
          </a:bodyPr>
          <a:lstStyle/>
          <a:p>
            <a:pPr>
              <a:lnSpc>
                <a:spcPct val="115000"/>
              </a:lnSpc>
              <a:spcAft>
                <a:spcPts val="1600"/>
              </a:spcAft>
              <a:buClr>
                <a:schemeClr val="dk1"/>
              </a:buClr>
              <a:buSzPts val="1100"/>
            </a:pPr>
            <a:r>
              <a:rPr lang="en-GB" sz="2400" dirty="0">
                <a:latin typeface="Oswald Light" pitchFamily="2" charset="77"/>
              </a:rPr>
              <a:t>Team B must argue </a:t>
            </a:r>
            <a:br>
              <a:rPr lang="en-GB" sz="2400" dirty="0">
                <a:latin typeface="Oswald Light" pitchFamily="2" charset="77"/>
              </a:rPr>
            </a:br>
            <a:r>
              <a:rPr lang="en-GB" sz="2400" dirty="0">
                <a:latin typeface="Oswald Light" pitchFamily="2" charset="77"/>
              </a:rPr>
              <a:t>that the answer is </a:t>
            </a:r>
            <a:r>
              <a:rPr lang="en-GB" sz="2400" dirty="0">
                <a:latin typeface="Oswald Medium" pitchFamily="2" charset="77"/>
              </a:rPr>
              <a:t>NO.</a:t>
            </a:r>
          </a:p>
        </p:txBody>
      </p:sp>
      <p:sp>
        <p:nvSpPr>
          <p:cNvPr id="14" name="Title 1">
            <a:extLst>
              <a:ext uri="{FF2B5EF4-FFF2-40B4-BE49-F238E27FC236}">
                <a16:creationId xmlns:a16="http://schemas.microsoft.com/office/drawing/2014/main" id="{559640BE-AE89-5F24-8AE3-33013800CED5}"/>
              </a:ext>
            </a:extLst>
          </p:cNvPr>
          <p:cNvSpPr txBox="1">
            <a:spLocks/>
          </p:cNvSpPr>
          <p:nvPr/>
        </p:nvSpPr>
        <p:spPr>
          <a:xfrm>
            <a:off x="6465691" y="3421887"/>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B</a:t>
            </a:r>
          </a:p>
        </p:txBody>
      </p:sp>
      <p:sp>
        <p:nvSpPr>
          <p:cNvPr id="15" name="TextBox 14">
            <a:extLst>
              <a:ext uri="{FF2B5EF4-FFF2-40B4-BE49-F238E27FC236}">
                <a16:creationId xmlns:a16="http://schemas.microsoft.com/office/drawing/2014/main" id="{D25354D4-C9D5-40A9-0EA1-C95732F63786}"/>
              </a:ext>
            </a:extLst>
          </p:cNvPr>
          <p:cNvSpPr txBox="1"/>
          <p:nvPr/>
        </p:nvSpPr>
        <p:spPr>
          <a:xfrm>
            <a:off x="7437820" y="3581377"/>
            <a:ext cx="184731" cy="369332"/>
          </a:xfrm>
          <a:prstGeom prst="rect">
            <a:avLst/>
          </a:prstGeom>
          <a:noFill/>
        </p:spPr>
        <p:txBody>
          <a:bodyPr wrap="none" rtlCol="0">
            <a:spAutoFit/>
          </a:bodyPr>
          <a:lstStyle/>
          <a:p>
            <a:endParaRPr lang="en-US" dirty="0"/>
          </a:p>
        </p:txBody>
      </p:sp>
      <p:sp>
        <p:nvSpPr>
          <p:cNvPr id="18" name="Rectangle 17">
            <a:extLst>
              <a:ext uri="{FF2B5EF4-FFF2-40B4-BE49-F238E27FC236}">
                <a16:creationId xmlns:a16="http://schemas.microsoft.com/office/drawing/2014/main" id="{4B1E882B-73EC-E15C-9176-B5D867AB4FEB}"/>
              </a:ext>
            </a:extLst>
          </p:cNvPr>
          <p:cNvSpPr/>
          <p:nvPr/>
        </p:nvSpPr>
        <p:spPr>
          <a:xfrm>
            <a:off x="803275" y="4524800"/>
            <a:ext cx="1058545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5799E6-2120-54CB-57B3-C27EAF6F2A0B}"/>
              </a:ext>
            </a:extLst>
          </p:cNvPr>
          <p:cNvSpPr txBox="1"/>
          <p:nvPr/>
        </p:nvSpPr>
        <p:spPr>
          <a:xfrm>
            <a:off x="4861954" y="4638812"/>
            <a:ext cx="2959873" cy="584775"/>
          </a:xfrm>
          <a:prstGeom prst="rect">
            <a:avLst/>
          </a:prstGeom>
          <a:noFill/>
        </p:spPr>
        <p:txBody>
          <a:bodyPr wrap="square">
            <a:spAutoFit/>
          </a:bodyPr>
          <a:lstStyle/>
          <a:p>
            <a:pPr algn="ctr"/>
            <a:r>
              <a:rPr lang="en-GB" sz="3200" dirty="0">
                <a:solidFill>
                  <a:schemeClr val="bg1"/>
                </a:solidFill>
                <a:latin typeface="Oswald" pitchFamily="2" charset="77"/>
              </a:rPr>
              <a:t>Get into groups!</a:t>
            </a:r>
          </a:p>
        </p:txBody>
      </p:sp>
    </p:spTree>
    <p:extLst>
      <p:ext uri="{BB962C8B-B14F-4D97-AF65-F5344CB8AC3E}">
        <p14:creationId xmlns:p14="http://schemas.microsoft.com/office/powerpoint/2010/main" val="202581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 name="Rectangle 23">
            <a:extLst>
              <a:ext uri="{FF2B5EF4-FFF2-40B4-BE49-F238E27FC236}">
                <a16:creationId xmlns:a16="http://schemas.microsoft.com/office/drawing/2014/main" id="{6062D494-B9FF-53C0-1038-6A5EF3BFBDE1}"/>
              </a:ext>
            </a:extLst>
          </p:cNvPr>
          <p:cNvSpPr/>
          <p:nvPr/>
        </p:nvSpPr>
        <p:spPr>
          <a:xfrm>
            <a:off x="820284"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98E67D5-286C-FE96-3F3B-50E6ED9F1793}"/>
              </a:ext>
            </a:extLst>
          </p:cNvPr>
          <p:cNvSpPr txBox="1">
            <a:spLocks/>
          </p:cNvSpPr>
          <p:nvPr/>
        </p:nvSpPr>
        <p:spPr>
          <a:xfrm>
            <a:off x="820284" y="1036000"/>
            <a:ext cx="10770620" cy="1262357"/>
          </a:xfrm>
          <a:prstGeom prst="rect">
            <a:avLst/>
          </a:prstGeom>
          <a:solidFill>
            <a:srgbClr val="F4D61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002060"/>
                </a:solidFill>
                <a:latin typeface="Oswald" pitchFamily="2" charset="77"/>
              </a:rPr>
              <a:t>Each group must then categorise the cards </a:t>
            </a:r>
            <a:br>
              <a:rPr lang="en-GB" sz="4000" dirty="0">
                <a:solidFill>
                  <a:srgbClr val="002060"/>
                </a:solidFill>
                <a:latin typeface="Oswald" pitchFamily="2" charset="77"/>
              </a:rPr>
            </a:br>
            <a:r>
              <a:rPr lang="en-GB" sz="4000" dirty="0">
                <a:solidFill>
                  <a:srgbClr val="002060"/>
                </a:solidFill>
                <a:latin typeface="Oswald" pitchFamily="2" charset="77"/>
              </a:rPr>
              <a:t>they have into Health, Environmental &amp; Other… </a:t>
            </a:r>
          </a:p>
        </p:txBody>
      </p:sp>
      <p:sp>
        <p:nvSpPr>
          <p:cNvPr id="21" name="Rectangle 20">
            <a:extLst>
              <a:ext uri="{FF2B5EF4-FFF2-40B4-BE49-F238E27FC236}">
                <a16:creationId xmlns:a16="http://schemas.microsoft.com/office/drawing/2014/main" id="{793B1866-504E-9CE0-82BF-D64C8469D0EE}"/>
              </a:ext>
            </a:extLst>
          </p:cNvPr>
          <p:cNvSpPr/>
          <p:nvPr/>
        </p:nvSpPr>
        <p:spPr>
          <a:xfrm>
            <a:off x="8321382"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71970A7-4918-018D-C4E3-9C4AB2AAB5B8}"/>
              </a:ext>
            </a:extLst>
          </p:cNvPr>
          <p:cNvSpPr txBox="1"/>
          <p:nvPr/>
        </p:nvSpPr>
        <p:spPr>
          <a:xfrm>
            <a:off x="8494799"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Environmental</a:t>
            </a:r>
          </a:p>
        </p:txBody>
      </p:sp>
      <p:sp>
        <p:nvSpPr>
          <p:cNvPr id="23" name="Rectangle 22">
            <a:extLst>
              <a:ext uri="{FF2B5EF4-FFF2-40B4-BE49-F238E27FC236}">
                <a16:creationId xmlns:a16="http://schemas.microsoft.com/office/drawing/2014/main" id="{EBA7A967-CEE1-FDDD-6490-7D0D0DE7FCAE}"/>
              </a:ext>
            </a:extLst>
          </p:cNvPr>
          <p:cNvSpPr/>
          <p:nvPr/>
        </p:nvSpPr>
        <p:spPr>
          <a:xfrm>
            <a:off x="4598378" y="2960914"/>
            <a:ext cx="3269522" cy="2662648"/>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BEA204-B50C-91CB-6B35-A72078FEF5B8}"/>
              </a:ext>
            </a:extLst>
          </p:cNvPr>
          <p:cNvSpPr txBox="1"/>
          <p:nvPr/>
        </p:nvSpPr>
        <p:spPr>
          <a:xfrm>
            <a:off x="1013368"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Health</a:t>
            </a:r>
          </a:p>
        </p:txBody>
      </p:sp>
      <p:sp>
        <p:nvSpPr>
          <p:cNvPr id="26" name="TextBox 25">
            <a:extLst>
              <a:ext uri="{FF2B5EF4-FFF2-40B4-BE49-F238E27FC236}">
                <a16:creationId xmlns:a16="http://schemas.microsoft.com/office/drawing/2014/main" id="{ABCABC6E-3616-C2B7-BED1-62AEC9E7286C}"/>
              </a:ext>
            </a:extLst>
          </p:cNvPr>
          <p:cNvSpPr txBox="1"/>
          <p:nvPr/>
        </p:nvSpPr>
        <p:spPr>
          <a:xfrm>
            <a:off x="4791462" y="4015239"/>
            <a:ext cx="2883354" cy="553998"/>
          </a:xfrm>
          <a:prstGeom prst="rect">
            <a:avLst/>
          </a:prstGeom>
          <a:noFill/>
        </p:spPr>
        <p:txBody>
          <a:bodyPr wrap="square">
            <a:spAutoFit/>
          </a:bodyPr>
          <a:lstStyle/>
          <a:p>
            <a:pPr algn="ctr"/>
            <a:r>
              <a:rPr lang="en-GB" sz="3000" dirty="0">
                <a:solidFill>
                  <a:schemeClr val="bg1"/>
                </a:solidFill>
                <a:latin typeface="Oswald" pitchFamily="2" charset="77"/>
              </a:rPr>
              <a:t>Other</a:t>
            </a:r>
          </a:p>
        </p:txBody>
      </p:sp>
      <p:sp>
        <p:nvSpPr>
          <p:cNvPr id="2" name="TextBox 1">
            <a:extLst>
              <a:ext uri="{FF2B5EF4-FFF2-40B4-BE49-F238E27FC236}">
                <a16:creationId xmlns:a16="http://schemas.microsoft.com/office/drawing/2014/main" id="{AF3B5A93-9C0D-ABA7-2286-084D50E74B33}"/>
              </a:ext>
            </a:extLst>
          </p:cNvPr>
          <p:cNvSpPr txBox="1"/>
          <p:nvPr/>
        </p:nvSpPr>
        <p:spPr>
          <a:xfrm>
            <a:off x="8911479" y="2456292"/>
            <a:ext cx="3132907" cy="1398268"/>
          </a:xfrm>
          <a:prstGeom prst="rect">
            <a:avLst/>
          </a:prstGeom>
          <a:solidFill>
            <a:schemeClr val="bg1"/>
          </a:solidFill>
          <a:ln w="19050">
            <a:solidFill>
              <a:srgbClr val="3EC0C0"/>
            </a:solidFill>
            <a:prstDash val="dash"/>
          </a:ln>
        </p:spPr>
        <p:txBody>
          <a:bodyPr wrap="square">
            <a:spAutoFit/>
          </a:bodyPr>
          <a:lstStyle/>
          <a:p>
            <a:pPr algn="ctr">
              <a:lnSpc>
                <a:spcPct val="115000"/>
              </a:lnSpc>
              <a:spcAft>
                <a:spcPts val="1600"/>
              </a:spcAft>
              <a:buClr>
                <a:schemeClr val="dk1"/>
              </a:buClr>
              <a:buSzPts val="1100"/>
            </a:pPr>
            <a:r>
              <a:rPr lang="en-GB" sz="1500" dirty="0">
                <a:solidFill>
                  <a:srgbClr val="002060"/>
                </a:solidFill>
                <a:latin typeface="Oswald Light" pitchFamily="2" charset="77"/>
              </a:rPr>
              <a:t>1.3 million single use vapes are thrown away every week, per annum this is enough to cover 22 football pitches. The number of vapes thrown away are contributing to the fastest growing waste stream in the UK. </a:t>
            </a:r>
            <a:endParaRPr lang="en-GB" sz="1200" dirty="0">
              <a:solidFill>
                <a:srgbClr val="002060"/>
              </a:solidFill>
              <a:latin typeface="Oswald Light" pitchFamily="2" charset="77"/>
            </a:endParaRPr>
          </a:p>
        </p:txBody>
      </p:sp>
    </p:spTree>
    <p:extLst>
      <p:ext uri="{BB962C8B-B14F-4D97-AF65-F5344CB8AC3E}">
        <p14:creationId xmlns:p14="http://schemas.microsoft.com/office/powerpoint/2010/main" val="2981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6" name="Group 5">
            <a:extLst>
              <a:ext uri="{FF2B5EF4-FFF2-40B4-BE49-F238E27FC236}">
                <a16:creationId xmlns:a16="http://schemas.microsoft.com/office/drawing/2014/main" id="{17214FA3-CE9E-3831-04B8-F7332C99AD9C}"/>
              </a:ext>
            </a:extLst>
          </p:cNvPr>
          <p:cNvGrpSpPr/>
          <p:nvPr/>
        </p:nvGrpSpPr>
        <p:grpSpPr>
          <a:xfrm>
            <a:off x="2518979" y="1520400"/>
            <a:ext cx="7154041" cy="812800"/>
            <a:chOff x="1612587" y="2885665"/>
            <a:chExt cx="7154041" cy="812800"/>
          </a:xfrm>
        </p:grpSpPr>
        <p:sp>
          <p:nvSpPr>
            <p:cNvPr id="7" name="Rectangle 6">
              <a:extLst>
                <a:ext uri="{FF2B5EF4-FFF2-40B4-BE49-F238E27FC236}">
                  <a16:creationId xmlns:a16="http://schemas.microsoft.com/office/drawing/2014/main" id="{AC05E28A-F053-DB9F-D4C0-C9D46846C3D1}"/>
                </a:ext>
              </a:extLst>
            </p:cNvPr>
            <p:cNvSpPr/>
            <p:nvPr/>
          </p:nvSpPr>
          <p:spPr>
            <a:xfrm>
              <a:off x="1741713" y="2885665"/>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82A8DD-2FA7-7A10-9BB7-7E75AA58EBBA}"/>
                </a:ext>
              </a:extLst>
            </p:cNvPr>
            <p:cNvSpPr txBox="1"/>
            <p:nvPr/>
          </p:nvSpPr>
          <p:spPr>
            <a:xfrm>
              <a:off x="2812765" y="2926715"/>
              <a:ext cx="2314730" cy="771750"/>
            </a:xfrm>
            <a:prstGeom prst="rect">
              <a:avLst/>
            </a:prstGeom>
            <a:noFill/>
          </p:spPr>
          <p:txBody>
            <a:bodyPr wrap="square">
              <a:spAutoFit/>
            </a:bodyPr>
            <a:lstStyle/>
            <a:p>
              <a:pPr>
                <a:lnSpc>
                  <a:spcPct val="115000"/>
                </a:lnSpc>
                <a:spcAft>
                  <a:spcPts val="1600"/>
                </a:spcAft>
                <a:buClr>
                  <a:schemeClr val="dk1"/>
                </a:buClr>
                <a:buSzPts val="1100"/>
              </a:pPr>
              <a:r>
                <a:rPr lang="en-GB" sz="2000" dirty="0">
                  <a:latin typeface="Oswald Light" pitchFamily="2" charset="77"/>
                </a:rPr>
                <a:t>Team A must argue </a:t>
              </a:r>
              <a:br>
                <a:rPr lang="en-GB" sz="2000" dirty="0">
                  <a:latin typeface="Oswald Light" pitchFamily="2" charset="77"/>
                </a:rPr>
              </a:br>
              <a:r>
                <a:rPr lang="en-GB" sz="2000" dirty="0">
                  <a:latin typeface="Oswald Light" pitchFamily="2" charset="77"/>
                </a:rPr>
                <a:t>that the answer is </a:t>
              </a:r>
              <a:r>
                <a:rPr lang="en-GB" sz="2000" dirty="0">
                  <a:latin typeface="Oswald Medium" pitchFamily="2" charset="77"/>
                </a:rPr>
                <a:t>YES.</a:t>
              </a:r>
            </a:p>
          </p:txBody>
        </p:sp>
        <p:sp>
          <p:nvSpPr>
            <p:cNvPr id="9" name="Title 1">
              <a:extLst>
                <a:ext uri="{FF2B5EF4-FFF2-40B4-BE49-F238E27FC236}">
                  <a16:creationId xmlns:a16="http://schemas.microsoft.com/office/drawing/2014/main" id="{ABE38887-9480-4695-2B26-1AD254F65181}"/>
                </a:ext>
              </a:extLst>
            </p:cNvPr>
            <p:cNvSpPr txBox="1">
              <a:spLocks/>
            </p:cNvSpPr>
            <p:nvPr/>
          </p:nvSpPr>
          <p:spPr>
            <a:xfrm>
              <a:off x="1612587" y="3091710"/>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A</a:t>
              </a:r>
            </a:p>
          </p:txBody>
        </p:sp>
        <p:sp>
          <p:nvSpPr>
            <p:cNvPr id="10" name="TextBox 9">
              <a:extLst>
                <a:ext uri="{FF2B5EF4-FFF2-40B4-BE49-F238E27FC236}">
                  <a16:creationId xmlns:a16="http://schemas.microsoft.com/office/drawing/2014/main" id="{336E1F39-B8F5-45E7-20EB-1B6A675C2FC4}"/>
                </a:ext>
              </a:extLst>
            </p:cNvPr>
            <p:cNvSpPr txBox="1"/>
            <p:nvPr/>
          </p:nvSpPr>
          <p:spPr>
            <a:xfrm>
              <a:off x="2757714" y="3251200"/>
              <a:ext cx="184731" cy="369332"/>
            </a:xfrm>
            <a:prstGeom prst="rect">
              <a:avLst/>
            </a:prstGeom>
            <a:noFill/>
          </p:spPr>
          <p:txBody>
            <a:bodyPr wrap="none" rtlCol="0">
              <a:spAutoFit/>
            </a:bodyPr>
            <a:lstStyle/>
            <a:p>
              <a:endParaRPr lang="en-US" dirty="0"/>
            </a:p>
          </p:txBody>
        </p:sp>
        <p:sp>
          <p:nvSpPr>
            <p:cNvPr id="11" name="Rectangle 10">
              <a:extLst>
                <a:ext uri="{FF2B5EF4-FFF2-40B4-BE49-F238E27FC236}">
                  <a16:creationId xmlns:a16="http://schemas.microsoft.com/office/drawing/2014/main" id="{6BE4A0D8-E229-EEF5-3F35-2A959B2303D7}"/>
                </a:ext>
              </a:extLst>
            </p:cNvPr>
            <p:cNvSpPr/>
            <p:nvPr/>
          </p:nvSpPr>
          <p:spPr>
            <a:xfrm>
              <a:off x="5515427" y="2885665"/>
              <a:ext cx="81280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FD60A9-5492-A2AB-4A70-E527D8F9DA6F}"/>
                </a:ext>
              </a:extLst>
            </p:cNvPr>
            <p:cNvSpPr txBox="1"/>
            <p:nvPr/>
          </p:nvSpPr>
          <p:spPr>
            <a:xfrm>
              <a:off x="6586479" y="2926715"/>
              <a:ext cx="2180149" cy="771750"/>
            </a:xfrm>
            <a:prstGeom prst="rect">
              <a:avLst/>
            </a:prstGeom>
            <a:noFill/>
          </p:spPr>
          <p:txBody>
            <a:bodyPr wrap="square">
              <a:spAutoFit/>
            </a:bodyPr>
            <a:lstStyle/>
            <a:p>
              <a:pPr>
                <a:lnSpc>
                  <a:spcPct val="115000"/>
                </a:lnSpc>
                <a:spcAft>
                  <a:spcPts val="1600"/>
                </a:spcAft>
                <a:buClr>
                  <a:schemeClr val="dk1"/>
                </a:buClr>
                <a:buSzPts val="1100"/>
              </a:pPr>
              <a:r>
                <a:rPr lang="en-GB" sz="2000" dirty="0">
                  <a:latin typeface="Oswald Light" pitchFamily="2" charset="77"/>
                </a:rPr>
                <a:t>Team B must argue </a:t>
              </a:r>
              <a:br>
                <a:rPr lang="en-GB" sz="2000" dirty="0">
                  <a:latin typeface="Oswald Light" pitchFamily="2" charset="77"/>
                </a:rPr>
              </a:br>
              <a:r>
                <a:rPr lang="en-GB" sz="2000" dirty="0">
                  <a:latin typeface="Oswald Light" pitchFamily="2" charset="77"/>
                </a:rPr>
                <a:t>that the answer is </a:t>
              </a:r>
              <a:r>
                <a:rPr lang="en-GB" sz="2000" dirty="0">
                  <a:latin typeface="Oswald Medium" pitchFamily="2" charset="77"/>
                </a:rPr>
                <a:t>NO.</a:t>
              </a:r>
            </a:p>
          </p:txBody>
        </p:sp>
        <p:sp>
          <p:nvSpPr>
            <p:cNvPr id="13" name="Title 1">
              <a:extLst>
                <a:ext uri="{FF2B5EF4-FFF2-40B4-BE49-F238E27FC236}">
                  <a16:creationId xmlns:a16="http://schemas.microsoft.com/office/drawing/2014/main" id="{6952DDC7-9765-C5EF-C33D-54F78299E21E}"/>
                </a:ext>
              </a:extLst>
            </p:cNvPr>
            <p:cNvSpPr txBox="1">
              <a:spLocks/>
            </p:cNvSpPr>
            <p:nvPr/>
          </p:nvSpPr>
          <p:spPr>
            <a:xfrm>
              <a:off x="5386301" y="3091710"/>
              <a:ext cx="1071052" cy="568591"/>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4D61E"/>
                  </a:solidFill>
                  <a:latin typeface="Oswald" pitchFamily="2" charset="77"/>
                </a:rPr>
                <a:t>B</a:t>
              </a:r>
            </a:p>
          </p:txBody>
        </p:sp>
        <p:sp>
          <p:nvSpPr>
            <p:cNvPr id="14" name="TextBox 13">
              <a:extLst>
                <a:ext uri="{FF2B5EF4-FFF2-40B4-BE49-F238E27FC236}">
                  <a16:creationId xmlns:a16="http://schemas.microsoft.com/office/drawing/2014/main" id="{932EB3FB-B106-F90B-B7A3-91348C238833}"/>
                </a:ext>
              </a:extLst>
            </p:cNvPr>
            <p:cNvSpPr txBox="1"/>
            <p:nvPr/>
          </p:nvSpPr>
          <p:spPr>
            <a:xfrm>
              <a:off x="6531428" y="3251200"/>
              <a:ext cx="184731" cy="369332"/>
            </a:xfrm>
            <a:prstGeom prst="rect">
              <a:avLst/>
            </a:prstGeom>
            <a:noFill/>
          </p:spPr>
          <p:txBody>
            <a:bodyPr wrap="none" rtlCol="0">
              <a:spAutoFit/>
            </a:bodyPr>
            <a:lstStyle/>
            <a:p>
              <a:endParaRPr lang="en-US" dirty="0"/>
            </a:p>
          </p:txBody>
        </p:sp>
      </p:grpSp>
      <p:sp>
        <p:nvSpPr>
          <p:cNvPr id="15" name="Rectangle 14">
            <a:extLst>
              <a:ext uri="{FF2B5EF4-FFF2-40B4-BE49-F238E27FC236}">
                <a16:creationId xmlns:a16="http://schemas.microsoft.com/office/drawing/2014/main" id="{3413D6FC-6595-9DF0-3501-D99D03B7E5DC}"/>
              </a:ext>
            </a:extLst>
          </p:cNvPr>
          <p:cNvSpPr/>
          <p:nvPr/>
        </p:nvSpPr>
        <p:spPr>
          <a:xfrm>
            <a:off x="803275" y="2872632"/>
            <a:ext cx="10585450" cy="812800"/>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36B67CB-2BC7-3602-A772-E230AF33E764}"/>
              </a:ext>
            </a:extLst>
          </p:cNvPr>
          <p:cNvSpPr txBox="1"/>
          <p:nvPr/>
        </p:nvSpPr>
        <p:spPr>
          <a:xfrm>
            <a:off x="4163421" y="2986644"/>
            <a:ext cx="4258544" cy="584775"/>
          </a:xfrm>
          <a:prstGeom prst="rect">
            <a:avLst/>
          </a:prstGeom>
          <a:noFill/>
        </p:spPr>
        <p:txBody>
          <a:bodyPr wrap="square">
            <a:spAutoFit/>
          </a:bodyPr>
          <a:lstStyle/>
          <a:p>
            <a:pPr algn="ctr"/>
            <a:r>
              <a:rPr lang="en-GB" sz="3200" dirty="0">
                <a:solidFill>
                  <a:schemeClr val="bg1"/>
                </a:solidFill>
                <a:latin typeface="Oswald" pitchFamily="2" charset="77"/>
              </a:rPr>
              <a:t>Get ready for a debate! </a:t>
            </a:r>
          </a:p>
        </p:txBody>
      </p:sp>
      <p:sp>
        <p:nvSpPr>
          <p:cNvPr id="17" name="Rectangle 16">
            <a:extLst>
              <a:ext uri="{FF2B5EF4-FFF2-40B4-BE49-F238E27FC236}">
                <a16:creationId xmlns:a16="http://schemas.microsoft.com/office/drawing/2014/main" id="{0433ADAE-6EA1-6614-47F3-D5050856CB7E}"/>
              </a:ext>
            </a:extLst>
          </p:cNvPr>
          <p:cNvSpPr/>
          <p:nvPr/>
        </p:nvSpPr>
        <p:spPr>
          <a:xfrm>
            <a:off x="803275" y="3895213"/>
            <a:ext cx="10585450" cy="1269912"/>
          </a:xfrm>
          <a:prstGeom prst="rect">
            <a:avLst/>
          </a:prstGeom>
          <a:noFill/>
          <a:ln w="12700">
            <a:solidFill>
              <a:srgbClr val="5AC9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365B64-00A8-FE63-2078-8C445BB45750}"/>
              </a:ext>
            </a:extLst>
          </p:cNvPr>
          <p:cNvSpPr txBox="1"/>
          <p:nvPr/>
        </p:nvSpPr>
        <p:spPr>
          <a:xfrm>
            <a:off x="1482811" y="4065089"/>
            <a:ext cx="9514703" cy="907621"/>
          </a:xfrm>
          <a:prstGeom prst="rect">
            <a:avLst/>
          </a:prstGeom>
          <a:noFill/>
        </p:spPr>
        <p:txBody>
          <a:bodyPr wrap="square">
            <a:spAutoFit/>
          </a:bodyPr>
          <a:lstStyle/>
          <a:p>
            <a:pPr algn="ctr">
              <a:lnSpc>
                <a:spcPct val="115000"/>
              </a:lnSpc>
              <a:spcAft>
                <a:spcPts val="1600"/>
              </a:spcAft>
              <a:buClr>
                <a:schemeClr val="dk1"/>
              </a:buClr>
              <a:buSzPts val="1100"/>
            </a:pPr>
            <a:r>
              <a:rPr lang="en-GB" sz="2400" dirty="0">
                <a:latin typeface="Oswald Light" pitchFamily="2" charset="77"/>
              </a:rPr>
              <a:t>There will be two ‘listeners’ in each group who will observe the debate and feedback to the teacher on the strength of the arguments</a:t>
            </a:r>
          </a:p>
        </p:txBody>
      </p:sp>
    </p:spTree>
    <p:extLst>
      <p:ext uri="{BB962C8B-B14F-4D97-AF65-F5344CB8AC3E}">
        <p14:creationId xmlns:p14="http://schemas.microsoft.com/office/powerpoint/2010/main" val="234445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9" name="Text Placeholder 22">
            <a:extLst>
              <a:ext uri="{FF2B5EF4-FFF2-40B4-BE49-F238E27FC236}">
                <a16:creationId xmlns:a16="http://schemas.microsoft.com/office/drawing/2014/main" id="{0F87BEDE-3C5B-742E-23D2-0A315E3E2045}"/>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to debate… informally*</a:t>
            </a:r>
          </a:p>
        </p:txBody>
      </p:sp>
      <p:sp>
        <p:nvSpPr>
          <p:cNvPr id="10" name="Content Placeholder 2">
            <a:extLst>
              <a:ext uri="{FF2B5EF4-FFF2-40B4-BE49-F238E27FC236}">
                <a16:creationId xmlns:a16="http://schemas.microsoft.com/office/drawing/2014/main" id="{A247082A-F026-BBF3-948B-0589D551E227}"/>
              </a:ext>
            </a:extLst>
          </p:cNvPr>
          <p:cNvSpPr txBox="1">
            <a:spLocks/>
          </p:cNvSpPr>
          <p:nvPr/>
        </p:nvSpPr>
        <p:spPr>
          <a:xfrm>
            <a:off x="712276" y="1489395"/>
            <a:ext cx="501396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In a formal debate there would be a very specific order. </a:t>
            </a:r>
          </a:p>
          <a:p>
            <a:pPr marL="0" indent="0">
              <a:lnSpc>
                <a:spcPct val="100000"/>
              </a:lnSpc>
              <a:buFont typeface="Arial" panose="020B0604020202020204" pitchFamily="34" charset="0"/>
              <a:buNone/>
            </a:pPr>
            <a:r>
              <a:rPr lang="en-GB" sz="2500" dirty="0">
                <a:latin typeface="Oswald Light" pitchFamily="2" charset="77"/>
              </a:rPr>
              <a:t>In this debate one confident person needs to start the debate for team A – you will be the opening speaker. Then the </a:t>
            </a:r>
            <a:r>
              <a:rPr lang="en-GB" sz="2500" dirty="0">
                <a:latin typeface="Oswald Medium" pitchFamily="2" charset="77"/>
              </a:rPr>
              <a:t>opening speaker </a:t>
            </a:r>
            <a:r>
              <a:rPr lang="en-GB" sz="2500" dirty="0">
                <a:latin typeface="Oswald Light" pitchFamily="2" charset="77"/>
              </a:rPr>
              <a:t>for team B will speak. After that, the debate can be free flowing. </a:t>
            </a:r>
          </a:p>
          <a:p>
            <a:pPr marL="0" indent="0">
              <a:lnSpc>
                <a:spcPct val="100000"/>
              </a:lnSpc>
              <a:buFont typeface="Arial" panose="020B0604020202020204" pitchFamily="34" charset="0"/>
              <a:buNone/>
            </a:pPr>
            <a:r>
              <a:rPr lang="en-GB" sz="2500" dirty="0">
                <a:latin typeface="Oswald Light" pitchFamily="2" charset="77"/>
              </a:rPr>
              <a:t>Be polite, listen and don’t interrupt another person’s point. </a:t>
            </a:r>
          </a:p>
        </p:txBody>
      </p:sp>
      <p:sp>
        <p:nvSpPr>
          <p:cNvPr id="13" name="Rectangle 12">
            <a:extLst>
              <a:ext uri="{FF2B5EF4-FFF2-40B4-BE49-F238E27FC236}">
                <a16:creationId xmlns:a16="http://schemas.microsoft.com/office/drawing/2014/main" id="{4723F5BA-5EEE-10DA-9B05-AC22308E1A13}"/>
              </a:ext>
            </a:extLst>
          </p:cNvPr>
          <p:cNvSpPr/>
          <p:nvPr/>
        </p:nvSpPr>
        <p:spPr>
          <a:xfrm>
            <a:off x="6096000" y="1489395"/>
            <a:ext cx="5667632" cy="4117959"/>
          </a:xfrm>
          <a:prstGeom prst="rect">
            <a:avLst/>
          </a:prstGeom>
          <a:noFill/>
          <a:ln w="19050">
            <a:solidFill>
              <a:srgbClr val="5AC9CA"/>
            </a:solidFill>
          </a:ln>
        </p:spPr>
        <p:style>
          <a:lnRef idx="2">
            <a:schemeClr val="accent1">
              <a:shade val="15000"/>
            </a:schemeClr>
          </a:lnRef>
          <a:fillRef idx="1">
            <a:schemeClr val="accent1"/>
          </a:fillRef>
          <a:effectRef idx="0">
            <a:schemeClr val="accent1"/>
          </a:effectRef>
          <a:fontRef idx="minor">
            <a:schemeClr val="lt1"/>
          </a:fontRef>
        </p:style>
        <p:txBody>
          <a:bodyPr lIns="251999" tIns="251999" rIns="251999" bIns="251999" rtlCol="0" anchor="ctr"/>
          <a:lstStyle/>
          <a:p>
            <a:pPr marL="342900" indent="-342900">
              <a:buAutoNum type="arabicPeriod"/>
            </a:pPr>
            <a:r>
              <a:rPr lang="en-GB" dirty="0">
                <a:solidFill>
                  <a:schemeClr val="tx1"/>
                </a:solidFill>
                <a:latin typeface="Oswald Light" pitchFamily="2" charset="77"/>
              </a:rPr>
              <a:t>Prepare your arguments as a group (you have already categorised them) and think about how to use the information on the cards as evidence to support each other’s point. </a:t>
            </a:r>
          </a:p>
          <a:p>
            <a:pPr marL="342900" indent="-342900">
              <a:buAutoNum type="arabicPeriod"/>
            </a:pPr>
            <a:endParaRPr lang="en-GB" dirty="0">
              <a:solidFill>
                <a:schemeClr val="tx1"/>
              </a:solidFill>
              <a:latin typeface="Oswald Light" pitchFamily="2" charset="77"/>
            </a:endParaRPr>
          </a:p>
          <a:p>
            <a:pPr marL="342900" indent="-342900">
              <a:buFontTx/>
              <a:buAutoNum type="arabicPeriod"/>
            </a:pPr>
            <a:r>
              <a:rPr lang="en-GB" dirty="0">
                <a:solidFill>
                  <a:schemeClr val="tx1"/>
                </a:solidFill>
                <a:latin typeface="Oswald Light" pitchFamily="2" charset="77"/>
              </a:rPr>
              <a:t>Try to think about what points the other team might make. How could you argue against them?</a:t>
            </a:r>
          </a:p>
          <a:p>
            <a:pPr marL="342900" indent="-342900">
              <a:buFontTx/>
              <a:buAutoNum type="arabicPeriod"/>
            </a:pPr>
            <a:endParaRPr lang="en-GB" dirty="0">
              <a:solidFill>
                <a:schemeClr val="tx1"/>
              </a:solidFill>
              <a:latin typeface="Oswald Light" pitchFamily="2" charset="77"/>
            </a:endParaRPr>
          </a:p>
          <a:p>
            <a:pPr marL="342900" indent="-342900">
              <a:buFontTx/>
              <a:buAutoNum type="arabicPeriod"/>
            </a:pPr>
            <a:r>
              <a:rPr lang="en-GB" dirty="0">
                <a:solidFill>
                  <a:schemeClr val="tx1"/>
                </a:solidFill>
                <a:latin typeface="Oswald Light" pitchFamily="2" charset="77"/>
              </a:rPr>
              <a:t>Before you deliver your point in the debate, can you refute (go against) the opposing point from the other team?  </a:t>
            </a:r>
          </a:p>
          <a:p>
            <a:pPr marL="342900" indent="-342900">
              <a:buAutoNum type="arabicPeriod"/>
            </a:pPr>
            <a:endParaRPr lang="en-GB" dirty="0">
              <a:solidFill>
                <a:schemeClr val="tx1"/>
              </a:solidFill>
              <a:latin typeface="Oswald Light" pitchFamily="2" charset="77"/>
            </a:endParaRPr>
          </a:p>
          <a:p>
            <a:pPr marL="342900" indent="-342900">
              <a:buAutoNum type="arabicPeriod"/>
            </a:pPr>
            <a:r>
              <a:rPr lang="en-GB" dirty="0">
                <a:solidFill>
                  <a:schemeClr val="tx1"/>
                </a:solidFill>
                <a:latin typeface="Oswald Light" pitchFamily="2" charset="77"/>
              </a:rPr>
              <a:t>Deliver your point confidently! Make eye contact with the other team, gesticulate and use persuasive language (‘it is clear to see…’ or ‘I am confident that, based on the evidence…’</a:t>
            </a:r>
          </a:p>
        </p:txBody>
      </p:sp>
      <p:sp>
        <p:nvSpPr>
          <p:cNvPr id="14" name="Content Placeholder 2">
            <a:extLst>
              <a:ext uri="{FF2B5EF4-FFF2-40B4-BE49-F238E27FC236}">
                <a16:creationId xmlns:a16="http://schemas.microsoft.com/office/drawing/2014/main" id="{5A735C5E-752D-10BB-AAAF-814C1C2576E2}"/>
              </a:ext>
            </a:extLst>
          </p:cNvPr>
          <p:cNvSpPr txBox="1">
            <a:spLocks/>
          </p:cNvSpPr>
          <p:nvPr/>
        </p:nvSpPr>
        <p:spPr>
          <a:xfrm>
            <a:off x="712276" y="5479014"/>
            <a:ext cx="6709604" cy="2089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F4D61E"/>
              </a:buClr>
              <a:buNone/>
            </a:pPr>
            <a:r>
              <a:rPr lang="en-GB" sz="1600" dirty="0">
                <a:latin typeface="Oswald Light" pitchFamily="2" charset="77"/>
              </a:rPr>
              <a:t>*this will not take the form of a parliamentary debate</a:t>
            </a:r>
          </a:p>
        </p:txBody>
      </p:sp>
    </p:spTree>
    <p:extLst>
      <p:ext uri="{BB962C8B-B14F-4D97-AF65-F5344CB8AC3E}">
        <p14:creationId xmlns:p14="http://schemas.microsoft.com/office/powerpoint/2010/main" val="24783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D82E677F-AAF3-14DB-4F17-236BE18640DA}"/>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Language to use in a debate</a:t>
            </a:r>
          </a:p>
        </p:txBody>
      </p:sp>
      <p:sp>
        <p:nvSpPr>
          <p:cNvPr id="12" name="Google Shape;67;p14">
            <a:extLst>
              <a:ext uri="{FF2B5EF4-FFF2-40B4-BE49-F238E27FC236}">
                <a16:creationId xmlns:a16="http://schemas.microsoft.com/office/drawing/2014/main" id="{50F4908F-AB0B-19FF-7A36-3E062E05E16A}"/>
              </a:ext>
            </a:extLst>
          </p:cNvPr>
          <p:cNvSpPr txBox="1">
            <a:spLocks/>
          </p:cNvSpPr>
          <p:nvPr/>
        </p:nvSpPr>
        <p:spPr>
          <a:xfrm>
            <a:off x="803274" y="1652863"/>
            <a:ext cx="4958897" cy="4033600"/>
          </a:xfrm>
          <a:prstGeom prst="rect">
            <a:avLst/>
          </a:prstGeom>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GB" sz="2200" dirty="0">
                <a:solidFill>
                  <a:srgbClr val="5AC9CA"/>
                </a:solidFill>
                <a:latin typeface="Oswald Medium" pitchFamily="2" charset="77"/>
              </a:rPr>
              <a:t>If you agree, you could say…</a:t>
            </a:r>
            <a:endParaRPr lang="en-GB" sz="2200" dirty="0">
              <a:solidFill>
                <a:srgbClr val="5AC9CA"/>
              </a:solidFill>
              <a:latin typeface="Oswald Medium" pitchFamily="2" charset="77"/>
              <a:ea typeface="Arial"/>
              <a:cs typeface="Arial"/>
              <a:sym typeface="Arial"/>
            </a:endParaRPr>
          </a:p>
          <a:p>
            <a:pPr marL="0" indent="0" algn="ctr">
              <a:spcBef>
                <a:spcPts val="1600"/>
              </a:spcBef>
              <a:buFont typeface="Arial" panose="020B0604020202020204" pitchFamily="34" charset="0"/>
              <a:buNone/>
            </a:pPr>
            <a:r>
              <a:rPr lang="en-GB" sz="2000" dirty="0">
                <a:latin typeface="Oswald Light" pitchFamily="2" charset="77"/>
              </a:rPr>
              <a:t>“Yes, and…”</a:t>
            </a:r>
          </a:p>
          <a:p>
            <a:pPr marL="0" indent="0" algn="ctr">
              <a:spcBef>
                <a:spcPts val="1600"/>
              </a:spcBef>
              <a:buFont typeface="Arial" panose="020B0604020202020204" pitchFamily="34" charset="0"/>
              <a:buNone/>
            </a:pPr>
            <a:r>
              <a:rPr lang="en-GB" sz="2000" dirty="0">
                <a:latin typeface="Oswald Light" pitchFamily="2" charset="77"/>
              </a:rPr>
              <a:t>“I think that’s right because…”</a:t>
            </a:r>
          </a:p>
          <a:p>
            <a:pPr marL="0" indent="0" algn="ctr">
              <a:spcBef>
                <a:spcPts val="1600"/>
              </a:spcBef>
              <a:buFont typeface="Arial" panose="020B0604020202020204" pitchFamily="34" charset="0"/>
              <a:buNone/>
            </a:pPr>
            <a:r>
              <a:rPr lang="en-GB" sz="2000" dirty="0">
                <a:latin typeface="Oswald Light" pitchFamily="2" charset="77"/>
              </a:rPr>
              <a:t>“Another reason for that is…”</a:t>
            </a:r>
          </a:p>
          <a:p>
            <a:pPr marL="0" indent="0" algn="ctr">
              <a:spcBef>
                <a:spcPts val="1600"/>
              </a:spcBef>
              <a:buFont typeface="Arial" panose="020B0604020202020204" pitchFamily="34" charset="0"/>
              <a:buNone/>
            </a:pPr>
            <a:r>
              <a:rPr lang="en-GB" sz="2000" dirty="0">
                <a:latin typeface="Oswald Light" pitchFamily="2" charset="77"/>
              </a:rPr>
              <a:t>“I think _________ would agree with you because…”</a:t>
            </a:r>
          </a:p>
          <a:p>
            <a:pPr marL="0" indent="0" algn="ctr">
              <a:spcBef>
                <a:spcPts val="1600"/>
              </a:spcBef>
              <a:spcAft>
                <a:spcPts val="1600"/>
              </a:spcAft>
              <a:buFont typeface="Arial" panose="020B0604020202020204" pitchFamily="34" charset="0"/>
              <a:buNone/>
            </a:pPr>
            <a:r>
              <a:rPr lang="en-GB" sz="2000" dirty="0">
                <a:latin typeface="Oswald Light" pitchFamily="2" charset="77"/>
              </a:rPr>
              <a:t>“An example to support this point is…”</a:t>
            </a:r>
          </a:p>
        </p:txBody>
      </p:sp>
      <p:sp>
        <p:nvSpPr>
          <p:cNvPr id="13" name="Google Shape;67;p14">
            <a:extLst>
              <a:ext uri="{FF2B5EF4-FFF2-40B4-BE49-F238E27FC236}">
                <a16:creationId xmlns:a16="http://schemas.microsoft.com/office/drawing/2014/main" id="{C603DCDD-8B0E-E83F-16A7-96D6BA4AE537}"/>
              </a:ext>
            </a:extLst>
          </p:cNvPr>
          <p:cNvSpPr txBox="1">
            <a:spLocks/>
          </p:cNvSpPr>
          <p:nvPr/>
        </p:nvSpPr>
        <p:spPr>
          <a:xfrm>
            <a:off x="6420303" y="1652863"/>
            <a:ext cx="4958897" cy="4033600"/>
          </a:xfrm>
          <a:prstGeom prst="rect">
            <a:avLst/>
          </a:prstGeom>
        </p:spPr>
        <p:txBody>
          <a:bodyPr spcFirstLastPara="1" vert="horz" wrap="square" lIns="121900" tIns="121900" rIns="12190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en-GB" sz="2200" dirty="0">
                <a:solidFill>
                  <a:srgbClr val="5AC9CA"/>
                </a:solidFill>
                <a:latin typeface="Oswald Medium" pitchFamily="2" charset="77"/>
              </a:rPr>
              <a:t>If you don’t agree, you could say…</a:t>
            </a:r>
          </a:p>
          <a:p>
            <a:pPr marL="0" indent="0" algn="ctr">
              <a:spcBef>
                <a:spcPts val="1600"/>
              </a:spcBef>
              <a:buFont typeface="Arial" panose="020B0604020202020204" pitchFamily="34" charset="0"/>
              <a:buNone/>
            </a:pPr>
            <a:r>
              <a:rPr lang="en-GB" sz="2000" dirty="0">
                <a:latin typeface="Oswald Light" pitchFamily="2" charset="77"/>
              </a:rPr>
              <a:t>“Yes, but…”</a:t>
            </a:r>
          </a:p>
          <a:p>
            <a:pPr marL="0" indent="0" algn="ctr">
              <a:spcBef>
                <a:spcPts val="1600"/>
              </a:spcBef>
              <a:buFont typeface="Arial" panose="020B0604020202020204" pitchFamily="34" charset="0"/>
              <a:buNone/>
            </a:pPr>
            <a:r>
              <a:rPr lang="en-GB" sz="2000" dirty="0">
                <a:latin typeface="Oswald Light" pitchFamily="2" charset="77"/>
              </a:rPr>
              <a:t>“I’m not sure about that because…”</a:t>
            </a:r>
          </a:p>
          <a:p>
            <a:pPr marL="0" indent="0" algn="ctr">
              <a:spcBef>
                <a:spcPts val="1600"/>
              </a:spcBef>
              <a:buFont typeface="Arial" panose="020B0604020202020204" pitchFamily="34" charset="0"/>
              <a:buNone/>
            </a:pPr>
            <a:r>
              <a:rPr lang="en-GB" sz="2000" dirty="0">
                <a:latin typeface="Oswald Light" pitchFamily="2" charset="77"/>
              </a:rPr>
              <a:t>“But what if…”</a:t>
            </a:r>
          </a:p>
          <a:p>
            <a:pPr marL="0" indent="0" algn="ctr">
              <a:spcBef>
                <a:spcPts val="1600"/>
              </a:spcBef>
              <a:buFont typeface="Arial" panose="020B0604020202020204" pitchFamily="34" charset="0"/>
              <a:buNone/>
            </a:pPr>
            <a:r>
              <a:rPr lang="en-GB" sz="2000" dirty="0">
                <a:latin typeface="Oswald Light" pitchFamily="2" charset="77"/>
              </a:rPr>
              <a:t>“I think ____________ would think differently because…”</a:t>
            </a:r>
          </a:p>
          <a:p>
            <a:pPr marL="0" indent="0" algn="ctr">
              <a:spcBef>
                <a:spcPts val="1600"/>
              </a:spcBef>
              <a:buFont typeface="Arial" panose="020B0604020202020204" pitchFamily="34" charset="0"/>
              <a:buNone/>
            </a:pPr>
            <a:r>
              <a:rPr lang="en-GB" sz="2000" dirty="0">
                <a:latin typeface="Oswald Light" pitchFamily="2" charset="77"/>
              </a:rPr>
              <a:t>“I see what you’re saying, however…”</a:t>
            </a:r>
          </a:p>
        </p:txBody>
      </p:sp>
    </p:spTree>
    <p:extLst>
      <p:ext uri="{BB962C8B-B14F-4D97-AF65-F5344CB8AC3E}">
        <p14:creationId xmlns:p14="http://schemas.microsoft.com/office/powerpoint/2010/main" val="576499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206334E-7FA2-5944-D16A-3DB4E0D99019}"/>
              </a:ext>
            </a:extLst>
          </p:cNvPr>
          <p:cNvSpPr txBox="1">
            <a:spLocks/>
          </p:cNvSpPr>
          <p:nvPr/>
        </p:nvSpPr>
        <p:spPr>
          <a:xfrm>
            <a:off x="899974" y="1789006"/>
            <a:ext cx="10392052" cy="3279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5500" dirty="0">
                <a:solidFill>
                  <a:srgbClr val="002060"/>
                </a:solidFill>
                <a:latin typeface="Oswald" pitchFamily="2" charset="77"/>
              </a:rPr>
              <a:t>Be sure to have a look at the information sheets stuck around </a:t>
            </a:r>
            <a:br>
              <a:rPr lang="en-GB" sz="5500" dirty="0">
                <a:solidFill>
                  <a:srgbClr val="002060"/>
                </a:solidFill>
                <a:latin typeface="Oswald" pitchFamily="2" charset="77"/>
              </a:rPr>
            </a:br>
            <a:r>
              <a:rPr lang="en-GB" sz="5500" dirty="0">
                <a:solidFill>
                  <a:srgbClr val="002060"/>
                </a:solidFill>
                <a:latin typeface="Oswald" pitchFamily="2" charset="77"/>
              </a:rPr>
              <a:t>the room. Some cards ask you to </a:t>
            </a:r>
            <a:br>
              <a:rPr lang="en-GB" sz="5500" dirty="0">
                <a:solidFill>
                  <a:srgbClr val="002060"/>
                </a:solidFill>
                <a:latin typeface="Oswald" pitchFamily="2" charset="77"/>
              </a:rPr>
            </a:br>
            <a:r>
              <a:rPr lang="en-GB" sz="5500" dirty="0">
                <a:solidFill>
                  <a:srgbClr val="002060"/>
                </a:solidFill>
                <a:latin typeface="Oswald" pitchFamily="2" charset="77"/>
              </a:rPr>
              <a:t>look at a specific image.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spTree>
    <p:extLst>
      <p:ext uri="{BB962C8B-B14F-4D97-AF65-F5344CB8AC3E}">
        <p14:creationId xmlns:p14="http://schemas.microsoft.com/office/powerpoint/2010/main" val="176366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4E0B4B-6CED-5135-B88F-C49CBC31AA71}"/>
              </a:ext>
            </a:extLst>
          </p:cNvPr>
          <p:cNvSpPr txBox="1">
            <a:spLocks/>
          </p:cNvSpPr>
          <p:nvPr/>
        </p:nvSpPr>
        <p:spPr>
          <a:xfrm>
            <a:off x="752450" y="2628077"/>
            <a:ext cx="6207150" cy="3007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002060"/>
                </a:solidFill>
                <a:latin typeface="Oswald" pitchFamily="2" charset="77"/>
              </a:rPr>
              <a:t>Should the government ban the sale of disposable vapes?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sp>
        <p:nvSpPr>
          <p:cNvPr id="6" name="Content Placeholder 2">
            <a:extLst>
              <a:ext uri="{FF2B5EF4-FFF2-40B4-BE49-F238E27FC236}">
                <a16:creationId xmlns:a16="http://schemas.microsoft.com/office/drawing/2014/main" id="{BA15A2CA-FC4C-460B-5DD2-0966A6B06A93}"/>
              </a:ext>
            </a:extLst>
          </p:cNvPr>
          <p:cNvSpPr txBox="1">
            <a:spLocks/>
          </p:cNvSpPr>
          <p:nvPr/>
        </p:nvSpPr>
        <p:spPr>
          <a:xfrm>
            <a:off x="752450" y="1591575"/>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6000" spc="600" dirty="0">
                <a:solidFill>
                  <a:srgbClr val="5AC9CA"/>
                </a:solidFill>
                <a:latin typeface="Oswald" pitchFamily="2" charset="77"/>
              </a:rPr>
              <a:t>VOTE</a:t>
            </a:r>
          </a:p>
          <a:p>
            <a:pPr marL="0" indent="0" algn="ctr">
              <a:buNone/>
              <a:defRPr/>
            </a:pP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grpSp>
        <p:nvGrpSpPr>
          <p:cNvPr id="18" name="Group 17">
            <a:extLst>
              <a:ext uri="{FF2B5EF4-FFF2-40B4-BE49-F238E27FC236}">
                <a16:creationId xmlns:a16="http://schemas.microsoft.com/office/drawing/2014/main" id="{73BF0B20-721E-3D43-F29F-74DBB5FF419F}"/>
              </a:ext>
            </a:extLst>
          </p:cNvPr>
          <p:cNvGrpSpPr/>
          <p:nvPr/>
        </p:nvGrpSpPr>
        <p:grpSpPr>
          <a:xfrm>
            <a:off x="7704024" y="1696924"/>
            <a:ext cx="1584552" cy="1584552"/>
            <a:chOff x="7399224" y="2264229"/>
            <a:chExt cx="1584552" cy="1584552"/>
          </a:xfrm>
        </p:grpSpPr>
        <p:sp>
          <p:nvSpPr>
            <p:cNvPr id="14" name="Rectangle 13">
              <a:extLst>
                <a:ext uri="{FF2B5EF4-FFF2-40B4-BE49-F238E27FC236}">
                  <a16:creationId xmlns:a16="http://schemas.microsoft.com/office/drawing/2014/main" id="{6EA33D47-43B7-254C-A428-17A4B5AE7714}"/>
                </a:ext>
              </a:extLst>
            </p:cNvPr>
            <p:cNvSpPr/>
            <p:nvPr/>
          </p:nvSpPr>
          <p:spPr>
            <a:xfrm>
              <a:off x="73992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5A45BDC0-5141-AB67-D697-AD263759B282}"/>
                </a:ext>
              </a:extLst>
            </p:cNvPr>
            <p:cNvSpPr/>
            <p:nvPr/>
          </p:nvSpPr>
          <p:spPr>
            <a:xfrm>
              <a:off x="76835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FAEC2C51-F4AF-5BE0-033F-5A4654C7EB45}"/>
              </a:ext>
            </a:extLst>
          </p:cNvPr>
          <p:cNvGrpSpPr/>
          <p:nvPr/>
        </p:nvGrpSpPr>
        <p:grpSpPr>
          <a:xfrm>
            <a:off x="7704024" y="3576524"/>
            <a:ext cx="1584552" cy="1584552"/>
            <a:chOff x="9278824" y="2264229"/>
            <a:chExt cx="1584552" cy="1584552"/>
          </a:xfrm>
        </p:grpSpPr>
        <p:sp>
          <p:nvSpPr>
            <p:cNvPr id="15" name="Rectangle 14">
              <a:extLst>
                <a:ext uri="{FF2B5EF4-FFF2-40B4-BE49-F238E27FC236}">
                  <a16:creationId xmlns:a16="http://schemas.microsoft.com/office/drawing/2014/main" id="{649D6C51-6D80-77F3-DD1C-833033FAA8E6}"/>
                </a:ext>
              </a:extLst>
            </p:cNvPr>
            <p:cNvSpPr/>
            <p:nvPr/>
          </p:nvSpPr>
          <p:spPr>
            <a:xfrm>
              <a:off x="92788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a:extLst>
                <a:ext uri="{FF2B5EF4-FFF2-40B4-BE49-F238E27FC236}">
                  <a16:creationId xmlns:a16="http://schemas.microsoft.com/office/drawing/2014/main" id="{61EDE76E-DA29-0FCF-5197-C28BBCD52736}"/>
                </a:ext>
              </a:extLst>
            </p:cNvPr>
            <p:cNvSpPr/>
            <p:nvPr/>
          </p:nvSpPr>
          <p:spPr>
            <a:xfrm flipV="1">
              <a:off x="95631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sp>
        <p:nvSpPr>
          <p:cNvPr id="20" name="Content Placeholder 2">
            <a:extLst>
              <a:ext uri="{FF2B5EF4-FFF2-40B4-BE49-F238E27FC236}">
                <a16:creationId xmlns:a16="http://schemas.microsoft.com/office/drawing/2014/main" id="{CFA7657D-5C96-514F-41EA-53C2589B3DF2}"/>
              </a:ext>
            </a:extLst>
          </p:cNvPr>
          <p:cNvSpPr txBox="1">
            <a:spLocks/>
          </p:cNvSpPr>
          <p:nvPr/>
        </p:nvSpPr>
        <p:spPr>
          <a:xfrm>
            <a:off x="9521127" y="22367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Yes</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
        <p:nvSpPr>
          <p:cNvPr id="21" name="Content Placeholder 2">
            <a:extLst>
              <a:ext uri="{FF2B5EF4-FFF2-40B4-BE49-F238E27FC236}">
                <a16:creationId xmlns:a16="http://schemas.microsoft.com/office/drawing/2014/main" id="{5B6773B4-937C-7BE7-D135-338917BEEC2D}"/>
              </a:ext>
            </a:extLst>
          </p:cNvPr>
          <p:cNvSpPr txBox="1">
            <a:spLocks/>
          </p:cNvSpPr>
          <p:nvPr/>
        </p:nvSpPr>
        <p:spPr>
          <a:xfrm>
            <a:off x="9521127" y="40020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No</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Tree>
    <p:extLst>
      <p:ext uri="{BB962C8B-B14F-4D97-AF65-F5344CB8AC3E}">
        <p14:creationId xmlns:p14="http://schemas.microsoft.com/office/powerpoint/2010/main" val="404632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AEEDBEC-FC29-424E-AF45-2454381A0B79}"/>
              </a:ext>
            </a:extLst>
          </p:cNvPr>
          <p:cNvSpPr txBox="1">
            <a:spLocks/>
          </p:cNvSpPr>
          <p:nvPr/>
        </p:nvSpPr>
        <p:spPr>
          <a:xfrm>
            <a:off x="752450" y="2313140"/>
            <a:ext cx="6532770" cy="22317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002060"/>
                </a:solidFill>
                <a:latin typeface="Oswald" pitchFamily="2" charset="77"/>
              </a:rPr>
              <a:t>Has anyone changed their answer? If so, why? </a:t>
            </a:r>
            <a:endParaRPr kumimoji="0" lang="en-GB" sz="5500" b="0" i="1" u="none" strike="noStrike" kern="1200" cap="none" spc="0" normalizeH="0" baseline="0" noProof="0" dirty="0">
              <a:ln>
                <a:noFill/>
              </a:ln>
              <a:solidFill>
                <a:srgbClr val="002060"/>
              </a:solidFill>
              <a:effectLst/>
              <a:uLnTx/>
              <a:uFillTx/>
              <a:latin typeface="Oswald" pitchFamily="2" charset="77"/>
            </a:endParaRPr>
          </a:p>
        </p:txBody>
      </p:sp>
      <p:grpSp>
        <p:nvGrpSpPr>
          <p:cNvPr id="6" name="Group 5">
            <a:extLst>
              <a:ext uri="{FF2B5EF4-FFF2-40B4-BE49-F238E27FC236}">
                <a16:creationId xmlns:a16="http://schemas.microsoft.com/office/drawing/2014/main" id="{35260BB4-4A79-C1E3-F26F-260AFB22C7F7}"/>
              </a:ext>
            </a:extLst>
          </p:cNvPr>
          <p:cNvGrpSpPr/>
          <p:nvPr/>
        </p:nvGrpSpPr>
        <p:grpSpPr>
          <a:xfrm>
            <a:off x="7704024" y="1696924"/>
            <a:ext cx="1584552" cy="1584552"/>
            <a:chOff x="7399224" y="2264229"/>
            <a:chExt cx="1584552" cy="1584552"/>
          </a:xfrm>
        </p:grpSpPr>
        <p:sp>
          <p:nvSpPr>
            <p:cNvPr id="7" name="Rectangle 6">
              <a:extLst>
                <a:ext uri="{FF2B5EF4-FFF2-40B4-BE49-F238E27FC236}">
                  <a16:creationId xmlns:a16="http://schemas.microsoft.com/office/drawing/2014/main" id="{651D318F-7B22-9A92-A827-A03BF755783C}"/>
                </a:ext>
              </a:extLst>
            </p:cNvPr>
            <p:cNvSpPr/>
            <p:nvPr/>
          </p:nvSpPr>
          <p:spPr>
            <a:xfrm>
              <a:off x="73992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8A191008-D2E7-965B-91BE-6A087F4D5F5B}"/>
                </a:ext>
              </a:extLst>
            </p:cNvPr>
            <p:cNvSpPr/>
            <p:nvPr/>
          </p:nvSpPr>
          <p:spPr>
            <a:xfrm>
              <a:off x="76835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B4742ABF-0771-BEEB-39C2-CF21B767290D}"/>
              </a:ext>
            </a:extLst>
          </p:cNvPr>
          <p:cNvGrpSpPr/>
          <p:nvPr/>
        </p:nvGrpSpPr>
        <p:grpSpPr>
          <a:xfrm>
            <a:off x="7704024" y="3576524"/>
            <a:ext cx="1584552" cy="1584552"/>
            <a:chOff x="9278824" y="2264229"/>
            <a:chExt cx="1584552" cy="1584552"/>
          </a:xfrm>
        </p:grpSpPr>
        <p:sp>
          <p:nvSpPr>
            <p:cNvPr id="10" name="Rectangle 9">
              <a:extLst>
                <a:ext uri="{FF2B5EF4-FFF2-40B4-BE49-F238E27FC236}">
                  <a16:creationId xmlns:a16="http://schemas.microsoft.com/office/drawing/2014/main" id="{CA38AAEF-8D08-9CC9-6313-ECAC5A7C885B}"/>
                </a:ext>
              </a:extLst>
            </p:cNvPr>
            <p:cNvSpPr/>
            <p:nvPr/>
          </p:nvSpPr>
          <p:spPr>
            <a:xfrm>
              <a:off x="9278824" y="2264229"/>
              <a:ext cx="1584552" cy="1584552"/>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9F85863B-EB0B-B383-2D8A-B1E509F004B1}"/>
                </a:ext>
              </a:extLst>
            </p:cNvPr>
            <p:cNvSpPr/>
            <p:nvPr/>
          </p:nvSpPr>
          <p:spPr>
            <a:xfrm flipV="1">
              <a:off x="9563199" y="2568946"/>
              <a:ext cx="1015802" cy="975119"/>
            </a:xfrm>
            <a:custGeom>
              <a:avLst/>
              <a:gdLst>
                <a:gd name="connsiteX0" fmla="*/ 904875 w 904940"/>
                <a:gd name="connsiteY0" fmla="*/ 504919 h 868697"/>
                <a:gd name="connsiteX1" fmla="*/ 860108 w 904940"/>
                <a:gd name="connsiteY1" fmla="*/ 431218 h 868697"/>
                <a:gd name="connsiteX2" fmla="*/ 861060 w 904940"/>
                <a:gd name="connsiteY2" fmla="*/ 430273 h 868697"/>
                <a:gd name="connsiteX3" fmla="*/ 884873 w 904940"/>
                <a:gd name="connsiteY3" fmla="*/ 354683 h 868697"/>
                <a:gd name="connsiteX4" fmla="*/ 784860 w 904940"/>
                <a:gd name="connsiteY4" fmla="*/ 269643 h 868697"/>
                <a:gd name="connsiteX5" fmla="*/ 568643 w 904940"/>
                <a:gd name="connsiteY5" fmla="*/ 269643 h 868697"/>
                <a:gd name="connsiteX6" fmla="*/ 570548 w 904940"/>
                <a:gd name="connsiteY6" fmla="*/ 255470 h 868697"/>
                <a:gd name="connsiteX7" fmla="*/ 573405 w 904940"/>
                <a:gd name="connsiteY7" fmla="*/ 126022 h 868697"/>
                <a:gd name="connsiteX8" fmla="*/ 512445 w 904940"/>
                <a:gd name="connsiteY8" fmla="*/ 16416 h 868697"/>
                <a:gd name="connsiteX9" fmla="*/ 433388 w 904940"/>
                <a:gd name="connsiteY9" fmla="*/ 2242 h 868697"/>
                <a:gd name="connsiteX10" fmla="*/ 367665 w 904940"/>
                <a:gd name="connsiteY10" fmla="*/ 91061 h 868697"/>
                <a:gd name="connsiteX11" fmla="*/ 367665 w 904940"/>
                <a:gd name="connsiteY11" fmla="*/ 127911 h 868697"/>
                <a:gd name="connsiteX12" fmla="*/ 366713 w 904940"/>
                <a:gd name="connsiteY12" fmla="*/ 241297 h 868697"/>
                <a:gd name="connsiteX13" fmla="*/ 273368 w 904940"/>
                <a:gd name="connsiteY13" fmla="*/ 384919 h 868697"/>
                <a:gd name="connsiteX14" fmla="*/ 273368 w 904940"/>
                <a:gd name="connsiteY14" fmla="*/ 380194 h 868697"/>
                <a:gd name="connsiteX15" fmla="*/ 206693 w 904940"/>
                <a:gd name="connsiteY15" fmla="*/ 314053 h 868697"/>
                <a:gd name="connsiteX16" fmla="*/ 66675 w 904940"/>
                <a:gd name="connsiteY16" fmla="*/ 314053 h 868697"/>
                <a:gd name="connsiteX17" fmla="*/ 0 w 904940"/>
                <a:gd name="connsiteY17" fmla="*/ 380194 h 868697"/>
                <a:gd name="connsiteX18" fmla="*/ 0 w 904940"/>
                <a:gd name="connsiteY18" fmla="*/ 802556 h 868697"/>
                <a:gd name="connsiteX19" fmla="*/ 66675 w 904940"/>
                <a:gd name="connsiteY19" fmla="*/ 868697 h 868697"/>
                <a:gd name="connsiteX20" fmla="*/ 208598 w 904940"/>
                <a:gd name="connsiteY20" fmla="*/ 868697 h 868697"/>
                <a:gd name="connsiteX21" fmla="*/ 275273 w 904940"/>
                <a:gd name="connsiteY21" fmla="*/ 802556 h 868697"/>
                <a:gd name="connsiteX22" fmla="*/ 275273 w 904940"/>
                <a:gd name="connsiteY22" fmla="*/ 743973 h 868697"/>
                <a:gd name="connsiteX23" fmla="*/ 454343 w 904940"/>
                <a:gd name="connsiteY23" fmla="*/ 817674 h 868697"/>
                <a:gd name="connsiteX24" fmla="*/ 766763 w 904940"/>
                <a:gd name="connsiteY24" fmla="*/ 817674 h 868697"/>
                <a:gd name="connsiteX25" fmla="*/ 841058 w 904940"/>
                <a:gd name="connsiteY25" fmla="*/ 759091 h 868697"/>
                <a:gd name="connsiteX26" fmla="*/ 831533 w 904940"/>
                <a:gd name="connsiteY26" fmla="*/ 705233 h 868697"/>
                <a:gd name="connsiteX27" fmla="*/ 874395 w 904940"/>
                <a:gd name="connsiteY27" fmla="*/ 649485 h 868697"/>
                <a:gd name="connsiteX28" fmla="*/ 860108 w 904940"/>
                <a:gd name="connsiteY28" fmla="*/ 584289 h 868697"/>
                <a:gd name="connsiteX29" fmla="*/ 881063 w 904940"/>
                <a:gd name="connsiteY29" fmla="*/ 568226 h 868697"/>
                <a:gd name="connsiteX30" fmla="*/ 904875 w 904940"/>
                <a:gd name="connsiteY30" fmla="*/ 504919 h 868697"/>
                <a:gd name="connsiteX31" fmla="*/ 229553 w 904940"/>
                <a:gd name="connsiteY31" fmla="*/ 802556 h 868697"/>
                <a:gd name="connsiteX32" fmla="*/ 207645 w 904940"/>
                <a:gd name="connsiteY32" fmla="*/ 824288 h 868697"/>
                <a:gd name="connsiteX33" fmla="*/ 66675 w 904940"/>
                <a:gd name="connsiteY33" fmla="*/ 824288 h 868697"/>
                <a:gd name="connsiteX34" fmla="*/ 44768 w 904940"/>
                <a:gd name="connsiteY34" fmla="*/ 802556 h 868697"/>
                <a:gd name="connsiteX35" fmla="*/ 44768 w 904940"/>
                <a:gd name="connsiteY35" fmla="*/ 379250 h 868697"/>
                <a:gd name="connsiteX36" fmla="*/ 66675 w 904940"/>
                <a:gd name="connsiteY36" fmla="*/ 357517 h 868697"/>
                <a:gd name="connsiteX37" fmla="*/ 208598 w 904940"/>
                <a:gd name="connsiteY37" fmla="*/ 357517 h 868697"/>
                <a:gd name="connsiteX38" fmla="*/ 230505 w 904940"/>
                <a:gd name="connsiteY38" fmla="*/ 379250 h 868697"/>
                <a:gd name="connsiteX39" fmla="*/ 230505 w 904940"/>
                <a:gd name="connsiteY39" fmla="*/ 802556 h 868697"/>
                <a:gd name="connsiteX40" fmla="*/ 847725 w 904940"/>
                <a:gd name="connsiteY40" fmla="*/ 537989 h 868697"/>
                <a:gd name="connsiteX41" fmla="*/ 816293 w 904940"/>
                <a:gd name="connsiteY41" fmla="*/ 551218 h 868697"/>
                <a:gd name="connsiteX42" fmla="*/ 793433 w 904940"/>
                <a:gd name="connsiteY42" fmla="*/ 551218 h 868697"/>
                <a:gd name="connsiteX43" fmla="*/ 771525 w 904940"/>
                <a:gd name="connsiteY43" fmla="*/ 572950 h 868697"/>
                <a:gd name="connsiteX44" fmla="*/ 793433 w 904940"/>
                <a:gd name="connsiteY44" fmla="*/ 594682 h 868697"/>
                <a:gd name="connsiteX45" fmla="*/ 822960 w 904940"/>
                <a:gd name="connsiteY45" fmla="*/ 608855 h 868697"/>
                <a:gd name="connsiteX46" fmla="*/ 830580 w 904940"/>
                <a:gd name="connsiteY46" fmla="*/ 640981 h 868697"/>
                <a:gd name="connsiteX47" fmla="*/ 790575 w 904940"/>
                <a:gd name="connsiteY47" fmla="*/ 671217 h 868697"/>
                <a:gd name="connsiteX48" fmla="*/ 776288 w 904940"/>
                <a:gd name="connsiteY48" fmla="*/ 671217 h 868697"/>
                <a:gd name="connsiteX49" fmla="*/ 753428 w 904940"/>
                <a:gd name="connsiteY49" fmla="*/ 692005 h 868697"/>
                <a:gd name="connsiteX50" fmla="*/ 772478 w 904940"/>
                <a:gd name="connsiteY50" fmla="*/ 715627 h 868697"/>
                <a:gd name="connsiteX51" fmla="*/ 791528 w 904940"/>
                <a:gd name="connsiteY51" fmla="*/ 727910 h 868697"/>
                <a:gd name="connsiteX52" fmla="*/ 796290 w 904940"/>
                <a:gd name="connsiteY52" fmla="*/ 750587 h 868697"/>
                <a:gd name="connsiteX53" fmla="*/ 765810 w 904940"/>
                <a:gd name="connsiteY53" fmla="*/ 773265 h 868697"/>
                <a:gd name="connsiteX54" fmla="*/ 453390 w 904940"/>
                <a:gd name="connsiteY54" fmla="*/ 773265 h 868697"/>
                <a:gd name="connsiteX55" fmla="*/ 274320 w 904940"/>
                <a:gd name="connsiteY55" fmla="*/ 673107 h 868697"/>
                <a:gd name="connsiteX56" fmla="*/ 274320 w 904940"/>
                <a:gd name="connsiteY56" fmla="*/ 432163 h 868697"/>
                <a:gd name="connsiteX57" fmla="*/ 411480 w 904940"/>
                <a:gd name="connsiteY57" fmla="*/ 243187 h 868697"/>
                <a:gd name="connsiteX58" fmla="*/ 412433 w 904940"/>
                <a:gd name="connsiteY58" fmla="*/ 126022 h 868697"/>
                <a:gd name="connsiteX59" fmla="*/ 412433 w 904940"/>
                <a:gd name="connsiteY59" fmla="*/ 91061 h 868697"/>
                <a:gd name="connsiteX60" fmla="*/ 442913 w 904940"/>
                <a:gd name="connsiteY60" fmla="*/ 44762 h 868697"/>
                <a:gd name="connsiteX61" fmla="*/ 487680 w 904940"/>
                <a:gd name="connsiteY61" fmla="*/ 53266 h 868697"/>
                <a:gd name="connsiteX62" fmla="*/ 529590 w 904940"/>
                <a:gd name="connsiteY62" fmla="*/ 133581 h 868697"/>
                <a:gd name="connsiteX63" fmla="*/ 526733 w 904940"/>
                <a:gd name="connsiteY63" fmla="*/ 247911 h 868697"/>
                <a:gd name="connsiteX64" fmla="*/ 530543 w 904940"/>
                <a:gd name="connsiteY64" fmla="*/ 302714 h 868697"/>
                <a:gd name="connsiteX65" fmla="*/ 556260 w 904940"/>
                <a:gd name="connsiteY65" fmla="*/ 314053 h 868697"/>
                <a:gd name="connsiteX66" fmla="*/ 784860 w 904940"/>
                <a:gd name="connsiteY66" fmla="*/ 314053 h 868697"/>
                <a:gd name="connsiteX67" fmla="*/ 840105 w 904940"/>
                <a:gd name="connsiteY67" fmla="*/ 360352 h 868697"/>
                <a:gd name="connsiteX68" fmla="*/ 826770 w 904940"/>
                <a:gd name="connsiteY68" fmla="*/ 401927 h 868697"/>
                <a:gd name="connsiteX69" fmla="*/ 787718 w 904940"/>
                <a:gd name="connsiteY69" fmla="*/ 419879 h 868697"/>
                <a:gd name="connsiteX70" fmla="*/ 765810 w 904940"/>
                <a:gd name="connsiteY70" fmla="*/ 441612 h 868697"/>
                <a:gd name="connsiteX71" fmla="*/ 787718 w 904940"/>
                <a:gd name="connsiteY71" fmla="*/ 463344 h 868697"/>
                <a:gd name="connsiteX72" fmla="*/ 812483 w 904940"/>
                <a:gd name="connsiteY72" fmla="*/ 463344 h 868697"/>
                <a:gd name="connsiteX73" fmla="*/ 860108 w 904940"/>
                <a:gd name="connsiteY73" fmla="*/ 506808 h 868697"/>
                <a:gd name="connsiteX74" fmla="*/ 847725 w 904940"/>
                <a:gd name="connsiteY74" fmla="*/ 537989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4940" h="868697">
                  <a:moveTo>
                    <a:pt x="904875" y="504919"/>
                  </a:moveTo>
                  <a:cubicBezTo>
                    <a:pt x="903923" y="473738"/>
                    <a:pt x="885825" y="446336"/>
                    <a:pt x="860108" y="431218"/>
                  </a:cubicBezTo>
                  <a:cubicBezTo>
                    <a:pt x="860108" y="431218"/>
                    <a:pt x="861060" y="430273"/>
                    <a:pt x="861060" y="430273"/>
                  </a:cubicBezTo>
                  <a:cubicBezTo>
                    <a:pt x="879158" y="409486"/>
                    <a:pt x="887730" y="382084"/>
                    <a:pt x="884873" y="354683"/>
                  </a:cubicBezTo>
                  <a:cubicBezTo>
                    <a:pt x="879158" y="306494"/>
                    <a:pt x="836295" y="269643"/>
                    <a:pt x="784860" y="269643"/>
                  </a:cubicBezTo>
                  <a:lnTo>
                    <a:pt x="568643" y="269643"/>
                  </a:lnTo>
                  <a:cubicBezTo>
                    <a:pt x="569595" y="264919"/>
                    <a:pt x="570548" y="260195"/>
                    <a:pt x="570548" y="255470"/>
                  </a:cubicBezTo>
                  <a:cubicBezTo>
                    <a:pt x="575310" y="226179"/>
                    <a:pt x="583883" y="181770"/>
                    <a:pt x="573405" y="126022"/>
                  </a:cubicBezTo>
                  <a:cubicBezTo>
                    <a:pt x="563880" y="74053"/>
                    <a:pt x="542925" y="37203"/>
                    <a:pt x="512445" y="16416"/>
                  </a:cubicBezTo>
                  <a:cubicBezTo>
                    <a:pt x="480060" y="-4372"/>
                    <a:pt x="446723" y="-592"/>
                    <a:pt x="433388" y="2242"/>
                  </a:cubicBezTo>
                  <a:cubicBezTo>
                    <a:pt x="390525" y="11691"/>
                    <a:pt x="368618" y="40038"/>
                    <a:pt x="367665" y="91061"/>
                  </a:cubicBezTo>
                  <a:cubicBezTo>
                    <a:pt x="367665" y="101455"/>
                    <a:pt x="367665" y="113738"/>
                    <a:pt x="367665" y="127911"/>
                  </a:cubicBezTo>
                  <a:cubicBezTo>
                    <a:pt x="368618" y="157203"/>
                    <a:pt x="369570" y="195943"/>
                    <a:pt x="366713" y="241297"/>
                  </a:cubicBezTo>
                  <a:cubicBezTo>
                    <a:pt x="363855" y="295155"/>
                    <a:pt x="320040" y="358462"/>
                    <a:pt x="273368" y="384919"/>
                  </a:cubicBezTo>
                  <a:lnTo>
                    <a:pt x="273368" y="380194"/>
                  </a:lnTo>
                  <a:cubicBezTo>
                    <a:pt x="273368" y="344289"/>
                    <a:pt x="243840" y="314053"/>
                    <a:pt x="206693" y="314053"/>
                  </a:cubicBezTo>
                  <a:lnTo>
                    <a:pt x="66675" y="314053"/>
                  </a:lnTo>
                  <a:cubicBezTo>
                    <a:pt x="30480" y="314053"/>
                    <a:pt x="0" y="343344"/>
                    <a:pt x="0" y="380194"/>
                  </a:cubicBezTo>
                  <a:lnTo>
                    <a:pt x="0" y="802556"/>
                  </a:lnTo>
                  <a:cubicBezTo>
                    <a:pt x="0" y="838461"/>
                    <a:pt x="29528" y="868697"/>
                    <a:pt x="66675" y="868697"/>
                  </a:cubicBezTo>
                  <a:lnTo>
                    <a:pt x="208598" y="868697"/>
                  </a:lnTo>
                  <a:cubicBezTo>
                    <a:pt x="244793" y="868697"/>
                    <a:pt x="275273" y="839406"/>
                    <a:pt x="275273" y="802556"/>
                  </a:cubicBezTo>
                  <a:lnTo>
                    <a:pt x="275273" y="743973"/>
                  </a:lnTo>
                  <a:cubicBezTo>
                    <a:pt x="321945" y="790272"/>
                    <a:pt x="386715" y="817674"/>
                    <a:pt x="454343" y="817674"/>
                  </a:cubicBezTo>
                  <a:lnTo>
                    <a:pt x="766763" y="817674"/>
                  </a:lnTo>
                  <a:cubicBezTo>
                    <a:pt x="802958" y="817674"/>
                    <a:pt x="834390" y="793107"/>
                    <a:pt x="841058" y="759091"/>
                  </a:cubicBezTo>
                  <a:cubicBezTo>
                    <a:pt x="844868" y="740194"/>
                    <a:pt x="841058" y="721296"/>
                    <a:pt x="831533" y="705233"/>
                  </a:cubicBezTo>
                  <a:cubicBezTo>
                    <a:pt x="853440" y="693895"/>
                    <a:pt x="869633" y="674052"/>
                    <a:pt x="874395" y="649485"/>
                  </a:cubicBezTo>
                  <a:cubicBezTo>
                    <a:pt x="879158" y="626808"/>
                    <a:pt x="873443" y="603186"/>
                    <a:pt x="860108" y="584289"/>
                  </a:cubicBezTo>
                  <a:cubicBezTo>
                    <a:pt x="867728" y="580509"/>
                    <a:pt x="874395" y="574840"/>
                    <a:pt x="881063" y="568226"/>
                  </a:cubicBezTo>
                  <a:cubicBezTo>
                    <a:pt x="896303" y="551218"/>
                    <a:pt x="905828" y="528541"/>
                    <a:pt x="904875" y="504919"/>
                  </a:cubicBezTo>
                  <a:close/>
                  <a:moveTo>
                    <a:pt x="229553" y="802556"/>
                  </a:moveTo>
                  <a:cubicBezTo>
                    <a:pt x="229553" y="814839"/>
                    <a:pt x="220028" y="824288"/>
                    <a:pt x="207645" y="824288"/>
                  </a:cubicBezTo>
                  <a:lnTo>
                    <a:pt x="66675" y="824288"/>
                  </a:lnTo>
                  <a:cubicBezTo>
                    <a:pt x="54293" y="824288"/>
                    <a:pt x="44768" y="814839"/>
                    <a:pt x="44768" y="802556"/>
                  </a:cubicBezTo>
                  <a:lnTo>
                    <a:pt x="44768" y="379250"/>
                  </a:lnTo>
                  <a:cubicBezTo>
                    <a:pt x="44768" y="366966"/>
                    <a:pt x="54293" y="357517"/>
                    <a:pt x="66675" y="357517"/>
                  </a:cubicBezTo>
                  <a:lnTo>
                    <a:pt x="208598" y="357517"/>
                  </a:lnTo>
                  <a:cubicBezTo>
                    <a:pt x="220980" y="357517"/>
                    <a:pt x="230505" y="366966"/>
                    <a:pt x="230505" y="379250"/>
                  </a:cubicBezTo>
                  <a:lnTo>
                    <a:pt x="230505" y="802556"/>
                  </a:lnTo>
                  <a:close/>
                  <a:moveTo>
                    <a:pt x="847725" y="537989"/>
                  </a:moveTo>
                  <a:cubicBezTo>
                    <a:pt x="839153" y="546493"/>
                    <a:pt x="827723" y="551218"/>
                    <a:pt x="816293" y="551218"/>
                  </a:cubicBezTo>
                  <a:lnTo>
                    <a:pt x="793433" y="551218"/>
                  </a:lnTo>
                  <a:cubicBezTo>
                    <a:pt x="781050" y="551218"/>
                    <a:pt x="771525" y="560667"/>
                    <a:pt x="771525" y="572950"/>
                  </a:cubicBezTo>
                  <a:cubicBezTo>
                    <a:pt x="771525" y="585233"/>
                    <a:pt x="781050" y="594682"/>
                    <a:pt x="793433" y="594682"/>
                  </a:cubicBezTo>
                  <a:cubicBezTo>
                    <a:pt x="804863" y="594682"/>
                    <a:pt x="815340" y="599407"/>
                    <a:pt x="822960" y="608855"/>
                  </a:cubicBezTo>
                  <a:cubicBezTo>
                    <a:pt x="830580" y="617359"/>
                    <a:pt x="833438" y="628698"/>
                    <a:pt x="830580" y="640981"/>
                  </a:cubicBezTo>
                  <a:cubicBezTo>
                    <a:pt x="826770" y="657989"/>
                    <a:pt x="810578" y="671217"/>
                    <a:pt x="790575" y="671217"/>
                  </a:cubicBezTo>
                  <a:lnTo>
                    <a:pt x="776288" y="671217"/>
                  </a:lnTo>
                  <a:cubicBezTo>
                    <a:pt x="764858" y="671217"/>
                    <a:pt x="754380" y="680666"/>
                    <a:pt x="753428" y="692005"/>
                  </a:cubicBezTo>
                  <a:cubicBezTo>
                    <a:pt x="752475" y="703343"/>
                    <a:pt x="761048" y="713737"/>
                    <a:pt x="772478" y="715627"/>
                  </a:cubicBezTo>
                  <a:cubicBezTo>
                    <a:pt x="780098" y="716572"/>
                    <a:pt x="787718" y="721296"/>
                    <a:pt x="791528" y="727910"/>
                  </a:cubicBezTo>
                  <a:cubicBezTo>
                    <a:pt x="796290" y="734524"/>
                    <a:pt x="798195" y="742083"/>
                    <a:pt x="796290" y="750587"/>
                  </a:cubicBezTo>
                  <a:cubicBezTo>
                    <a:pt x="793433" y="763816"/>
                    <a:pt x="780098" y="773265"/>
                    <a:pt x="765810" y="773265"/>
                  </a:cubicBezTo>
                  <a:lnTo>
                    <a:pt x="453390" y="773265"/>
                  </a:lnTo>
                  <a:cubicBezTo>
                    <a:pt x="380048" y="773265"/>
                    <a:pt x="312420" y="735469"/>
                    <a:pt x="274320" y="673107"/>
                  </a:cubicBezTo>
                  <a:lnTo>
                    <a:pt x="274320" y="432163"/>
                  </a:lnTo>
                  <a:cubicBezTo>
                    <a:pt x="342900" y="406651"/>
                    <a:pt x="406718" y="319722"/>
                    <a:pt x="411480" y="243187"/>
                  </a:cubicBezTo>
                  <a:cubicBezTo>
                    <a:pt x="414338" y="196888"/>
                    <a:pt x="413385" y="156258"/>
                    <a:pt x="412433" y="126022"/>
                  </a:cubicBezTo>
                  <a:cubicBezTo>
                    <a:pt x="412433" y="111848"/>
                    <a:pt x="411480" y="100510"/>
                    <a:pt x="412433" y="91061"/>
                  </a:cubicBezTo>
                  <a:cubicBezTo>
                    <a:pt x="413385" y="50431"/>
                    <a:pt x="428625" y="47597"/>
                    <a:pt x="442913" y="44762"/>
                  </a:cubicBezTo>
                  <a:cubicBezTo>
                    <a:pt x="448628" y="43817"/>
                    <a:pt x="468630" y="40982"/>
                    <a:pt x="487680" y="53266"/>
                  </a:cubicBezTo>
                  <a:cubicBezTo>
                    <a:pt x="507683" y="66494"/>
                    <a:pt x="522923" y="94841"/>
                    <a:pt x="529590" y="133581"/>
                  </a:cubicBezTo>
                  <a:cubicBezTo>
                    <a:pt x="538163" y="181770"/>
                    <a:pt x="531495" y="220510"/>
                    <a:pt x="526733" y="247911"/>
                  </a:cubicBezTo>
                  <a:cubicBezTo>
                    <a:pt x="522923" y="271533"/>
                    <a:pt x="519113" y="289486"/>
                    <a:pt x="530543" y="302714"/>
                  </a:cubicBezTo>
                  <a:cubicBezTo>
                    <a:pt x="534353" y="307439"/>
                    <a:pt x="542925" y="314053"/>
                    <a:pt x="556260" y="314053"/>
                  </a:cubicBezTo>
                  <a:lnTo>
                    <a:pt x="784860" y="314053"/>
                  </a:lnTo>
                  <a:cubicBezTo>
                    <a:pt x="812483" y="314053"/>
                    <a:pt x="837248" y="333895"/>
                    <a:pt x="840105" y="360352"/>
                  </a:cubicBezTo>
                  <a:cubicBezTo>
                    <a:pt x="842010" y="375470"/>
                    <a:pt x="837248" y="390588"/>
                    <a:pt x="826770" y="401927"/>
                  </a:cubicBezTo>
                  <a:cubicBezTo>
                    <a:pt x="816293" y="413265"/>
                    <a:pt x="802005" y="419879"/>
                    <a:pt x="787718" y="419879"/>
                  </a:cubicBezTo>
                  <a:cubicBezTo>
                    <a:pt x="775335" y="419879"/>
                    <a:pt x="765810" y="429328"/>
                    <a:pt x="765810" y="441612"/>
                  </a:cubicBezTo>
                  <a:cubicBezTo>
                    <a:pt x="765810" y="453895"/>
                    <a:pt x="775335" y="463344"/>
                    <a:pt x="787718" y="463344"/>
                  </a:cubicBezTo>
                  <a:lnTo>
                    <a:pt x="812483" y="463344"/>
                  </a:lnTo>
                  <a:cubicBezTo>
                    <a:pt x="838200" y="463344"/>
                    <a:pt x="859155" y="482241"/>
                    <a:pt x="860108" y="506808"/>
                  </a:cubicBezTo>
                  <a:cubicBezTo>
                    <a:pt x="861060" y="518147"/>
                    <a:pt x="856298" y="529485"/>
                    <a:pt x="847725" y="537989"/>
                  </a:cubicBezTo>
                  <a:close/>
                </a:path>
              </a:pathLst>
            </a:custGeom>
            <a:solidFill>
              <a:srgbClr val="F4D61E"/>
            </a:solidFill>
            <a:ln w="9525" cap="flat">
              <a:noFill/>
              <a:prstDash val="solid"/>
              <a:miter/>
            </a:ln>
          </p:spPr>
          <p:txBody>
            <a:bodyPr rtlCol="0" anchor="ctr"/>
            <a:lstStyle/>
            <a:p>
              <a:endParaRPr lang="en-US"/>
            </a:p>
          </p:txBody>
        </p:sp>
      </p:grpSp>
      <p:sp>
        <p:nvSpPr>
          <p:cNvPr id="12" name="Content Placeholder 2">
            <a:extLst>
              <a:ext uri="{FF2B5EF4-FFF2-40B4-BE49-F238E27FC236}">
                <a16:creationId xmlns:a16="http://schemas.microsoft.com/office/drawing/2014/main" id="{528D65CC-BAEE-3A66-E40A-EEA4A2698CB5}"/>
              </a:ext>
            </a:extLst>
          </p:cNvPr>
          <p:cNvSpPr txBox="1">
            <a:spLocks/>
          </p:cNvSpPr>
          <p:nvPr/>
        </p:nvSpPr>
        <p:spPr>
          <a:xfrm>
            <a:off x="9521127" y="22367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Yes</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
        <p:nvSpPr>
          <p:cNvPr id="13" name="Content Placeholder 2">
            <a:extLst>
              <a:ext uri="{FF2B5EF4-FFF2-40B4-BE49-F238E27FC236}">
                <a16:creationId xmlns:a16="http://schemas.microsoft.com/office/drawing/2014/main" id="{EF2DD660-51C8-52B1-C0FF-8AB90906578B}"/>
              </a:ext>
            </a:extLst>
          </p:cNvPr>
          <p:cNvSpPr txBox="1">
            <a:spLocks/>
          </p:cNvSpPr>
          <p:nvPr/>
        </p:nvSpPr>
        <p:spPr>
          <a:xfrm>
            <a:off x="9521127" y="4002073"/>
            <a:ext cx="1749351" cy="7826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5500" dirty="0">
                <a:solidFill>
                  <a:srgbClr val="5AC9CA"/>
                </a:solidFill>
                <a:latin typeface="Oswald Medium" pitchFamily="2" charset="77"/>
              </a:rPr>
              <a:t>No</a:t>
            </a:r>
            <a:endParaRPr kumimoji="0" lang="en-GB" sz="5500" u="none" strike="noStrike" kern="1200" cap="none" spc="0" normalizeH="0" baseline="0" noProof="0" dirty="0">
              <a:ln>
                <a:noFill/>
              </a:ln>
              <a:solidFill>
                <a:srgbClr val="5AC9CA"/>
              </a:solidFill>
              <a:effectLst/>
              <a:uLnTx/>
              <a:uFillTx/>
              <a:latin typeface="Oswald Medium" pitchFamily="2" charset="77"/>
            </a:endParaRPr>
          </a:p>
        </p:txBody>
      </p:sp>
    </p:spTree>
    <p:extLst>
      <p:ext uri="{BB962C8B-B14F-4D97-AF65-F5344CB8AC3E}">
        <p14:creationId xmlns:p14="http://schemas.microsoft.com/office/powerpoint/2010/main" val="73240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esson 3: Disposable Vapes Debate - Other Options with Dr. Harry Tattan-Birch">
            <a:hlinkClick r:id="" action="ppaction://media"/>
            <a:extLst>
              <a:ext uri="{FF2B5EF4-FFF2-40B4-BE49-F238E27FC236}">
                <a16:creationId xmlns:a16="http://schemas.microsoft.com/office/drawing/2014/main" id="{F2BEA228-A1DD-A0EC-8416-F804D4A5E00A}"/>
              </a:ext>
            </a:extLst>
          </p:cNvPr>
          <p:cNvPicPr>
            <a:picLocks noRot="1" noChangeAspect="1"/>
          </p:cNvPicPr>
          <p:nvPr>
            <a:videoFile r:link="rId1"/>
          </p:nvPr>
        </p:nvPicPr>
        <p:blipFill>
          <a:blip r:embed="rId4"/>
          <a:stretch>
            <a:fillRect/>
          </a:stretch>
        </p:blipFill>
        <p:spPr>
          <a:xfrm>
            <a:off x="4068119" y="1349268"/>
            <a:ext cx="7361881" cy="4159463"/>
          </a:xfrm>
          <a:prstGeom prst="rect">
            <a:avLst/>
          </a:prstGeom>
        </p:spPr>
      </p:pic>
      <p:sp>
        <p:nvSpPr>
          <p:cNvPr id="4" name="TextBox 3">
            <a:extLst>
              <a:ext uri="{FF2B5EF4-FFF2-40B4-BE49-F238E27FC236}">
                <a16:creationId xmlns:a16="http://schemas.microsoft.com/office/drawing/2014/main" id="{25167323-B5B6-C6AF-50A4-83209C781C1B}"/>
              </a:ext>
            </a:extLst>
          </p:cNvPr>
          <p:cNvSpPr txBox="1"/>
          <p:nvPr/>
        </p:nvSpPr>
        <p:spPr>
          <a:xfrm>
            <a:off x="744448" y="1283961"/>
            <a:ext cx="3308568" cy="461665"/>
          </a:xfrm>
          <a:prstGeom prst="rect">
            <a:avLst/>
          </a:prstGeom>
          <a:noFill/>
        </p:spPr>
        <p:txBody>
          <a:bodyPr wrap="square">
            <a:spAutoFit/>
          </a:bodyPr>
          <a:lstStyle/>
          <a:p>
            <a:pPr marL="0" indent="0">
              <a:buFont typeface="Arial" panose="020B0604020202020204" pitchFamily="34" charset="0"/>
              <a:buNone/>
            </a:pPr>
            <a:r>
              <a:rPr lang="en-GB" sz="2400" dirty="0">
                <a:latin typeface="Oswald Light" pitchFamily="2" charset="77"/>
              </a:rPr>
              <a:t>Watch the video:</a:t>
            </a:r>
          </a:p>
        </p:txBody>
      </p:sp>
      <p:sp>
        <p:nvSpPr>
          <p:cNvPr id="5" name="Text Placeholder 22">
            <a:extLst>
              <a:ext uri="{FF2B5EF4-FFF2-40B4-BE49-F238E27FC236}">
                <a16:creationId xmlns:a16="http://schemas.microsoft.com/office/drawing/2014/main" id="{9B467575-DBD2-742E-E4E8-096C3948FA9D}"/>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Disposable vapes: other options</a:t>
            </a:r>
          </a:p>
        </p:txBody>
      </p:sp>
    </p:spTree>
    <p:extLst>
      <p:ext uri="{BB962C8B-B14F-4D97-AF65-F5344CB8AC3E}">
        <p14:creationId xmlns:p14="http://schemas.microsoft.com/office/powerpoint/2010/main" val="20102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55161661-4181-A5CA-2ADC-6DA98791234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Plenary/Extension/follow up tutor time activity</a:t>
            </a:r>
          </a:p>
        </p:txBody>
      </p:sp>
      <p:sp>
        <p:nvSpPr>
          <p:cNvPr id="10" name="Content Placeholder 2">
            <a:extLst>
              <a:ext uri="{FF2B5EF4-FFF2-40B4-BE49-F238E27FC236}">
                <a16:creationId xmlns:a16="http://schemas.microsoft.com/office/drawing/2014/main" id="{CD22AFA2-D097-AEEA-3335-F7573C25A652}"/>
              </a:ext>
            </a:extLst>
          </p:cNvPr>
          <p:cNvSpPr txBox="1">
            <a:spLocks/>
          </p:cNvSpPr>
          <p:nvPr/>
        </p:nvSpPr>
        <p:spPr>
          <a:xfrm>
            <a:off x="712276" y="1357199"/>
            <a:ext cx="65040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200" dirty="0">
                <a:latin typeface="Oswald Light" pitchFamily="2" charset="77"/>
              </a:rPr>
              <a:t>ASH (Action for smoking and Health) suggest that we should not ban disposable vapes, but we should also not do nothing… they make the following suggestions. </a:t>
            </a:r>
          </a:p>
          <a:p>
            <a:pPr marL="0" indent="0">
              <a:lnSpc>
                <a:spcPct val="100000"/>
              </a:lnSpc>
              <a:buFont typeface="Arial" panose="020B0604020202020204" pitchFamily="34" charset="0"/>
              <a:buNone/>
            </a:pPr>
            <a:r>
              <a:rPr lang="en-GB" sz="2200" dirty="0">
                <a:latin typeface="Oswald Light" pitchFamily="2" charset="77"/>
              </a:rPr>
              <a:t>They are: </a:t>
            </a:r>
          </a:p>
          <a:p>
            <a:pPr marL="342900" indent="-342900">
              <a:lnSpc>
                <a:spcPct val="100000"/>
              </a:lnSpc>
              <a:buFont typeface="+mj-lt"/>
              <a:buAutoNum type="arabicPeriod"/>
            </a:pPr>
            <a:r>
              <a:rPr lang="en-GB" sz="2200" dirty="0">
                <a:latin typeface="Oswald Light" pitchFamily="2" charset="77"/>
              </a:rPr>
              <a:t>Put a specific tax on disposable vapes of £5</a:t>
            </a:r>
          </a:p>
          <a:p>
            <a:pPr marL="342900" indent="-342900">
              <a:lnSpc>
                <a:spcPct val="100000"/>
              </a:lnSpc>
              <a:buFont typeface="+mj-lt"/>
              <a:buAutoNum type="arabicPeriod"/>
            </a:pPr>
            <a:r>
              <a:rPr lang="en-GB" sz="2200" dirty="0">
                <a:latin typeface="Oswald Light" pitchFamily="2" charset="77"/>
              </a:rPr>
              <a:t>Prohibit branding that would appeal to children</a:t>
            </a:r>
          </a:p>
          <a:p>
            <a:pPr marL="342900" indent="-342900">
              <a:lnSpc>
                <a:spcPct val="100000"/>
              </a:lnSpc>
              <a:buFont typeface="+mj-lt"/>
              <a:buAutoNum type="arabicPeriod"/>
            </a:pPr>
            <a:r>
              <a:rPr lang="en-GB" sz="2200" dirty="0">
                <a:latin typeface="Oswald Light" pitchFamily="2" charset="77"/>
              </a:rPr>
              <a:t>Reinstate funding for sustained anti-smoking campaigns promoting vaping as the most effective quitting aid available for adult smoker</a:t>
            </a:r>
          </a:p>
          <a:p>
            <a:pPr marL="342900" indent="-342900">
              <a:lnSpc>
                <a:spcPct val="100000"/>
              </a:lnSpc>
              <a:buFont typeface="+mj-lt"/>
              <a:buAutoNum type="arabicPeriod"/>
            </a:pPr>
            <a:r>
              <a:rPr lang="en-GB" sz="2200" dirty="0">
                <a:latin typeface="Oswald Light" pitchFamily="2" charset="77"/>
              </a:rPr>
              <a:t>Prohibit in-store promotion of e-cigarettes with exemptions for age-restricted, specialist vape shops.</a:t>
            </a:r>
          </a:p>
        </p:txBody>
      </p:sp>
      <p:sp>
        <p:nvSpPr>
          <p:cNvPr id="11" name="Rectangle 10">
            <a:extLst>
              <a:ext uri="{FF2B5EF4-FFF2-40B4-BE49-F238E27FC236}">
                <a16:creationId xmlns:a16="http://schemas.microsoft.com/office/drawing/2014/main" id="{14F13B9D-57A9-61E0-FB31-BEA1E7726994}"/>
              </a:ext>
            </a:extLst>
          </p:cNvPr>
          <p:cNvSpPr/>
          <p:nvPr/>
        </p:nvSpPr>
        <p:spPr>
          <a:xfrm>
            <a:off x="7414054" y="1489395"/>
            <a:ext cx="4176583" cy="4086946"/>
          </a:xfrm>
          <a:prstGeom prst="rect">
            <a:avLst/>
          </a:prstGeom>
          <a:solidFill>
            <a:srgbClr val="5AC9CA"/>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ctr"/>
          <a:lstStyle/>
          <a:p>
            <a:pPr marL="457200" indent="-457200">
              <a:buFont typeface="+mj-lt"/>
              <a:buAutoNum type="arabicPeriod"/>
            </a:pPr>
            <a:r>
              <a:rPr lang="en-GB" sz="2100" dirty="0">
                <a:latin typeface="Oswald" pitchFamily="2" charset="77"/>
              </a:rPr>
              <a:t>What are the intended effects and the potential downsides to each of these suggestions? </a:t>
            </a:r>
          </a:p>
          <a:p>
            <a:pPr marL="457200" indent="-457200">
              <a:buFont typeface="+mj-lt"/>
              <a:buAutoNum type="arabicPeriod"/>
            </a:pPr>
            <a:endParaRPr lang="en-GB" sz="2100" dirty="0">
              <a:latin typeface="Oswald" pitchFamily="2" charset="77"/>
            </a:endParaRPr>
          </a:p>
          <a:p>
            <a:pPr marL="457200" indent="-457200">
              <a:buFont typeface="+mj-lt"/>
              <a:buAutoNum type="arabicPeriod"/>
            </a:pPr>
            <a:r>
              <a:rPr lang="en-GB" sz="2100" dirty="0">
                <a:latin typeface="Oswald" pitchFamily="2" charset="77"/>
              </a:rPr>
              <a:t>How do you make vaping appealing to current smokers but not to ‘never smokers’?</a:t>
            </a:r>
          </a:p>
          <a:p>
            <a:pPr marL="457200" indent="-457200">
              <a:buFont typeface="+mj-lt"/>
              <a:buAutoNum type="arabicPeriod"/>
            </a:pPr>
            <a:endParaRPr lang="en-GB" sz="2100" dirty="0">
              <a:latin typeface="Oswald" pitchFamily="2" charset="77"/>
            </a:endParaRPr>
          </a:p>
          <a:p>
            <a:pPr marL="457200" indent="-457200">
              <a:buFont typeface="+mj-lt"/>
              <a:buAutoNum type="arabicPeriod"/>
            </a:pPr>
            <a:r>
              <a:rPr lang="en-GB" sz="2100" dirty="0">
                <a:latin typeface="Oswald" pitchFamily="2" charset="77"/>
              </a:rPr>
              <a:t>Pick one of these suggestions and argue in favour of it. </a:t>
            </a:r>
            <a:endParaRPr lang="en-GB" sz="2100" dirty="0">
              <a:latin typeface="Tw Cen MT" panose="020B0602020104020603" pitchFamily="34" charset="0"/>
            </a:endParaRPr>
          </a:p>
        </p:txBody>
      </p:sp>
    </p:spTree>
    <p:extLst>
      <p:ext uri="{BB962C8B-B14F-4D97-AF65-F5344CB8AC3E}">
        <p14:creationId xmlns:p14="http://schemas.microsoft.com/office/powerpoint/2010/main" val="227044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2704CD0-E2A4-FAD4-7362-BC3C4121656C}"/>
              </a:ext>
            </a:extLst>
          </p:cNvPr>
          <p:cNvSpPr txBox="1">
            <a:spLocks/>
          </p:cNvSpPr>
          <p:nvPr/>
        </p:nvSpPr>
        <p:spPr>
          <a:xfrm>
            <a:off x="1611262" y="2540242"/>
            <a:ext cx="8969477" cy="2296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9600" dirty="0">
                <a:latin typeface="Oswald" pitchFamily="2" charset="77"/>
              </a:rPr>
              <a:t>5 questions to get you warmed up!</a:t>
            </a:r>
          </a:p>
          <a:p>
            <a:pPr marL="0" indent="0" algn="ctr">
              <a:buNone/>
              <a:defRPr/>
            </a:pPr>
            <a:endParaRPr kumimoji="0" lang="en-GB" sz="5400" b="0" i="1" u="none" strike="noStrike" kern="1200" cap="none" spc="0" normalizeH="0" baseline="0" noProof="0" dirty="0">
              <a:ln>
                <a:noFill/>
              </a:ln>
              <a:solidFill>
                <a:prstClr val="black"/>
              </a:solidFill>
              <a:effectLst/>
              <a:uLnTx/>
              <a:uFillTx/>
              <a:latin typeface="Oswald" pitchFamily="2" charset="77"/>
            </a:endParaRPr>
          </a:p>
        </p:txBody>
      </p:sp>
      <p:sp>
        <p:nvSpPr>
          <p:cNvPr id="9" name="Content Placeholder 2">
            <a:extLst>
              <a:ext uri="{FF2B5EF4-FFF2-40B4-BE49-F238E27FC236}">
                <a16:creationId xmlns:a16="http://schemas.microsoft.com/office/drawing/2014/main" id="{A87A1641-12DF-6059-8117-0B5E3851546C}"/>
              </a:ext>
            </a:extLst>
          </p:cNvPr>
          <p:cNvSpPr txBox="1">
            <a:spLocks/>
          </p:cNvSpPr>
          <p:nvPr/>
        </p:nvSpPr>
        <p:spPr>
          <a:xfrm>
            <a:off x="1611262" y="1582300"/>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6000" spc="600" dirty="0">
                <a:solidFill>
                  <a:srgbClr val="5AC9CA"/>
                </a:solidFill>
                <a:latin typeface="Oswald" pitchFamily="2" charset="77"/>
              </a:rPr>
              <a:t>QUIZ</a:t>
            </a: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spTree>
    <p:extLst>
      <p:ext uri="{BB962C8B-B14F-4D97-AF65-F5344CB8AC3E}">
        <p14:creationId xmlns:p14="http://schemas.microsoft.com/office/powerpoint/2010/main" val="299104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927D7C-1DDC-6EE0-DE35-7258CF468737}"/>
              </a:ext>
            </a:extLst>
          </p:cNvPr>
          <p:cNvSpPr txBox="1">
            <a:spLocks/>
          </p:cNvSpPr>
          <p:nvPr/>
        </p:nvSpPr>
        <p:spPr>
          <a:xfrm>
            <a:off x="695343" y="1497013"/>
            <a:ext cx="10515600" cy="971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latin typeface="Oswald Light" pitchFamily="2" charset="77"/>
              </a:rPr>
              <a:t>If you would like to learn more about nicotine or you are concerned about yourself or another person’s nicotine use:</a:t>
            </a:r>
            <a:endParaRPr lang="en-GB" sz="2000" dirty="0">
              <a:latin typeface="Oswald Light" pitchFamily="2" charset="77"/>
            </a:endParaRPr>
          </a:p>
        </p:txBody>
      </p:sp>
      <p:pic>
        <p:nvPicPr>
          <p:cNvPr id="5" name="Picture 2" descr="Action on Smoking and Health - ASH">
            <a:hlinkClick r:id="rId3"/>
            <a:extLst>
              <a:ext uri="{FF2B5EF4-FFF2-40B4-BE49-F238E27FC236}">
                <a16:creationId xmlns:a16="http://schemas.microsoft.com/office/drawing/2014/main" id="{1CA04D7F-5A5B-AB1C-098F-E92898B73F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4" t="22390" r="22002" b="23542"/>
          <a:stretch/>
        </p:blipFill>
        <p:spPr bwMode="auto">
          <a:xfrm>
            <a:off x="914028" y="2950746"/>
            <a:ext cx="2358089" cy="1203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11ACAD5-E7CD-CE3B-064F-998E03DB2A47}"/>
              </a:ext>
            </a:extLst>
          </p:cNvPr>
          <p:cNvPicPr>
            <a:picLocks noChangeAspect="1"/>
          </p:cNvPicPr>
          <p:nvPr/>
        </p:nvPicPr>
        <p:blipFill>
          <a:blip r:embed="rId5"/>
          <a:stretch>
            <a:fillRect/>
          </a:stretch>
        </p:blipFill>
        <p:spPr>
          <a:xfrm>
            <a:off x="9249156" y="2596198"/>
            <a:ext cx="1665604" cy="1665604"/>
          </a:xfrm>
          <a:prstGeom prst="rect">
            <a:avLst/>
          </a:prstGeom>
        </p:spPr>
      </p:pic>
      <p:sp>
        <p:nvSpPr>
          <p:cNvPr id="10" name="TextBox 9">
            <a:extLst>
              <a:ext uri="{FF2B5EF4-FFF2-40B4-BE49-F238E27FC236}">
                <a16:creationId xmlns:a16="http://schemas.microsoft.com/office/drawing/2014/main" id="{E84C4367-D7FF-B98E-E6AE-A10D5759496C}"/>
              </a:ext>
            </a:extLst>
          </p:cNvPr>
          <p:cNvSpPr txBox="1"/>
          <p:nvPr/>
        </p:nvSpPr>
        <p:spPr>
          <a:xfrm>
            <a:off x="6419533" y="4330712"/>
            <a:ext cx="2074547" cy="784830"/>
          </a:xfrm>
          <a:prstGeom prst="rect">
            <a:avLst/>
          </a:prstGeom>
          <a:noFill/>
        </p:spPr>
        <p:txBody>
          <a:bodyPr wrap="square" rtlCol="0">
            <a:spAutoFit/>
          </a:bodyPr>
          <a:lstStyle/>
          <a:p>
            <a:pPr algn="ctr"/>
            <a:r>
              <a:rPr lang="en-GB" sz="1500" dirty="0">
                <a:latin typeface="Oswald" pitchFamily="2" charset="77"/>
              </a:rPr>
              <a:t>Click on the image above to find your nearest stop smoking services</a:t>
            </a:r>
          </a:p>
        </p:txBody>
      </p:sp>
      <p:pic>
        <p:nvPicPr>
          <p:cNvPr id="11" name="Picture 6" descr="NHS (@NHSuk) / X">
            <a:hlinkClick r:id="rId6"/>
            <a:extLst>
              <a:ext uri="{FF2B5EF4-FFF2-40B4-BE49-F238E27FC236}">
                <a16:creationId xmlns:a16="http://schemas.microsoft.com/office/drawing/2014/main" id="{A183E7D5-6AC7-75EC-C388-B73002AB15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65" b="29044"/>
          <a:stretch/>
        </p:blipFill>
        <p:spPr bwMode="auto">
          <a:xfrm>
            <a:off x="6419534" y="3130883"/>
            <a:ext cx="2074547" cy="8586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8E2DFAC-C594-CE56-56AD-C41AB0380A52}"/>
              </a:ext>
            </a:extLst>
          </p:cNvPr>
          <p:cNvSpPr txBox="1"/>
          <p:nvPr/>
        </p:nvSpPr>
        <p:spPr>
          <a:xfrm>
            <a:off x="9080365" y="4331471"/>
            <a:ext cx="2003186" cy="1554272"/>
          </a:xfrm>
          <a:prstGeom prst="rect">
            <a:avLst/>
          </a:prstGeom>
          <a:noFill/>
        </p:spPr>
        <p:txBody>
          <a:bodyPr wrap="square" rtlCol="0">
            <a:spAutoFit/>
          </a:bodyPr>
          <a:lstStyle/>
          <a:p>
            <a:pPr algn="ctr"/>
            <a:r>
              <a:rPr lang="en-GB" sz="1500" dirty="0">
                <a:latin typeface="Oswald" pitchFamily="2" charset="77"/>
              </a:rPr>
              <a:t>Scan here for the NHS quit smoking page where you find advice and download the quit smoking app</a:t>
            </a:r>
            <a:endParaRPr lang="en-GB" sz="2000" dirty="0">
              <a:latin typeface="Oswald" pitchFamily="2" charset="77"/>
            </a:endParaRPr>
          </a:p>
          <a:p>
            <a:pPr algn="ctr"/>
            <a:endParaRPr lang="en-GB" sz="2000" dirty="0">
              <a:latin typeface="Tw Cen MT" panose="020B0602020104020603" pitchFamily="34" charset="0"/>
            </a:endParaRPr>
          </a:p>
        </p:txBody>
      </p:sp>
      <p:sp>
        <p:nvSpPr>
          <p:cNvPr id="13" name="TextBox 12">
            <a:extLst>
              <a:ext uri="{FF2B5EF4-FFF2-40B4-BE49-F238E27FC236}">
                <a16:creationId xmlns:a16="http://schemas.microsoft.com/office/drawing/2014/main" id="{32F8C637-C41C-1398-8529-5A21320FC9F9}"/>
              </a:ext>
            </a:extLst>
          </p:cNvPr>
          <p:cNvSpPr txBox="1"/>
          <p:nvPr/>
        </p:nvSpPr>
        <p:spPr>
          <a:xfrm>
            <a:off x="3697921" y="4330712"/>
            <a:ext cx="2074547" cy="323165"/>
          </a:xfrm>
          <a:prstGeom prst="rect">
            <a:avLst/>
          </a:prstGeom>
          <a:noFill/>
        </p:spPr>
        <p:txBody>
          <a:bodyPr wrap="square" rtlCol="0">
            <a:spAutoFit/>
          </a:bodyPr>
          <a:lstStyle/>
          <a:p>
            <a:pPr algn="ctr"/>
            <a:r>
              <a:rPr lang="en-GB" sz="1500" dirty="0" err="1">
                <a:latin typeface="Oswald" pitchFamily="2" charset="77"/>
                <a:hlinkClick r:id="rId8">
                  <a:extLst>
                    <a:ext uri="{A12FA001-AC4F-418D-AE19-62706E023703}">
                      <ahyp:hlinkClr xmlns:ahyp="http://schemas.microsoft.com/office/drawing/2018/hyperlinkcolor" val="tx"/>
                    </a:ext>
                  </a:extLst>
                </a:hlinkClick>
              </a:rPr>
              <a:t>drugscience.org.uk</a:t>
            </a:r>
            <a:endParaRPr lang="en-GB" sz="1500" dirty="0">
              <a:latin typeface="Oswald" pitchFamily="2" charset="77"/>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89B363EC-AF20-2F6B-60CA-1F83E63DA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823" y="3189804"/>
            <a:ext cx="2158004" cy="725304"/>
          </a:xfrm>
          <a:prstGeom prst="rect">
            <a:avLst/>
          </a:prstGeom>
        </p:spPr>
      </p:pic>
      <p:sp>
        <p:nvSpPr>
          <p:cNvPr id="15" name="TextBox 14">
            <a:extLst>
              <a:ext uri="{FF2B5EF4-FFF2-40B4-BE49-F238E27FC236}">
                <a16:creationId xmlns:a16="http://schemas.microsoft.com/office/drawing/2014/main" id="{C5E84892-EB96-8269-F6E3-05CA59989496}"/>
              </a:ext>
            </a:extLst>
          </p:cNvPr>
          <p:cNvSpPr txBox="1"/>
          <p:nvPr/>
        </p:nvSpPr>
        <p:spPr>
          <a:xfrm>
            <a:off x="914028"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ash.org.uk</a:t>
            </a:r>
            <a:endParaRPr lang="en-GB" sz="1500" dirty="0">
              <a:latin typeface="Oswald" pitchFamily="2" charset="77"/>
            </a:endParaRPr>
          </a:p>
        </p:txBody>
      </p:sp>
      <p:sp>
        <p:nvSpPr>
          <p:cNvPr id="16" name="Text Placeholder 22">
            <a:extLst>
              <a:ext uri="{FF2B5EF4-FFF2-40B4-BE49-F238E27FC236}">
                <a16:creationId xmlns:a16="http://schemas.microsoft.com/office/drawing/2014/main" id="{CEC8444B-8ABB-3723-E719-29291935349B}"/>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Find out more </a:t>
            </a:r>
          </a:p>
        </p:txBody>
      </p:sp>
    </p:spTree>
    <p:extLst>
      <p:ext uri="{BB962C8B-B14F-4D97-AF65-F5344CB8AC3E}">
        <p14:creationId xmlns:p14="http://schemas.microsoft.com/office/powerpoint/2010/main" val="332917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1</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Since the 1970s plastic production has increased much faster than any other material. What is the most discarded waste item worldwide and also the most common plastic litter on beaches?</a:t>
            </a:r>
          </a:p>
          <a:p>
            <a:pPr marL="457200" indent="-457200">
              <a:lnSpc>
                <a:spcPct val="100000"/>
              </a:lnSpc>
              <a:buFont typeface="+mj-lt"/>
              <a:buAutoNum type="alphaLcParenR"/>
            </a:pPr>
            <a:r>
              <a:rPr lang="en-GB" dirty="0">
                <a:latin typeface="Oswald Light" pitchFamily="2" charset="77"/>
              </a:rPr>
              <a:t>Plastic bottles</a:t>
            </a:r>
          </a:p>
          <a:p>
            <a:pPr marL="457200" indent="-457200">
              <a:lnSpc>
                <a:spcPct val="100000"/>
              </a:lnSpc>
              <a:buFont typeface="+mj-lt"/>
              <a:buAutoNum type="alphaLcParenR"/>
            </a:pPr>
            <a:r>
              <a:rPr lang="en-GB" dirty="0">
                <a:latin typeface="Oswald Light" pitchFamily="2" charset="77"/>
              </a:rPr>
              <a:t>Cigarette butts</a:t>
            </a:r>
          </a:p>
          <a:p>
            <a:pPr marL="457200" indent="-457200">
              <a:lnSpc>
                <a:spcPct val="100000"/>
              </a:lnSpc>
              <a:buFont typeface="+mj-lt"/>
              <a:buAutoNum type="alphaLcParenR"/>
            </a:pPr>
            <a:r>
              <a:rPr lang="en-GB" dirty="0">
                <a:latin typeface="Oswald Light" pitchFamily="2" charset="77"/>
              </a:rPr>
              <a:t>Chewing gum</a:t>
            </a:r>
          </a:p>
        </p:txBody>
      </p:sp>
    </p:spTree>
    <p:extLst>
      <p:ext uri="{BB962C8B-B14F-4D97-AF65-F5344CB8AC3E}">
        <p14:creationId xmlns:p14="http://schemas.microsoft.com/office/powerpoint/2010/main" val="108878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2</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Lithium is a metal that is used predominantly in:</a:t>
            </a:r>
          </a:p>
          <a:p>
            <a:pPr marL="457200" indent="-457200">
              <a:lnSpc>
                <a:spcPct val="100000"/>
              </a:lnSpc>
              <a:buFont typeface="+mj-lt"/>
              <a:buAutoNum type="alphaLcParenR"/>
            </a:pPr>
            <a:r>
              <a:rPr lang="en-GB" dirty="0">
                <a:latin typeface="Oswald Light" pitchFamily="2" charset="77"/>
              </a:rPr>
              <a:t>Batteries</a:t>
            </a:r>
          </a:p>
          <a:p>
            <a:pPr marL="457200" indent="-457200">
              <a:lnSpc>
                <a:spcPct val="100000"/>
              </a:lnSpc>
              <a:buFont typeface="+mj-lt"/>
              <a:buAutoNum type="alphaLcParenR"/>
            </a:pPr>
            <a:r>
              <a:rPr lang="en-GB" dirty="0">
                <a:latin typeface="Oswald Light" pitchFamily="2" charset="77"/>
              </a:rPr>
              <a:t>Fertilizer</a:t>
            </a:r>
          </a:p>
          <a:p>
            <a:pPr marL="457200" indent="-457200">
              <a:lnSpc>
                <a:spcPct val="100000"/>
              </a:lnSpc>
              <a:buFont typeface="+mj-lt"/>
              <a:buAutoNum type="alphaLcParenR"/>
            </a:pPr>
            <a:r>
              <a:rPr lang="en-GB" dirty="0">
                <a:latin typeface="Oswald Light" pitchFamily="2" charset="77"/>
              </a:rPr>
              <a:t>Pipes</a:t>
            </a:r>
          </a:p>
        </p:txBody>
      </p:sp>
    </p:spTree>
    <p:extLst>
      <p:ext uri="{BB962C8B-B14F-4D97-AF65-F5344CB8AC3E}">
        <p14:creationId xmlns:p14="http://schemas.microsoft.com/office/powerpoint/2010/main" val="413227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031454A3-FA0A-B923-5964-E7B09C84ACA9}"/>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3</a:t>
            </a:r>
          </a:p>
        </p:txBody>
      </p:sp>
      <p:sp>
        <p:nvSpPr>
          <p:cNvPr id="9" name="Content Placeholder 2">
            <a:extLst>
              <a:ext uri="{FF2B5EF4-FFF2-40B4-BE49-F238E27FC236}">
                <a16:creationId xmlns:a16="http://schemas.microsoft.com/office/drawing/2014/main" id="{3DB456DF-49CF-D2F2-036F-7C61D716CEF2}"/>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The brain does not stop developing until:</a:t>
            </a:r>
          </a:p>
          <a:p>
            <a:pPr marL="457200" indent="-457200">
              <a:lnSpc>
                <a:spcPct val="100000"/>
              </a:lnSpc>
              <a:buFont typeface="+mj-lt"/>
              <a:buAutoNum type="alphaLcParenR"/>
            </a:pPr>
            <a:r>
              <a:rPr lang="en-GB" dirty="0">
                <a:latin typeface="Oswald Light" pitchFamily="2" charset="77"/>
              </a:rPr>
              <a:t>Mid-teens</a:t>
            </a:r>
          </a:p>
          <a:p>
            <a:pPr marL="457200" indent="-457200">
              <a:lnSpc>
                <a:spcPct val="100000"/>
              </a:lnSpc>
              <a:buFont typeface="+mj-lt"/>
              <a:buAutoNum type="alphaLcParenR"/>
            </a:pPr>
            <a:r>
              <a:rPr lang="en-GB" dirty="0">
                <a:latin typeface="Oswald Light" pitchFamily="2" charset="77"/>
              </a:rPr>
              <a:t>Mid-to-late 20s</a:t>
            </a:r>
          </a:p>
          <a:p>
            <a:pPr marL="457200" indent="-457200">
              <a:lnSpc>
                <a:spcPct val="100000"/>
              </a:lnSpc>
              <a:buFont typeface="+mj-lt"/>
              <a:buAutoNum type="alphaLcParenR"/>
            </a:pPr>
            <a:r>
              <a:rPr lang="en-GB" dirty="0">
                <a:latin typeface="Oswald Light" pitchFamily="2" charset="77"/>
              </a:rPr>
              <a:t>Early 40s</a:t>
            </a:r>
          </a:p>
        </p:txBody>
      </p:sp>
    </p:spTree>
    <p:extLst>
      <p:ext uri="{BB962C8B-B14F-4D97-AF65-F5344CB8AC3E}">
        <p14:creationId xmlns:p14="http://schemas.microsoft.com/office/powerpoint/2010/main" val="2522086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0AEB02F7-B4E1-F27F-4B3F-91D5F1DE5568}"/>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4</a:t>
            </a:r>
          </a:p>
        </p:txBody>
      </p:sp>
      <p:sp>
        <p:nvSpPr>
          <p:cNvPr id="11" name="Content Placeholder 2">
            <a:extLst>
              <a:ext uri="{FF2B5EF4-FFF2-40B4-BE49-F238E27FC236}">
                <a16:creationId xmlns:a16="http://schemas.microsoft.com/office/drawing/2014/main" id="{59993EB1-0543-8630-ACC1-937D6A032593}"/>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What's the maximum capacity of e-liquid that a vape tank can legally contain?</a:t>
            </a:r>
          </a:p>
          <a:p>
            <a:pPr marL="457200" indent="-457200">
              <a:lnSpc>
                <a:spcPct val="100000"/>
              </a:lnSpc>
              <a:buFont typeface="+mj-lt"/>
              <a:buAutoNum type="alphaLcParenR"/>
            </a:pPr>
            <a:r>
              <a:rPr lang="en-GB" dirty="0">
                <a:latin typeface="Oswald Light" pitchFamily="2" charset="77"/>
              </a:rPr>
              <a:t>5ml</a:t>
            </a:r>
          </a:p>
          <a:p>
            <a:pPr marL="457200" indent="-457200">
              <a:lnSpc>
                <a:spcPct val="100000"/>
              </a:lnSpc>
              <a:buFont typeface="+mj-lt"/>
              <a:buAutoNum type="alphaLcParenR"/>
            </a:pPr>
            <a:r>
              <a:rPr lang="en-GB" dirty="0">
                <a:latin typeface="Oswald Light" pitchFamily="2" charset="77"/>
              </a:rPr>
              <a:t>3ml</a:t>
            </a:r>
          </a:p>
          <a:p>
            <a:pPr marL="457200" indent="-457200">
              <a:lnSpc>
                <a:spcPct val="100000"/>
              </a:lnSpc>
              <a:buFont typeface="+mj-lt"/>
              <a:buAutoNum type="alphaLcParenR"/>
            </a:pPr>
            <a:r>
              <a:rPr lang="en-GB" dirty="0">
                <a:latin typeface="Oswald Light" pitchFamily="2" charset="77"/>
              </a:rPr>
              <a:t>2ml</a:t>
            </a:r>
          </a:p>
        </p:txBody>
      </p:sp>
    </p:spTree>
    <p:extLst>
      <p:ext uri="{BB962C8B-B14F-4D97-AF65-F5344CB8AC3E}">
        <p14:creationId xmlns:p14="http://schemas.microsoft.com/office/powerpoint/2010/main" val="29552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0AEB02F7-B4E1-F27F-4B3F-91D5F1DE5568}"/>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Question 5</a:t>
            </a:r>
          </a:p>
        </p:txBody>
      </p:sp>
      <p:sp>
        <p:nvSpPr>
          <p:cNvPr id="11" name="Content Placeholder 2">
            <a:extLst>
              <a:ext uri="{FF2B5EF4-FFF2-40B4-BE49-F238E27FC236}">
                <a16:creationId xmlns:a16="http://schemas.microsoft.com/office/drawing/2014/main" id="{59993EB1-0543-8630-ACC1-937D6A032593}"/>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The UK Government want England to be ‘smoke-free’ by when?</a:t>
            </a:r>
          </a:p>
          <a:p>
            <a:pPr marL="457200" indent="-457200">
              <a:lnSpc>
                <a:spcPct val="100000"/>
              </a:lnSpc>
              <a:buFont typeface="+mj-lt"/>
              <a:buAutoNum type="alphaLcParenR"/>
            </a:pPr>
            <a:r>
              <a:rPr lang="en-GB" dirty="0">
                <a:latin typeface="Oswald Light" pitchFamily="2" charset="77"/>
              </a:rPr>
              <a:t>2025</a:t>
            </a:r>
          </a:p>
          <a:p>
            <a:pPr marL="457200" indent="-457200">
              <a:lnSpc>
                <a:spcPct val="100000"/>
              </a:lnSpc>
              <a:buFont typeface="+mj-lt"/>
              <a:buAutoNum type="alphaLcParenR"/>
            </a:pPr>
            <a:r>
              <a:rPr lang="en-GB" dirty="0">
                <a:latin typeface="Oswald Light" pitchFamily="2" charset="77"/>
              </a:rPr>
              <a:t>2030</a:t>
            </a:r>
          </a:p>
          <a:p>
            <a:pPr marL="457200" indent="-457200">
              <a:lnSpc>
                <a:spcPct val="100000"/>
              </a:lnSpc>
              <a:buFont typeface="+mj-lt"/>
              <a:buAutoNum type="alphaLcParenR"/>
            </a:pPr>
            <a:r>
              <a:rPr lang="en-GB" dirty="0">
                <a:latin typeface="Oswald Light" pitchFamily="2" charset="77"/>
              </a:rPr>
              <a:t>2035 </a:t>
            </a:r>
          </a:p>
        </p:txBody>
      </p:sp>
    </p:spTree>
    <p:extLst>
      <p:ext uri="{BB962C8B-B14F-4D97-AF65-F5344CB8AC3E}">
        <p14:creationId xmlns:p14="http://schemas.microsoft.com/office/powerpoint/2010/main" val="394012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0B4E2CD-E523-C0CE-79A9-5C6A3A87BC20}"/>
              </a:ext>
            </a:extLst>
          </p:cNvPr>
          <p:cNvSpPr txBox="1">
            <a:spLocks/>
          </p:cNvSpPr>
          <p:nvPr/>
        </p:nvSpPr>
        <p:spPr>
          <a:xfrm>
            <a:off x="899974" y="2540242"/>
            <a:ext cx="10392052" cy="1364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9600" dirty="0">
                <a:solidFill>
                  <a:srgbClr val="002060"/>
                </a:solidFill>
                <a:latin typeface="Oswald" pitchFamily="2" charset="77"/>
              </a:rPr>
              <a:t>Let’s see how you do…</a:t>
            </a:r>
            <a:endParaRPr kumimoji="0" lang="en-GB" sz="5400" b="0" i="1" u="none" strike="noStrike" kern="1200" cap="none" spc="0" normalizeH="0" baseline="0" noProof="0" dirty="0">
              <a:ln>
                <a:noFill/>
              </a:ln>
              <a:solidFill>
                <a:srgbClr val="002060"/>
              </a:solidFill>
              <a:effectLst/>
              <a:uLnTx/>
              <a:uFillTx/>
              <a:latin typeface="Oswald" pitchFamily="2" charset="77"/>
            </a:endParaRPr>
          </a:p>
        </p:txBody>
      </p:sp>
      <p:sp>
        <p:nvSpPr>
          <p:cNvPr id="10" name="Content Placeholder 2">
            <a:extLst>
              <a:ext uri="{FF2B5EF4-FFF2-40B4-BE49-F238E27FC236}">
                <a16:creationId xmlns:a16="http://schemas.microsoft.com/office/drawing/2014/main" id="{5C316BD1-2B05-6635-7DB3-AD1EDE84D640}"/>
              </a:ext>
            </a:extLst>
          </p:cNvPr>
          <p:cNvSpPr txBox="1">
            <a:spLocks/>
          </p:cNvSpPr>
          <p:nvPr/>
        </p:nvSpPr>
        <p:spPr>
          <a:xfrm>
            <a:off x="1611262" y="1582300"/>
            <a:ext cx="8969477" cy="812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6000" spc="600" dirty="0">
                <a:solidFill>
                  <a:srgbClr val="3EC0C0"/>
                </a:solidFill>
                <a:latin typeface="Oswald" pitchFamily="2" charset="77"/>
              </a:rPr>
              <a:t>ANSWERS</a:t>
            </a:r>
          </a:p>
          <a:p>
            <a:pPr marL="0" indent="0" algn="ctr">
              <a:buNone/>
              <a:defRPr/>
            </a:pPr>
            <a:endParaRPr kumimoji="0" lang="en-GB" sz="6000" b="0" i="1" u="none" strike="noStrike" kern="1200" cap="none" spc="600" normalizeH="0" baseline="0" noProof="0" dirty="0">
              <a:ln>
                <a:noFill/>
              </a:ln>
              <a:solidFill>
                <a:srgbClr val="5AC9CA"/>
              </a:solidFill>
              <a:effectLst/>
              <a:uLnTx/>
              <a:uFillTx/>
              <a:latin typeface="Oswald" pitchFamily="2" charset="77"/>
            </a:endParaRPr>
          </a:p>
        </p:txBody>
      </p:sp>
      <p:sp>
        <p:nvSpPr>
          <p:cNvPr id="11" name="Content Placeholder 2">
            <a:extLst>
              <a:ext uri="{FF2B5EF4-FFF2-40B4-BE49-F238E27FC236}">
                <a16:creationId xmlns:a16="http://schemas.microsoft.com/office/drawing/2014/main" id="{1C368C4B-F4F9-0858-5A14-7F821EE3B4C4}"/>
              </a:ext>
            </a:extLst>
          </p:cNvPr>
          <p:cNvSpPr txBox="1">
            <a:spLocks/>
          </p:cNvSpPr>
          <p:nvPr/>
        </p:nvSpPr>
        <p:spPr>
          <a:xfrm>
            <a:off x="899974" y="3977156"/>
            <a:ext cx="10392052" cy="1364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4000" dirty="0">
                <a:latin typeface="Oswald Light" pitchFamily="2" charset="77"/>
              </a:rPr>
              <a:t>The answers to these questions may help </a:t>
            </a:r>
            <a:br>
              <a:rPr lang="en-GB" sz="4000" dirty="0">
                <a:latin typeface="Oswald Light" pitchFamily="2" charset="77"/>
              </a:rPr>
            </a:br>
            <a:r>
              <a:rPr lang="en-GB" sz="4000" dirty="0">
                <a:latin typeface="Oswald Light" pitchFamily="2" charset="77"/>
              </a:rPr>
              <a:t>you with your debate…</a:t>
            </a:r>
          </a:p>
        </p:txBody>
      </p:sp>
    </p:spTree>
    <p:extLst>
      <p:ext uri="{BB962C8B-B14F-4D97-AF65-F5344CB8AC3E}">
        <p14:creationId xmlns:p14="http://schemas.microsoft.com/office/powerpoint/2010/main" val="330121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11016</TotalTime>
  <Words>2128</Words>
  <Application>Microsoft Office PowerPoint</Application>
  <PresentationFormat>Widescreen</PresentationFormat>
  <Paragraphs>217</Paragraphs>
  <Slides>30</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Oswald</vt:lpstr>
      <vt:lpstr>Oswald Light</vt:lpstr>
      <vt:lpstr>Oswald Medium</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dawes</dc:creator>
  <cp:lastModifiedBy>LEE, Kara</cp:lastModifiedBy>
  <cp:revision>17</cp:revision>
  <dcterms:created xsi:type="dcterms:W3CDTF">2023-07-28T11:28:30Z</dcterms:created>
  <dcterms:modified xsi:type="dcterms:W3CDTF">2024-02-06T10:34:32Z</dcterms:modified>
</cp:coreProperties>
</file>