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Barlow"/>
      <p:regular r:id="rId23"/>
      <p:bold r:id="rId24"/>
      <p:italic r:id="rId25"/>
      <p:boldItalic r:id="rId26"/>
    </p:embeddedFont>
    <p:embeddedFont>
      <p:font typeface="Asap"/>
      <p:regular r:id="rId27"/>
      <p:bold r:id="rId28"/>
      <p:italic r:id="rId29"/>
      <p:boldItalic r:id="rId30"/>
    </p:embeddedFont>
    <p:embeddedFont>
      <p:font typeface="Asap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ivcPHHAwtE3PRCnf3ZpMI+qqdY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28" Type="http://schemas.openxmlformats.org/officeDocument/2006/relationships/font" Target="fonts/Asap-bold.fntdata"/><Relationship Id="rId27" Type="http://schemas.openxmlformats.org/officeDocument/2006/relationships/font" Target="fonts/Asap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sap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sapMedium-regular.fntdata"/><Relationship Id="rId30" Type="http://schemas.openxmlformats.org/officeDocument/2006/relationships/font" Target="fonts/Asap-boldItalic.fntdata"/><Relationship Id="rId11" Type="http://schemas.openxmlformats.org/officeDocument/2006/relationships/slide" Target="slides/slide6.xml"/><Relationship Id="rId33" Type="http://schemas.openxmlformats.org/officeDocument/2006/relationships/font" Target="fonts/AsapMedium-italic.fntdata"/><Relationship Id="rId10" Type="http://schemas.openxmlformats.org/officeDocument/2006/relationships/slide" Target="slides/slide5.xml"/><Relationship Id="rId32" Type="http://schemas.openxmlformats.org/officeDocument/2006/relationships/font" Target="fonts/AsapMedium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Asap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3636450" y="0"/>
            <a:ext cx="5507700" cy="5143500"/>
          </a:xfrm>
          <a:prstGeom prst="rect">
            <a:avLst/>
          </a:prstGeom>
          <a:solidFill>
            <a:srgbClr val="E3ECF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 title="Background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0"/>
            <a:ext cx="36362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type="ctrTitle"/>
          </p:nvPr>
        </p:nvSpPr>
        <p:spPr>
          <a:xfrm>
            <a:off x="3948778" y="620000"/>
            <a:ext cx="5266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 </a:t>
            </a:r>
            <a:endParaRPr b="1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57" name="Google Shape;57;p1"/>
          <p:cNvSpPr txBox="1"/>
          <p:nvPr>
            <p:ph idx="1" type="subTitle"/>
          </p:nvPr>
        </p:nvSpPr>
        <p:spPr>
          <a:xfrm>
            <a:off x="3948775" y="2526550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Discussion Slides</a:t>
            </a:r>
            <a:r>
              <a:rPr lang="en">
                <a:solidFill>
                  <a:srgbClr val="052A4D"/>
                </a:solidFill>
                <a:latin typeface="Asap Medium"/>
                <a:ea typeface="Asap Medium"/>
                <a:cs typeface="Asap Medium"/>
                <a:sym typeface="Asap Medium"/>
              </a:rPr>
              <a:t> </a:t>
            </a:r>
            <a:endParaRPr>
              <a:solidFill>
                <a:srgbClr val="052A4D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58" name="Google Shape;58;p1" title="TM_LogoTransparentRGB+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126" y="152825"/>
            <a:ext cx="2650650" cy="176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 title="Platform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8" y="620000"/>
            <a:ext cx="363661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 title="BfB_logo_blue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2325" y="4158227"/>
            <a:ext cx="1091752" cy="6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15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/>
          <p:nvPr>
            <p:ph idx="1" type="body"/>
          </p:nvPr>
        </p:nvSpPr>
        <p:spPr>
          <a:xfrm>
            <a:off x="471350" y="488300"/>
            <a:ext cx="4077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Points:</a:t>
            </a:r>
            <a:br>
              <a:rPr i="1" lang="en" sz="1500">
                <a:solidFill>
                  <a:srgbClr val="04015C"/>
                </a:solidFill>
              </a:rPr>
            </a:br>
            <a:endParaRPr b="1" i="1" sz="1500">
              <a:solidFill>
                <a:srgbClr val="04015C"/>
              </a:solidFill>
            </a:endParaRPr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471350" y="1249400"/>
            <a:ext cx="63459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4015C"/>
              </a:buClr>
              <a:buSzPts val="2200"/>
              <a:buFont typeface="Asap"/>
              <a:buAutoNum type="arabicPeriod"/>
            </a:pPr>
            <a:r>
              <a:rPr lang="en" sz="22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do you think makes a healthy choice?</a:t>
            </a:r>
            <a:endParaRPr sz="22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Why is it important to eat healthy food, exercise, and get enough sleep?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Can you name one healthy habit you’d like to try this week?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do you feel when you make healthy choices?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47" name="Google Shape;147;p10" title="Professor Pip Invert branch.png"/>
          <p:cNvPicPr preferRelativeResize="0"/>
          <p:nvPr/>
        </p:nvPicPr>
        <p:blipFill rotWithShape="1">
          <a:blip r:embed="rId3">
            <a:alphaModFix/>
          </a:blip>
          <a:srcRect b="40223" l="0" r="23687" t="1003"/>
          <a:stretch/>
        </p:blipFill>
        <p:spPr>
          <a:xfrm>
            <a:off x="5499900" y="921525"/>
            <a:ext cx="3872701" cy="421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idx="4294967295" type="ctrTitle"/>
          </p:nvPr>
        </p:nvSpPr>
        <p:spPr>
          <a:xfrm>
            <a:off x="4114600" y="340400"/>
            <a:ext cx="5266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00"/>
              <a:buFont typeface="Arial"/>
              <a:buNone/>
            </a:pPr>
            <a:r>
              <a:rPr b="1" i="0" lang="en" sz="3822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</a:t>
            </a:r>
            <a:r>
              <a:rPr b="1" i="0" lang="en" sz="56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i="0" sz="56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53" name="Google Shape;153;p11"/>
          <p:cNvSpPr txBox="1"/>
          <p:nvPr>
            <p:ph idx="4294967295" type="subTitle"/>
          </p:nvPr>
        </p:nvSpPr>
        <p:spPr>
          <a:xfrm>
            <a:off x="4114600" y="1028125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2700" u="none" cap="none" strike="noStrike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Week 5</a:t>
            </a:r>
            <a:endParaRPr b="0" i="0" sz="2700" u="none" cap="none" strike="noStrike">
              <a:solidFill>
                <a:srgbClr val="04015C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154" name="Google Shape;154;p11" title="Background2.jpg"/>
          <p:cNvPicPr preferRelativeResize="0"/>
          <p:nvPr/>
        </p:nvPicPr>
        <p:blipFill rotWithShape="1">
          <a:blip r:embed="rId3">
            <a:alphaModFix/>
          </a:blip>
          <a:srcRect b="36373" l="38505" r="140" t="6908"/>
          <a:stretch/>
        </p:blipFill>
        <p:spPr>
          <a:xfrm>
            <a:off x="175" y="100"/>
            <a:ext cx="3933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>
            <p:ph idx="4294967295" type="subTitle"/>
          </p:nvPr>
        </p:nvSpPr>
        <p:spPr>
          <a:xfrm>
            <a:off x="4114600" y="1882900"/>
            <a:ext cx="47388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60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Friendship and Kindness</a:t>
            </a:r>
            <a:endParaRPr b="1" i="0" sz="60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56" name="Google Shape;156;p11" title="TM_LogoTransparentRGB+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100" y="3185500"/>
            <a:ext cx="2088448" cy="13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 title="Platform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" y="-828167"/>
            <a:ext cx="3933901" cy="556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2A4D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10585075" y="312900"/>
            <a:ext cx="8520600" cy="4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Week 5: Friendship and Kindness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Discussion Prompt:</a:t>
            </a:r>
            <a:br>
              <a:rPr b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What makes someone a good friend?</a:t>
            </a:r>
            <a:b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endParaRPr i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How can we show kindness to others?</a:t>
            </a:r>
            <a:b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endParaRPr i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What do you do when a friend is feeling sad?</a:t>
            </a:r>
            <a:b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endParaRPr i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i="1" lang="en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How can you be a good friend today?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471350" y="488300"/>
            <a:ext cx="4077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Points:</a:t>
            </a:r>
            <a:br>
              <a:rPr i="1" lang="en" sz="1500">
                <a:solidFill>
                  <a:srgbClr val="04015C"/>
                </a:solidFill>
              </a:rPr>
            </a:br>
            <a:endParaRPr b="1" i="1" sz="1500">
              <a:solidFill>
                <a:srgbClr val="04015C"/>
              </a:solidFill>
            </a:endParaRPr>
          </a:p>
        </p:txBody>
      </p:sp>
      <p:sp>
        <p:nvSpPr>
          <p:cNvPr id="166" name="Google Shape;166;p12"/>
          <p:cNvSpPr txBox="1"/>
          <p:nvPr>
            <p:ph idx="1" type="body"/>
          </p:nvPr>
        </p:nvSpPr>
        <p:spPr>
          <a:xfrm>
            <a:off x="471350" y="1249400"/>
            <a:ext cx="8298000" cy="26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4015C"/>
              </a:buClr>
              <a:buSzPts val="2200"/>
              <a:buFont typeface="Asap"/>
              <a:buAutoNum type="arabicPeriod"/>
            </a:pPr>
            <a:r>
              <a:rPr lang="en" sz="22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makes someone a good friend?</a:t>
            </a:r>
            <a:endParaRPr sz="22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can we show kindness to others?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do you do when a friend is feeling sad?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can you be a good friend today?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67" name="Google Shape;167;p12" title="Professor Ghost.png"/>
          <p:cNvPicPr preferRelativeResize="0"/>
          <p:nvPr/>
        </p:nvPicPr>
        <p:blipFill rotWithShape="1">
          <a:blip r:embed="rId3">
            <a:alphaModFix/>
          </a:blip>
          <a:srcRect b="39701" l="12242" r="30279" t="27252"/>
          <a:stretch/>
        </p:blipFill>
        <p:spPr>
          <a:xfrm>
            <a:off x="5832825" y="2451100"/>
            <a:ext cx="3311174" cy="269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idx="4294967295" type="ctrTitle"/>
          </p:nvPr>
        </p:nvSpPr>
        <p:spPr>
          <a:xfrm>
            <a:off x="4114600" y="340400"/>
            <a:ext cx="5266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00"/>
              <a:buFont typeface="Arial"/>
              <a:buNone/>
            </a:pPr>
            <a:r>
              <a:rPr b="1" i="0" lang="en" sz="3822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</a:t>
            </a:r>
            <a:r>
              <a:rPr b="1" i="0" lang="en" sz="56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i="0" sz="56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3" name="Google Shape;173;p13"/>
          <p:cNvSpPr txBox="1"/>
          <p:nvPr>
            <p:ph idx="4294967295" type="subTitle"/>
          </p:nvPr>
        </p:nvSpPr>
        <p:spPr>
          <a:xfrm>
            <a:off x="4114600" y="1028125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2700" u="none" cap="none" strike="noStrike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Week 6</a:t>
            </a:r>
            <a:endParaRPr b="0" i="0" sz="2700" u="none" cap="none" strike="noStrike">
              <a:solidFill>
                <a:srgbClr val="04015C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174" name="Google Shape;174;p13" title="Background2.jpg"/>
          <p:cNvPicPr preferRelativeResize="0"/>
          <p:nvPr/>
        </p:nvPicPr>
        <p:blipFill rotWithShape="1">
          <a:blip r:embed="rId3">
            <a:alphaModFix/>
          </a:blip>
          <a:srcRect b="36373" l="38505" r="140" t="6908"/>
          <a:stretch/>
        </p:blipFill>
        <p:spPr>
          <a:xfrm>
            <a:off x="175" y="100"/>
            <a:ext cx="3933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 txBox="1"/>
          <p:nvPr>
            <p:ph idx="4294967295" type="subTitle"/>
          </p:nvPr>
        </p:nvSpPr>
        <p:spPr>
          <a:xfrm>
            <a:off x="4114600" y="1959100"/>
            <a:ext cx="50295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49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Gratitude and Positive Thinking</a:t>
            </a:r>
            <a:endParaRPr b="1" i="0" sz="49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76" name="Google Shape;176;p13" title="TM_LogoTransparentRGB+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025" y="413725"/>
            <a:ext cx="2088448" cy="13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 title="Owl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942" y="413725"/>
            <a:ext cx="36366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2A4D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 txBox="1"/>
          <p:nvPr>
            <p:ph idx="1" type="body"/>
          </p:nvPr>
        </p:nvSpPr>
        <p:spPr>
          <a:xfrm>
            <a:off x="471350" y="488300"/>
            <a:ext cx="4077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Points:</a:t>
            </a:r>
            <a:br>
              <a:rPr i="1" lang="en" sz="1500">
                <a:solidFill>
                  <a:srgbClr val="04015C"/>
                </a:solidFill>
              </a:rPr>
            </a:br>
            <a:endParaRPr b="1" i="1" sz="1500">
              <a:solidFill>
                <a:srgbClr val="04015C"/>
              </a:solidFill>
            </a:endParaRPr>
          </a:p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471350" y="1249400"/>
            <a:ext cx="79389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are three things you're grateful for today?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does it feel to focus on the good things in your life?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is something nice someone has done for you recently?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can we remind ourselves to think positively?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86" name="Google Shape;186;p14" title="Slime Cap.png"/>
          <p:cNvPicPr preferRelativeResize="0"/>
          <p:nvPr/>
        </p:nvPicPr>
        <p:blipFill rotWithShape="1">
          <a:blip r:embed="rId3">
            <a:alphaModFix/>
          </a:blip>
          <a:srcRect b="30577" l="14891" r="6774" t="25133"/>
          <a:stretch/>
        </p:blipFill>
        <p:spPr>
          <a:xfrm flipH="1">
            <a:off x="6028776" y="2652225"/>
            <a:ext cx="3115224" cy="24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/>
          <p:nvPr>
            <p:ph type="title"/>
          </p:nvPr>
        </p:nvSpPr>
        <p:spPr>
          <a:xfrm>
            <a:off x="2740800" y="2240700"/>
            <a:ext cx="36624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Other Talking Points</a:t>
            </a:r>
            <a:endParaRPr b="1" sz="302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2A4D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471350" y="488300"/>
            <a:ext cx="55329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 Bank</a:t>
            </a:r>
            <a:br>
              <a:rPr i="1" lang="en" sz="1500">
                <a:solidFill>
                  <a:srgbClr val="04015C"/>
                </a:solidFill>
              </a:rPr>
            </a:br>
            <a:endParaRPr b="1" i="1" sz="1500">
              <a:solidFill>
                <a:srgbClr val="04015C"/>
              </a:solidFill>
            </a:endParaRPr>
          </a:p>
        </p:txBody>
      </p:sp>
      <p:sp>
        <p:nvSpPr>
          <p:cNvPr id="199" name="Google Shape;199;p16"/>
          <p:cNvSpPr txBox="1"/>
          <p:nvPr>
            <p:ph idx="1" type="body"/>
          </p:nvPr>
        </p:nvSpPr>
        <p:spPr>
          <a:xfrm>
            <a:off x="471350" y="1249400"/>
            <a:ext cx="62931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" sz="23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Why do you think it’s important to talk about our feelings with others?</a:t>
            </a:r>
            <a:endParaRPr b="1" sz="23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(How does it help to express how you’re feeling when something is bothering you?)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" sz="23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makes you feel calm or relaxed?</a:t>
            </a:r>
            <a:endParaRPr b="1" sz="23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(Is it listening to music, drawing, playing outside, or something else?)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00" name="Google Shape;200;p16" title="Professor Pip Invert branch.png"/>
          <p:cNvPicPr preferRelativeResize="0"/>
          <p:nvPr/>
        </p:nvPicPr>
        <p:blipFill rotWithShape="1">
          <a:blip r:embed="rId3">
            <a:alphaModFix/>
          </a:blip>
          <a:srcRect b="40223" l="0" r="23687" t="1003"/>
          <a:stretch/>
        </p:blipFill>
        <p:spPr>
          <a:xfrm>
            <a:off x="5499900" y="921525"/>
            <a:ext cx="3872701" cy="4218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>
            <p:ph type="title"/>
          </p:nvPr>
        </p:nvSpPr>
        <p:spPr>
          <a:xfrm>
            <a:off x="7835225" y="-1146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320">
                <a:latin typeface="Barlow"/>
                <a:ea typeface="Barlow"/>
                <a:cs typeface="Barlow"/>
                <a:sym typeface="Barlow"/>
              </a:rPr>
              <a:t>Additional Discussion Points</a:t>
            </a:r>
            <a:endParaRPr sz="232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2A4D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/>
          <p:nvPr>
            <p:ph idx="1" type="body"/>
          </p:nvPr>
        </p:nvSpPr>
        <p:spPr>
          <a:xfrm>
            <a:off x="471350" y="415800"/>
            <a:ext cx="6802800" cy="47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" sz="23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are the things that make you feel happy or excited?</a:t>
            </a:r>
            <a:endParaRPr b="1" sz="23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(Can you think of activities or places that make you feel joyful?)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" sz="23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Why do you think it’s important to tackle challenges with resilience and bravery?</a:t>
            </a:r>
            <a:endParaRPr b="1" sz="23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(What would you tell someone if they were worried about something?)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b="1" lang="en" sz="23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do you do when you feel nervous or worried?</a:t>
            </a:r>
            <a:endParaRPr b="1" sz="23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(Are there any activities or ideas that help you feel better when you have those feelings?)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p17"/>
          <p:cNvSpPr txBox="1"/>
          <p:nvPr>
            <p:ph type="title"/>
          </p:nvPr>
        </p:nvSpPr>
        <p:spPr>
          <a:xfrm>
            <a:off x="7835225" y="-1146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320">
                <a:latin typeface="Barlow"/>
                <a:ea typeface="Barlow"/>
                <a:cs typeface="Barlow"/>
                <a:sym typeface="Barlow"/>
              </a:rPr>
              <a:t>Additional Discussion Points</a:t>
            </a:r>
            <a:endParaRPr sz="232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0" name="Google Shape;210;p17" title="Slime Cap.png"/>
          <p:cNvPicPr preferRelativeResize="0"/>
          <p:nvPr/>
        </p:nvPicPr>
        <p:blipFill rotWithShape="1">
          <a:blip r:embed="rId3">
            <a:alphaModFix/>
          </a:blip>
          <a:srcRect b="30577" l="14891" r="6774" t="25133"/>
          <a:stretch/>
        </p:blipFill>
        <p:spPr>
          <a:xfrm flipH="1">
            <a:off x="6104976" y="2652225"/>
            <a:ext cx="3115224" cy="24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Useful information for teacher/member of staff running the club: </a:t>
            </a:r>
            <a:endParaRPr b="1" sz="222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1164250" y="1432325"/>
            <a:ext cx="672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Discussion points can be… </a:t>
            </a:r>
            <a:endParaRPr b="1" sz="20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4015C"/>
              </a:buClr>
              <a:buSzPts val="1800"/>
              <a:buFont typeface="Asap"/>
              <a:buChar char="●"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used at the start of each session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1800"/>
              <a:buFont typeface="Asap"/>
              <a:buChar char="●"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used to foster a collaborative and holistic culture.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1800"/>
              <a:buFont typeface="Asap"/>
              <a:buChar char="●"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used as a means of gauging children’s feelings for the day and their opinions on different topics. 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4015C"/>
              </a:buClr>
              <a:buSzPts val="1800"/>
              <a:buFont typeface="Asap"/>
              <a:buChar char="●"/>
            </a:pPr>
            <a:r>
              <a:rPr lang="en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done as a group, with a partner or used as a writing exercise. </a:t>
            </a:r>
            <a:endParaRPr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>
            <p:ph idx="4294967295" type="ctrTitle"/>
          </p:nvPr>
        </p:nvSpPr>
        <p:spPr>
          <a:xfrm>
            <a:off x="4114600" y="340400"/>
            <a:ext cx="5266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00"/>
              <a:buFont typeface="Arial"/>
              <a:buNone/>
            </a:pPr>
            <a:r>
              <a:rPr b="1" i="0" lang="en" sz="3822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</a:t>
            </a:r>
            <a:r>
              <a:rPr b="1" i="0" lang="en" sz="5600" u="none" cap="none" strike="noStrike">
                <a:solidFill>
                  <a:srgbClr val="052A4D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i="0" sz="5600" u="none" cap="none" strike="noStrike">
              <a:solidFill>
                <a:srgbClr val="052A4D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72" name="Google Shape;72;p3"/>
          <p:cNvSpPr txBox="1"/>
          <p:nvPr>
            <p:ph idx="4294967295" type="subTitle"/>
          </p:nvPr>
        </p:nvSpPr>
        <p:spPr>
          <a:xfrm>
            <a:off x="4114600" y="1028125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2700" u="none" cap="none" strike="noStrike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Week 1</a:t>
            </a:r>
            <a:endParaRPr b="0" i="0" sz="2700" u="none" cap="none" strike="noStrike">
              <a:solidFill>
                <a:srgbClr val="04015C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73" name="Google Shape;73;p3" title="Background2.jpg"/>
          <p:cNvPicPr preferRelativeResize="0"/>
          <p:nvPr/>
        </p:nvPicPr>
        <p:blipFill rotWithShape="1">
          <a:blip r:embed="rId3">
            <a:alphaModFix/>
          </a:blip>
          <a:srcRect b="36373" l="38505" r="140" t="6908"/>
          <a:stretch/>
        </p:blipFill>
        <p:spPr>
          <a:xfrm>
            <a:off x="175" y="100"/>
            <a:ext cx="3933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title="Slime.png"/>
          <p:cNvPicPr preferRelativeResize="0"/>
          <p:nvPr/>
        </p:nvPicPr>
        <p:blipFill rotWithShape="1">
          <a:blip r:embed="rId4">
            <a:alphaModFix/>
          </a:blip>
          <a:srcRect b="0" l="0" r="0" t="28129"/>
          <a:stretch/>
        </p:blipFill>
        <p:spPr>
          <a:xfrm>
            <a:off x="0" y="1527975"/>
            <a:ext cx="3933749" cy="39986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>
            <p:ph idx="4294967295" type="subTitle"/>
          </p:nvPr>
        </p:nvSpPr>
        <p:spPr>
          <a:xfrm>
            <a:off x="4114600" y="1959100"/>
            <a:ext cx="47388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70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is </a:t>
            </a:r>
            <a:endParaRPr b="1" i="0" sz="70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70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Wellbeing?</a:t>
            </a:r>
            <a:endParaRPr b="1" i="0" sz="70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76" name="Google Shape;76;p3" title="TM_LogoTransparentRGB+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25" y="413725"/>
            <a:ext cx="2088448" cy="13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2A4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471350" y="488300"/>
            <a:ext cx="4077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Points:</a:t>
            </a:r>
            <a:br>
              <a:rPr i="1" lang="en" sz="1500">
                <a:solidFill>
                  <a:schemeClr val="dk1"/>
                </a:solidFill>
              </a:rPr>
            </a:br>
            <a:endParaRPr b="1" i="1" sz="1500"/>
          </a:p>
        </p:txBody>
      </p:sp>
      <p:sp>
        <p:nvSpPr>
          <p:cNvPr id="84" name="Google Shape;84;p4"/>
          <p:cNvSpPr txBox="1"/>
          <p:nvPr>
            <p:ph idx="1" type="body"/>
          </p:nvPr>
        </p:nvSpPr>
        <p:spPr>
          <a:xfrm>
            <a:off x="860700" y="1731100"/>
            <a:ext cx="7422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do you feel when you’re looking after yourself?</a:t>
            </a:r>
            <a:endParaRPr b="1" i="1" sz="1100">
              <a:solidFill>
                <a:srgbClr val="04015C"/>
              </a:solidFill>
            </a:endParaRPr>
          </a:p>
        </p:txBody>
      </p:sp>
      <p:pic>
        <p:nvPicPr>
          <p:cNvPr id="85" name="Google Shape;85;p4" title="Professor Pip Invert branch.png"/>
          <p:cNvPicPr preferRelativeResize="0"/>
          <p:nvPr/>
        </p:nvPicPr>
        <p:blipFill rotWithShape="1">
          <a:blip r:embed="rId3">
            <a:alphaModFix/>
          </a:blip>
          <a:srcRect b="40223" l="0" r="23687" t="1003"/>
          <a:stretch/>
        </p:blipFill>
        <p:spPr>
          <a:xfrm>
            <a:off x="5499900" y="921525"/>
            <a:ext cx="3872701" cy="42185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>
            <p:ph idx="1" type="body"/>
          </p:nvPr>
        </p:nvSpPr>
        <p:spPr>
          <a:xfrm>
            <a:off x="860700" y="1236700"/>
            <a:ext cx="7422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2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do you think wellbeing means?</a:t>
            </a:r>
            <a:endParaRPr b="1" i="1" sz="1100">
              <a:solidFill>
                <a:srgbClr val="04015C"/>
              </a:solidFill>
            </a:endParaRPr>
          </a:p>
        </p:txBody>
      </p:sp>
      <p:sp>
        <p:nvSpPr>
          <p:cNvPr id="87" name="Google Shape;87;p4"/>
          <p:cNvSpPr txBox="1"/>
          <p:nvPr>
            <p:ph idx="1" type="body"/>
          </p:nvPr>
        </p:nvSpPr>
        <p:spPr>
          <a:xfrm>
            <a:off x="860700" y="2171750"/>
            <a:ext cx="63438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Can you think of one thing that helps you feel happy or calm?</a:t>
            </a:r>
            <a:endParaRPr b="1" i="1" sz="1500">
              <a:solidFill>
                <a:srgbClr val="04015C"/>
              </a:solidFill>
            </a:endParaRPr>
          </a:p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-1281100" y="1219550"/>
            <a:ext cx="21336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1.</a:t>
            </a:r>
            <a:endParaRPr b="1" sz="19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2.</a:t>
            </a:r>
            <a:endParaRPr b="1" sz="19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3.</a:t>
            </a:r>
            <a:endParaRPr b="1" sz="19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894500" y="2970025"/>
            <a:ext cx="5697900" cy="18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Imagine you are a Luminaut that has crash landed on a strange planet. You meet an inhabitant and they don’t know or understand what a worry is. How would you explain what a worry is to them?</a:t>
            </a:r>
            <a:endParaRPr b="1" i="1" sz="1000">
              <a:solidFill>
                <a:srgbClr val="04015C"/>
              </a:solidFill>
            </a:endParaRPr>
          </a:p>
        </p:txBody>
      </p:sp>
      <p:sp>
        <p:nvSpPr>
          <p:cNvPr id="90" name="Google Shape;90;p4"/>
          <p:cNvSpPr txBox="1"/>
          <p:nvPr>
            <p:ph idx="1" type="body"/>
          </p:nvPr>
        </p:nvSpPr>
        <p:spPr>
          <a:xfrm>
            <a:off x="-1281100" y="2970025"/>
            <a:ext cx="21336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19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4.</a:t>
            </a:r>
            <a:endParaRPr b="1"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idx="4294967295" type="ctrTitle"/>
          </p:nvPr>
        </p:nvSpPr>
        <p:spPr>
          <a:xfrm>
            <a:off x="4114600" y="340400"/>
            <a:ext cx="5266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00"/>
              <a:buFont typeface="Arial"/>
              <a:buNone/>
            </a:pPr>
            <a:r>
              <a:rPr b="1" i="0" lang="en" sz="3822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</a:t>
            </a:r>
            <a:r>
              <a:rPr b="1" i="0" lang="en" sz="56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i="0" sz="56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6" name="Google Shape;96;p5"/>
          <p:cNvSpPr txBox="1"/>
          <p:nvPr>
            <p:ph idx="4294967295" type="subTitle"/>
          </p:nvPr>
        </p:nvSpPr>
        <p:spPr>
          <a:xfrm>
            <a:off x="4114600" y="1028125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2700" u="none" cap="none" strike="noStrike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Week 2</a:t>
            </a:r>
            <a:endParaRPr b="0" i="0" sz="2700" u="none" cap="none" strike="noStrike">
              <a:solidFill>
                <a:srgbClr val="04015C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97" name="Google Shape;97;p5" title="Background2.jpg"/>
          <p:cNvPicPr preferRelativeResize="0"/>
          <p:nvPr/>
        </p:nvPicPr>
        <p:blipFill rotWithShape="1">
          <a:blip r:embed="rId3">
            <a:alphaModFix/>
          </a:blip>
          <a:srcRect b="36373" l="38505" r="140" t="6908"/>
          <a:stretch/>
        </p:blipFill>
        <p:spPr>
          <a:xfrm>
            <a:off x="175" y="100"/>
            <a:ext cx="3933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>
            <p:ph idx="4294967295" type="subTitle"/>
          </p:nvPr>
        </p:nvSpPr>
        <p:spPr>
          <a:xfrm>
            <a:off x="4114600" y="1882900"/>
            <a:ext cx="47388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64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Feelings and Emotions</a:t>
            </a:r>
            <a:endParaRPr b="1" i="0" sz="64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99" name="Google Shape;99;p5" title="TM_LogoTransparentRGB+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100" y="3185500"/>
            <a:ext cx="2088448" cy="13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 title="Platform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" y="-828167"/>
            <a:ext cx="3933901" cy="556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15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6" title="Professor Ghost.png"/>
          <p:cNvPicPr preferRelativeResize="0"/>
          <p:nvPr/>
        </p:nvPicPr>
        <p:blipFill rotWithShape="1">
          <a:blip r:embed="rId3">
            <a:alphaModFix/>
          </a:blip>
          <a:srcRect b="39701" l="12242" r="30279" t="27252"/>
          <a:stretch/>
        </p:blipFill>
        <p:spPr>
          <a:xfrm>
            <a:off x="5832825" y="2451100"/>
            <a:ext cx="3311174" cy="269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471350" y="488300"/>
            <a:ext cx="4077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Points:</a:t>
            </a:r>
            <a:endParaRPr b="1" i="1" sz="15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9" name="Google Shape;109;p6"/>
          <p:cNvSpPr txBox="1"/>
          <p:nvPr>
            <p:ph idx="1" type="body"/>
          </p:nvPr>
        </p:nvSpPr>
        <p:spPr>
          <a:xfrm>
            <a:off x="471350" y="1249400"/>
            <a:ext cx="74226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4015C"/>
              </a:buClr>
              <a:buSzPts val="2200"/>
              <a:buFont typeface="Asap"/>
              <a:buAutoNum type="arabicPeriod"/>
            </a:pPr>
            <a:r>
              <a:rPr lang="en" sz="22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do you feel today?</a:t>
            </a:r>
            <a:endParaRPr sz="22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Can you name some different feelings?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can we do when we feel sad, angry, or frustrated?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can we help a friend who feels upset?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idx="4294967295" type="ctrTitle"/>
          </p:nvPr>
        </p:nvSpPr>
        <p:spPr>
          <a:xfrm>
            <a:off x="4114600" y="340400"/>
            <a:ext cx="5266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00"/>
              <a:buFont typeface="Arial"/>
              <a:buNone/>
            </a:pPr>
            <a:r>
              <a:rPr b="1" i="0" lang="en" sz="3822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</a:t>
            </a:r>
            <a:r>
              <a:rPr b="1" i="0" lang="en" sz="56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i="0" sz="56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5" name="Google Shape;115;p7"/>
          <p:cNvSpPr txBox="1"/>
          <p:nvPr>
            <p:ph idx="4294967295" type="subTitle"/>
          </p:nvPr>
        </p:nvSpPr>
        <p:spPr>
          <a:xfrm>
            <a:off x="4114600" y="1028125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2700" u="none" cap="none" strike="noStrike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Week 3</a:t>
            </a:r>
            <a:endParaRPr b="0" i="0" sz="2700" u="none" cap="none" strike="noStrike">
              <a:solidFill>
                <a:srgbClr val="04015C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116" name="Google Shape;116;p7" title="Background2.jpg"/>
          <p:cNvPicPr preferRelativeResize="0"/>
          <p:nvPr/>
        </p:nvPicPr>
        <p:blipFill rotWithShape="1">
          <a:blip r:embed="rId3">
            <a:alphaModFix/>
          </a:blip>
          <a:srcRect b="36373" l="38505" r="140" t="6908"/>
          <a:stretch/>
        </p:blipFill>
        <p:spPr>
          <a:xfrm>
            <a:off x="175" y="100"/>
            <a:ext cx="3933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/>
          <p:nvPr>
            <p:ph idx="4294967295" type="subTitle"/>
          </p:nvPr>
        </p:nvSpPr>
        <p:spPr>
          <a:xfrm>
            <a:off x="4114600" y="1959100"/>
            <a:ext cx="46332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59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Being Kind to Ourselves</a:t>
            </a:r>
            <a:endParaRPr b="1" i="0" sz="59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18" name="Google Shape;118;p7" title="TM_LogoTransparentRGB+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025" y="413725"/>
            <a:ext cx="2088448" cy="13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 title="Owl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942" y="413725"/>
            <a:ext cx="36366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15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-1509700" y="-1447575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A21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-1901525" y="-1547800"/>
            <a:ext cx="10506300" cy="7501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3EC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471350" y="488300"/>
            <a:ext cx="4077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b="1" lang="en" sz="30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Talking Points:</a:t>
            </a:r>
            <a:br>
              <a:rPr i="1" lang="en" sz="1500">
                <a:solidFill>
                  <a:srgbClr val="04015C"/>
                </a:solidFill>
              </a:rPr>
            </a:br>
            <a:endParaRPr b="1" i="1" sz="1500">
              <a:solidFill>
                <a:srgbClr val="04015C"/>
              </a:solidFill>
            </a:endParaRPr>
          </a:p>
        </p:txBody>
      </p:sp>
      <p:sp>
        <p:nvSpPr>
          <p:cNvPr id="127" name="Google Shape;127;p8"/>
          <p:cNvSpPr txBox="1"/>
          <p:nvPr>
            <p:ph idx="1" type="body"/>
          </p:nvPr>
        </p:nvSpPr>
        <p:spPr>
          <a:xfrm>
            <a:off x="471350" y="1249400"/>
            <a:ext cx="6243900" cy="26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4015C"/>
              </a:buClr>
              <a:buSzPts val="2200"/>
              <a:buFont typeface="Asap"/>
              <a:buAutoNum type="arabicPeriod"/>
            </a:pPr>
            <a:r>
              <a:rPr lang="en" sz="22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What do you like about yourself?</a:t>
            </a:r>
            <a:endParaRPr sz="22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do we look after ourselves when we're feeling tired or overwhelmed?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Why is it important to say kind things to ourselves?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04015C"/>
              </a:buClr>
              <a:buSzPts val="2100"/>
              <a:buFont typeface="Asap"/>
              <a:buAutoNum type="arabicPeriod"/>
            </a:pPr>
            <a:r>
              <a:rPr lang="en" sz="2100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How do you show kindness to yourself and others?</a:t>
            </a:r>
            <a:endParaRPr sz="2100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28" name="Google Shape;128;p8" title="Slime Cap.png"/>
          <p:cNvPicPr preferRelativeResize="0"/>
          <p:nvPr/>
        </p:nvPicPr>
        <p:blipFill rotWithShape="1">
          <a:blip r:embed="rId3">
            <a:alphaModFix/>
          </a:blip>
          <a:srcRect b="30577" l="14891" r="6774" t="25133"/>
          <a:stretch/>
        </p:blipFill>
        <p:spPr>
          <a:xfrm flipH="1">
            <a:off x="6028776" y="2652225"/>
            <a:ext cx="3115224" cy="24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ECF5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idx="4294967295" type="ctrTitle"/>
          </p:nvPr>
        </p:nvSpPr>
        <p:spPr>
          <a:xfrm>
            <a:off x="4114600" y="340400"/>
            <a:ext cx="52665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00"/>
              <a:buFont typeface="Arial"/>
              <a:buNone/>
            </a:pPr>
            <a:r>
              <a:rPr b="1" i="0" lang="en" sz="3822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Lumi Nova Club</a:t>
            </a:r>
            <a:r>
              <a:rPr b="1" i="0" lang="en" sz="56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 </a:t>
            </a:r>
            <a:endParaRPr b="1" i="0" sz="56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4" name="Google Shape;134;p9"/>
          <p:cNvSpPr txBox="1"/>
          <p:nvPr>
            <p:ph idx="4294967295" type="subTitle"/>
          </p:nvPr>
        </p:nvSpPr>
        <p:spPr>
          <a:xfrm>
            <a:off x="4114600" y="1028125"/>
            <a:ext cx="4300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2700" u="none" cap="none" strike="noStrike">
                <a:solidFill>
                  <a:srgbClr val="04015C"/>
                </a:solidFill>
                <a:latin typeface="Asap Medium"/>
                <a:ea typeface="Asap Medium"/>
                <a:cs typeface="Asap Medium"/>
                <a:sym typeface="Asap Medium"/>
              </a:rPr>
              <a:t>Week 4</a:t>
            </a:r>
            <a:endParaRPr b="0" i="0" sz="2700" u="none" cap="none" strike="noStrike">
              <a:solidFill>
                <a:srgbClr val="04015C"/>
              </a:solidFill>
              <a:latin typeface="Asap Medium"/>
              <a:ea typeface="Asap Medium"/>
              <a:cs typeface="Asap Medium"/>
              <a:sym typeface="Asap Medium"/>
            </a:endParaRPr>
          </a:p>
        </p:txBody>
      </p:sp>
      <p:pic>
        <p:nvPicPr>
          <p:cNvPr id="135" name="Google Shape;135;p9" title="Background2.jpg"/>
          <p:cNvPicPr preferRelativeResize="0"/>
          <p:nvPr/>
        </p:nvPicPr>
        <p:blipFill rotWithShape="1">
          <a:blip r:embed="rId3">
            <a:alphaModFix/>
          </a:blip>
          <a:srcRect b="36373" l="38505" r="140" t="6908"/>
          <a:stretch/>
        </p:blipFill>
        <p:spPr>
          <a:xfrm>
            <a:off x="175" y="100"/>
            <a:ext cx="3933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 title="Slime.png"/>
          <p:cNvPicPr preferRelativeResize="0"/>
          <p:nvPr/>
        </p:nvPicPr>
        <p:blipFill rotWithShape="1">
          <a:blip r:embed="rId4">
            <a:alphaModFix/>
          </a:blip>
          <a:srcRect b="0" l="0" r="0" t="28129"/>
          <a:stretch/>
        </p:blipFill>
        <p:spPr>
          <a:xfrm>
            <a:off x="0" y="1527975"/>
            <a:ext cx="3933749" cy="3998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>
            <p:ph idx="4294967295" type="subTitle"/>
          </p:nvPr>
        </p:nvSpPr>
        <p:spPr>
          <a:xfrm>
            <a:off x="4114600" y="1959100"/>
            <a:ext cx="47388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" sz="5300" u="none" cap="none" strike="noStrike">
                <a:solidFill>
                  <a:srgbClr val="04015C"/>
                </a:solidFill>
                <a:latin typeface="Asap"/>
                <a:ea typeface="Asap"/>
                <a:cs typeface="Asap"/>
                <a:sym typeface="Asap"/>
              </a:rPr>
              <a:t>Healthy Habits and Choices</a:t>
            </a:r>
            <a:endParaRPr b="1" i="0" sz="5300" u="none" cap="none" strike="noStrike">
              <a:solidFill>
                <a:srgbClr val="04015C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38" name="Google Shape;138;p9" title="TM_LogoTransparentRGB+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025" y="413725"/>
            <a:ext cx="2088448" cy="13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