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 id="2147483659" r:id="rId4"/>
    <p:sldMasterId id="2147483671"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9144000" cy="6858000" type="screen4x3"/>
  <p:notesSz cx="6797675" cy="9926638"/>
  <p:embeddedFontLst>
    <p:embeddedFont>
      <p:font typeface="Lato" panose="020F05020202040302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zaS3fnnUUgcfgPyKafjBLXd95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E7235D-2CFF-4D4F-87AC-953DD7A15F15}">
  <a:tblStyle styleId="{58E7235D-2CFF-4D4F-87AC-953DD7A15F1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17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679768" y="4715155"/>
            <a:ext cx="5438139" cy="4466988"/>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E_obLCQ3Gt0&amp;t=1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1</a:t>
            </a:fld>
            <a:endParaRPr sz="1300" b="0" i="0" u="none" strike="noStrike" cap="none">
              <a:solidFill>
                <a:srgbClr val="000000"/>
              </a:solidFill>
              <a:latin typeface="Times New Roman"/>
              <a:ea typeface="Times New Roman"/>
              <a:cs typeface="Times New Roman"/>
              <a:sym typeface="Times New Roman"/>
            </a:endParaRPr>
          </a:p>
        </p:txBody>
      </p:sp>
      <p:sp>
        <p:nvSpPr>
          <p:cNvPr id="141" name="Google Shape;14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1:notes"/>
          <p:cNvSpPr txBox="1">
            <a:spLocks noGrp="1"/>
          </p:cNvSpPr>
          <p:nvPr>
            <p:ph type="body" idx="1"/>
          </p:nvPr>
        </p:nvSpPr>
        <p:spPr>
          <a:xfrm>
            <a:off x="679768" y="4715155"/>
            <a:ext cx="5438139" cy="44669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Understanding the Child in Me: </a:t>
            </a:r>
            <a:r>
              <a:rPr lang="en-GB" u="sng">
                <a:solidFill>
                  <a:schemeClr val="hlink"/>
                </a:solidFill>
                <a:hlinkClick r:id="rId3"/>
              </a:rPr>
              <a:t>(2) Understanding the Child in Me | By Ceri Walker - YouTube</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2:notes"/>
          <p:cNvSpPr txBox="1">
            <a:spLocks noGrp="1"/>
          </p:cNvSpPr>
          <p:nvPr>
            <p:ph type="body" idx="1"/>
          </p:nvPr>
        </p:nvSpPr>
        <p:spPr>
          <a:xfrm>
            <a:off x="679768" y="4715155"/>
            <a:ext cx="5438139" cy="4466988"/>
          </a:xfrm>
          <a:prstGeom prst="rect">
            <a:avLst/>
          </a:prstGeom>
          <a:noFill/>
          <a:ln>
            <a:noFill/>
          </a:ln>
        </p:spPr>
        <p:txBody>
          <a:bodyPr spcFirstLastPara="1" wrap="square" lIns="91425" tIns="91425" rIns="91425" bIns="91425" anchor="t" anchorCtr="0">
            <a:noAutofit/>
          </a:bodyPr>
          <a:lstStyle/>
          <a:p>
            <a:pPr marL="228600" lvl="0" indent="-22860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Title: Understanding the Impact of Parental Alcoholism</a:t>
            </a:r>
            <a:endParaRPr/>
          </a:p>
          <a:p>
            <a:pPr marL="228600" lvl="0" indent="-22860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Objective: By the end of this lesson, you will gain an understanding alcoholism of Nacoa (The National Association for Children of Alcoholics), how to access support, and the impact of parental alcoholism on children and families.</a:t>
            </a:r>
            <a:endParaRPr/>
          </a:p>
          <a:p>
            <a:pPr marL="228600" lvl="0" indent="-22860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Create a safe place for students, you can say: </a:t>
            </a:r>
            <a:endParaRPr/>
          </a:p>
          <a:p>
            <a:pPr marL="228600" lvl="0" indent="-158750" algn="l" rtl="0">
              <a:spcBef>
                <a:spcPts val="0"/>
              </a:spcBef>
              <a:spcAft>
                <a:spcPts val="0"/>
              </a:spcAft>
              <a:buClr>
                <a:schemeClr val="dk1"/>
              </a:buClr>
              <a:buSzPts val="1100"/>
              <a:buFont typeface="Arial"/>
              <a:buNone/>
            </a:pPr>
            <a:endParaRPr b="0" i="1" u="none" strike="noStrike">
              <a:solidFill>
                <a:srgbClr val="000000"/>
              </a:solidFill>
              <a:latin typeface="Arial"/>
              <a:ea typeface="Arial"/>
              <a:cs typeface="Arial"/>
              <a:sym typeface="Arial"/>
            </a:endParaRPr>
          </a:p>
          <a:p>
            <a:pPr marL="171450" lvl="0" indent="-17145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“Hello everyone, before we start today's lesson, I'd like to talk about creating a safe and supportive environment for all of us.</a:t>
            </a:r>
            <a:endParaRPr/>
          </a:p>
          <a:p>
            <a:pPr marL="0" lvl="0" indent="0" algn="l" rtl="0">
              <a:spcBef>
                <a:spcPts val="0"/>
              </a:spcBef>
              <a:spcAft>
                <a:spcPts val="0"/>
              </a:spcAft>
              <a:buClr>
                <a:srgbClr val="000000"/>
              </a:buClr>
              <a:buSzPts val="1100"/>
              <a:buFont typeface="Arial"/>
              <a:buNone/>
            </a:pPr>
            <a:r>
              <a:rPr lang="en-GB" b="0" i="0" u="none" strike="noStrike">
                <a:solidFill>
                  <a:srgbClr val="000000"/>
                </a:solidFill>
                <a:latin typeface="Arial"/>
                <a:ea typeface="Arial"/>
                <a:cs typeface="Arial"/>
                <a:sym typeface="Arial"/>
              </a:rPr>
              <a:t>First and foremost, this is a safe space. </a:t>
            </a:r>
            <a:endParaRPr/>
          </a:p>
          <a:p>
            <a:pPr marL="171450" lvl="0" indent="-17145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We also want to be sensitive to the fact that some of you may have personal experiences with the topic we're discussing today, like having a family member affected by alcoholism. It's crucial for us to support students who might be affected by the lesson content but don't want to be identified as a child of an alcoholic. </a:t>
            </a:r>
            <a:endParaRPr/>
          </a:p>
          <a:p>
            <a:pPr marL="0" lvl="0" indent="0" algn="l" rtl="0">
              <a:spcBef>
                <a:spcPts val="0"/>
              </a:spcBef>
              <a:spcAft>
                <a:spcPts val="0"/>
              </a:spcAft>
              <a:buClr>
                <a:schemeClr val="dk1"/>
              </a:buClr>
              <a:buSzPts val="1100"/>
              <a:buFont typeface="Arial"/>
              <a:buNone/>
            </a:pPr>
            <a:endParaRPr b="0" i="0" u="none" strike="noStrike">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GB" b="0" i="0" u="none" strike="noStrike">
                <a:solidFill>
                  <a:srgbClr val="000000"/>
                </a:solidFill>
                <a:latin typeface="Arial"/>
                <a:ea typeface="Arial"/>
                <a:cs typeface="Arial"/>
                <a:sym typeface="Arial"/>
              </a:rPr>
              <a:t>Here are some strategies to make sure everyone feels comfortable:</a:t>
            </a:r>
            <a:endParaRPr/>
          </a:p>
          <a:p>
            <a:pPr marL="0" lvl="0" indent="0" algn="l" rtl="0">
              <a:spcBef>
                <a:spcPts val="0"/>
              </a:spcBef>
              <a:spcAft>
                <a:spcPts val="0"/>
              </a:spcAft>
              <a:buClr>
                <a:schemeClr val="dk1"/>
              </a:buClr>
              <a:buSzPts val="1100"/>
              <a:buFont typeface="Arial"/>
              <a:buNone/>
            </a:pPr>
            <a:endParaRPr b="0" i="0" u="none" strike="noStrike">
              <a:solidFill>
                <a:srgbClr val="000000"/>
              </a:solidFill>
              <a:latin typeface="Arial"/>
              <a:ea typeface="Arial"/>
              <a:cs typeface="Arial"/>
              <a:sym typeface="Arial"/>
            </a:endParaRPr>
          </a:p>
          <a:p>
            <a:pPr marL="228600" lvl="0" indent="-22860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You can express your thoughts and feelings without fear of judgment. </a:t>
            </a:r>
            <a:endParaRPr/>
          </a:p>
          <a:p>
            <a:pPr marL="228600" lvl="0" indent="-22860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I want you to know that it's okay to take a step back if, at any point, the content we cover becomes upsetting for you. You don't need to explain why you need a break – just take one if you feel it's necessary.</a:t>
            </a:r>
            <a:endParaRPr/>
          </a:p>
          <a:p>
            <a:pPr marL="228600" lvl="0" indent="-22860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We provide a non-judgmental space where you can talk openly about sensitive topics.</a:t>
            </a:r>
            <a:endParaRPr/>
          </a:p>
          <a:p>
            <a:pPr marL="228600" lvl="0" indent="-22860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We use inclusive language, like 'some people' or 'families affected by alcoholism,' to avoid making assumptions about anyone's background.</a:t>
            </a:r>
            <a:endParaRPr/>
          </a:p>
          <a:p>
            <a:pPr marL="228600" lvl="0" indent="-22860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If you ever want to discuss your concerns or feelings privately, you can talk to myself or another teacher or Nacoa. You don't have to share in the group if you're not comfortable.</a:t>
            </a:r>
            <a:endParaRPr/>
          </a:p>
          <a:p>
            <a:pPr marL="228600" lvl="0" indent="-22860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You are not obligated to share personal experiences. It's entirely up to you what you want to disclose, and we respect your boundaries.</a:t>
            </a:r>
            <a:endParaRPr/>
          </a:p>
          <a:p>
            <a:pPr marL="228600" lvl="0" indent="-22860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Finally, we'll give a heads-up about any sensitive content before we dive into it. If at any point you feel uncomfortable, you can choose not to participate in that particular discussion or activity.</a:t>
            </a:r>
            <a:endParaRPr/>
          </a:p>
          <a:p>
            <a:pPr marL="228600" lvl="0" indent="-228600" algn="l" rtl="0">
              <a:spcBef>
                <a:spcPts val="0"/>
              </a:spcBef>
              <a:spcAft>
                <a:spcPts val="0"/>
              </a:spcAft>
              <a:buClr>
                <a:srgbClr val="000000"/>
              </a:buClr>
              <a:buSzPts val="1100"/>
              <a:buFont typeface="Arial"/>
              <a:buChar char="•"/>
            </a:pPr>
            <a:r>
              <a:rPr lang="en-GB" b="0" i="0" u="none" strike="noStrike">
                <a:solidFill>
                  <a:srgbClr val="000000"/>
                </a:solidFill>
                <a:latin typeface="Arial"/>
                <a:ea typeface="Arial"/>
                <a:cs typeface="Arial"/>
                <a:sym typeface="Arial"/>
              </a:rPr>
              <a:t>Our goal is to make sure this is a space where everyone feels safe, heard, and respected. If you have any questions or concerns, please don't hesitate to let us know.</a:t>
            </a:r>
            <a:endParaRPr/>
          </a:p>
          <a:p>
            <a:pPr marL="228600" lvl="0" indent="-158750" algn="l" rtl="0">
              <a:spcBef>
                <a:spcPts val="0"/>
              </a:spcBef>
              <a:spcAft>
                <a:spcPts val="0"/>
              </a:spcAft>
              <a:buClr>
                <a:schemeClr val="dk1"/>
              </a:buClr>
              <a:buSzPts val="1100"/>
              <a:buFont typeface="Arial"/>
              <a:buNone/>
            </a:pPr>
            <a:endParaRPr b="0" i="0" u="none" strike="noStrike">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GB" b="0" i="0" u="none" strike="noStrike">
                <a:solidFill>
                  <a:srgbClr val="000000"/>
                </a:solidFill>
                <a:latin typeface="Arial"/>
                <a:ea typeface="Arial"/>
                <a:cs typeface="Arial"/>
                <a:sym typeface="Arial"/>
              </a:rPr>
              <a:t> Let's get started with our lesson.”</a:t>
            </a:r>
            <a:endParaRPr/>
          </a:p>
          <a:p>
            <a:pPr marL="228600" lvl="0" indent="-158750" algn="l" rtl="0">
              <a:spcBef>
                <a:spcPts val="0"/>
              </a:spcBef>
              <a:spcAft>
                <a:spcPts val="0"/>
              </a:spcAft>
              <a:buClr>
                <a:schemeClr val="dk1"/>
              </a:buClr>
              <a:buSzPts val="1100"/>
              <a:buFont typeface="Arial"/>
              <a:buNone/>
            </a:pPr>
            <a:endParaRPr b="0" i="1" u="none" strike="noStrike">
              <a:solidFill>
                <a:srgbClr val="000000"/>
              </a:solidFill>
              <a:latin typeface="Arial"/>
              <a:ea typeface="Arial"/>
              <a:cs typeface="Arial"/>
              <a:sym typeface="Arial"/>
            </a:endParaRPr>
          </a:p>
        </p:txBody>
      </p:sp>
      <p:sp>
        <p:nvSpPr>
          <p:cNvPr id="150" name="Google Shape;150;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2</a:t>
            </a:fld>
            <a:endParaRPr sz="13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3</a:t>
            </a:fld>
            <a:endParaRPr sz="1300" b="0" i="0" u="none" strike="noStrike" cap="none">
              <a:solidFill>
                <a:srgbClr val="000000"/>
              </a:solidFill>
              <a:latin typeface="Times New Roman"/>
              <a:ea typeface="Times New Roman"/>
              <a:cs typeface="Times New Roman"/>
              <a:sym typeface="Times New Roman"/>
            </a:endParaRPr>
          </a:p>
        </p:txBody>
      </p:sp>
      <p:sp>
        <p:nvSpPr>
          <p:cNvPr id="154" name="Google Shape;15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3:notes"/>
          <p:cNvSpPr txBox="1">
            <a:spLocks noGrp="1"/>
          </p:cNvSpPr>
          <p:nvPr>
            <p:ph type="body" idx="1"/>
          </p:nvPr>
        </p:nvSpPr>
        <p:spPr>
          <a:xfrm>
            <a:off x="679768" y="4715155"/>
            <a:ext cx="5438139" cy="4466988"/>
          </a:xfrm>
          <a:prstGeom prst="rect">
            <a:avLst/>
          </a:prstGeom>
          <a:noFill/>
          <a:ln>
            <a:noFill/>
          </a:ln>
        </p:spPr>
        <p:txBody>
          <a:bodyPr spcFirstLastPara="1" wrap="square" lIns="91425" tIns="91425" rIns="91425" bIns="91425" anchor="t" anchorCtr="0">
            <a:noAutofit/>
          </a:bodyPr>
          <a:lstStyle/>
          <a:p>
            <a:pPr marL="298450" marR="41275" lvl="0" indent="-285750" algn="just" rtl="0">
              <a:lnSpc>
                <a:spcPct val="100000"/>
              </a:lnSpc>
              <a:spcBef>
                <a:spcPts val="0"/>
              </a:spcBef>
              <a:spcAft>
                <a:spcPts val="0"/>
              </a:spcAft>
              <a:buClr>
                <a:schemeClr val="dk1"/>
              </a:buClr>
              <a:buSzPts val="1400"/>
              <a:buFont typeface="Arial"/>
              <a:buChar char="•"/>
            </a:pPr>
            <a:r>
              <a:rPr lang="en-GB" sz="1400">
                <a:latin typeface="Arial"/>
                <a:ea typeface="Arial"/>
                <a:cs typeface="Arial"/>
                <a:sym typeface="Arial"/>
              </a:rPr>
              <a:t>Nacoa (The National Association for Children of Alcoholics) was founded in 1990 to address the needs of children affected </a:t>
            </a:r>
            <a:r>
              <a:rPr lang="en-GB" sz="2000" b="0" i="0" u="none" strike="noStrike">
                <a:solidFill>
                  <a:srgbClr val="444444"/>
                </a:solidFill>
                <a:latin typeface="Lato"/>
                <a:ea typeface="Lato"/>
                <a:cs typeface="Lato"/>
                <a:sym typeface="Lato"/>
              </a:rPr>
              <a:t>by a parent’s drinking or similar addictive problem.</a:t>
            </a:r>
            <a:endParaRPr/>
          </a:p>
          <a:p>
            <a:pPr marL="12700" marR="41275" lvl="0" indent="0" algn="just" rtl="0">
              <a:lnSpc>
                <a:spcPct val="100000"/>
              </a:lnSpc>
              <a:spcBef>
                <a:spcPts val="1210"/>
              </a:spcBef>
              <a:spcAft>
                <a:spcPts val="0"/>
              </a:spcAft>
              <a:buClr>
                <a:schemeClr val="dk1"/>
              </a:buClr>
              <a:buSzPts val="2000"/>
              <a:buFont typeface="Arial"/>
              <a:buNone/>
            </a:pPr>
            <a:endParaRPr sz="2000" b="0" i="0" u="none" strike="noStrike">
              <a:solidFill>
                <a:srgbClr val="444444"/>
              </a:solidFill>
              <a:latin typeface="Lato"/>
              <a:ea typeface="Lato"/>
              <a:cs typeface="Lato"/>
              <a:sym typeface="Lato"/>
            </a:endParaRPr>
          </a:p>
          <a:p>
            <a:pPr marL="355600" marR="41275" lvl="0" indent="-342900" algn="just" rtl="0">
              <a:lnSpc>
                <a:spcPct val="100000"/>
              </a:lnSpc>
              <a:spcBef>
                <a:spcPts val="1210"/>
              </a:spcBef>
              <a:spcAft>
                <a:spcPts val="0"/>
              </a:spcAft>
              <a:buClr>
                <a:srgbClr val="444444"/>
              </a:buClr>
              <a:buSzPts val="2000"/>
              <a:buFont typeface="Arial"/>
              <a:buChar char="•"/>
            </a:pPr>
            <a:r>
              <a:rPr lang="en-GB" sz="2000" b="0" i="0" u="none" strike="noStrike">
                <a:solidFill>
                  <a:srgbClr val="444444"/>
                </a:solidFill>
                <a:latin typeface="Lato"/>
                <a:ea typeface="Lato"/>
                <a:cs typeface="Lato"/>
                <a:sym typeface="Lato"/>
              </a:rPr>
              <a:t>This national charity aims to …</a:t>
            </a:r>
            <a:endParaRPr/>
          </a:p>
          <a:p>
            <a:pPr marL="469900" marR="41275" lvl="0" indent="-457200" algn="just" rtl="0">
              <a:lnSpc>
                <a:spcPct val="100000"/>
              </a:lnSpc>
              <a:spcBef>
                <a:spcPts val="1210"/>
              </a:spcBef>
              <a:spcAft>
                <a:spcPts val="0"/>
              </a:spcAft>
              <a:buClr>
                <a:srgbClr val="444444"/>
              </a:buClr>
              <a:buSzPts val="2000"/>
              <a:buFont typeface="Arial"/>
              <a:buAutoNum type="arabicPeriod"/>
            </a:pPr>
            <a:r>
              <a:rPr lang="en-GB" sz="2000" b="0" i="0" u="none" strike="noStrike">
                <a:solidFill>
                  <a:srgbClr val="444444"/>
                </a:solidFill>
                <a:latin typeface="Lato"/>
                <a:ea typeface="Lato"/>
                <a:cs typeface="Lato"/>
                <a:sym typeface="Lato"/>
              </a:rPr>
              <a:t>To offer information, advice and support for children affected by a parent’s drinking</a:t>
            </a:r>
            <a:endParaRPr/>
          </a:p>
          <a:p>
            <a:pPr marL="469900" marR="41275" lvl="0" indent="-457200" algn="just" rtl="0">
              <a:lnSpc>
                <a:spcPct val="100000"/>
              </a:lnSpc>
              <a:spcBef>
                <a:spcPts val="1210"/>
              </a:spcBef>
              <a:spcAft>
                <a:spcPts val="0"/>
              </a:spcAft>
              <a:buClr>
                <a:srgbClr val="444444"/>
              </a:buClr>
              <a:buSzPts val="2000"/>
              <a:buFont typeface="Arial"/>
              <a:buAutoNum type="arabicPeriod"/>
            </a:pPr>
            <a:r>
              <a:rPr lang="en-GB" sz="2000" b="0" i="0" u="none" strike="noStrike">
                <a:solidFill>
                  <a:srgbClr val="444444"/>
                </a:solidFill>
                <a:latin typeface="Lato"/>
                <a:ea typeface="Lato"/>
                <a:cs typeface="Lato"/>
                <a:sym typeface="Lato"/>
              </a:rPr>
              <a:t>To reach professionals working with them.</a:t>
            </a:r>
            <a:endParaRPr/>
          </a:p>
          <a:p>
            <a:pPr marL="469900" marR="41275" lvl="0" indent="-457200" algn="just" rtl="0">
              <a:lnSpc>
                <a:spcPct val="100000"/>
              </a:lnSpc>
              <a:spcBef>
                <a:spcPts val="1210"/>
              </a:spcBef>
              <a:spcAft>
                <a:spcPts val="0"/>
              </a:spcAft>
              <a:buClr>
                <a:srgbClr val="444444"/>
              </a:buClr>
              <a:buSzPts val="2000"/>
              <a:buFont typeface="Arial"/>
              <a:buAutoNum type="arabicPeriod"/>
            </a:pPr>
            <a:r>
              <a:rPr lang="en-GB" sz="2000" b="0" i="0" u="none" strike="noStrike">
                <a:solidFill>
                  <a:srgbClr val="444444"/>
                </a:solidFill>
                <a:latin typeface="Lato"/>
                <a:ea typeface="Lato"/>
                <a:cs typeface="Lato"/>
                <a:sym typeface="Lato"/>
              </a:rPr>
              <a:t>To raise awareness of the problems they face and how to help</a:t>
            </a:r>
            <a:endParaRPr/>
          </a:p>
          <a:p>
            <a:pPr marL="469900" marR="41275" lvl="0" indent="-457200" algn="just" rtl="0">
              <a:lnSpc>
                <a:spcPct val="100000"/>
              </a:lnSpc>
              <a:spcBef>
                <a:spcPts val="1210"/>
              </a:spcBef>
              <a:spcAft>
                <a:spcPts val="0"/>
              </a:spcAft>
              <a:buClr>
                <a:srgbClr val="444444"/>
              </a:buClr>
              <a:buSzPts val="2000"/>
              <a:buFont typeface="Arial"/>
              <a:buAutoNum type="arabicPeriod"/>
            </a:pPr>
            <a:r>
              <a:rPr lang="en-GB" sz="2000" b="0" i="0" u="none" strike="noStrike">
                <a:solidFill>
                  <a:srgbClr val="444444"/>
                </a:solidFill>
                <a:latin typeface="Lato"/>
                <a:ea typeface="Lato"/>
                <a:cs typeface="Lato"/>
                <a:sym typeface="Lato"/>
              </a:rPr>
              <a:t>To promote research into their problems and prevention of alcohol problems developing in this vulnerable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4</a:t>
            </a:fld>
            <a:endParaRPr sz="1300" b="0" i="0" u="none" strike="noStrike" cap="none">
              <a:solidFill>
                <a:srgbClr val="000000"/>
              </a:solidFill>
              <a:latin typeface="Times New Roman"/>
              <a:ea typeface="Times New Roman"/>
              <a:cs typeface="Times New Roman"/>
              <a:sym typeface="Times New Roman"/>
            </a:endParaRPr>
          </a:p>
        </p:txBody>
      </p:sp>
      <p:sp>
        <p:nvSpPr>
          <p:cNvPr id="160" name="Google Shape;16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4:notes"/>
          <p:cNvSpPr txBox="1">
            <a:spLocks noGrp="1"/>
          </p:cNvSpPr>
          <p:nvPr>
            <p:ph type="body" idx="1"/>
          </p:nvPr>
        </p:nvSpPr>
        <p:spPr>
          <a:xfrm>
            <a:off x="679768" y="4715155"/>
            <a:ext cx="5438139" cy="44669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Nacoa’s work includes a free helpline by telephone, email and letter</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Nacoa has received over: 370,000 helpline calls</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Confidential, non-judgemental help and support for everyone affected by a parent’s drinking</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Some children and young people contact once, others many times over weeks, months or years</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They signpost to local services if you wish and they will still remain available</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The Nacoa website has received over 1 million visits. It includes personal experiences, ways to help, FAQs, videos, publications and research. All publications are available and printable from our Nacoa website. Instant chat with the helpline is currently available on Thursday but will extend to more days in the future.</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Nacoa Social Media Platforms Instagram, Facebook, Twitter, Tiktok as well as Linked in. They have received over 220,000 contacts</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Nacoa has Publications for children, young people, adults and professionals </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Nacoa takes part and produces research to identify problems and prevent alcohol dependency developing</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Nacoa’s Media and Speaker panels take part in interviews and other media activities to spread awareness of the issues faced by children of alcohol dependents and how alcohol dependency can affect the family. Aiming to reduce stigma and make listeners aware of the support available to them and help them feel less alone.</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228600" lvl="0" indent="-158750" algn="l" rtl="0">
              <a:spcBef>
                <a:spcPts val="0"/>
              </a:spcBef>
              <a:spcAft>
                <a:spcPts val="0"/>
              </a:spcAft>
              <a:buClr>
                <a:schemeClr val="dk1"/>
              </a:buClr>
              <a:buSzPts val="1100"/>
              <a:buFont typeface="Arial"/>
              <a:buNone/>
            </a:pP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5</a:t>
            </a:fld>
            <a:endParaRPr sz="1300" b="0" i="0" u="none" strike="noStrike" cap="none">
              <a:solidFill>
                <a:srgbClr val="000000"/>
              </a:solidFill>
              <a:latin typeface="Times New Roman"/>
              <a:ea typeface="Times New Roman"/>
              <a:cs typeface="Times New Roman"/>
              <a:sym typeface="Times New Roman"/>
            </a:endParaRPr>
          </a:p>
        </p:txBody>
      </p:sp>
      <p:sp>
        <p:nvSpPr>
          <p:cNvPr id="168" name="Google Shape;16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5:notes"/>
          <p:cNvSpPr txBox="1">
            <a:spLocks noGrp="1"/>
          </p:cNvSpPr>
          <p:nvPr>
            <p:ph type="body" idx="1"/>
          </p:nvPr>
        </p:nvSpPr>
        <p:spPr>
          <a:xfrm>
            <a:off x="679768" y="4715155"/>
            <a:ext cx="5438139" cy="44669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Nacoa offers a simple, non-judgemental approach understanding that everyone has a different relationship with alcohol:</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Alcohol dependency is a family illness, even if only one or two people drink, it can affect the whole family.</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 For some people, alcohol isn’t an issue and is used in a responsible way. For others it can cause problems, distress and upset within the family. </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People suffering with alcoholism organise their lives around alcohol, alcohol often becomes their main focus. It’s not about a lack of love, but as the person drinking organises their life around alcohol.</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Alcohol dependency is like an illness and can affect people of all ages and from all walks of life. People with alcohol problems have lost control over their drinking and usually need help in order to stop. Sometimes people may continue to drink despite negative effects on their lives, their health, and those around them.</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families may have ongoing problems, conflicts, or difficulties that affect the well-being and happiness of its members. These problems might include frequent arguments, lack of communication, or issues related to addiction, abuse, or mental health. In a dysfunctional family, the relationships between family members may not be as supportive or healthy as they should be, which can make it challenging for everyone to thrive and be their best selves. </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Living with someone who drinks too much can be chaotic and lead to other problems. Parents may have money worries, argue, become violent or withdraw from family life, suffering with anxiety, depression and mood swings. What’s OK one day may not be the next. Children often feel confused, frightened, anxious, lonely, guilty and ashamed. Home can be a very frightening place to be.</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A child of an alcoholic can be 1 or 101. Whatever their age, it doesn't change the fact that their parent, step-parent or carer is, or has been, dependent on alcohol, along with the problems this brings. </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Many families keep alcohol problems a secret, so sometimes for people affected, it can feel like they are the only one. However, 1 in 5 children in the UK live with a parent who drinks hazardously. </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Rarely is alcoholism is an isolated problem. [Read research paragraph].</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Hidden harm – about 81% of parents that drink too much are not receiving any treatment</a:t>
            </a:r>
            <a:endParaRPr/>
          </a:p>
          <a:p>
            <a:pPr marL="228600" lvl="0" indent="-15875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Person-centred approach: </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Nacoa helps anyone affected by this to break the silence, develop healthy coping strategies and identify who can help in their family and friends. Nacoa Provide ongoing support with daily challenges and in crisis situations, but can also celebrate their triumphs with them (as some children have no one to do this with). </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6</a:t>
            </a:fld>
            <a:endParaRPr sz="1300" b="0" i="0" u="none" strike="noStrike" cap="none">
              <a:solidFill>
                <a:srgbClr val="000000"/>
              </a:solidFill>
              <a:latin typeface="Times New Roman"/>
              <a:ea typeface="Times New Roman"/>
              <a:cs typeface="Times New Roman"/>
              <a:sym typeface="Times New Roman"/>
            </a:endParaRPr>
          </a:p>
        </p:txBody>
      </p:sp>
      <p:sp>
        <p:nvSpPr>
          <p:cNvPr id="177" name="Google Shape;17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6:notes"/>
          <p:cNvSpPr txBox="1">
            <a:spLocks noGrp="1"/>
          </p:cNvSpPr>
          <p:nvPr>
            <p:ph type="body" idx="1"/>
          </p:nvPr>
        </p:nvSpPr>
        <p:spPr>
          <a:xfrm>
            <a:off x="679768" y="4715155"/>
            <a:ext cx="5438139" cy="44669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1.[Read the first paragraph on the slide]</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2. [Go through the following bullet points]:</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Feelings of guilt and shame — feeling like they are to blame</a:t>
            </a:r>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It is common for these children to feel that they have somehow caused the problem.</a:t>
            </a:r>
            <a:endParaRPr/>
          </a:p>
          <a:p>
            <a:pPr marL="171450" lvl="0" indent="-101600" algn="l" rtl="0">
              <a:spcBef>
                <a:spcPts val="0"/>
              </a:spcBef>
              <a:spcAft>
                <a:spcPts val="0"/>
              </a:spcAft>
              <a:buClr>
                <a:schemeClr val="dk1"/>
              </a:buClr>
              <a:buSzPts val="1100"/>
              <a:buFont typeface="Arial"/>
              <a:buNone/>
            </a:pPr>
            <a:endParaRPr>
              <a:latin typeface="Arial"/>
              <a:ea typeface="Arial"/>
              <a:cs typeface="Arial"/>
              <a:sym typeface="Arial"/>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Developing unhealthy defences to deal with emotional pain</a:t>
            </a:r>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Attempting to control fear, anger, hurt shame and blame rather than dealing with problems as they arise.</a:t>
            </a:r>
            <a:endParaRPr/>
          </a:p>
          <a:p>
            <a:pPr marL="171450" lvl="0" indent="-101600" algn="l" rtl="0">
              <a:spcBef>
                <a:spcPts val="0"/>
              </a:spcBef>
              <a:spcAft>
                <a:spcPts val="0"/>
              </a:spcAft>
              <a:buClr>
                <a:schemeClr val="dk1"/>
              </a:buClr>
              <a:buSzPts val="1100"/>
              <a:buFont typeface="Arial"/>
              <a:buNone/>
            </a:pPr>
            <a:endParaRPr>
              <a:latin typeface="Arial"/>
              <a:ea typeface="Arial"/>
              <a:cs typeface="Arial"/>
              <a:sym typeface="Arial"/>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Being unable to identify or express feelings</a:t>
            </a:r>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Children keep quiet about problems, do not develop trust in others and eventually suppress their feelings</a:t>
            </a:r>
            <a:endParaRPr/>
          </a:p>
          <a:p>
            <a:pPr marL="171450" lvl="0" indent="-101600" algn="l" rtl="0">
              <a:spcBef>
                <a:spcPts val="0"/>
              </a:spcBef>
              <a:spcAft>
                <a:spcPts val="0"/>
              </a:spcAft>
              <a:buClr>
                <a:schemeClr val="dk1"/>
              </a:buClr>
              <a:buSzPts val="1100"/>
              <a:buFont typeface="Arial"/>
              <a:buNone/>
            </a:pPr>
            <a:endParaRPr>
              <a:latin typeface="Arial"/>
              <a:ea typeface="Arial"/>
              <a:cs typeface="Arial"/>
              <a:sym typeface="Arial"/>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 Find making and maintaining healthy relationships difficult</a:t>
            </a:r>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Growing up with crisis is the norm, thus similar relationships will be sought because they are familiar. There may be a fear of abandonment.</a:t>
            </a:r>
            <a:endParaRPr/>
          </a:p>
          <a:p>
            <a:pPr marL="171450" lvl="0" indent="-101600" algn="l" rtl="0">
              <a:spcBef>
                <a:spcPts val="0"/>
              </a:spcBef>
              <a:spcAft>
                <a:spcPts val="0"/>
              </a:spcAft>
              <a:buClr>
                <a:schemeClr val="dk1"/>
              </a:buClr>
              <a:buSzPts val="1100"/>
              <a:buFont typeface="Arial"/>
              <a:buNone/>
            </a:pPr>
            <a:endParaRPr>
              <a:latin typeface="Arial"/>
              <a:ea typeface="Arial"/>
              <a:cs typeface="Arial"/>
              <a:sym typeface="Arial"/>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 Denial and/or minimisation of past and current problems</a:t>
            </a:r>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This might include an ability to normalise trauma and crisis as it is familiar and justify situations or behaviours.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Times New Roman"/>
              <a:buNone/>
            </a:pPr>
            <a:fld id="{00000000-1234-1234-1234-123412341234}" type="slidenum">
              <a:rPr lang="en-GB" sz="1300" b="0" i="0" u="none" strike="noStrike" cap="none">
                <a:solidFill>
                  <a:schemeClr val="dk1"/>
                </a:solidFill>
                <a:latin typeface="Times New Roman"/>
                <a:ea typeface="Times New Roman"/>
                <a:cs typeface="Times New Roman"/>
                <a:sym typeface="Times New Roman"/>
              </a:rPr>
              <a:t>7</a:t>
            </a:fld>
            <a:endParaRPr sz="1300" b="0" i="0" u="none" strike="noStrike" cap="none">
              <a:solidFill>
                <a:schemeClr val="dk1"/>
              </a:solidFill>
              <a:latin typeface="Times New Roman"/>
              <a:ea typeface="Times New Roman"/>
              <a:cs typeface="Times New Roman"/>
              <a:sym typeface="Times New Roman"/>
            </a:endParaRPr>
          </a:p>
        </p:txBody>
      </p:sp>
      <p:sp>
        <p:nvSpPr>
          <p:cNvPr id="185" name="Google Shape;185;p7: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7:notes"/>
          <p:cNvSpPr txBox="1">
            <a:spLocks noGrp="1"/>
          </p:cNvSpPr>
          <p:nvPr>
            <p:ph type="body" idx="1"/>
          </p:nvPr>
        </p:nvSpPr>
        <p:spPr>
          <a:xfrm>
            <a:off x="679768" y="4715155"/>
            <a:ext cx="5438139" cy="44669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GB" sz="1400">
                <a:latin typeface="Arial"/>
                <a:ea typeface="Arial"/>
                <a:cs typeface="Arial"/>
                <a:sym typeface="Arial"/>
              </a:rPr>
              <a:t>1.[Read the first paragraph on the slide]</a:t>
            </a:r>
            <a:endParaRPr/>
          </a:p>
          <a:p>
            <a:pPr marL="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285750" lvl="0" indent="-285750" algn="l" rtl="0">
              <a:spcBef>
                <a:spcPts val="0"/>
              </a:spcBef>
              <a:spcAft>
                <a:spcPts val="0"/>
              </a:spcAft>
              <a:buClr>
                <a:schemeClr val="dk1"/>
              </a:buClr>
              <a:buSzPts val="1400"/>
              <a:buFont typeface="Arial"/>
              <a:buChar char="•"/>
            </a:pPr>
            <a:r>
              <a:rPr lang="en-GB" sz="1400">
                <a:latin typeface="Arial"/>
                <a:ea typeface="Arial"/>
                <a:cs typeface="Arial"/>
                <a:sym typeface="Arial"/>
              </a:rPr>
              <a:t>You are not alone - there are millions of people in the UK who have been affected by a parent’s drinking. </a:t>
            </a:r>
            <a:endParaRPr/>
          </a:p>
          <a:p>
            <a:pPr marL="285750" lvl="0" indent="-196850" algn="l" rtl="0">
              <a:spcBef>
                <a:spcPts val="0"/>
              </a:spcBef>
              <a:spcAft>
                <a:spcPts val="0"/>
              </a:spcAft>
              <a:buClr>
                <a:schemeClr val="dk1"/>
              </a:buClr>
              <a:buSzPts val="1400"/>
              <a:buFont typeface="Arial"/>
              <a:buNone/>
            </a:pPr>
            <a:endParaRPr sz="1400">
              <a:latin typeface="Arial"/>
              <a:ea typeface="Arial"/>
              <a:cs typeface="Arial"/>
              <a:sym typeface="Arial"/>
            </a:endParaRPr>
          </a:p>
          <a:p>
            <a:pPr marL="285750" lvl="0" indent="-285750" algn="l" rtl="0">
              <a:spcBef>
                <a:spcPts val="0"/>
              </a:spcBef>
              <a:spcAft>
                <a:spcPts val="0"/>
              </a:spcAft>
              <a:buClr>
                <a:schemeClr val="dk1"/>
              </a:buClr>
              <a:buSzPts val="1400"/>
              <a:buFont typeface="Arial"/>
              <a:buChar char="•"/>
            </a:pPr>
            <a:r>
              <a:rPr lang="en-GB" sz="1400">
                <a:latin typeface="Arial"/>
                <a:ea typeface="Arial"/>
                <a:cs typeface="Arial"/>
                <a:sym typeface="Arial"/>
              </a:rPr>
              <a:t>You are not responsible for your parent’s drinking - whatever is said, it isn't your fault and you are not to blame.</a:t>
            </a:r>
            <a:endParaRPr/>
          </a:p>
          <a:p>
            <a:pPr marL="285750" lvl="0" indent="-196850" algn="l" rtl="0">
              <a:spcBef>
                <a:spcPts val="0"/>
              </a:spcBef>
              <a:spcAft>
                <a:spcPts val="0"/>
              </a:spcAft>
              <a:buClr>
                <a:schemeClr val="dk1"/>
              </a:buClr>
              <a:buSzPts val="1400"/>
              <a:buFont typeface="Arial"/>
              <a:buNone/>
            </a:pPr>
            <a:endParaRPr sz="1400">
              <a:latin typeface="Arial"/>
              <a:ea typeface="Arial"/>
              <a:cs typeface="Arial"/>
              <a:sym typeface="Arial"/>
            </a:endParaRPr>
          </a:p>
          <a:p>
            <a:pPr marL="285750" lvl="0" indent="-285750" algn="l" rtl="0">
              <a:spcBef>
                <a:spcPts val="0"/>
              </a:spcBef>
              <a:spcAft>
                <a:spcPts val="0"/>
              </a:spcAft>
              <a:buClr>
                <a:schemeClr val="dk1"/>
              </a:buClr>
              <a:buSzPts val="1400"/>
              <a:buFont typeface="Arial"/>
              <a:buChar char="•"/>
            </a:pPr>
            <a:r>
              <a:rPr lang="en-GB" sz="1400">
                <a:latin typeface="Arial"/>
                <a:ea typeface="Arial"/>
                <a:cs typeface="Arial"/>
                <a:sym typeface="Arial"/>
              </a:rPr>
              <a:t>You did not cause their drinking and can’t control it - support is available for people who need help to stop drinking. However, they have to accept they have a problem and want to stop. </a:t>
            </a:r>
            <a:endParaRPr/>
          </a:p>
          <a:p>
            <a:pPr marL="285750" lvl="0" indent="-196850" algn="l" rtl="0">
              <a:spcBef>
                <a:spcPts val="0"/>
              </a:spcBef>
              <a:spcAft>
                <a:spcPts val="0"/>
              </a:spcAft>
              <a:buClr>
                <a:schemeClr val="dk1"/>
              </a:buClr>
              <a:buSzPts val="1400"/>
              <a:buFont typeface="Arial"/>
              <a:buNone/>
            </a:pPr>
            <a:endParaRPr sz="1400">
              <a:latin typeface="Arial"/>
              <a:ea typeface="Arial"/>
              <a:cs typeface="Arial"/>
              <a:sym typeface="Arial"/>
            </a:endParaRPr>
          </a:p>
          <a:p>
            <a:pPr marL="285750" lvl="0" indent="-285750" algn="l" rtl="0">
              <a:spcBef>
                <a:spcPts val="0"/>
              </a:spcBef>
              <a:spcAft>
                <a:spcPts val="0"/>
              </a:spcAft>
              <a:buClr>
                <a:schemeClr val="dk1"/>
              </a:buClr>
              <a:buSzPts val="1400"/>
              <a:buFont typeface="Arial"/>
              <a:buChar char="•"/>
            </a:pPr>
            <a:r>
              <a:rPr lang="en-GB" sz="1400">
                <a:latin typeface="Arial"/>
                <a:ea typeface="Arial"/>
                <a:cs typeface="Arial"/>
                <a:sym typeface="Arial"/>
              </a:rPr>
              <a:t>There are people who can help – You can talk to who understands the problem or someone you trust. This could be a family member, teacher, counsellor, or organisation like Nacoa. At Nacoa you can speak to trained volunteer helpline counsellors, who understand what it can be like when a parent has an alcohol problem. They listen without judging and can help you to find new ways to cope.</a:t>
            </a:r>
            <a:endParaRPr/>
          </a:p>
          <a:p>
            <a:pPr marL="285750" lvl="0" indent="-196850" algn="l" rtl="0">
              <a:spcBef>
                <a:spcPts val="0"/>
              </a:spcBef>
              <a:spcAft>
                <a:spcPts val="0"/>
              </a:spcAft>
              <a:buClr>
                <a:schemeClr val="dk1"/>
              </a:buClr>
              <a:buSzPts val="1400"/>
              <a:buFont typeface="Arial"/>
              <a:buNone/>
            </a:pPr>
            <a:endParaRPr sz="1400">
              <a:latin typeface="Arial"/>
              <a:ea typeface="Arial"/>
              <a:cs typeface="Arial"/>
              <a:sym typeface="Arial"/>
            </a:endParaRPr>
          </a:p>
          <a:p>
            <a:pPr marL="285750" lvl="0" indent="-285750" algn="l" rtl="0">
              <a:spcBef>
                <a:spcPts val="0"/>
              </a:spcBef>
              <a:spcAft>
                <a:spcPts val="0"/>
              </a:spcAft>
              <a:buClr>
                <a:schemeClr val="dk1"/>
              </a:buClr>
              <a:buSzPts val="1400"/>
              <a:buFont typeface="Arial"/>
              <a:buChar char="•"/>
            </a:pPr>
            <a:r>
              <a:rPr lang="en-GB" sz="1400">
                <a:latin typeface="Arial"/>
                <a:ea typeface="Arial"/>
                <a:cs typeface="Arial"/>
                <a:sym typeface="Arial"/>
              </a:rPr>
              <a:t>It’s OK to talk about how you are feeling - talking about how you feel is not being disloyal to your family and can help you feel less alone. Sharing your thoughts and feelings can help you understand that it is not your fault and help you feel better.</a:t>
            </a:r>
            <a:endParaRPr/>
          </a:p>
          <a:p>
            <a:pPr marL="285750" lvl="0" indent="-196850" algn="l" rtl="0">
              <a:spcBef>
                <a:spcPts val="0"/>
              </a:spcBef>
              <a:spcAft>
                <a:spcPts val="0"/>
              </a:spcAft>
              <a:buClr>
                <a:schemeClr val="dk1"/>
              </a:buClr>
              <a:buSzPts val="1400"/>
              <a:buFont typeface="Arial"/>
              <a:buNone/>
            </a:pPr>
            <a:endParaRPr sz="1400">
              <a:latin typeface="Arial"/>
              <a:ea typeface="Arial"/>
              <a:cs typeface="Arial"/>
              <a:sym typeface="Arial"/>
            </a:endParaRPr>
          </a:p>
          <a:p>
            <a:pPr marL="285750" lvl="0" indent="-285750" algn="l" rtl="0">
              <a:spcBef>
                <a:spcPts val="0"/>
              </a:spcBef>
              <a:spcAft>
                <a:spcPts val="0"/>
              </a:spcAft>
              <a:buClr>
                <a:schemeClr val="dk1"/>
              </a:buClr>
              <a:buSzPts val="1400"/>
              <a:buFont typeface="Arial"/>
              <a:buChar char="•"/>
            </a:pPr>
            <a:r>
              <a:rPr lang="en-GB" sz="1400">
                <a:latin typeface="Arial"/>
                <a:ea typeface="Arial"/>
                <a:cs typeface="Arial"/>
                <a:sym typeface="Arial"/>
              </a:rPr>
              <a:t>Do things you enjoy - which take you out of the situation and your worries for a while. You are important too.</a:t>
            </a:r>
            <a:endParaRPr/>
          </a:p>
          <a:p>
            <a:pPr marL="228600" lvl="0" indent="-139700" algn="l" rtl="0">
              <a:spcBef>
                <a:spcPts val="0"/>
              </a:spcBef>
              <a:spcAft>
                <a:spcPts val="0"/>
              </a:spcAft>
              <a:buClr>
                <a:schemeClr val="dk1"/>
              </a:buClr>
              <a:buSzPts val="1400"/>
              <a:buFont typeface="Arial"/>
              <a:buNone/>
            </a:pPr>
            <a:endParaRPr sz="1400">
              <a:latin typeface="Arial"/>
              <a:ea typeface="Arial"/>
              <a:cs typeface="Arial"/>
              <a:sym typeface="Arial"/>
            </a:endParaRPr>
          </a:p>
          <a:p>
            <a:pPr marL="228600" lvl="0" indent="-139700" algn="l" rtl="0">
              <a:spcBef>
                <a:spcPts val="0"/>
              </a:spcBef>
              <a:spcAft>
                <a:spcPts val="0"/>
              </a:spcAft>
              <a:buClr>
                <a:schemeClr val="dk1"/>
              </a:buClr>
              <a:buSzPts val="1400"/>
              <a:buFont typeface="Arial"/>
              <a:buNone/>
            </a:pPr>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8</a:t>
            </a:fld>
            <a:endParaRPr sz="1300" b="0" i="0" u="none" strike="noStrike" cap="none">
              <a:solidFill>
                <a:srgbClr val="000000"/>
              </a:solidFill>
              <a:latin typeface="Times New Roman"/>
              <a:ea typeface="Times New Roman"/>
              <a:cs typeface="Times New Roman"/>
              <a:sym typeface="Times New Roman"/>
            </a:endParaRPr>
          </a:p>
        </p:txBody>
      </p:sp>
      <p:sp>
        <p:nvSpPr>
          <p:cNvPr id="193" name="Google Shape;19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8:notes"/>
          <p:cNvSpPr txBox="1">
            <a:spLocks noGrp="1"/>
          </p:cNvSpPr>
          <p:nvPr>
            <p:ph type="body" idx="1"/>
          </p:nvPr>
        </p:nvSpPr>
        <p:spPr>
          <a:xfrm>
            <a:off x="679768" y="4715155"/>
            <a:ext cx="5438139" cy="4466988"/>
          </a:xfrm>
          <a:prstGeom prst="rect">
            <a:avLst/>
          </a:prstGeom>
          <a:noFill/>
          <a:ln>
            <a:noFill/>
          </a:ln>
        </p:spPr>
        <p:txBody>
          <a:bodyPr spcFirstLastPara="1" wrap="square" lIns="91425" tIns="91425" rIns="91425" bIns="91425" anchor="t" anchorCtr="0">
            <a:noAutofit/>
          </a:bodyPr>
          <a:lstStyle/>
          <a:p>
            <a:pPr marL="228600" lvl="0" indent="-228600" algn="l" rtl="0">
              <a:spcBef>
                <a:spcPts val="0"/>
              </a:spcBef>
              <a:spcAft>
                <a:spcPts val="0"/>
              </a:spcAft>
              <a:buClr>
                <a:schemeClr val="dk1"/>
              </a:buClr>
              <a:buSzPts val="1100"/>
              <a:buFont typeface="Arial"/>
              <a:buAutoNum type="arabicPeriod"/>
            </a:pPr>
            <a:r>
              <a:rPr lang="en-GB">
                <a:latin typeface="Arial"/>
                <a:ea typeface="Arial"/>
                <a:cs typeface="Arial"/>
                <a:sym typeface="Arial"/>
              </a:rPr>
              <a:t>Divide students into small groups and ask them to discuss how they would support a friend dealing with parental alcoholism.</a:t>
            </a:r>
            <a:endParaRPr/>
          </a:p>
          <a:p>
            <a:pPr marL="228600" lvl="0" indent="-228600" algn="l" rtl="0">
              <a:spcBef>
                <a:spcPts val="0"/>
              </a:spcBef>
              <a:spcAft>
                <a:spcPts val="0"/>
              </a:spcAft>
              <a:buClr>
                <a:schemeClr val="dk1"/>
              </a:buClr>
              <a:buSzPts val="1100"/>
              <a:buFont typeface="Arial"/>
              <a:buAutoNum type="arabicPeriod"/>
            </a:pPr>
            <a:r>
              <a:rPr lang="en-GB">
                <a:latin typeface="Arial"/>
                <a:ea typeface="Arial"/>
                <a:cs typeface="Arial"/>
                <a:sym typeface="Arial"/>
              </a:rPr>
              <a:t>Have each group share their ideas with the class, or create a poster in groups </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Options to help a friend:</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Listen</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Be there for them - simply being there and acknowledging what they are saying can make a difference</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Let them know they're not alone and there is help. Encourage them to talk to Nacoa or the school to find out about available support</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Let them know it is okay to talk - this isn’t being disloyal to their family </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Encourage them to do things they enjoy</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 Make them laugh</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Invite to hang out - they may not always be able to go out to the green to play football or over to friends houses for a sleepover but don’t stop asking because one day they might say yes. </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Do hobbies and sports together </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9</a:t>
            </a:fld>
            <a:endParaRPr sz="1300" b="0" i="0" u="none" strike="noStrike" cap="none">
              <a:solidFill>
                <a:srgbClr val="000000"/>
              </a:solidFill>
              <a:latin typeface="Times New Roman"/>
              <a:ea typeface="Times New Roman"/>
              <a:cs typeface="Times New Roman"/>
              <a:sym typeface="Times New Roman"/>
            </a:endParaRPr>
          </a:p>
        </p:txBody>
      </p:sp>
      <p:sp>
        <p:nvSpPr>
          <p:cNvPr id="200" name="Google Shape;20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9:notes"/>
          <p:cNvSpPr txBox="1">
            <a:spLocks noGrp="1"/>
          </p:cNvSpPr>
          <p:nvPr>
            <p:ph type="body" idx="1"/>
          </p:nvPr>
        </p:nvSpPr>
        <p:spPr>
          <a:xfrm>
            <a:off x="679768" y="4715155"/>
            <a:ext cx="5438139" cy="4466988"/>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Encourage students to reflect on what they've learned and how they can raise awareness about the issue of parental alcoholism</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Remind them if they would like to talk they can </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Optional to include homework assignment </a:t>
            </a:r>
            <a:endParaRPr/>
          </a:p>
          <a:p>
            <a:pPr marL="171450" lvl="0" indent="-171450" algn="l" rtl="0">
              <a:spcBef>
                <a:spcPts val="0"/>
              </a:spcBef>
              <a:spcAft>
                <a:spcPts val="0"/>
              </a:spcAft>
              <a:buClr>
                <a:schemeClr val="dk1"/>
              </a:buClr>
              <a:buSzPts val="1100"/>
              <a:buFont typeface="Arial"/>
              <a:buChar char="•"/>
            </a:pPr>
            <a:r>
              <a:rPr lang="en-GB">
                <a:latin typeface="Arial"/>
                <a:ea typeface="Arial"/>
                <a:cs typeface="Arial"/>
                <a:sym typeface="Arial"/>
              </a:rPr>
              <a:t>Give out Information for Some Mums and Dads leaflet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8"/>
        <p:cNvGrpSpPr/>
        <p:nvPr/>
      </p:nvGrpSpPr>
      <p:grpSpPr>
        <a:xfrm>
          <a:off x="0" y="0"/>
          <a:ext cx="0" cy="0"/>
          <a:chOff x="0" y="0"/>
          <a:chExt cx="0" cy="0"/>
        </a:xfrm>
      </p:grpSpPr>
      <p:pic>
        <p:nvPicPr>
          <p:cNvPr id="9" name="Google Shape;9;p11" descr="A black screen with a black rectangle&#10;&#10;Description automatically generated"/>
          <p:cNvPicPr preferRelativeResize="0"/>
          <p:nvPr/>
        </p:nvPicPr>
        <p:blipFill rotWithShape="1">
          <a:blip r:embed="rId2">
            <a:alphaModFix/>
          </a:blip>
          <a:srcRect/>
          <a:stretch/>
        </p:blipFill>
        <p:spPr>
          <a:xfrm>
            <a:off x="0" y="0"/>
            <a:ext cx="9168000" cy="6876000"/>
          </a:xfrm>
          <a:prstGeom prst="rect">
            <a:avLst/>
          </a:prstGeom>
          <a:noFill/>
          <a:ln>
            <a:noFill/>
          </a:ln>
        </p:spPr>
      </p:pic>
      <p:sp>
        <p:nvSpPr>
          <p:cNvPr id="10" name="Google Shape;10;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chemeClr val="dk1"/>
              </a:buClr>
              <a:buSzPts val="2700"/>
              <a:buFont typeface="Arial"/>
              <a:buNone/>
              <a:defRPr sz="2700" b="1">
                <a:solidFill>
                  <a:schemeClr val="dk1"/>
                </a:solidFill>
                <a:latin typeface="Calibri"/>
                <a:ea typeface="Calibri"/>
                <a:cs typeface="Calibri"/>
                <a:sym typeface="Calibri"/>
              </a:defRPr>
            </a:lvl1pPr>
            <a:lvl2pPr lvl="1"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2pPr>
            <a:lvl3pPr lvl="2"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3pPr>
            <a:lvl4pPr lvl="3"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4pPr>
            <a:lvl5pPr lvl="4"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5pPr>
            <a:lvl6pPr lvl="5"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6pPr>
            <a:lvl7pPr lvl="6"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7pPr>
            <a:lvl8pPr lvl="7"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8pPr>
            <a:lvl9pPr lvl="8"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sz="1350"/>
            </a:lvl5pPr>
            <a:lvl6pPr marL="2743200" lvl="5" indent="-228600" algn="l">
              <a:lnSpc>
                <a:spcPct val="100000"/>
              </a:lnSpc>
              <a:spcBef>
                <a:spcPts val="0"/>
              </a:spcBef>
              <a:spcAft>
                <a:spcPts val="0"/>
              </a:spcAft>
              <a:buClr>
                <a:srgbClr val="000000"/>
              </a:buClr>
              <a:buSzPts val="1350"/>
              <a:buFont typeface="Arial"/>
              <a:buNone/>
              <a:defRPr sz="1350"/>
            </a:lvl6pPr>
            <a:lvl7pPr marL="3200400" lvl="6" indent="-228600" algn="l">
              <a:lnSpc>
                <a:spcPct val="100000"/>
              </a:lnSpc>
              <a:spcBef>
                <a:spcPts val="0"/>
              </a:spcBef>
              <a:spcAft>
                <a:spcPts val="0"/>
              </a:spcAft>
              <a:buClr>
                <a:srgbClr val="000000"/>
              </a:buClr>
              <a:buSzPts val="1350"/>
              <a:buFont typeface="Arial"/>
              <a:buNone/>
              <a:defRPr sz="1350"/>
            </a:lvl7pPr>
            <a:lvl8pPr marL="3657600" lvl="7" indent="-228600" algn="l">
              <a:lnSpc>
                <a:spcPct val="100000"/>
              </a:lnSpc>
              <a:spcBef>
                <a:spcPts val="0"/>
              </a:spcBef>
              <a:spcAft>
                <a:spcPts val="0"/>
              </a:spcAft>
              <a:buClr>
                <a:srgbClr val="000000"/>
              </a:buClr>
              <a:buSzPts val="1350"/>
              <a:buFont typeface="Arial"/>
              <a:buNone/>
              <a:defRPr sz="1350"/>
            </a:lvl8pPr>
            <a:lvl9pPr marL="4114800" lvl="8" indent="-228600" algn="l">
              <a:lnSpc>
                <a:spcPct val="100000"/>
              </a:lnSpc>
              <a:spcBef>
                <a:spcPts val="0"/>
              </a:spcBef>
              <a:spcAft>
                <a:spcPts val="0"/>
              </a:spcAft>
              <a:buClr>
                <a:srgbClr val="000000"/>
              </a:buClr>
              <a:buSzPts val="1350"/>
              <a:buFont typeface="Arial"/>
              <a:buNone/>
              <a:defRPr sz="1350"/>
            </a:lvl9pPr>
          </a:lstStyle>
          <a:p>
            <a:endParaRPr/>
          </a:p>
        </p:txBody>
      </p:sp>
      <p:pic>
        <p:nvPicPr>
          <p:cNvPr id="12" name="Google Shape;12;p11" descr="NACOA sunFooter.png"/>
          <p:cNvPicPr preferRelativeResize="0"/>
          <p:nvPr/>
        </p:nvPicPr>
        <p:blipFill rotWithShape="1">
          <a:blip r:embed="rId3">
            <a:alphaModFix/>
          </a:blip>
          <a:srcRect/>
          <a:stretch/>
        </p:blipFill>
        <p:spPr>
          <a:xfrm>
            <a:off x="7699499" y="5828193"/>
            <a:ext cx="1174626" cy="10298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nly">
  <p:cSld name="1_titleOnly">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1pPr>
            <a:lvl2pPr lvl="1"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2pPr>
            <a:lvl3pPr lvl="2"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3pPr>
            <a:lvl4pPr lvl="3"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4pPr>
            <a:lvl5pPr lvl="4"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5pPr>
            <a:lvl6pPr lvl="5"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6pPr>
            <a:lvl7pPr lvl="6"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7pPr>
            <a:lvl8pPr lvl="7"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8pPr>
            <a:lvl9pPr lvl="8"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9pPr>
          </a:lstStyle>
          <a:p>
            <a:endParaRPr/>
          </a:p>
        </p:txBody>
      </p:sp>
      <p:sp>
        <p:nvSpPr>
          <p:cNvPr id="45" name="Google Shape;45;p20"/>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2"/>
        <p:cNvGrpSpPr/>
        <p:nvPr/>
      </p:nvGrpSpPr>
      <p:grpSpPr>
        <a:xfrm>
          <a:off x="0" y="0"/>
          <a:ext cx="0" cy="0"/>
          <a:chOff x="0" y="0"/>
          <a:chExt cx="0" cy="0"/>
        </a:xfrm>
      </p:grpSpPr>
      <p:sp>
        <p:nvSpPr>
          <p:cNvPr id="53" name="Google Shape;53;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5" name="Google Shape;5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6" name="Google Shape;5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7" name="Google Shape;5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2" name="Google Shape;6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3" name="Google Shape;6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4"/>
        <p:cNvGrpSpPr/>
        <p:nvPr/>
      </p:nvGrpSpPr>
      <p:grpSpPr>
        <a:xfrm>
          <a:off x="0" y="0"/>
          <a:ext cx="0" cy="0"/>
          <a:chOff x="0" y="0"/>
          <a:chExt cx="0" cy="0"/>
        </a:xfrm>
      </p:grpSpPr>
      <p:sp>
        <p:nvSpPr>
          <p:cNvPr id="65" name="Google Shape;65;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67" name="Google Shape;6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8" name="Google Shape;6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9" name="Google Shape;6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3" name="Google Shape;73;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4" name="Google Shape;7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5" name="Google Shape;7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6" name="Google Shape;7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0" name="Google Shape;80;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1" name="Google Shape;81;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2" name="Google Shape;82;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3" name="Google Shape;83;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4" name="Google Shape;84;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5" name="Google Shape;85;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86"/>
        <p:cNvGrpSpPr/>
        <p:nvPr/>
      </p:nvGrpSpPr>
      <p:grpSpPr>
        <a:xfrm>
          <a:off x="0" y="0"/>
          <a:ext cx="0" cy="0"/>
          <a:chOff x="0" y="0"/>
          <a:chExt cx="0" cy="0"/>
        </a:xfrm>
      </p:grpSpPr>
      <p:sp>
        <p:nvSpPr>
          <p:cNvPr id="87" name="Google Shape;87;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9" name="Google Shape;8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0" name="Google Shape;9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1"/>
        <p:cNvGrpSpPr/>
        <p:nvPr/>
      </p:nvGrpSpPr>
      <p:grpSpPr>
        <a:xfrm>
          <a:off x="0" y="0"/>
          <a:ext cx="0" cy="0"/>
          <a:chOff x="0" y="0"/>
          <a:chExt cx="0" cy="0"/>
        </a:xfrm>
      </p:grpSpPr>
      <p:sp>
        <p:nvSpPr>
          <p:cNvPr id="92" name="Google Shape;9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3" name="Google Shape;9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4" name="Google Shape;9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5"/>
        <p:cNvGrpSpPr/>
        <p:nvPr/>
      </p:nvGrpSpPr>
      <p:grpSpPr>
        <a:xfrm>
          <a:off x="0" y="0"/>
          <a:ext cx="0" cy="0"/>
          <a:chOff x="0" y="0"/>
          <a:chExt cx="0" cy="0"/>
        </a:xfrm>
      </p:grpSpPr>
      <p:sp>
        <p:nvSpPr>
          <p:cNvPr id="96" name="Google Shape;96;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8" name="Google Shape;98;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9" name="Google Shape;99;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0" name="Google Shape;100;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1" name="Google Shape;101;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a:spLocks noGrp="1"/>
          </p:cNvSpPr>
          <p:nvPr>
            <p:ph type="pic" idx="2"/>
          </p:nvPr>
        </p:nvSpPr>
        <p:spPr>
          <a:xfrm>
            <a:off x="1792288" y="612775"/>
            <a:ext cx="5486400" cy="4114800"/>
          </a:xfrm>
          <a:prstGeom prst="rect">
            <a:avLst/>
          </a:prstGeom>
          <a:noFill/>
          <a:ln>
            <a:noFill/>
          </a:ln>
        </p:spPr>
      </p:sp>
      <p:sp>
        <p:nvSpPr>
          <p:cNvPr id="105" name="Google Shape;105;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6" name="Google Shape;10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7" name="Google Shape;10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8" name="Google Shape;10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pic>
        <p:nvPicPr>
          <p:cNvPr id="14" name="Google Shape;14;p12" descr="A logo on a blue and orange background&#10;&#10;Description automatically generated"/>
          <p:cNvPicPr preferRelativeResize="0"/>
          <p:nvPr/>
        </p:nvPicPr>
        <p:blipFill rotWithShape="1">
          <a:blip r:embed="rId2">
            <a:alphaModFix/>
          </a:blip>
          <a:srcRect/>
          <a:stretch/>
        </p:blipFill>
        <p:spPr>
          <a:xfrm>
            <a:off x="0" y="0"/>
            <a:ext cx="9168000" cy="6876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09"/>
        <p:cNvGrpSpPr/>
        <p:nvPr/>
      </p:nvGrpSpPr>
      <p:grpSpPr>
        <a:xfrm>
          <a:off x="0" y="0"/>
          <a:ext cx="0" cy="0"/>
          <a:chOff x="0" y="0"/>
          <a:chExt cx="0" cy="0"/>
        </a:xfrm>
      </p:grpSpPr>
      <p:sp>
        <p:nvSpPr>
          <p:cNvPr id="110" name="Google Shape;11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 name="Google Shape;1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3" name="Google Shape;1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4" name="Google Shape;1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9" name="Google Shape;11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0" name="Google Shape;12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x" type="tx">
  <p:cSld name="TITLE_AND_BODY">
    <p:spTree>
      <p:nvGrpSpPr>
        <p:cNvPr id="1" name="Shape 125"/>
        <p:cNvGrpSpPr/>
        <p:nvPr/>
      </p:nvGrpSpPr>
      <p:grpSpPr>
        <a:xfrm>
          <a:off x="0" y="0"/>
          <a:ext cx="0" cy="0"/>
          <a:chOff x="0" y="0"/>
          <a:chExt cx="0" cy="0"/>
        </a:xfrm>
      </p:grpSpPr>
      <p:pic>
        <p:nvPicPr>
          <p:cNvPr id="126" name="Google Shape;126;p34" descr="NACOA-Logo.png"/>
          <p:cNvPicPr preferRelativeResize="0"/>
          <p:nvPr/>
        </p:nvPicPr>
        <p:blipFill rotWithShape="1">
          <a:blip r:embed="rId2">
            <a:alphaModFix/>
          </a:blip>
          <a:srcRect/>
          <a:stretch/>
        </p:blipFill>
        <p:spPr>
          <a:xfrm>
            <a:off x="6804248" y="229870"/>
            <a:ext cx="2069617" cy="1028089"/>
          </a:xfrm>
          <a:prstGeom prst="rect">
            <a:avLst/>
          </a:prstGeom>
          <a:noFill/>
          <a:ln>
            <a:noFill/>
          </a:ln>
        </p:spPr>
      </p:pic>
      <p:sp>
        <p:nvSpPr>
          <p:cNvPr id="127" name="Google Shape;127;p3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2pPr>
            <a:lvl3pPr lvl="2" algn="l">
              <a:spcBef>
                <a:spcPts val="0"/>
              </a:spcBef>
              <a:spcAft>
                <a:spcPts val="0"/>
              </a:spcAft>
              <a:buSzPts val="3600"/>
              <a:buFont typeface="Arial"/>
              <a:buNone/>
              <a:defRPr sz="3600" b="1">
                <a:solidFill>
                  <a:schemeClr val="dk1"/>
                </a:solidFill>
                <a:latin typeface="Arial"/>
                <a:ea typeface="Arial"/>
                <a:cs typeface="Arial"/>
                <a:sym typeface="Arial"/>
              </a:defRPr>
            </a:lvl3pPr>
            <a:lvl4pPr lvl="3" algn="l">
              <a:spcBef>
                <a:spcPts val="0"/>
              </a:spcBef>
              <a:spcAft>
                <a:spcPts val="0"/>
              </a:spcAft>
              <a:buSzPts val="3600"/>
              <a:buFont typeface="Arial"/>
              <a:buNone/>
              <a:defRPr sz="3600" b="1">
                <a:solidFill>
                  <a:schemeClr val="dk1"/>
                </a:solidFill>
                <a:latin typeface="Arial"/>
                <a:ea typeface="Arial"/>
                <a:cs typeface="Arial"/>
                <a:sym typeface="Arial"/>
              </a:defRPr>
            </a:lvl4pPr>
            <a:lvl5pPr lvl="4" algn="l">
              <a:spcBef>
                <a:spcPts val="0"/>
              </a:spcBef>
              <a:spcAft>
                <a:spcPts val="0"/>
              </a:spcAft>
              <a:buSzPts val="3600"/>
              <a:buFont typeface="Arial"/>
              <a:buNone/>
              <a:defRPr sz="3600" b="1">
                <a:solidFill>
                  <a:schemeClr val="dk1"/>
                </a:solidFill>
                <a:latin typeface="Arial"/>
                <a:ea typeface="Arial"/>
                <a:cs typeface="Arial"/>
                <a:sym typeface="Arial"/>
              </a:defRPr>
            </a:lvl5pPr>
            <a:lvl6pPr lvl="5" algn="l">
              <a:spcBef>
                <a:spcPts val="0"/>
              </a:spcBef>
              <a:spcAft>
                <a:spcPts val="0"/>
              </a:spcAft>
              <a:buSzPts val="3600"/>
              <a:buFont typeface="Arial"/>
              <a:buNone/>
              <a:defRPr sz="3600" b="1">
                <a:solidFill>
                  <a:schemeClr val="dk1"/>
                </a:solidFill>
                <a:latin typeface="Arial"/>
                <a:ea typeface="Arial"/>
                <a:cs typeface="Arial"/>
                <a:sym typeface="Arial"/>
              </a:defRPr>
            </a:lvl6pPr>
            <a:lvl7pPr lvl="6" algn="l">
              <a:spcBef>
                <a:spcPts val="0"/>
              </a:spcBef>
              <a:spcAft>
                <a:spcPts val="0"/>
              </a:spcAft>
              <a:buSzPts val="3600"/>
              <a:buFont typeface="Arial"/>
              <a:buNone/>
              <a:defRPr sz="3600" b="1">
                <a:solidFill>
                  <a:schemeClr val="dk1"/>
                </a:solidFill>
                <a:latin typeface="Arial"/>
                <a:ea typeface="Arial"/>
                <a:cs typeface="Arial"/>
                <a:sym typeface="Arial"/>
              </a:defRPr>
            </a:lvl7pPr>
            <a:lvl8pPr lvl="7" algn="l">
              <a:spcBef>
                <a:spcPts val="0"/>
              </a:spcBef>
              <a:spcAft>
                <a:spcPts val="0"/>
              </a:spcAft>
              <a:buSzPts val="3600"/>
              <a:buFont typeface="Arial"/>
              <a:buNone/>
              <a:defRPr sz="3600" b="1">
                <a:solidFill>
                  <a:schemeClr val="dk1"/>
                </a:solidFill>
                <a:latin typeface="Arial"/>
                <a:ea typeface="Arial"/>
                <a:cs typeface="Arial"/>
                <a:sym typeface="Arial"/>
              </a:defRPr>
            </a:lvl8pPr>
            <a:lvl9pPr lvl="8" algn="l">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28" name="Google Shape;128;p34"/>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546098" algn="l">
              <a:lnSpc>
                <a:spcPct val="100000"/>
              </a:lnSpc>
              <a:spcBef>
                <a:spcPts val="600"/>
              </a:spcBef>
              <a:spcAft>
                <a:spcPts val="0"/>
              </a:spcAft>
              <a:buSzPts val="5000"/>
              <a:buChar char="•"/>
              <a:defRPr/>
            </a:lvl1pPr>
            <a:lvl2pPr marL="914400" lvl="1" indent="-381000" algn="l">
              <a:lnSpc>
                <a:spcPct val="100000"/>
              </a:lnSpc>
              <a:spcBef>
                <a:spcPts val="480"/>
              </a:spcBef>
              <a:spcAft>
                <a:spcPts val="0"/>
              </a:spcAft>
              <a:buSzPts val="2400"/>
              <a:buChar char="o"/>
              <a:defRPr/>
            </a:lvl2pPr>
            <a:lvl3pPr marL="1371600" lvl="2" indent="-381000" algn="l">
              <a:lnSpc>
                <a:spcPct val="100000"/>
              </a:lnSpc>
              <a:spcBef>
                <a:spcPts val="480"/>
              </a:spcBef>
              <a:spcAft>
                <a:spcPts val="0"/>
              </a:spcAft>
              <a:buSzPts val="2400"/>
              <a:buChar char="▪"/>
              <a:defRPr/>
            </a:lvl3pPr>
            <a:lvl4pPr marL="1828800" lvl="3" indent="-419099" algn="l">
              <a:lnSpc>
                <a:spcPct val="100000"/>
              </a:lnSpc>
              <a:spcBef>
                <a:spcPts val="360"/>
              </a:spcBef>
              <a:spcAft>
                <a:spcPts val="0"/>
              </a:spcAft>
              <a:buSzPts val="3000"/>
              <a:buChar char="•"/>
              <a:defRPr/>
            </a:lvl4pPr>
            <a:lvl5pPr marL="2286000" lvl="4" indent="-342900" algn="l">
              <a:lnSpc>
                <a:spcPct val="100000"/>
              </a:lnSpc>
              <a:spcBef>
                <a:spcPts val="360"/>
              </a:spcBef>
              <a:spcAft>
                <a:spcPts val="0"/>
              </a:spcAft>
              <a:buSzPts val="1800"/>
              <a:buChar char="o"/>
              <a:defRPr sz="1800"/>
            </a:lvl5pPr>
            <a:lvl6pPr marL="2743200" lvl="5" indent="-342900" algn="l">
              <a:lnSpc>
                <a:spcPct val="100000"/>
              </a:lnSpc>
              <a:spcBef>
                <a:spcPts val="360"/>
              </a:spcBef>
              <a:spcAft>
                <a:spcPts val="0"/>
              </a:spcAft>
              <a:buSzPts val="1800"/>
              <a:buChar char="▪"/>
              <a:defRPr sz="1800"/>
            </a:lvl6pPr>
            <a:lvl7pPr marL="3200400" lvl="6" indent="-419099" algn="l">
              <a:lnSpc>
                <a:spcPct val="100000"/>
              </a:lnSpc>
              <a:spcBef>
                <a:spcPts val="360"/>
              </a:spcBef>
              <a:spcAft>
                <a:spcPts val="0"/>
              </a:spcAft>
              <a:buSzPts val="3000"/>
              <a:buChar char="•"/>
              <a:defRPr sz="1800"/>
            </a:lvl7pPr>
            <a:lvl8pPr marL="3657600" lvl="7" indent="-342900" algn="l">
              <a:lnSpc>
                <a:spcPct val="100000"/>
              </a:lnSpc>
              <a:spcBef>
                <a:spcPts val="360"/>
              </a:spcBef>
              <a:spcAft>
                <a:spcPts val="0"/>
              </a:spcAft>
              <a:buSzPts val="1800"/>
              <a:buChar char="o"/>
              <a:defRPr sz="1800"/>
            </a:lvl8pPr>
            <a:lvl9pPr marL="4114800" lvl="8" indent="-342900" algn="l">
              <a:lnSpc>
                <a:spcPct val="100000"/>
              </a:lnSpc>
              <a:spcBef>
                <a:spcPts val="360"/>
              </a:spcBef>
              <a:spcAft>
                <a:spcPts val="0"/>
              </a:spcAft>
              <a:buSzPts val="1800"/>
              <a:buChar char="▪"/>
              <a:defRPr sz="1800"/>
            </a:lvl9pPr>
          </a:lstStyle>
          <a:p>
            <a:endParaRPr/>
          </a:p>
        </p:txBody>
      </p:sp>
      <p:sp>
        <p:nvSpPr>
          <p:cNvPr id="129" name="Google Shape;129;p34"/>
          <p:cNvSpPr/>
          <p:nvPr/>
        </p:nvSpPr>
        <p:spPr>
          <a:xfrm>
            <a:off x="6588224" y="1125324"/>
            <a:ext cx="249459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00"/>
              <a:buFont typeface="Arial"/>
              <a:buNone/>
            </a:pPr>
            <a:r>
              <a:rPr lang="en-GB" sz="800" b="0" i="0" u="none" strike="noStrike" cap="none">
                <a:solidFill>
                  <a:srgbClr val="0070C0"/>
                </a:solidFill>
                <a:latin typeface="Arial"/>
                <a:ea typeface="Arial"/>
                <a:cs typeface="Arial"/>
                <a:sym typeface="Arial"/>
              </a:rPr>
              <a:t>The National Association for Children of Alcoholics</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woColTx" type="twoColTx">
  <p:cSld name="TITLE_AND_TWO_COLUMNS">
    <p:spTree>
      <p:nvGrpSpPr>
        <p:cNvPr id="1" name="Shape 130"/>
        <p:cNvGrpSpPr/>
        <p:nvPr/>
      </p:nvGrpSpPr>
      <p:grpSpPr>
        <a:xfrm>
          <a:off x="0" y="0"/>
          <a:ext cx="0" cy="0"/>
          <a:chOff x="0" y="0"/>
          <a:chExt cx="0" cy="0"/>
        </a:xfrm>
      </p:grpSpPr>
      <p:sp>
        <p:nvSpPr>
          <p:cNvPr id="131" name="Google Shape;131;p3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2pPr>
            <a:lvl3pPr lvl="2" algn="l">
              <a:spcBef>
                <a:spcPts val="0"/>
              </a:spcBef>
              <a:spcAft>
                <a:spcPts val="0"/>
              </a:spcAft>
              <a:buSzPts val="3600"/>
              <a:buFont typeface="Arial"/>
              <a:buNone/>
              <a:defRPr sz="3600" b="1">
                <a:solidFill>
                  <a:schemeClr val="dk1"/>
                </a:solidFill>
                <a:latin typeface="Arial"/>
                <a:ea typeface="Arial"/>
                <a:cs typeface="Arial"/>
                <a:sym typeface="Arial"/>
              </a:defRPr>
            </a:lvl3pPr>
            <a:lvl4pPr lvl="3" algn="l">
              <a:spcBef>
                <a:spcPts val="0"/>
              </a:spcBef>
              <a:spcAft>
                <a:spcPts val="0"/>
              </a:spcAft>
              <a:buSzPts val="3600"/>
              <a:buFont typeface="Arial"/>
              <a:buNone/>
              <a:defRPr sz="3600" b="1">
                <a:solidFill>
                  <a:schemeClr val="dk1"/>
                </a:solidFill>
                <a:latin typeface="Arial"/>
                <a:ea typeface="Arial"/>
                <a:cs typeface="Arial"/>
                <a:sym typeface="Arial"/>
              </a:defRPr>
            </a:lvl4pPr>
            <a:lvl5pPr lvl="4" algn="l">
              <a:spcBef>
                <a:spcPts val="0"/>
              </a:spcBef>
              <a:spcAft>
                <a:spcPts val="0"/>
              </a:spcAft>
              <a:buSzPts val="3600"/>
              <a:buFont typeface="Arial"/>
              <a:buNone/>
              <a:defRPr sz="3600" b="1">
                <a:solidFill>
                  <a:schemeClr val="dk1"/>
                </a:solidFill>
                <a:latin typeface="Arial"/>
                <a:ea typeface="Arial"/>
                <a:cs typeface="Arial"/>
                <a:sym typeface="Arial"/>
              </a:defRPr>
            </a:lvl5pPr>
            <a:lvl6pPr lvl="5" algn="l">
              <a:spcBef>
                <a:spcPts val="0"/>
              </a:spcBef>
              <a:spcAft>
                <a:spcPts val="0"/>
              </a:spcAft>
              <a:buSzPts val="3600"/>
              <a:buFont typeface="Arial"/>
              <a:buNone/>
              <a:defRPr sz="3600" b="1">
                <a:solidFill>
                  <a:schemeClr val="dk1"/>
                </a:solidFill>
                <a:latin typeface="Arial"/>
                <a:ea typeface="Arial"/>
                <a:cs typeface="Arial"/>
                <a:sym typeface="Arial"/>
              </a:defRPr>
            </a:lvl6pPr>
            <a:lvl7pPr lvl="6" algn="l">
              <a:spcBef>
                <a:spcPts val="0"/>
              </a:spcBef>
              <a:spcAft>
                <a:spcPts val="0"/>
              </a:spcAft>
              <a:buSzPts val="3600"/>
              <a:buFont typeface="Arial"/>
              <a:buNone/>
              <a:defRPr sz="3600" b="1">
                <a:solidFill>
                  <a:schemeClr val="dk1"/>
                </a:solidFill>
                <a:latin typeface="Arial"/>
                <a:ea typeface="Arial"/>
                <a:cs typeface="Arial"/>
                <a:sym typeface="Arial"/>
              </a:defRPr>
            </a:lvl7pPr>
            <a:lvl8pPr lvl="7" algn="l">
              <a:spcBef>
                <a:spcPts val="0"/>
              </a:spcBef>
              <a:spcAft>
                <a:spcPts val="0"/>
              </a:spcAft>
              <a:buSzPts val="3600"/>
              <a:buFont typeface="Arial"/>
              <a:buNone/>
              <a:defRPr sz="3600" b="1">
                <a:solidFill>
                  <a:schemeClr val="dk1"/>
                </a:solidFill>
                <a:latin typeface="Arial"/>
                <a:ea typeface="Arial"/>
                <a:cs typeface="Arial"/>
                <a:sym typeface="Arial"/>
              </a:defRPr>
            </a:lvl8pPr>
            <a:lvl9pPr lvl="8" algn="l">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2" name="Google Shape;132;p35"/>
          <p:cNvSpPr txBox="1">
            <a:spLocks noGrp="1"/>
          </p:cNvSpPr>
          <p:nvPr>
            <p:ph type="body" idx="1"/>
          </p:nvPr>
        </p:nvSpPr>
        <p:spPr>
          <a:xfrm>
            <a:off x="457200" y="1600200"/>
            <a:ext cx="3994525" cy="4967574"/>
          </a:xfrm>
          <a:prstGeom prst="rect">
            <a:avLst/>
          </a:prstGeom>
          <a:noFill/>
          <a:ln>
            <a:noFill/>
          </a:ln>
        </p:spPr>
        <p:txBody>
          <a:bodyPr spcFirstLastPara="1" wrap="square" lIns="91425" tIns="91425" rIns="91425" bIns="91425" anchor="t" anchorCtr="0">
            <a:noAutofit/>
          </a:bodyPr>
          <a:lstStyle>
            <a:lvl1pPr marL="457200" lvl="0" indent="-546098" algn="l">
              <a:lnSpc>
                <a:spcPct val="100000"/>
              </a:lnSpc>
              <a:spcBef>
                <a:spcPts val="600"/>
              </a:spcBef>
              <a:spcAft>
                <a:spcPts val="0"/>
              </a:spcAft>
              <a:buSzPts val="5000"/>
              <a:buChar char="•"/>
              <a:defRPr/>
            </a:lvl1pPr>
            <a:lvl2pPr marL="914400" lvl="1" indent="-381000" algn="l">
              <a:lnSpc>
                <a:spcPct val="100000"/>
              </a:lnSpc>
              <a:spcBef>
                <a:spcPts val="480"/>
              </a:spcBef>
              <a:spcAft>
                <a:spcPts val="0"/>
              </a:spcAft>
              <a:buSzPts val="2400"/>
              <a:buChar char="o"/>
              <a:defRPr/>
            </a:lvl2pPr>
            <a:lvl3pPr marL="1371600" lvl="2" indent="-381000" algn="l">
              <a:lnSpc>
                <a:spcPct val="100000"/>
              </a:lnSpc>
              <a:spcBef>
                <a:spcPts val="480"/>
              </a:spcBef>
              <a:spcAft>
                <a:spcPts val="0"/>
              </a:spcAft>
              <a:buSzPts val="2400"/>
              <a:buChar char="▪"/>
              <a:defRPr/>
            </a:lvl3pPr>
            <a:lvl4pPr marL="1828800" lvl="3" indent="-419099" algn="l">
              <a:lnSpc>
                <a:spcPct val="100000"/>
              </a:lnSpc>
              <a:spcBef>
                <a:spcPts val="360"/>
              </a:spcBef>
              <a:spcAft>
                <a:spcPts val="0"/>
              </a:spcAft>
              <a:buSzPts val="3000"/>
              <a:buChar char="•"/>
              <a:defRPr/>
            </a:lvl4pPr>
            <a:lvl5pPr marL="2286000" lvl="4" indent="-342900" algn="l">
              <a:lnSpc>
                <a:spcPct val="100000"/>
              </a:lnSpc>
              <a:spcBef>
                <a:spcPts val="360"/>
              </a:spcBef>
              <a:spcAft>
                <a:spcPts val="0"/>
              </a:spcAft>
              <a:buSzPts val="1800"/>
              <a:buChar char="o"/>
              <a:defRPr sz="1800"/>
            </a:lvl5pPr>
            <a:lvl6pPr marL="2743200" lvl="5" indent="-342900" algn="l">
              <a:lnSpc>
                <a:spcPct val="100000"/>
              </a:lnSpc>
              <a:spcBef>
                <a:spcPts val="360"/>
              </a:spcBef>
              <a:spcAft>
                <a:spcPts val="0"/>
              </a:spcAft>
              <a:buSzPts val="1800"/>
              <a:buChar char="▪"/>
              <a:defRPr sz="1800"/>
            </a:lvl6pPr>
            <a:lvl7pPr marL="3200400" lvl="6" indent="-419099" algn="l">
              <a:lnSpc>
                <a:spcPct val="100000"/>
              </a:lnSpc>
              <a:spcBef>
                <a:spcPts val="360"/>
              </a:spcBef>
              <a:spcAft>
                <a:spcPts val="0"/>
              </a:spcAft>
              <a:buSzPts val="3000"/>
              <a:buChar char="•"/>
              <a:defRPr sz="1800"/>
            </a:lvl7pPr>
            <a:lvl8pPr marL="3657600" lvl="7" indent="-342900" algn="l">
              <a:lnSpc>
                <a:spcPct val="100000"/>
              </a:lnSpc>
              <a:spcBef>
                <a:spcPts val="360"/>
              </a:spcBef>
              <a:spcAft>
                <a:spcPts val="0"/>
              </a:spcAft>
              <a:buSzPts val="1800"/>
              <a:buChar char="o"/>
              <a:defRPr sz="1800"/>
            </a:lvl8pPr>
            <a:lvl9pPr marL="4114800" lvl="8" indent="-342900" algn="l">
              <a:lnSpc>
                <a:spcPct val="100000"/>
              </a:lnSpc>
              <a:spcBef>
                <a:spcPts val="360"/>
              </a:spcBef>
              <a:spcAft>
                <a:spcPts val="0"/>
              </a:spcAft>
              <a:buSzPts val="1800"/>
              <a:buChar char="▪"/>
              <a:defRPr sz="1800"/>
            </a:lvl9pPr>
          </a:lstStyle>
          <a:p>
            <a:endParaRPr/>
          </a:p>
        </p:txBody>
      </p:sp>
      <p:sp>
        <p:nvSpPr>
          <p:cNvPr id="133" name="Google Shape;133;p35"/>
          <p:cNvSpPr txBox="1">
            <a:spLocks noGrp="1"/>
          </p:cNvSpPr>
          <p:nvPr>
            <p:ph type="body" idx="2"/>
          </p:nvPr>
        </p:nvSpPr>
        <p:spPr>
          <a:xfrm>
            <a:off x="4692273" y="1600200"/>
            <a:ext cx="3994525" cy="4967574"/>
          </a:xfrm>
          <a:prstGeom prst="rect">
            <a:avLst/>
          </a:prstGeom>
          <a:noFill/>
          <a:ln>
            <a:noFill/>
          </a:ln>
        </p:spPr>
        <p:txBody>
          <a:bodyPr spcFirstLastPara="1" wrap="square" lIns="91425" tIns="91425" rIns="91425" bIns="91425" anchor="t" anchorCtr="0">
            <a:noAutofit/>
          </a:bodyPr>
          <a:lstStyle>
            <a:lvl1pPr marL="457200" lvl="0" indent="-546098" algn="l">
              <a:lnSpc>
                <a:spcPct val="100000"/>
              </a:lnSpc>
              <a:spcBef>
                <a:spcPts val="600"/>
              </a:spcBef>
              <a:spcAft>
                <a:spcPts val="0"/>
              </a:spcAft>
              <a:buSzPts val="5000"/>
              <a:buChar char="•"/>
              <a:defRPr/>
            </a:lvl1pPr>
            <a:lvl2pPr marL="914400" lvl="1" indent="-381000" algn="l">
              <a:lnSpc>
                <a:spcPct val="100000"/>
              </a:lnSpc>
              <a:spcBef>
                <a:spcPts val="480"/>
              </a:spcBef>
              <a:spcAft>
                <a:spcPts val="0"/>
              </a:spcAft>
              <a:buSzPts val="2400"/>
              <a:buChar char="o"/>
              <a:defRPr/>
            </a:lvl2pPr>
            <a:lvl3pPr marL="1371600" lvl="2" indent="-381000" algn="l">
              <a:lnSpc>
                <a:spcPct val="100000"/>
              </a:lnSpc>
              <a:spcBef>
                <a:spcPts val="480"/>
              </a:spcBef>
              <a:spcAft>
                <a:spcPts val="0"/>
              </a:spcAft>
              <a:buSzPts val="2400"/>
              <a:buChar char="▪"/>
              <a:defRPr/>
            </a:lvl3pPr>
            <a:lvl4pPr marL="1828800" lvl="3" indent="-419099" algn="l">
              <a:lnSpc>
                <a:spcPct val="100000"/>
              </a:lnSpc>
              <a:spcBef>
                <a:spcPts val="360"/>
              </a:spcBef>
              <a:spcAft>
                <a:spcPts val="0"/>
              </a:spcAft>
              <a:buSzPts val="3000"/>
              <a:buChar char="•"/>
              <a:defRPr/>
            </a:lvl4pPr>
            <a:lvl5pPr marL="2286000" lvl="4" indent="-342900" algn="l">
              <a:lnSpc>
                <a:spcPct val="100000"/>
              </a:lnSpc>
              <a:spcBef>
                <a:spcPts val="360"/>
              </a:spcBef>
              <a:spcAft>
                <a:spcPts val="0"/>
              </a:spcAft>
              <a:buSzPts val="1800"/>
              <a:buChar char="o"/>
              <a:defRPr sz="1800"/>
            </a:lvl5pPr>
            <a:lvl6pPr marL="2743200" lvl="5" indent="-342900" algn="l">
              <a:lnSpc>
                <a:spcPct val="100000"/>
              </a:lnSpc>
              <a:spcBef>
                <a:spcPts val="360"/>
              </a:spcBef>
              <a:spcAft>
                <a:spcPts val="0"/>
              </a:spcAft>
              <a:buSzPts val="1800"/>
              <a:buChar char="▪"/>
              <a:defRPr sz="1800"/>
            </a:lvl6pPr>
            <a:lvl7pPr marL="3200400" lvl="6" indent="-419099" algn="l">
              <a:lnSpc>
                <a:spcPct val="100000"/>
              </a:lnSpc>
              <a:spcBef>
                <a:spcPts val="360"/>
              </a:spcBef>
              <a:spcAft>
                <a:spcPts val="0"/>
              </a:spcAft>
              <a:buSzPts val="3000"/>
              <a:buChar char="•"/>
              <a:defRPr sz="1800"/>
            </a:lvl7pPr>
            <a:lvl8pPr marL="3657600" lvl="7" indent="-342900" algn="l">
              <a:lnSpc>
                <a:spcPct val="100000"/>
              </a:lnSpc>
              <a:spcBef>
                <a:spcPts val="360"/>
              </a:spcBef>
              <a:spcAft>
                <a:spcPts val="0"/>
              </a:spcAft>
              <a:buSzPts val="1800"/>
              <a:buChar char="o"/>
              <a:defRPr sz="1800"/>
            </a:lvl8pPr>
            <a:lvl9pPr marL="4114800" lvl="8" indent="-342900" algn="l">
              <a:lnSpc>
                <a:spcPct val="100000"/>
              </a:lnSpc>
              <a:spcBef>
                <a:spcPts val="360"/>
              </a:spcBef>
              <a:spcAft>
                <a:spcPts val="0"/>
              </a:spcAft>
              <a:buSzPts val="1800"/>
              <a:buChar char="▪"/>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Only" type="titleOnly">
  <p:cSld name="TITLE_ONLY">
    <p:spTree>
      <p:nvGrpSpPr>
        <p:cNvPr id="1" name="Shape 134"/>
        <p:cNvGrpSpPr/>
        <p:nvPr/>
      </p:nvGrpSpPr>
      <p:grpSpPr>
        <a:xfrm>
          <a:off x="0" y="0"/>
          <a:ext cx="0" cy="0"/>
          <a:chOff x="0" y="0"/>
          <a:chExt cx="0" cy="0"/>
        </a:xfrm>
      </p:grpSpPr>
      <p:sp>
        <p:nvSpPr>
          <p:cNvPr id="135" name="Google Shape;135;p3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2pPr>
            <a:lvl3pPr lvl="2" algn="l">
              <a:spcBef>
                <a:spcPts val="0"/>
              </a:spcBef>
              <a:spcAft>
                <a:spcPts val="0"/>
              </a:spcAft>
              <a:buSzPts val="3600"/>
              <a:buFont typeface="Arial"/>
              <a:buNone/>
              <a:defRPr sz="3600" b="1">
                <a:solidFill>
                  <a:schemeClr val="dk1"/>
                </a:solidFill>
                <a:latin typeface="Arial"/>
                <a:ea typeface="Arial"/>
                <a:cs typeface="Arial"/>
                <a:sym typeface="Arial"/>
              </a:defRPr>
            </a:lvl3pPr>
            <a:lvl4pPr lvl="3" algn="l">
              <a:spcBef>
                <a:spcPts val="0"/>
              </a:spcBef>
              <a:spcAft>
                <a:spcPts val="0"/>
              </a:spcAft>
              <a:buSzPts val="3600"/>
              <a:buFont typeface="Arial"/>
              <a:buNone/>
              <a:defRPr sz="3600" b="1">
                <a:solidFill>
                  <a:schemeClr val="dk1"/>
                </a:solidFill>
                <a:latin typeface="Arial"/>
                <a:ea typeface="Arial"/>
                <a:cs typeface="Arial"/>
                <a:sym typeface="Arial"/>
              </a:defRPr>
            </a:lvl4pPr>
            <a:lvl5pPr lvl="4" algn="l">
              <a:spcBef>
                <a:spcPts val="0"/>
              </a:spcBef>
              <a:spcAft>
                <a:spcPts val="0"/>
              </a:spcAft>
              <a:buSzPts val="3600"/>
              <a:buFont typeface="Arial"/>
              <a:buNone/>
              <a:defRPr sz="3600" b="1">
                <a:solidFill>
                  <a:schemeClr val="dk1"/>
                </a:solidFill>
                <a:latin typeface="Arial"/>
                <a:ea typeface="Arial"/>
                <a:cs typeface="Arial"/>
                <a:sym typeface="Arial"/>
              </a:defRPr>
            </a:lvl5pPr>
            <a:lvl6pPr lvl="5" algn="l">
              <a:spcBef>
                <a:spcPts val="0"/>
              </a:spcBef>
              <a:spcAft>
                <a:spcPts val="0"/>
              </a:spcAft>
              <a:buSzPts val="3600"/>
              <a:buFont typeface="Arial"/>
              <a:buNone/>
              <a:defRPr sz="3600" b="1">
                <a:solidFill>
                  <a:schemeClr val="dk1"/>
                </a:solidFill>
                <a:latin typeface="Arial"/>
                <a:ea typeface="Arial"/>
                <a:cs typeface="Arial"/>
                <a:sym typeface="Arial"/>
              </a:defRPr>
            </a:lvl6pPr>
            <a:lvl7pPr lvl="6" algn="l">
              <a:spcBef>
                <a:spcPts val="0"/>
              </a:spcBef>
              <a:spcAft>
                <a:spcPts val="0"/>
              </a:spcAft>
              <a:buSzPts val="3600"/>
              <a:buFont typeface="Arial"/>
              <a:buNone/>
              <a:defRPr sz="3600" b="1">
                <a:solidFill>
                  <a:schemeClr val="dk1"/>
                </a:solidFill>
                <a:latin typeface="Arial"/>
                <a:ea typeface="Arial"/>
                <a:cs typeface="Arial"/>
                <a:sym typeface="Arial"/>
              </a:defRPr>
            </a:lvl7pPr>
            <a:lvl8pPr lvl="7" algn="l">
              <a:spcBef>
                <a:spcPts val="0"/>
              </a:spcBef>
              <a:spcAft>
                <a:spcPts val="0"/>
              </a:spcAft>
              <a:buSzPts val="3600"/>
              <a:buFont typeface="Arial"/>
              <a:buNone/>
              <a:defRPr sz="3600" b="1">
                <a:solidFill>
                  <a:schemeClr val="dk1"/>
                </a:solidFill>
                <a:latin typeface="Arial"/>
                <a:ea typeface="Arial"/>
                <a:cs typeface="Arial"/>
                <a:sym typeface="Arial"/>
              </a:defRPr>
            </a:lvl8pPr>
            <a:lvl9pPr lvl="8" algn="l">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APTION_ONLY">
  <p:cSld name="CAPTION_ONLY">
    <p:spTree>
      <p:nvGrpSpPr>
        <p:cNvPr id="1" name="Shape 136"/>
        <p:cNvGrpSpPr/>
        <p:nvPr/>
      </p:nvGrpSpPr>
      <p:grpSpPr>
        <a:xfrm>
          <a:off x="0" y="0"/>
          <a:ext cx="0" cy="0"/>
          <a:chOff x="0" y="0"/>
          <a:chExt cx="0" cy="0"/>
        </a:xfrm>
      </p:grpSpPr>
      <p:sp>
        <p:nvSpPr>
          <p:cNvPr id="137" name="Google Shape;137;p37"/>
          <p:cNvSpPr txBox="1">
            <a:spLocks noGrp="1"/>
          </p:cNvSpPr>
          <p:nvPr>
            <p:ph type="body" idx="1"/>
          </p:nvPr>
        </p:nvSpPr>
        <p:spPr>
          <a:xfrm>
            <a:off x="457200" y="5875078"/>
            <a:ext cx="8229600" cy="692693"/>
          </a:xfrm>
          <a:prstGeom prst="rect">
            <a:avLst/>
          </a:prstGeom>
          <a:noFill/>
          <a:ln>
            <a:noFill/>
          </a:ln>
        </p:spPr>
        <p:txBody>
          <a:bodyPr spcFirstLastPara="1" wrap="square" lIns="91425" tIns="91425" rIns="91425" bIns="91425" anchor="t" anchorCtr="0">
            <a:noAutofit/>
          </a:bodyPr>
          <a:lstStyle>
            <a:lvl1pPr marL="457200" lvl="0" indent="-419099" algn="ctr">
              <a:lnSpc>
                <a:spcPct val="100000"/>
              </a:lnSpc>
              <a:spcBef>
                <a:spcPts val="360"/>
              </a:spcBef>
              <a:spcAft>
                <a:spcPts val="0"/>
              </a:spcAft>
              <a:buClr>
                <a:schemeClr val="dk1"/>
              </a:buClr>
              <a:buSzPts val="3000"/>
              <a:buFont typeface="Arial"/>
              <a:buChar char="•"/>
              <a:defRPr sz="1800">
                <a:solidFill>
                  <a:schemeClr val="dk1"/>
                </a:solidFill>
              </a:defRPr>
            </a:lvl1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3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x">
  <p:cSld name="1_tx">
    <p:spTree>
      <p:nvGrpSpPr>
        <p:cNvPr id="1" name="Shape 17"/>
        <p:cNvGrpSpPr/>
        <p:nvPr/>
      </p:nvGrpSpPr>
      <p:grpSpPr>
        <a:xfrm>
          <a:off x="0" y="0"/>
          <a:ext cx="0" cy="0"/>
          <a:chOff x="0" y="0"/>
          <a:chExt cx="0" cy="0"/>
        </a:xfrm>
      </p:grpSpPr>
      <p:pic>
        <p:nvPicPr>
          <p:cNvPr id="18" name="Google Shape;18;p14" descr="A black screen with a black rectangle&#10;&#10;Description automatically generated"/>
          <p:cNvPicPr preferRelativeResize="0"/>
          <p:nvPr/>
        </p:nvPicPr>
        <p:blipFill rotWithShape="1">
          <a:blip r:embed="rId2">
            <a:alphaModFix/>
          </a:blip>
          <a:srcRect b="96006"/>
          <a:stretch/>
        </p:blipFill>
        <p:spPr>
          <a:xfrm>
            <a:off x="0" y="2"/>
            <a:ext cx="9168000" cy="274637"/>
          </a:xfrm>
          <a:prstGeom prst="rect">
            <a:avLst/>
          </a:prstGeom>
          <a:noFill/>
          <a:ln>
            <a:noFill/>
          </a:ln>
        </p:spPr>
      </p:pic>
      <p:sp>
        <p:nvSpPr>
          <p:cNvPr id="19" name="Google Shape;19;p1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chemeClr val="dk1"/>
              </a:buClr>
              <a:buSzPts val="2700"/>
              <a:buFont typeface="Arial"/>
              <a:buNone/>
              <a:defRPr sz="2700" b="1">
                <a:solidFill>
                  <a:schemeClr val="dk1"/>
                </a:solidFill>
                <a:latin typeface="Calibri"/>
                <a:ea typeface="Calibri"/>
                <a:cs typeface="Calibri"/>
                <a:sym typeface="Calibri"/>
              </a:defRPr>
            </a:lvl1pPr>
            <a:lvl2pPr lvl="1"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2pPr>
            <a:lvl3pPr lvl="2"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3pPr>
            <a:lvl4pPr lvl="3"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4pPr>
            <a:lvl5pPr lvl="4"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5pPr>
            <a:lvl6pPr lvl="5"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6pPr>
            <a:lvl7pPr lvl="6"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7pPr>
            <a:lvl8pPr lvl="7"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8pPr>
            <a:lvl9pPr lvl="8"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9pPr>
          </a:lstStyle>
          <a:p>
            <a:endParaRPr/>
          </a:p>
        </p:txBody>
      </p:sp>
      <p:sp>
        <p:nvSpPr>
          <p:cNvPr id="20" name="Google Shape;20;p14"/>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sz="1350"/>
            </a:lvl5pPr>
            <a:lvl6pPr marL="2743200" lvl="5" indent="-228600" algn="l">
              <a:lnSpc>
                <a:spcPct val="100000"/>
              </a:lnSpc>
              <a:spcBef>
                <a:spcPts val="0"/>
              </a:spcBef>
              <a:spcAft>
                <a:spcPts val="0"/>
              </a:spcAft>
              <a:buClr>
                <a:srgbClr val="000000"/>
              </a:buClr>
              <a:buSzPts val="1350"/>
              <a:buFont typeface="Arial"/>
              <a:buNone/>
              <a:defRPr sz="1350"/>
            </a:lvl6pPr>
            <a:lvl7pPr marL="3200400" lvl="6" indent="-228600" algn="l">
              <a:lnSpc>
                <a:spcPct val="100000"/>
              </a:lnSpc>
              <a:spcBef>
                <a:spcPts val="0"/>
              </a:spcBef>
              <a:spcAft>
                <a:spcPts val="0"/>
              </a:spcAft>
              <a:buClr>
                <a:srgbClr val="000000"/>
              </a:buClr>
              <a:buSzPts val="1350"/>
              <a:buFont typeface="Arial"/>
              <a:buNone/>
              <a:defRPr sz="1350"/>
            </a:lvl7pPr>
            <a:lvl8pPr marL="3657600" lvl="7" indent="-228600" algn="l">
              <a:lnSpc>
                <a:spcPct val="100000"/>
              </a:lnSpc>
              <a:spcBef>
                <a:spcPts val="0"/>
              </a:spcBef>
              <a:spcAft>
                <a:spcPts val="0"/>
              </a:spcAft>
              <a:buClr>
                <a:srgbClr val="000000"/>
              </a:buClr>
              <a:buSzPts val="1350"/>
              <a:buFont typeface="Arial"/>
              <a:buNone/>
              <a:defRPr sz="1350"/>
            </a:lvl8pPr>
            <a:lvl9pPr marL="4114800" lvl="8" indent="-228600" algn="l">
              <a:lnSpc>
                <a:spcPct val="100000"/>
              </a:lnSpc>
              <a:spcBef>
                <a:spcPts val="0"/>
              </a:spcBef>
              <a:spcAft>
                <a:spcPts val="0"/>
              </a:spcAft>
              <a:buClr>
                <a:srgbClr val="000000"/>
              </a:buClr>
              <a:buSzPts val="1350"/>
              <a:buFont typeface="Arial"/>
              <a:buNone/>
              <a:defRPr sz="1350"/>
            </a:lvl9pPr>
          </a:lstStyle>
          <a:p>
            <a:endParaRPr/>
          </a:p>
        </p:txBody>
      </p:sp>
      <p:pic>
        <p:nvPicPr>
          <p:cNvPr id="21" name="Google Shape;21;p14" descr="NACOA sunFooter.png"/>
          <p:cNvPicPr preferRelativeResize="0"/>
          <p:nvPr/>
        </p:nvPicPr>
        <p:blipFill rotWithShape="1">
          <a:blip r:embed="rId3">
            <a:alphaModFix/>
          </a:blip>
          <a:srcRect/>
          <a:stretch/>
        </p:blipFill>
        <p:spPr>
          <a:xfrm>
            <a:off x="7699499" y="5828193"/>
            <a:ext cx="1174626" cy="102980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2"/>
        <p:cNvGrpSpPr/>
        <p:nvPr/>
      </p:nvGrpSpPr>
      <p:grpSpPr>
        <a:xfrm>
          <a:off x="0" y="0"/>
          <a:ext cx="0" cy="0"/>
          <a:chOff x="0" y="0"/>
          <a:chExt cx="0" cy="0"/>
        </a:xfrm>
      </p:grpSpPr>
      <p:sp>
        <p:nvSpPr>
          <p:cNvPr id="23" name="Google Shape;23;p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rgbClr val="0066FF"/>
              </a:buClr>
              <a:buSzPts val="2700"/>
              <a:buFont typeface="Arial"/>
              <a:buNone/>
              <a:defRPr sz="2700" b="1">
                <a:solidFill>
                  <a:srgbClr val="0066FF"/>
                </a:solidFill>
                <a:latin typeface="Arial"/>
                <a:ea typeface="Arial"/>
                <a:cs typeface="Arial"/>
                <a:sym typeface="Arial"/>
              </a:defRPr>
            </a:lvl1pPr>
            <a:lvl2pPr lvl="1"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2pPr>
            <a:lvl3pPr lvl="2"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3pPr>
            <a:lvl4pPr lvl="3"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4pPr>
            <a:lvl5pPr lvl="4"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5pPr>
            <a:lvl6pPr lvl="5"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6pPr>
            <a:lvl7pPr lvl="6"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7pPr>
            <a:lvl8pPr lvl="7"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8pPr>
            <a:lvl9pPr lvl="8"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9pPr>
          </a:lstStyle>
          <a:p>
            <a:endParaRPr/>
          </a:p>
        </p:txBody>
      </p:sp>
      <p:sp>
        <p:nvSpPr>
          <p:cNvPr id="24" name="Google Shape;24;p15"/>
          <p:cNvSpPr txBox="1">
            <a:spLocks noGrp="1"/>
          </p:cNvSpPr>
          <p:nvPr>
            <p:ph type="body" idx="1"/>
          </p:nvPr>
        </p:nvSpPr>
        <p:spPr>
          <a:xfrm>
            <a:off x="457201" y="1600200"/>
            <a:ext cx="3994525" cy="4967574"/>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sz="1350"/>
            </a:lvl5pPr>
            <a:lvl6pPr marL="2743200" lvl="5" indent="-228600" algn="l">
              <a:lnSpc>
                <a:spcPct val="100000"/>
              </a:lnSpc>
              <a:spcBef>
                <a:spcPts val="0"/>
              </a:spcBef>
              <a:spcAft>
                <a:spcPts val="0"/>
              </a:spcAft>
              <a:buClr>
                <a:srgbClr val="000000"/>
              </a:buClr>
              <a:buSzPts val="1350"/>
              <a:buFont typeface="Arial"/>
              <a:buNone/>
              <a:defRPr sz="1350"/>
            </a:lvl6pPr>
            <a:lvl7pPr marL="3200400" lvl="6" indent="-228600" algn="l">
              <a:lnSpc>
                <a:spcPct val="100000"/>
              </a:lnSpc>
              <a:spcBef>
                <a:spcPts val="0"/>
              </a:spcBef>
              <a:spcAft>
                <a:spcPts val="0"/>
              </a:spcAft>
              <a:buClr>
                <a:srgbClr val="000000"/>
              </a:buClr>
              <a:buSzPts val="1350"/>
              <a:buFont typeface="Arial"/>
              <a:buNone/>
              <a:defRPr sz="1350"/>
            </a:lvl7pPr>
            <a:lvl8pPr marL="3657600" lvl="7" indent="-228600" algn="l">
              <a:lnSpc>
                <a:spcPct val="100000"/>
              </a:lnSpc>
              <a:spcBef>
                <a:spcPts val="0"/>
              </a:spcBef>
              <a:spcAft>
                <a:spcPts val="0"/>
              </a:spcAft>
              <a:buClr>
                <a:srgbClr val="000000"/>
              </a:buClr>
              <a:buSzPts val="1350"/>
              <a:buFont typeface="Arial"/>
              <a:buNone/>
              <a:defRPr sz="1350"/>
            </a:lvl8pPr>
            <a:lvl9pPr marL="4114800" lvl="8" indent="-228600" algn="l">
              <a:lnSpc>
                <a:spcPct val="100000"/>
              </a:lnSpc>
              <a:spcBef>
                <a:spcPts val="0"/>
              </a:spcBef>
              <a:spcAft>
                <a:spcPts val="0"/>
              </a:spcAft>
              <a:buClr>
                <a:srgbClr val="000000"/>
              </a:buClr>
              <a:buSzPts val="1350"/>
              <a:buFont typeface="Arial"/>
              <a:buNone/>
              <a:defRPr sz="1350"/>
            </a:lvl9pPr>
          </a:lstStyle>
          <a:p>
            <a:endParaRPr/>
          </a:p>
        </p:txBody>
      </p:sp>
      <p:sp>
        <p:nvSpPr>
          <p:cNvPr id="25" name="Google Shape;25;p15"/>
          <p:cNvSpPr txBox="1">
            <a:spLocks noGrp="1"/>
          </p:cNvSpPr>
          <p:nvPr>
            <p:ph type="body" idx="2"/>
          </p:nvPr>
        </p:nvSpPr>
        <p:spPr>
          <a:xfrm>
            <a:off x="4692274" y="1600200"/>
            <a:ext cx="3994525" cy="4967574"/>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sz="1350"/>
            </a:lvl5pPr>
            <a:lvl6pPr marL="2743200" lvl="5" indent="-228600" algn="l">
              <a:lnSpc>
                <a:spcPct val="100000"/>
              </a:lnSpc>
              <a:spcBef>
                <a:spcPts val="0"/>
              </a:spcBef>
              <a:spcAft>
                <a:spcPts val="0"/>
              </a:spcAft>
              <a:buClr>
                <a:srgbClr val="000000"/>
              </a:buClr>
              <a:buSzPts val="1350"/>
              <a:buFont typeface="Arial"/>
              <a:buNone/>
              <a:defRPr sz="1350"/>
            </a:lvl6pPr>
            <a:lvl7pPr marL="3200400" lvl="6" indent="-228600" algn="l">
              <a:lnSpc>
                <a:spcPct val="100000"/>
              </a:lnSpc>
              <a:spcBef>
                <a:spcPts val="0"/>
              </a:spcBef>
              <a:spcAft>
                <a:spcPts val="0"/>
              </a:spcAft>
              <a:buClr>
                <a:srgbClr val="000000"/>
              </a:buClr>
              <a:buSzPts val="1350"/>
              <a:buFont typeface="Arial"/>
              <a:buNone/>
              <a:defRPr sz="1350"/>
            </a:lvl7pPr>
            <a:lvl8pPr marL="3657600" lvl="7" indent="-228600" algn="l">
              <a:lnSpc>
                <a:spcPct val="100000"/>
              </a:lnSpc>
              <a:spcBef>
                <a:spcPts val="0"/>
              </a:spcBef>
              <a:spcAft>
                <a:spcPts val="0"/>
              </a:spcAft>
              <a:buClr>
                <a:srgbClr val="000000"/>
              </a:buClr>
              <a:buSzPts val="1350"/>
              <a:buFont typeface="Arial"/>
              <a:buNone/>
              <a:defRPr sz="1350"/>
            </a:lvl8pPr>
            <a:lvl9pPr marL="4114800" lvl="8" indent="-228600" algn="l">
              <a:lnSpc>
                <a:spcPct val="100000"/>
              </a:lnSpc>
              <a:spcBef>
                <a:spcPts val="0"/>
              </a:spcBef>
              <a:spcAft>
                <a:spcPts val="0"/>
              </a:spcAft>
              <a:buClr>
                <a:srgbClr val="000000"/>
              </a:buClr>
              <a:buSzPts val="1350"/>
              <a:buFont typeface="Arial"/>
              <a:buNone/>
              <a:defRPr sz="135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_ONLY">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rgbClr val="0066FF"/>
              </a:buClr>
              <a:buSzPts val="2700"/>
              <a:buFont typeface="Arial"/>
              <a:buNone/>
              <a:defRPr sz="2700" b="1">
                <a:solidFill>
                  <a:srgbClr val="0066FF"/>
                </a:solidFill>
                <a:latin typeface="Arial"/>
                <a:ea typeface="Arial"/>
                <a:cs typeface="Arial"/>
                <a:sym typeface="Arial"/>
              </a:defRPr>
            </a:lvl1pPr>
            <a:lvl2pPr lvl="1"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2pPr>
            <a:lvl3pPr lvl="2"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3pPr>
            <a:lvl4pPr lvl="3"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4pPr>
            <a:lvl5pPr lvl="4"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5pPr>
            <a:lvl6pPr lvl="5"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6pPr>
            <a:lvl7pPr lvl="6"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7pPr>
            <a:lvl8pPr lvl="7"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8pPr>
            <a:lvl9pPr lvl="8" algn="l">
              <a:spcBef>
                <a:spcPts val="0"/>
              </a:spcBef>
              <a:spcAft>
                <a:spcPts val="0"/>
              </a:spcAft>
              <a:buClr>
                <a:schemeClr val="dk1"/>
              </a:buClr>
              <a:buSzPts val="2700"/>
              <a:buFont typeface="Arial"/>
              <a:buNone/>
              <a:defRPr sz="27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8"/>
        <p:cNvGrpSpPr/>
        <p:nvPr/>
      </p:nvGrpSpPr>
      <p:grpSpPr>
        <a:xfrm>
          <a:off x="0" y="0"/>
          <a:ext cx="0" cy="0"/>
          <a:chOff x="0" y="0"/>
          <a:chExt cx="0" cy="0"/>
        </a:xfrm>
      </p:grpSpPr>
      <p:sp>
        <p:nvSpPr>
          <p:cNvPr id="29" name="Google Shape;29;p17"/>
          <p:cNvSpPr txBox="1">
            <a:spLocks noGrp="1"/>
          </p:cNvSpPr>
          <p:nvPr>
            <p:ph type="body" idx="1"/>
          </p:nvPr>
        </p:nvSpPr>
        <p:spPr>
          <a:xfrm>
            <a:off x="457200" y="5875080"/>
            <a:ext cx="8229600" cy="692693"/>
          </a:xfrm>
          <a:prstGeom prst="rect">
            <a:avLst/>
          </a:prstGeom>
          <a:noFill/>
          <a:ln>
            <a:noFill/>
          </a:ln>
        </p:spPr>
        <p:txBody>
          <a:bodyPr spcFirstLastPara="1" wrap="square" lIns="91425" tIns="91425" rIns="91425" bIns="91425" anchor="t" anchorCtr="0">
            <a:noAutofit/>
          </a:bodyPr>
          <a:lstStyle>
            <a:lvl1pPr marL="457200" lvl="0" indent="-371474" algn="ctr">
              <a:lnSpc>
                <a:spcPct val="100000"/>
              </a:lnSpc>
              <a:spcBef>
                <a:spcPts val="270"/>
              </a:spcBef>
              <a:spcAft>
                <a:spcPts val="0"/>
              </a:spcAft>
              <a:buClr>
                <a:schemeClr val="dk1"/>
              </a:buClr>
              <a:buSzPts val="2250"/>
              <a:buFont typeface="Arial"/>
              <a:buChar char="•"/>
              <a:defRPr sz="1350">
                <a:solidFill>
                  <a:schemeClr val="dk1"/>
                </a:solidFill>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1400"/>
              <a:buNone/>
              <a:defRPr>
                <a:solidFill>
                  <a:srgbClr val="0066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457200" y="1600200"/>
            <a:ext cx="8229600" cy="4967288"/>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 name="Google Shape;33;p1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1400"/>
              <a:buNone/>
              <a:defRPr>
                <a:solidFill>
                  <a:srgbClr val="0066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2100"/>
            </a:lvl1pPr>
            <a:lvl2pPr marL="914400" lvl="1" indent="-228600" algn="l">
              <a:spcBef>
                <a:spcPts val="0"/>
              </a:spcBef>
              <a:spcAft>
                <a:spcPts val="0"/>
              </a:spcAft>
              <a:buSzPts val="1400"/>
              <a:buNone/>
              <a:defRPr sz="1800"/>
            </a:lvl2pPr>
            <a:lvl3pPr marL="1371600" lvl="2" indent="-228600" algn="l">
              <a:spcBef>
                <a:spcPts val="0"/>
              </a:spcBef>
              <a:spcAft>
                <a:spcPts val="0"/>
              </a:spcAft>
              <a:buSzPts val="1400"/>
              <a:buNone/>
              <a:defRPr sz="1500"/>
            </a:lvl3pPr>
            <a:lvl4pPr marL="1828800" lvl="3" indent="-228600" algn="l">
              <a:spcBef>
                <a:spcPts val="0"/>
              </a:spcBef>
              <a:spcAft>
                <a:spcPts val="0"/>
              </a:spcAft>
              <a:buSzPts val="1400"/>
              <a:buNone/>
              <a:defRPr sz="1350"/>
            </a:lvl4pPr>
            <a:lvl5pPr marL="2286000" lvl="4" indent="-228600" algn="l">
              <a:spcBef>
                <a:spcPts val="0"/>
              </a:spcBef>
              <a:spcAft>
                <a:spcPts val="0"/>
              </a:spcAft>
              <a:buSzPts val="1400"/>
              <a:buNone/>
              <a:defRPr sz="1350"/>
            </a:lvl5pPr>
            <a:lvl6pPr marL="2743200" lvl="5" indent="-228600" algn="l">
              <a:lnSpc>
                <a:spcPct val="100000"/>
              </a:lnSpc>
              <a:spcBef>
                <a:spcPts val="0"/>
              </a:spcBef>
              <a:spcAft>
                <a:spcPts val="0"/>
              </a:spcAft>
              <a:buClr>
                <a:srgbClr val="000000"/>
              </a:buClr>
              <a:buSzPts val="1350"/>
              <a:buFont typeface="Arial"/>
              <a:buNone/>
              <a:defRPr sz="1350"/>
            </a:lvl6pPr>
            <a:lvl7pPr marL="3200400" lvl="6" indent="-228600" algn="l">
              <a:lnSpc>
                <a:spcPct val="100000"/>
              </a:lnSpc>
              <a:spcBef>
                <a:spcPts val="0"/>
              </a:spcBef>
              <a:spcAft>
                <a:spcPts val="0"/>
              </a:spcAft>
              <a:buClr>
                <a:srgbClr val="000000"/>
              </a:buClr>
              <a:buSzPts val="1350"/>
              <a:buFont typeface="Arial"/>
              <a:buNone/>
              <a:defRPr sz="1350"/>
            </a:lvl7pPr>
            <a:lvl8pPr marL="3657600" lvl="7" indent="-228600" algn="l">
              <a:lnSpc>
                <a:spcPct val="100000"/>
              </a:lnSpc>
              <a:spcBef>
                <a:spcPts val="0"/>
              </a:spcBef>
              <a:spcAft>
                <a:spcPts val="0"/>
              </a:spcAft>
              <a:buClr>
                <a:srgbClr val="000000"/>
              </a:buClr>
              <a:buSzPts val="1350"/>
              <a:buFont typeface="Arial"/>
              <a:buNone/>
              <a:defRPr sz="1350"/>
            </a:lvl8pPr>
            <a:lvl9pPr marL="4114800" lvl="8" indent="-228600" algn="l">
              <a:lnSpc>
                <a:spcPct val="100000"/>
              </a:lnSpc>
              <a:spcBef>
                <a:spcPts val="0"/>
              </a:spcBef>
              <a:spcAft>
                <a:spcPts val="0"/>
              </a:spcAft>
              <a:buClr>
                <a:srgbClr val="000000"/>
              </a:buClr>
              <a:buSzPts val="1350"/>
              <a:buFont typeface="Arial"/>
              <a:buNone/>
              <a:defRPr sz="1350"/>
            </a:lvl9pPr>
          </a:lstStyle>
          <a:p>
            <a:endParaRPr/>
          </a:p>
        </p:txBody>
      </p:sp>
      <p:sp>
        <p:nvSpPr>
          <p:cNvPr id="39" name="Google Shape;39;p19"/>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2100"/>
            </a:lvl1pPr>
            <a:lvl2pPr marL="914400" lvl="1" indent="-228600" algn="l">
              <a:spcBef>
                <a:spcPts val="0"/>
              </a:spcBef>
              <a:spcAft>
                <a:spcPts val="0"/>
              </a:spcAft>
              <a:buSzPts val="1400"/>
              <a:buNone/>
              <a:defRPr sz="1800"/>
            </a:lvl2pPr>
            <a:lvl3pPr marL="1371600" lvl="2" indent="-228600" algn="l">
              <a:spcBef>
                <a:spcPts val="0"/>
              </a:spcBef>
              <a:spcAft>
                <a:spcPts val="0"/>
              </a:spcAft>
              <a:buSzPts val="1400"/>
              <a:buNone/>
              <a:defRPr sz="1500"/>
            </a:lvl3pPr>
            <a:lvl4pPr marL="1828800" lvl="3" indent="-228600" algn="l">
              <a:spcBef>
                <a:spcPts val="0"/>
              </a:spcBef>
              <a:spcAft>
                <a:spcPts val="0"/>
              </a:spcAft>
              <a:buSzPts val="1400"/>
              <a:buNone/>
              <a:defRPr sz="1350"/>
            </a:lvl4pPr>
            <a:lvl5pPr marL="2286000" lvl="4" indent="-228600" algn="l">
              <a:spcBef>
                <a:spcPts val="0"/>
              </a:spcBef>
              <a:spcAft>
                <a:spcPts val="0"/>
              </a:spcAft>
              <a:buSzPts val="1400"/>
              <a:buNone/>
              <a:defRPr sz="1350"/>
            </a:lvl5pPr>
            <a:lvl6pPr marL="2743200" lvl="5" indent="-228600" algn="l">
              <a:lnSpc>
                <a:spcPct val="100000"/>
              </a:lnSpc>
              <a:spcBef>
                <a:spcPts val="0"/>
              </a:spcBef>
              <a:spcAft>
                <a:spcPts val="0"/>
              </a:spcAft>
              <a:buClr>
                <a:srgbClr val="000000"/>
              </a:buClr>
              <a:buSzPts val="1350"/>
              <a:buFont typeface="Arial"/>
              <a:buNone/>
              <a:defRPr sz="1350"/>
            </a:lvl6pPr>
            <a:lvl7pPr marL="3200400" lvl="6" indent="-228600" algn="l">
              <a:lnSpc>
                <a:spcPct val="100000"/>
              </a:lnSpc>
              <a:spcBef>
                <a:spcPts val="0"/>
              </a:spcBef>
              <a:spcAft>
                <a:spcPts val="0"/>
              </a:spcAft>
              <a:buClr>
                <a:srgbClr val="000000"/>
              </a:buClr>
              <a:buSzPts val="1350"/>
              <a:buFont typeface="Arial"/>
              <a:buNone/>
              <a:defRPr sz="1350"/>
            </a:lvl7pPr>
            <a:lvl8pPr marL="3657600" lvl="7" indent="-228600" algn="l">
              <a:lnSpc>
                <a:spcPct val="100000"/>
              </a:lnSpc>
              <a:spcBef>
                <a:spcPts val="0"/>
              </a:spcBef>
              <a:spcAft>
                <a:spcPts val="0"/>
              </a:spcAft>
              <a:buClr>
                <a:srgbClr val="000000"/>
              </a:buClr>
              <a:buSzPts val="1350"/>
              <a:buFont typeface="Arial"/>
              <a:buNone/>
              <a:defRPr sz="1350"/>
            </a:lvl8pPr>
            <a:lvl9pPr marL="4114800" lvl="8" indent="-228600" algn="l">
              <a:lnSpc>
                <a:spcPct val="100000"/>
              </a:lnSpc>
              <a:spcBef>
                <a:spcPts val="0"/>
              </a:spcBef>
              <a:spcAft>
                <a:spcPts val="0"/>
              </a:spcAft>
              <a:buClr>
                <a:srgbClr val="000000"/>
              </a:buClr>
              <a:buSzPts val="1350"/>
              <a:buFont typeface="Arial"/>
              <a:buNone/>
              <a:defRPr sz="1350"/>
            </a:lvl9pPr>
          </a:lstStyle>
          <a:p>
            <a:endParaRPr/>
          </a:p>
        </p:txBody>
      </p:sp>
      <p:sp>
        <p:nvSpPr>
          <p:cNvPr id="40" name="Google Shape;40;p1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050" b="0" i="0" u="none" strike="noStrike" cap="none">
                <a:solidFill>
                  <a:srgbClr val="0066FF"/>
                </a:solidFill>
                <a:latin typeface="Arial"/>
                <a:ea typeface="Arial"/>
                <a:cs typeface="Arial"/>
                <a:sym typeface="Arial"/>
              </a:defRPr>
            </a:lvl1pPr>
            <a:lvl2pPr marR="0" lvl="1" algn="l" rtl="0">
              <a:spcBef>
                <a:spcPts val="0"/>
              </a:spcBef>
              <a:spcAft>
                <a:spcPts val="0"/>
              </a:spcAft>
              <a:buSzPts val="1400"/>
              <a:buNone/>
              <a:defRPr sz="1050" b="0" i="0" u="none" strike="noStrike" cap="none">
                <a:solidFill>
                  <a:srgbClr val="0066FF"/>
                </a:solidFill>
                <a:latin typeface="Arial"/>
                <a:ea typeface="Arial"/>
                <a:cs typeface="Arial"/>
                <a:sym typeface="Arial"/>
              </a:defRPr>
            </a:lvl2pPr>
            <a:lvl3pPr marR="0" lvl="2" algn="l" rtl="0">
              <a:spcBef>
                <a:spcPts val="0"/>
              </a:spcBef>
              <a:spcAft>
                <a:spcPts val="0"/>
              </a:spcAft>
              <a:buSzPts val="1400"/>
              <a:buNone/>
              <a:defRPr sz="1050" b="0" i="0" u="none" strike="noStrike" cap="none">
                <a:solidFill>
                  <a:srgbClr val="0066FF"/>
                </a:solidFill>
                <a:latin typeface="Arial"/>
                <a:ea typeface="Arial"/>
                <a:cs typeface="Arial"/>
                <a:sym typeface="Arial"/>
              </a:defRPr>
            </a:lvl3pPr>
            <a:lvl4pPr marR="0" lvl="3" algn="l" rtl="0">
              <a:spcBef>
                <a:spcPts val="0"/>
              </a:spcBef>
              <a:spcAft>
                <a:spcPts val="0"/>
              </a:spcAft>
              <a:buSzPts val="1400"/>
              <a:buNone/>
              <a:defRPr sz="1050" b="0" i="0" u="none" strike="noStrike" cap="none">
                <a:solidFill>
                  <a:srgbClr val="0066FF"/>
                </a:solidFill>
                <a:latin typeface="Arial"/>
                <a:ea typeface="Arial"/>
                <a:cs typeface="Arial"/>
                <a:sym typeface="Arial"/>
              </a:defRPr>
            </a:lvl4pPr>
            <a:lvl5pPr marR="0" lvl="4" algn="l" rtl="0">
              <a:spcBef>
                <a:spcPts val="0"/>
              </a:spcBef>
              <a:spcAft>
                <a:spcPts val="0"/>
              </a:spcAft>
              <a:buSzPts val="1400"/>
              <a:buNone/>
              <a:defRPr sz="1050" b="0" i="0" u="none" strike="noStrike" cap="none">
                <a:solidFill>
                  <a:srgbClr val="0066FF"/>
                </a:solidFill>
                <a:latin typeface="Arial"/>
                <a:ea typeface="Arial"/>
                <a:cs typeface="Arial"/>
                <a:sym typeface="Arial"/>
              </a:defRPr>
            </a:lvl5pPr>
            <a:lvl6pPr marR="0" lvl="5" algn="l" rtl="0">
              <a:spcBef>
                <a:spcPts val="0"/>
              </a:spcBef>
              <a:spcAft>
                <a:spcPts val="0"/>
              </a:spcAft>
              <a:buSzPts val="1400"/>
              <a:buNone/>
              <a:defRPr sz="1050" b="0" i="0" u="none" strike="noStrike" cap="none">
                <a:solidFill>
                  <a:srgbClr val="0066FF"/>
                </a:solidFill>
                <a:latin typeface="Arial"/>
                <a:ea typeface="Arial"/>
                <a:cs typeface="Arial"/>
                <a:sym typeface="Arial"/>
              </a:defRPr>
            </a:lvl6pPr>
            <a:lvl7pPr marR="0" lvl="6" algn="l" rtl="0">
              <a:spcBef>
                <a:spcPts val="0"/>
              </a:spcBef>
              <a:spcAft>
                <a:spcPts val="0"/>
              </a:spcAft>
              <a:buSzPts val="1400"/>
              <a:buNone/>
              <a:defRPr sz="1050" b="0" i="0" u="none" strike="noStrike" cap="none">
                <a:solidFill>
                  <a:srgbClr val="0066FF"/>
                </a:solidFill>
                <a:latin typeface="Arial"/>
                <a:ea typeface="Arial"/>
                <a:cs typeface="Arial"/>
                <a:sym typeface="Arial"/>
              </a:defRPr>
            </a:lvl7pPr>
            <a:lvl8pPr marR="0" lvl="7" algn="l" rtl="0">
              <a:spcBef>
                <a:spcPts val="0"/>
              </a:spcBef>
              <a:spcAft>
                <a:spcPts val="0"/>
              </a:spcAft>
              <a:buSzPts val="1400"/>
              <a:buNone/>
              <a:defRPr sz="1050" b="0" i="0" u="none" strike="noStrike" cap="none">
                <a:solidFill>
                  <a:srgbClr val="0066FF"/>
                </a:solidFill>
                <a:latin typeface="Arial"/>
                <a:ea typeface="Arial"/>
                <a:cs typeface="Arial"/>
                <a:sym typeface="Arial"/>
              </a:defRPr>
            </a:lvl8pPr>
            <a:lvl9pPr marR="0" lvl="8" algn="l" rtl="0">
              <a:spcBef>
                <a:spcPts val="0"/>
              </a:spcBef>
              <a:spcAft>
                <a:spcPts val="0"/>
              </a:spcAft>
              <a:buSzPts val="1400"/>
              <a:buNone/>
              <a:defRPr sz="1050" b="0" i="0" u="none" strike="noStrike" cap="none">
                <a:solidFill>
                  <a:srgbClr val="0066FF"/>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457200" y="1600200"/>
            <a:ext cx="8229600" cy="4967288"/>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6"/>
        <p:cNvGrpSpPr/>
        <p:nvPr/>
      </p:nvGrpSpPr>
      <p:grpSpPr>
        <a:xfrm>
          <a:off x="0" y="0"/>
          <a:ext cx="0" cy="0"/>
          <a:chOff x="0" y="0"/>
          <a:chExt cx="0" cy="0"/>
        </a:xfrm>
      </p:grpSpPr>
      <p:sp>
        <p:nvSpPr>
          <p:cNvPr id="47" name="Google Shape;47;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Google Shape;5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121"/>
        <p:cNvGrpSpPr/>
        <p:nvPr/>
      </p:nvGrpSpPr>
      <p:grpSpPr>
        <a:xfrm>
          <a:off x="0" y="0"/>
          <a:ext cx="0" cy="0"/>
          <a:chOff x="0" y="0"/>
          <a:chExt cx="0" cy="0"/>
        </a:xfrm>
      </p:grpSpPr>
      <p:sp>
        <p:nvSpPr>
          <p:cNvPr id="122" name="Google Shape;122;p3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123" name="Google Shape;123;p33"/>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marR="0" lvl="0" indent="-546098" algn="l" rtl="0">
              <a:lnSpc>
                <a:spcPct val="100000"/>
              </a:lnSpc>
              <a:spcBef>
                <a:spcPts val="600"/>
              </a:spcBef>
              <a:spcAft>
                <a:spcPts val="0"/>
              </a:spcAft>
              <a:buClr>
                <a:schemeClr val="dk1"/>
              </a:buClr>
              <a:buSzPts val="5000"/>
              <a:buFont typeface="Arial"/>
              <a:buChar char="•"/>
              <a:defRPr sz="30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419099" algn="l" rtl="0">
              <a:lnSpc>
                <a:spcPct val="100000"/>
              </a:lnSpc>
              <a:spcBef>
                <a:spcPts val="360"/>
              </a:spcBef>
              <a:spcAft>
                <a:spcPts val="0"/>
              </a:spcAft>
              <a:buClr>
                <a:schemeClr val="dk1"/>
              </a:buClr>
              <a:buSzPts val="30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419099" algn="l" rtl="0">
              <a:lnSpc>
                <a:spcPct val="100000"/>
              </a:lnSpc>
              <a:spcBef>
                <a:spcPts val="360"/>
              </a:spcBef>
              <a:spcAft>
                <a:spcPts val="0"/>
              </a:spcAft>
              <a:buClr>
                <a:schemeClr val="dk1"/>
              </a:buClr>
              <a:buSzPts val="30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pic>
        <p:nvPicPr>
          <p:cNvPr id="124" name="Google Shape;124;p33" descr="NACOA topStripe.png"/>
          <p:cNvPicPr preferRelativeResize="0"/>
          <p:nvPr/>
        </p:nvPicPr>
        <p:blipFill rotWithShape="1">
          <a:blip r:embed="rId8">
            <a:alphaModFix/>
          </a:blip>
          <a:srcRect/>
          <a:stretch/>
        </p:blipFill>
        <p:spPr>
          <a:xfrm>
            <a:off x="0" y="1484784"/>
            <a:ext cx="9144000" cy="592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www.youtube.com/watch?v=E_obLCQ3Gt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4" name="Google Shape;144;p1"/>
          <p:cNvGraphicFramePr/>
          <p:nvPr/>
        </p:nvGraphicFramePr>
        <p:xfrm>
          <a:off x="1524000" y="1052736"/>
          <a:ext cx="6096000" cy="3528400"/>
        </p:xfrm>
        <a:graphic>
          <a:graphicData uri="http://schemas.openxmlformats.org/drawingml/2006/table">
            <a:tbl>
              <a:tblPr>
                <a:noFill/>
                <a:tableStyleId>{58E7235D-2CFF-4D4F-87AC-953DD7A15F15}</a:tableStyleId>
              </a:tblPr>
              <a:tblGrid>
                <a:gridCol w="6096000">
                  <a:extLst>
                    <a:ext uri="{9D8B030D-6E8A-4147-A177-3AD203B41FA5}">
                      <a16:colId xmlns:a16="http://schemas.microsoft.com/office/drawing/2014/main" val="20000"/>
                    </a:ext>
                  </a:extLst>
                </a:gridCol>
              </a:tblGrid>
              <a:tr h="3528400">
                <a:tc>
                  <a:txBody>
                    <a:bodyPr/>
                    <a:lstStyle/>
                    <a:p>
                      <a:pPr marL="0" marR="0" lvl="0" indent="0" algn="l" rtl="0">
                        <a:lnSpc>
                          <a:spcPct val="100000"/>
                        </a:lnSpc>
                        <a:spcBef>
                          <a:spcPts val="0"/>
                        </a:spcBef>
                        <a:spcAft>
                          <a:spcPts val="0"/>
                        </a:spcAft>
                        <a:buClr>
                          <a:srgbClr val="000000"/>
                        </a:buClr>
                        <a:buSzPts val="1050"/>
                        <a:buFont typeface="Arial"/>
                        <a:buNone/>
                      </a:pPr>
                      <a:endParaRPr sz="1050" u="none" strike="noStrike" cap="none"/>
                    </a:p>
                  </a:txBody>
                  <a:tcPr marL="91450" marR="91450" marT="45725" marB="45725"/>
                </a:tc>
                <a:extLst>
                  <a:ext uri="{0D108BD9-81ED-4DB2-BD59-A6C34878D82A}">
                    <a16:rowId xmlns:a16="http://schemas.microsoft.com/office/drawing/2014/main" val="10000"/>
                  </a:ext>
                </a:extLst>
              </a:tr>
            </a:tbl>
          </a:graphicData>
        </a:graphic>
      </p:graphicFrame>
      <p:pic>
        <p:nvPicPr>
          <p:cNvPr id="145" name="Google Shape;145;p1"/>
          <p:cNvPicPr preferRelativeResize="0"/>
          <p:nvPr/>
        </p:nvPicPr>
        <p:blipFill rotWithShape="1">
          <a:blip r:embed="rId3">
            <a:alphaModFix/>
          </a:blip>
          <a:srcRect/>
          <a:stretch/>
        </p:blipFill>
        <p:spPr>
          <a:xfrm>
            <a:off x="501485" y="620688"/>
            <a:ext cx="8052295" cy="4536504"/>
          </a:xfrm>
          <a:prstGeom prst="rect">
            <a:avLst/>
          </a:prstGeom>
          <a:noFill/>
          <a:ln>
            <a:noFill/>
          </a:ln>
        </p:spPr>
      </p:pic>
      <p:pic>
        <p:nvPicPr>
          <p:cNvPr id="146" name="Google Shape;146;p1" descr="A poetic whirlwind of memory and reflection. Award winning film-maker Ceri Walker speaks to her childhood self. An animated short film delving into the deep impacts of growing up with a parent who drinks too much. &#10;&#10;This is Ceri Walker's long-awaited return to her 'Understanding' series of short films. Through objects, scraps and old photographs, she navigates painful memories left by her mum. And a need to break the cycle for her own children: 'I love you Mum. But this ends with me.'  &#10;&#10;Watch the rest of the 'Understanding' series here: https://www.youtube.com/playlist?list=PLDB_07UAbjfOvTj57u06IjqMErAU0SdLt&#10;&#10;Ceri says of the film: &#10;'I always connected my current feelings with my childhood. I knew that being the child of an alcoholic had shaped me, but no matter how much I talked about it, somewhere in me still felt scared, still made excuses for Mum, and no matter how much I told you otherwise—I still felt it was all my fault, I always felt it in my body too, with anxiety rearing its head regularly. &#10;&#10;'Over the last year I have had therapy exploring my inner child, and now I can see things from a very different perspective... I finally have my own back, I am able to see that what I went through as a little girl simply shouldn't have happened, I should have been kept safe, and loved unconditionally. &#10;&#10;'It isn't that I don't feel empathy for Mum anymore, or understand how difficult addiction is, its just that I see that my experience was still traumatic, regardless of why, and I was never to blame, no child is ever to blame! I hope other COAs see this, and that it helps them to feel a kindness towards themselves they may not have felt before.'&#10;&#10;If you are affected by the issues in this film, @Nacoauk is here for you. Check out: nacoa.org.uk" title="Understanding the Child in Me | By Ceri Walker">
            <a:hlinkClick r:id="rId4"/>
          </p:cNvPr>
          <p:cNvPicPr preferRelativeResize="0"/>
          <p:nvPr/>
        </p:nvPicPr>
        <p:blipFill>
          <a:blip r:embed="rId5">
            <a:alphaModFix/>
          </a:blip>
          <a:stretch>
            <a:fillRect/>
          </a:stretch>
        </p:blipFill>
        <p:spPr>
          <a:xfrm>
            <a:off x="786206" y="759438"/>
            <a:ext cx="7571594" cy="4259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 descr="A group of people with different colored squares&#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4"/>
          <p:cNvSpPr txBox="1">
            <a:spLocks noGrp="1"/>
          </p:cNvSpPr>
          <p:nvPr>
            <p:ph type="body" idx="1"/>
          </p:nvPr>
        </p:nvSpPr>
        <p:spPr>
          <a:xfrm>
            <a:off x="1485900" y="1431511"/>
            <a:ext cx="6172200" cy="3725681"/>
          </a:xfrm>
          <a:prstGeom prst="rect">
            <a:avLst/>
          </a:prstGeom>
          <a:noFill/>
          <a:ln>
            <a:noFill/>
          </a:ln>
        </p:spPr>
        <p:txBody>
          <a:bodyPr spcFirstLastPara="1" wrap="square" lIns="91425" tIns="91425" rIns="91425" bIns="91425" anchor="t" anchorCtr="0">
            <a:noAutofit/>
          </a:bodyPr>
          <a:lstStyle/>
          <a:p>
            <a:pPr marL="257175" lvl="0" indent="-257175" algn="ctr" rtl="0">
              <a:spcBef>
                <a:spcPts val="0"/>
              </a:spcBef>
              <a:spcAft>
                <a:spcPts val="0"/>
              </a:spcAft>
              <a:buNone/>
            </a:pPr>
            <a:endParaRPr sz="2250">
              <a:latin typeface="Calibri"/>
              <a:ea typeface="Calibri"/>
              <a:cs typeface="Calibri"/>
              <a:sym typeface="Calibri"/>
            </a:endParaRPr>
          </a:p>
          <a:p>
            <a:pPr marL="257175" lvl="0" indent="-257175" algn="ctr" rtl="0">
              <a:spcBef>
                <a:spcPts val="450"/>
              </a:spcBef>
              <a:spcAft>
                <a:spcPts val="0"/>
              </a:spcAft>
              <a:buNone/>
            </a:pPr>
            <a:endParaRPr sz="2250">
              <a:latin typeface="Arial"/>
              <a:ea typeface="Arial"/>
              <a:cs typeface="Arial"/>
              <a:sym typeface="Arial"/>
            </a:endParaRPr>
          </a:p>
        </p:txBody>
      </p:sp>
      <p:sp>
        <p:nvSpPr>
          <p:cNvPr id="164" name="Google Shape;164;p4"/>
          <p:cNvSpPr/>
          <p:nvPr/>
        </p:nvSpPr>
        <p:spPr>
          <a:xfrm>
            <a:off x="323528" y="737529"/>
            <a:ext cx="7613656" cy="511364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 Free Helpline by telephone and email </a:t>
            </a:r>
            <a:endParaRPr/>
          </a:p>
          <a:p>
            <a:pPr marL="0" marR="0" lvl="0" indent="0" algn="l" rtl="0">
              <a:lnSpc>
                <a:spcPct val="15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 Social Media and YouTube Chanel </a:t>
            </a:r>
            <a:endParaRPr/>
          </a:p>
          <a:p>
            <a:pPr marL="0" marR="0" lvl="0" indent="0" algn="l" rtl="0">
              <a:lnSpc>
                <a:spcPct val="15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 Website: </a:t>
            </a:r>
            <a:endParaRPr/>
          </a:p>
          <a:p>
            <a:pPr marL="342900" marR="0" lvl="0" indent="-342900" algn="l" rtl="0">
              <a:lnSpc>
                <a:spcPct val="15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Instant chat</a:t>
            </a:r>
            <a:endParaRPr/>
          </a:p>
          <a:p>
            <a:pPr marL="342900" marR="0" lvl="0" indent="-342900" algn="l" rtl="0">
              <a:lnSpc>
                <a:spcPct val="15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Online Message Boards </a:t>
            </a:r>
            <a:endParaRPr/>
          </a:p>
          <a:p>
            <a:pPr marL="285750" marR="0" lvl="0" indent="-285750" algn="l" rtl="0">
              <a:lnSpc>
                <a:spcPct val="15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 Personal experiences </a:t>
            </a:r>
            <a:endParaRPr/>
          </a:p>
          <a:p>
            <a:pPr marL="285750" marR="0" lvl="0" indent="-285750" algn="l" rtl="0">
              <a:lnSpc>
                <a:spcPct val="15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 Publications </a:t>
            </a:r>
            <a:endParaRPr/>
          </a:p>
          <a:p>
            <a:pPr marL="285750" marR="0" lvl="0" indent="-285750" algn="l" rtl="0">
              <a:lnSpc>
                <a:spcPct val="15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 FAQs, help and advice </a:t>
            </a:r>
            <a:endParaRPr/>
          </a:p>
          <a:p>
            <a:pPr marL="285750" marR="0" lvl="0" indent="-285750" algn="l" rtl="0">
              <a:lnSpc>
                <a:spcPct val="15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Videos, books and media </a:t>
            </a:r>
            <a:endParaRPr/>
          </a:p>
          <a:p>
            <a:pPr marL="285750" marR="0" lvl="0" indent="-285750" algn="l" rtl="0">
              <a:lnSpc>
                <a:spcPct val="15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Latest news and research </a:t>
            </a:r>
            <a:endParaRPr/>
          </a:p>
          <a:p>
            <a:pPr marL="285750" marR="0" lvl="0" indent="-158750" algn="l" rtl="0">
              <a:lnSpc>
                <a:spcPct val="15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65" name="Google Shape;165;p4"/>
          <p:cNvSpPr/>
          <p:nvPr/>
        </p:nvSpPr>
        <p:spPr>
          <a:xfrm>
            <a:off x="2988072" y="213443"/>
            <a:ext cx="316785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77FF"/>
              </a:buClr>
              <a:buSzPts val="3200"/>
              <a:buFont typeface="Calibri"/>
              <a:buNone/>
            </a:pPr>
            <a:r>
              <a:rPr lang="en-GB" sz="3200" b="1" i="0" u="none" strike="noStrike" cap="none">
                <a:solidFill>
                  <a:srgbClr val="1177FF"/>
                </a:solidFill>
                <a:latin typeface="Calibri"/>
                <a:ea typeface="Calibri"/>
                <a:cs typeface="Calibri"/>
                <a:sym typeface="Calibri"/>
              </a:rPr>
              <a:t>Nacoa Resources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a:spLocks noGrp="1"/>
          </p:cNvSpPr>
          <p:nvPr>
            <p:ph type="body" idx="1"/>
          </p:nvPr>
        </p:nvSpPr>
        <p:spPr>
          <a:xfrm>
            <a:off x="1485900" y="1431511"/>
            <a:ext cx="6172200" cy="3725681"/>
          </a:xfrm>
          <a:prstGeom prst="rect">
            <a:avLst/>
          </a:prstGeom>
          <a:noFill/>
          <a:ln>
            <a:noFill/>
          </a:ln>
        </p:spPr>
        <p:txBody>
          <a:bodyPr spcFirstLastPara="1" wrap="square" lIns="91425" tIns="91425" rIns="91425" bIns="91425" anchor="t" anchorCtr="0">
            <a:noAutofit/>
          </a:bodyPr>
          <a:lstStyle/>
          <a:p>
            <a:pPr marL="257175" lvl="0" indent="-257175" algn="ctr" rtl="0">
              <a:spcBef>
                <a:spcPts val="0"/>
              </a:spcBef>
              <a:spcAft>
                <a:spcPts val="0"/>
              </a:spcAft>
              <a:buNone/>
            </a:pPr>
            <a:endParaRPr sz="2250">
              <a:latin typeface="Calibri"/>
              <a:ea typeface="Calibri"/>
              <a:cs typeface="Calibri"/>
              <a:sym typeface="Calibri"/>
            </a:endParaRPr>
          </a:p>
          <a:p>
            <a:pPr marL="257175" lvl="0" indent="-257175" algn="ctr" rtl="0">
              <a:spcBef>
                <a:spcPts val="450"/>
              </a:spcBef>
              <a:spcAft>
                <a:spcPts val="0"/>
              </a:spcAft>
              <a:buNone/>
            </a:pPr>
            <a:endParaRPr sz="2250">
              <a:latin typeface="Arial"/>
              <a:ea typeface="Arial"/>
              <a:cs typeface="Arial"/>
              <a:sym typeface="Arial"/>
            </a:endParaRPr>
          </a:p>
        </p:txBody>
      </p:sp>
      <p:sp>
        <p:nvSpPr>
          <p:cNvPr id="172" name="Google Shape;172;p5"/>
          <p:cNvSpPr/>
          <p:nvPr/>
        </p:nvSpPr>
        <p:spPr>
          <a:xfrm>
            <a:off x="2726783" y="332656"/>
            <a:ext cx="369043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77FF"/>
              </a:buClr>
              <a:buSzPts val="3200"/>
              <a:buFont typeface="Calibri"/>
              <a:buNone/>
            </a:pPr>
            <a:r>
              <a:rPr lang="en-GB" sz="3200" b="1" i="0" u="none" strike="noStrike" cap="none">
                <a:solidFill>
                  <a:srgbClr val="1177FF"/>
                </a:solidFill>
                <a:latin typeface="Calibri"/>
                <a:ea typeface="Calibri"/>
                <a:cs typeface="Calibri"/>
                <a:sym typeface="Calibri"/>
              </a:rPr>
              <a:t>Nacoa model of care</a:t>
            </a:r>
            <a:endParaRPr sz="1400" b="0" i="0" u="none" strike="noStrike" cap="none">
              <a:solidFill>
                <a:srgbClr val="000000"/>
              </a:solidFill>
              <a:latin typeface="Arial"/>
              <a:ea typeface="Arial"/>
              <a:cs typeface="Arial"/>
              <a:sym typeface="Arial"/>
            </a:endParaRPr>
          </a:p>
        </p:txBody>
      </p:sp>
      <p:sp>
        <p:nvSpPr>
          <p:cNvPr id="173" name="Google Shape;173;p5"/>
          <p:cNvSpPr/>
          <p:nvPr/>
        </p:nvSpPr>
        <p:spPr>
          <a:xfrm>
            <a:off x="251520" y="902174"/>
            <a:ext cx="6912768"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Alcohol dependency is a family illness</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1 in 5 children in the UK live with a parent who drinks hazardously</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Previous research suggests that children affected are:</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6 times more likely to witness domestic violence</a:t>
            </a:r>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5 times more likely to develop an eating problem</a:t>
            </a:r>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3 times more likely to consider suicide</a:t>
            </a:r>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2 times more likely to experience difficulties at school</a:t>
            </a:r>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2 times more likely to develop alcohol dependency or addiction</a:t>
            </a:r>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2 times more likely to be in trouble with the police</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Nacoa has a Person-centred Approach, which means we want children to have the help and support they need, even if their parent continues to drink’</a:t>
            </a:r>
            <a:endParaRPr/>
          </a:p>
        </p:txBody>
      </p:sp>
      <p:pic>
        <p:nvPicPr>
          <p:cNvPr id="174" name="Google Shape;174;p5"/>
          <p:cNvPicPr preferRelativeResize="0"/>
          <p:nvPr/>
        </p:nvPicPr>
        <p:blipFill rotWithShape="1">
          <a:blip r:embed="rId3">
            <a:alphaModFix/>
          </a:blip>
          <a:srcRect/>
          <a:stretch/>
        </p:blipFill>
        <p:spPr>
          <a:xfrm>
            <a:off x="6251619" y="2020060"/>
            <a:ext cx="2640861" cy="13883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
          <p:cNvSpPr txBox="1">
            <a:spLocks noGrp="1"/>
          </p:cNvSpPr>
          <p:nvPr>
            <p:ph type="body" idx="1"/>
          </p:nvPr>
        </p:nvSpPr>
        <p:spPr>
          <a:xfrm>
            <a:off x="1485900" y="1431511"/>
            <a:ext cx="6172200" cy="3725681"/>
          </a:xfrm>
          <a:prstGeom prst="rect">
            <a:avLst/>
          </a:prstGeom>
          <a:noFill/>
          <a:ln>
            <a:noFill/>
          </a:ln>
        </p:spPr>
        <p:txBody>
          <a:bodyPr spcFirstLastPara="1" wrap="square" lIns="91425" tIns="91425" rIns="91425" bIns="91425" anchor="t" anchorCtr="0">
            <a:noAutofit/>
          </a:bodyPr>
          <a:lstStyle/>
          <a:p>
            <a:pPr marL="257175" lvl="0" indent="-257175" algn="ctr" rtl="0">
              <a:spcBef>
                <a:spcPts val="0"/>
              </a:spcBef>
              <a:spcAft>
                <a:spcPts val="0"/>
              </a:spcAft>
              <a:buNone/>
            </a:pPr>
            <a:endParaRPr sz="2250">
              <a:latin typeface="Calibri"/>
              <a:ea typeface="Calibri"/>
              <a:cs typeface="Calibri"/>
              <a:sym typeface="Calibri"/>
            </a:endParaRPr>
          </a:p>
          <a:p>
            <a:pPr marL="257175" lvl="0" indent="-257175" algn="ctr" rtl="0">
              <a:spcBef>
                <a:spcPts val="450"/>
              </a:spcBef>
              <a:spcAft>
                <a:spcPts val="0"/>
              </a:spcAft>
              <a:buNone/>
            </a:pPr>
            <a:endParaRPr sz="2250">
              <a:latin typeface="Arial"/>
              <a:ea typeface="Arial"/>
              <a:cs typeface="Arial"/>
              <a:sym typeface="Arial"/>
            </a:endParaRPr>
          </a:p>
        </p:txBody>
      </p:sp>
      <p:sp>
        <p:nvSpPr>
          <p:cNvPr id="181" name="Google Shape;181;p6"/>
          <p:cNvSpPr/>
          <p:nvPr/>
        </p:nvSpPr>
        <p:spPr>
          <a:xfrm>
            <a:off x="1968562" y="451706"/>
            <a:ext cx="46762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77FF"/>
              </a:buClr>
              <a:buSzPts val="3200"/>
              <a:buFont typeface="Calibri"/>
              <a:buNone/>
            </a:pPr>
            <a:r>
              <a:rPr lang="en-GB" sz="3200" b="1" i="0" u="none" strike="noStrike" cap="none">
                <a:solidFill>
                  <a:srgbClr val="1177FF"/>
                </a:solidFill>
                <a:latin typeface="Calibri"/>
                <a:ea typeface="Calibri"/>
                <a:cs typeface="Calibri"/>
                <a:sym typeface="Calibri"/>
              </a:rPr>
              <a:t>Alcohol: The Family Illness</a:t>
            </a:r>
            <a:endParaRPr sz="1400" b="0" i="0" u="none" strike="noStrike" cap="none">
              <a:solidFill>
                <a:srgbClr val="000000"/>
              </a:solidFill>
              <a:latin typeface="Arial"/>
              <a:ea typeface="Arial"/>
              <a:cs typeface="Arial"/>
              <a:sym typeface="Arial"/>
            </a:endParaRPr>
          </a:p>
        </p:txBody>
      </p:sp>
      <p:sp>
        <p:nvSpPr>
          <p:cNvPr id="182" name="Google Shape;182;p6"/>
          <p:cNvSpPr/>
          <p:nvPr/>
        </p:nvSpPr>
        <p:spPr>
          <a:xfrm>
            <a:off x="467544" y="1464595"/>
            <a:ext cx="7704856" cy="3088025"/>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Parents don't intentionally become dysfunctional, but they change how they act to deal with alcohol problems and the stigma that can come with it. Families may develop certain ways of handling these:</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Feelings of guilt and shame — feeling like they are to blame</a:t>
            </a:r>
            <a:endParaRPr/>
          </a:p>
          <a:p>
            <a:pPr marL="285750" marR="0" lvl="0" indent="-285750" algn="just" rtl="0">
              <a:lnSpc>
                <a:spcPct val="15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Developing unhealthy defences to deal with emotional pain</a:t>
            </a:r>
            <a:endParaRPr/>
          </a:p>
          <a:p>
            <a:pPr marL="285750" marR="0" lvl="0" indent="-285750" algn="just" rtl="0">
              <a:lnSpc>
                <a:spcPct val="15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Being unable to identify or express feelings or trust </a:t>
            </a:r>
            <a:endParaRPr/>
          </a:p>
          <a:p>
            <a:pPr marL="285750" marR="0" lvl="0" indent="-285750" algn="just" rtl="0">
              <a:lnSpc>
                <a:spcPct val="15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Find close and personal relationships difficult</a:t>
            </a:r>
            <a:endParaRPr/>
          </a:p>
          <a:p>
            <a:pPr marL="285750" marR="0" lvl="0" indent="-285750" algn="just" rtl="0">
              <a:lnSpc>
                <a:spcPct val="15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Deny and/or minimise past and current problems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2627784" y="34317"/>
            <a:ext cx="3538736" cy="1143000"/>
          </a:xfrm>
          <a:prstGeom prst="rect">
            <a:avLst/>
          </a:prstGeom>
          <a:noFill/>
          <a:ln>
            <a:noFill/>
          </a:ln>
        </p:spPr>
        <p:txBody>
          <a:bodyPr spcFirstLastPara="1" wrap="square" lIns="91425" tIns="91425" rIns="91425" bIns="91425" anchor="b" anchorCtr="0">
            <a:noAutofit/>
          </a:bodyPr>
          <a:lstStyle/>
          <a:p>
            <a:pPr marL="0" lvl="0" indent="228600" algn="ctr" rtl="0">
              <a:spcBef>
                <a:spcPts val="0"/>
              </a:spcBef>
              <a:spcAft>
                <a:spcPts val="0"/>
              </a:spcAft>
              <a:buClr>
                <a:srgbClr val="000000"/>
              </a:buClr>
              <a:buSzPts val="2700"/>
              <a:buNone/>
            </a:pPr>
            <a:br>
              <a:rPr lang="en-GB"/>
            </a:br>
            <a:endParaRPr>
              <a:latin typeface="Arial"/>
              <a:ea typeface="Arial"/>
              <a:cs typeface="Arial"/>
              <a:sym typeface="Arial"/>
            </a:endParaRPr>
          </a:p>
        </p:txBody>
      </p:sp>
      <p:sp>
        <p:nvSpPr>
          <p:cNvPr id="189" name="Google Shape;189;p7"/>
          <p:cNvSpPr txBox="1">
            <a:spLocks noGrp="1"/>
          </p:cNvSpPr>
          <p:nvPr>
            <p:ph type="body" idx="1"/>
          </p:nvPr>
        </p:nvSpPr>
        <p:spPr>
          <a:xfrm>
            <a:off x="457200" y="944695"/>
            <a:ext cx="8229600" cy="4967288"/>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GB" sz="1400">
                <a:latin typeface="Arial"/>
                <a:ea typeface="Arial"/>
                <a:cs typeface="Arial"/>
                <a:sym typeface="Arial"/>
              </a:rPr>
              <a:t>You cannot change or control your parent’s drinking, but you can, with help, find ways to feel better.</a:t>
            </a:r>
            <a:endParaRPr/>
          </a:p>
          <a:p>
            <a:pPr marL="0" lvl="0" indent="0" algn="ctr" rtl="0">
              <a:lnSpc>
                <a:spcPct val="150000"/>
              </a:lnSpc>
              <a:spcBef>
                <a:spcPts val="600"/>
              </a:spcBef>
              <a:spcAft>
                <a:spcPts val="0"/>
              </a:spcAft>
              <a:buNone/>
            </a:pPr>
            <a:r>
              <a:rPr lang="en-GB" sz="1400">
                <a:latin typeface="Arial"/>
                <a:ea typeface="Arial"/>
                <a:cs typeface="Arial"/>
                <a:sym typeface="Arial"/>
              </a:rPr>
              <a:t>It’s OK to talk about how you feel, talking is not being disloyal to your parents.</a:t>
            </a:r>
            <a:endParaRPr/>
          </a:p>
          <a:p>
            <a:pPr marL="0" lvl="0" indent="0" algn="ctr" rtl="0">
              <a:lnSpc>
                <a:spcPct val="150000"/>
              </a:lnSpc>
              <a:spcBef>
                <a:spcPts val="600"/>
              </a:spcBef>
              <a:spcAft>
                <a:spcPts val="0"/>
              </a:spcAft>
              <a:buNone/>
            </a:pPr>
            <a:endParaRPr sz="1400">
              <a:latin typeface="Arial"/>
              <a:ea typeface="Arial"/>
              <a:cs typeface="Arial"/>
              <a:sym typeface="Arial"/>
            </a:endParaRPr>
          </a:p>
          <a:p>
            <a:pPr marL="0" lvl="0" indent="0" algn="l" rtl="0">
              <a:lnSpc>
                <a:spcPct val="150000"/>
              </a:lnSpc>
              <a:spcBef>
                <a:spcPts val="600"/>
              </a:spcBef>
              <a:spcAft>
                <a:spcPts val="0"/>
              </a:spcAft>
              <a:buNone/>
            </a:pPr>
            <a:r>
              <a:rPr lang="en-GB" sz="1400">
                <a:latin typeface="Arial"/>
                <a:ea typeface="Arial"/>
                <a:cs typeface="Arial"/>
                <a:sym typeface="Arial"/>
              </a:rPr>
              <a:t>Remember:</a:t>
            </a:r>
            <a:endParaRPr/>
          </a:p>
          <a:p>
            <a:pPr marL="457200" lvl="0" indent="-457200" algn="l" rtl="0">
              <a:lnSpc>
                <a:spcPct val="150000"/>
              </a:lnSpc>
              <a:spcBef>
                <a:spcPts val="600"/>
              </a:spcBef>
              <a:spcAft>
                <a:spcPts val="0"/>
              </a:spcAft>
              <a:buClr>
                <a:srgbClr val="000000"/>
              </a:buClr>
              <a:buSzPts val="2338"/>
              <a:buFont typeface="Arial"/>
              <a:buChar char="-"/>
            </a:pPr>
            <a:r>
              <a:rPr lang="en-GB" sz="1400">
                <a:latin typeface="Arial"/>
                <a:ea typeface="Arial"/>
                <a:cs typeface="Arial"/>
                <a:sym typeface="Arial"/>
              </a:rPr>
              <a:t>You are not alone. </a:t>
            </a:r>
            <a:endParaRPr/>
          </a:p>
          <a:p>
            <a:pPr marL="457200" lvl="0" indent="-457200" algn="just" rtl="0">
              <a:lnSpc>
                <a:spcPct val="150000"/>
              </a:lnSpc>
              <a:spcBef>
                <a:spcPts val="600"/>
              </a:spcBef>
              <a:spcAft>
                <a:spcPts val="0"/>
              </a:spcAft>
              <a:buClr>
                <a:srgbClr val="000000"/>
              </a:buClr>
              <a:buSzPts val="2338"/>
              <a:buFont typeface="Arial"/>
              <a:buChar char="-"/>
            </a:pPr>
            <a:r>
              <a:rPr lang="en-GB" sz="1400">
                <a:latin typeface="Arial"/>
                <a:ea typeface="Arial"/>
                <a:cs typeface="Arial"/>
                <a:sym typeface="Arial"/>
              </a:rPr>
              <a:t>You are not responsible for your parent’s drinking. </a:t>
            </a:r>
            <a:endParaRPr/>
          </a:p>
          <a:p>
            <a:pPr marL="457200" lvl="0" indent="-457200" algn="l" rtl="0">
              <a:lnSpc>
                <a:spcPct val="150000"/>
              </a:lnSpc>
              <a:spcBef>
                <a:spcPts val="600"/>
              </a:spcBef>
              <a:spcAft>
                <a:spcPts val="0"/>
              </a:spcAft>
              <a:buClr>
                <a:srgbClr val="000000"/>
              </a:buClr>
              <a:buSzPts val="2338"/>
              <a:buFont typeface="Arial"/>
              <a:buChar char="-"/>
            </a:pPr>
            <a:r>
              <a:rPr lang="en-GB" sz="1400">
                <a:latin typeface="Arial"/>
                <a:ea typeface="Arial"/>
                <a:cs typeface="Arial"/>
                <a:sym typeface="Arial"/>
              </a:rPr>
              <a:t>You did not cause it and you can’t control it. </a:t>
            </a:r>
            <a:endParaRPr/>
          </a:p>
          <a:p>
            <a:pPr marL="457200" lvl="0" indent="-457200" algn="l" rtl="0">
              <a:lnSpc>
                <a:spcPct val="150000"/>
              </a:lnSpc>
              <a:spcBef>
                <a:spcPts val="600"/>
              </a:spcBef>
              <a:spcAft>
                <a:spcPts val="0"/>
              </a:spcAft>
              <a:buClr>
                <a:srgbClr val="000000"/>
              </a:buClr>
              <a:buSzPts val="2338"/>
              <a:buFont typeface="Arial"/>
              <a:buChar char="-"/>
            </a:pPr>
            <a:r>
              <a:rPr lang="en-GB" sz="1400">
                <a:latin typeface="Arial"/>
                <a:ea typeface="Arial"/>
                <a:cs typeface="Arial"/>
                <a:sym typeface="Arial"/>
              </a:rPr>
              <a:t>There are people who can help.</a:t>
            </a:r>
            <a:endParaRPr/>
          </a:p>
          <a:p>
            <a:pPr marL="457200" lvl="0" indent="-457200" algn="l" rtl="0">
              <a:lnSpc>
                <a:spcPct val="150000"/>
              </a:lnSpc>
              <a:spcBef>
                <a:spcPts val="600"/>
              </a:spcBef>
              <a:spcAft>
                <a:spcPts val="0"/>
              </a:spcAft>
              <a:buClr>
                <a:srgbClr val="000000"/>
              </a:buClr>
              <a:buSzPts val="2338"/>
              <a:buFont typeface="Arial"/>
              <a:buChar char="-"/>
            </a:pPr>
            <a:r>
              <a:rPr lang="en-GB" sz="1400">
                <a:latin typeface="Arial"/>
                <a:ea typeface="Arial"/>
                <a:cs typeface="Arial"/>
                <a:sym typeface="Arial"/>
              </a:rPr>
              <a:t>It’s OK to talk about how you are feeling.</a:t>
            </a:r>
            <a:endParaRPr/>
          </a:p>
          <a:p>
            <a:pPr marL="457200" lvl="0" indent="-457200" algn="l" rtl="0">
              <a:lnSpc>
                <a:spcPct val="150000"/>
              </a:lnSpc>
              <a:spcBef>
                <a:spcPts val="600"/>
              </a:spcBef>
              <a:spcAft>
                <a:spcPts val="0"/>
              </a:spcAft>
              <a:buClr>
                <a:srgbClr val="000000"/>
              </a:buClr>
              <a:buSzPts val="2338"/>
              <a:buFont typeface="Arial"/>
              <a:buChar char="-"/>
            </a:pPr>
            <a:r>
              <a:rPr lang="en-GB" sz="1400">
                <a:latin typeface="Arial"/>
                <a:ea typeface="Arial"/>
                <a:cs typeface="Arial"/>
                <a:sym typeface="Arial"/>
              </a:rPr>
              <a:t>Do things you enjoy  </a:t>
            </a:r>
            <a:endParaRPr/>
          </a:p>
          <a:p>
            <a:pPr marL="457200" lvl="0" indent="-266319" algn="l" rtl="0">
              <a:lnSpc>
                <a:spcPct val="150000"/>
              </a:lnSpc>
              <a:spcBef>
                <a:spcPts val="600"/>
              </a:spcBef>
              <a:spcAft>
                <a:spcPts val="0"/>
              </a:spcAft>
              <a:buClr>
                <a:srgbClr val="000000"/>
              </a:buClr>
              <a:buSzPts val="3006"/>
              <a:buFont typeface="Arial"/>
              <a:buNone/>
            </a:pPr>
            <a:endParaRPr sz="1800">
              <a:latin typeface="Arial"/>
              <a:ea typeface="Arial"/>
              <a:cs typeface="Arial"/>
              <a:sym typeface="Arial"/>
            </a:endParaRPr>
          </a:p>
          <a:p>
            <a:pPr marL="457200" lvl="0" indent="-266319" algn="l" rtl="0">
              <a:lnSpc>
                <a:spcPct val="150000"/>
              </a:lnSpc>
              <a:spcBef>
                <a:spcPts val="600"/>
              </a:spcBef>
              <a:spcAft>
                <a:spcPts val="0"/>
              </a:spcAft>
              <a:buClr>
                <a:srgbClr val="000000"/>
              </a:buClr>
              <a:buSzPts val="3006"/>
              <a:buFont typeface="Arial"/>
              <a:buNone/>
            </a:pPr>
            <a:endParaRPr sz="1800">
              <a:latin typeface="Arial"/>
              <a:ea typeface="Arial"/>
              <a:cs typeface="Arial"/>
              <a:sym typeface="Arial"/>
            </a:endParaRPr>
          </a:p>
        </p:txBody>
      </p:sp>
      <p:sp>
        <p:nvSpPr>
          <p:cNvPr id="190" name="Google Shape;190;p7"/>
          <p:cNvSpPr/>
          <p:nvPr/>
        </p:nvSpPr>
        <p:spPr>
          <a:xfrm>
            <a:off x="3158792" y="385761"/>
            <a:ext cx="2826415" cy="584775"/>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1177FF"/>
              </a:buClr>
              <a:buSzPts val="3200"/>
              <a:buFont typeface="Calibri"/>
              <a:buNone/>
            </a:pPr>
            <a:r>
              <a:rPr lang="en-GB" sz="3200" b="1" i="0" u="none" strike="noStrike" cap="none">
                <a:solidFill>
                  <a:srgbClr val="1177FF"/>
                </a:solidFill>
                <a:latin typeface="Calibri"/>
                <a:ea typeface="Calibri"/>
                <a:cs typeface="Calibri"/>
                <a:sym typeface="Calibri"/>
              </a:rPr>
              <a:t>What can I do?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a:spLocks noGrp="1"/>
          </p:cNvSpPr>
          <p:nvPr>
            <p:ph type="body" idx="1"/>
          </p:nvPr>
        </p:nvSpPr>
        <p:spPr>
          <a:xfrm>
            <a:off x="539552" y="188640"/>
            <a:ext cx="7406580" cy="3725681"/>
          </a:xfrm>
          <a:prstGeom prst="rect">
            <a:avLst/>
          </a:prstGeom>
          <a:noFill/>
          <a:ln>
            <a:noFill/>
          </a:ln>
        </p:spPr>
        <p:txBody>
          <a:bodyPr spcFirstLastPara="1" wrap="square" lIns="91425" tIns="91425" rIns="91425" bIns="91425" anchor="t" anchorCtr="0">
            <a:noAutofit/>
          </a:bodyPr>
          <a:lstStyle/>
          <a:p>
            <a:pPr marL="257175" lvl="0" indent="-257175" algn="ctr" rtl="0">
              <a:lnSpc>
                <a:spcPct val="150000"/>
              </a:lnSpc>
              <a:spcBef>
                <a:spcPts val="0"/>
              </a:spcBef>
              <a:spcAft>
                <a:spcPts val="0"/>
              </a:spcAft>
              <a:buNone/>
            </a:pPr>
            <a:r>
              <a:rPr lang="en-GB" sz="3200" b="1">
                <a:solidFill>
                  <a:srgbClr val="1177FF"/>
                </a:solidFill>
                <a:latin typeface="Calibri"/>
                <a:ea typeface="Calibri"/>
                <a:cs typeface="Calibri"/>
                <a:sym typeface="Calibri"/>
              </a:rPr>
              <a:t>     </a:t>
            </a:r>
            <a:r>
              <a:rPr lang="en-GB" sz="6000" b="1">
                <a:solidFill>
                  <a:srgbClr val="1177FF"/>
                </a:solidFill>
                <a:latin typeface="Calibri"/>
                <a:ea typeface="Calibri"/>
                <a:cs typeface="Calibri"/>
                <a:sym typeface="Calibri"/>
              </a:rPr>
              <a:t>Activity! </a:t>
            </a:r>
            <a:endParaRPr/>
          </a:p>
          <a:p>
            <a:pPr marL="257175" lvl="0" indent="-257175" algn="ctr" rtl="0">
              <a:lnSpc>
                <a:spcPct val="150000"/>
              </a:lnSpc>
              <a:spcBef>
                <a:spcPts val="450"/>
              </a:spcBef>
              <a:spcAft>
                <a:spcPts val="0"/>
              </a:spcAft>
              <a:buNone/>
            </a:pPr>
            <a:endParaRPr sz="3200">
              <a:latin typeface="Calibri"/>
              <a:ea typeface="Calibri"/>
              <a:cs typeface="Calibri"/>
              <a:sym typeface="Calibri"/>
            </a:endParaRPr>
          </a:p>
          <a:p>
            <a:pPr marL="257175" lvl="0" indent="-257175" algn="ctr" rtl="0">
              <a:spcBef>
                <a:spcPts val="450"/>
              </a:spcBef>
              <a:spcAft>
                <a:spcPts val="0"/>
              </a:spcAft>
              <a:buNone/>
            </a:pPr>
            <a:endParaRPr sz="2250">
              <a:latin typeface="Arial"/>
              <a:ea typeface="Arial"/>
              <a:cs typeface="Arial"/>
              <a:sym typeface="Arial"/>
            </a:endParaRPr>
          </a:p>
        </p:txBody>
      </p:sp>
      <p:sp>
        <p:nvSpPr>
          <p:cNvPr id="197" name="Google Shape;197;p8"/>
          <p:cNvSpPr txBox="1"/>
          <p:nvPr/>
        </p:nvSpPr>
        <p:spPr>
          <a:xfrm>
            <a:off x="457200" y="1704045"/>
            <a:ext cx="8229600" cy="4967288"/>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5344"/>
              <a:buFont typeface="Calibri"/>
              <a:buNone/>
            </a:pPr>
            <a:r>
              <a:rPr lang="en-GB" sz="3200" b="1" i="0" u="none" strike="noStrike" cap="none">
                <a:solidFill>
                  <a:srgbClr val="000000"/>
                </a:solidFill>
                <a:latin typeface="Calibri"/>
                <a:ea typeface="Calibri"/>
                <a:cs typeface="Calibri"/>
                <a:sym typeface="Calibri"/>
              </a:rPr>
              <a:t>Discuss in groups how you could help a friend whose parent drinks too much. </a:t>
            </a:r>
            <a:endParaRPr sz="1800" b="0" i="0" u="none" strike="noStrike" cap="none">
              <a:solidFill>
                <a:srgbClr val="000000"/>
              </a:solidFill>
              <a:latin typeface="Arial"/>
              <a:ea typeface="Arial"/>
              <a:cs typeface="Arial"/>
              <a:sym typeface="Arial"/>
            </a:endParaRPr>
          </a:p>
          <a:p>
            <a:pPr marL="457200" marR="0" lvl="0" indent="-266319" algn="l" rtl="0">
              <a:lnSpc>
                <a:spcPct val="150000"/>
              </a:lnSpc>
              <a:spcBef>
                <a:spcPts val="600"/>
              </a:spcBef>
              <a:spcAft>
                <a:spcPts val="0"/>
              </a:spcAft>
              <a:buClr>
                <a:srgbClr val="000000"/>
              </a:buClr>
              <a:buSzPts val="3006"/>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txBox="1">
            <a:spLocks noGrp="1"/>
          </p:cNvSpPr>
          <p:nvPr>
            <p:ph type="body" idx="1"/>
          </p:nvPr>
        </p:nvSpPr>
        <p:spPr>
          <a:xfrm>
            <a:off x="70992" y="332656"/>
            <a:ext cx="9073008" cy="3725681"/>
          </a:xfrm>
          <a:prstGeom prst="rect">
            <a:avLst/>
          </a:prstGeom>
          <a:noFill/>
          <a:ln>
            <a:noFill/>
          </a:ln>
        </p:spPr>
        <p:txBody>
          <a:bodyPr spcFirstLastPara="1" wrap="square" lIns="91425" tIns="91425" rIns="91425" bIns="91425" anchor="t" anchorCtr="0">
            <a:noAutofit/>
          </a:bodyPr>
          <a:lstStyle/>
          <a:p>
            <a:pPr marL="257175" lvl="0" indent="-257175" algn="ctr" rtl="0">
              <a:spcBef>
                <a:spcPts val="0"/>
              </a:spcBef>
              <a:spcAft>
                <a:spcPts val="0"/>
              </a:spcAft>
              <a:buNone/>
            </a:pPr>
            <a:r>
              <a:rPr lang="en-GB" sz="3200" b="1">
                <a:solidFill>
                  <a:srgbClr val="1177FF"/>
                </a:solidFill>
                <a:latin typeface="Calibri"/>
                <a:ea typeface="Calibri"/>
                <a:cs typeface="Calibri"/>
                <a:sym typeface="Calibri"/>
              </a:rPr>
              <a:t>More Information</a:t>
            </a:r>
            <a:endParaRPr sz="3200" b="1">
              <a:solidFill>
                <a:srgbClr val="1177FF"/>
              </a:solidFill>
              <a:latin typeface="Calibri"/>
              <a:ea typeface="Calibri"/>
              <a:cs typeface="Calibri"/>
              <a:sym typeface="Calibri"/>
            </a:endParaRPr>
          </a:p>
          <a:p>
            <a:pPr marL="342900" lvl="0" indent="-342900" algn="l" rtl="0">
              <a:spcBef>
                <a:spcPts val="1200"/>
              </a:spcBef>
              <a:spcAft>
                <a:spcPts val="0"/>
              </a:spcAft>
              <a:buNone/>
            </a:pPr>
            <a:r>
              <a:rPr lang="en-GB" sz="2600">
                <a:latin typeface="Calibri"/>
                <a:ea typeface="Calibri"/>
                <a:cs typeface="Calibri"/>
                <a:sym typeface="Calibri"/>
              </a:rPr>
              <a:t>Read our website </a:t>
            </a:r>
            <a:r>
              <a:rPr lang="en-GB" sz="2600" b="1">
                <a:latin typeface="Calibri"/>
                <a:ea typeface="Calibri"/>
                <a:cs typeface="Calibri"/>
                <a:sym typeface="Calibri"/>
              </a:rPr>
              <a:t>nacoa.org.uk</a:t>
            </a:r>
            <a:endParaRPr/>
          </a:p>
          <a:p>
            <a:pPr marL="342900" lvl="0" indent="-342900" algn="l" rtl="0">
              <a:spcBef>
                <a:spcPts val="600"/>
              </a:spcBef>
              <a:spcAft>
                <a:spcPts val="0"/>
              </a:spcAft>
              <a:buClr>
                <a:srgbClr val="000000"/>
              </a:buClr>
              <a:buSzPts val="2600"/>
              <a:buFont typeface="Arial"/>
              <a:buChar char="•"/>
            </a:pPr>
            <a:r>
              <a:rPr lang="en-GB" sz="2600">
                <a:latin typeface="Calibri"/>
                <a:ea typeface="Calibri"/>
                <a:cs typeface="Calibri"/>
                <a:sym typeface="Calibri"/>
              </a:rPr>
              <a:t>Real life stories</a:t>
            </a:r>
            <a:endParaRPr/>
          </a:p>
          <a:p>
            <a:pPr marL="342900" lvl="0" indent="-342900" algn="l" rtl="0">
              <a:spcBef>
                <a:spcPts val="600"/>
              </a:spcBef>
              <a:spcAft>
                <a:spcPts val="0"/>
              </a:spcAft>
              <a:buClr>
                <a:srgbClr val="000000"/>
              </a:buClr>
              <a:buSzPts val="2600"/>
              <a:buFont typeface="Arial"/>
              <a:buChar char="•"/>
            </a:pPr>
            <a:r>
              <a:rPr lang="en-GB" sz="2600">
                <a:latin typeface="Calibri"/>
                <a:ea typeface="Calibri"/>
                <a:cs typeface="Calibri"/>
                <a:sym typeface="Calibri"/>
              </a:rPr>
              <a:t>Help &amp; advice</a:t>
            </a:r>
            <a:endParaRPr/>
          </a:p>
          <a:p>
            <a:pPr marL="342900" lvl="0" indent="-342900" algn="l" rtl="0">
              <a:spcBef>
                <a:spcPts val="600"/>
              </a:spcBef>
              <a:spcAft>
                <a:spcPts val="0"/>
              </a:spcAft>
              <a:buClr>
                <a:srgbClr val="000000"/>
              </a:buClr>
              <a:buSzPts val="2600"/>
              <a:buFont typeface="Arial"/>
              <a:buChar char="•"/>
            </a:pPr>
            <a:r>
              <a:rPr lang="en-GB" sz="2600">
                <a:latin typeface="Calibri"/>
                <a:ea typeface="Calibri"/>
                <a:cs typeface="Calibri"/>
                <a:sym typeface="Calibri"/>
              </a:rPr>
              <a:t>Publications</a:t>
            </a:r>
            <a:endParaRPr/>
          </a:p>
          <a:p>
            <a:pPr marL="342900" lvl="0" indent="-342900" algn="l" rtl="0">
              <a:spcBef>
                <a:spcPts val="600"/>
              </a:spcBef>
              <a:spcAft>
                <a:spcPts val="0"/>
              </a:spcAft>
              <a:buClr>
                <a:srgbClr val="000000"/>
              </a:buClr>
              <a:buSzPts val="2600"/>
              <a:buFont typeface="Arial"/>
              <a:buChar char="•"/>
            </a:pPr>
            <a:r>
              <a:rPr lang="en-GB" sz="2600">
                <a:latin typeface="Calibri"/>
                <a:ea typeface="Calibri"/>
                <a:cs typeface="Calibri"/>
                <a:sym typeface="Calibri"/>
              </a:rPr>
              <a:t>Facts &amp; figures</a:t>
            </a:r>
            <a:endParaRPr/>
          </a:p>
          <a:p>
            <a:pPr marL="342900" lvl="0" indent="-342900" algn="l" rtl="0">
              <a:spcBef>
                <a:spcPts val="600"/>
              </a:spcBef>
              <a:spcAft>
                <a:spcPts val="0"/>
              </a:spcAft>
              <a:buClr>
                <a:srgbClr val="000000"/>
              </a:buClr>
              <a:buSzPts val="2600"/>
              <a:buFont typeface="Arial"/>
              <a:buChar char="•"/>
            </a:pPr>
            <a:r>
              <a:rPr lang="en-GB" sz="2600">
                <a:latin typeface="Calibri"/>
                <a:ea typeface="Calibri"/>
                <a:cs typeface="Calibri"/>
                <a:sym typeface="Calibri"/>
              </a:rPr>
              <a:t>Message boards</a:t>
            </a:r>
            <a:endParaRPr/>
          </a:p>
          <a:p>
            <a:pPr marL="342900" lvl="0" indent="-177800" algn="l" rtl="0">
              <a:spcBef>
                <a:spcPts val="600"/>
              </a:spcBef>
              <a:spcAft>
                <a:spcPts val="0"/>
              </a:spcAft>
              <a:buClr>
                <a:srgbClr val="000000"/>
              </a:buClr>
              <a:buSzPts val="2600"/>
              <a:buFont typeface="Arial"/>
              <a:buNone/>
            </a:pPr>
            <a:endParaRPr sz="2600">
              <a:latin typeface="Calibri"/>
              <a:ea typeface="Calibri"/>
              <a:cs typeface="Calibri"/>
              <a:sym typeface="Calibri"/>
            </a:endParaRPr>
          </a:p>
          <a:p>
            <a:pPr marL="0" lvl="0" indent="0" algn="l" rtl="0">
              <a:spcBef>
                <a:spcPts val="600"/>
              </a:spcBef>
              <a:spcAft>
                <a:spcPts val="0"/>
              </a:spcAft>
              <a:buNone/>
            </a:pPr>
            <a:r>
              <a:rPr lang="en-GB" sz="2600">
                <a:latin typeface="Calibri"/>
                <a:ea typeface="Calibri"/>
                <a:cs typeface="Calibri"/>
                <a:sym typeface="Calibri"/>
              </a:rPr>
              <a:t>Check out social Media</a:t>
            </a:r>
            <a:endParaRPr/>
          </a:p>
          <a:p>
            <a:pPr marL="0" lvl="0" indent="0" algn="l" rtl="0">
              <a:spcBef>
                <a:spcPts val="600"/>
              </a:spcBef>
              <a:spcAft>
                <a:spcPts val="0"/>
              </a:spcAft>
              <a:buNone/>
            </a:pPr>
            <a:r>
              <a:rPr lang="en-GB" sz="2600" b="1">
                <a:latin typeface="Calibri"/>
                <a:ea typeface="Calibri"/>
                <a:cs typeface="Calibri"/>
                <a:sym typeface="Calibri"/>
              </a:rPr>
              <a:t>@NacoaUK</a:t>
            </a:r>
            <a:endParaRPr sz="2600" b="1">
              <a:latin typeface="Calibri"/>
              <a:ea typeface="Calibri"/>
              <a:cs typeface="Calibri"/>
              <a:sym typeface="Calibri"/>
            </a:endParaRPr>
          </a:p>
          <a:p>
            <a:pPr marL="257175" lvl="0" indent="-257175" algn="ctr" rtl="0">
              <a:spcBef>
                <a:spcPts val="450"/>
              </a:spcBef>
              <a:spcAft>
                <a:spcPts val="0"/>
              </a:spcAft>
              <a:buNone/>
            </a:pPr>
            <a:endParaRPr sz="2250">
              <a:latin typeface="Arial"/>
              <a:ea typeface="Arial"/>
              <a:cs typeface="Arial"/>
              <a:sym typeface="Arial"/>
            </a:endParaRPr>
          </a:p>
        </p:txBody>
      </p:sp>
      <p:sp>
        <p:nvSpPr>
          <p:cNvPr id="204" name="Google Shape;204;p9"/>
          <p:cNvSpPr/>
          <p:nvPr/>
        </p:nvSpPr>
        <p:spPr>
          <a:xfrm>
            <a:off x="4932040" y="2879399"/>
            <a:ext cx="4572000" cy="20467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Email us </a:t>
            </a:r>
            <a:endParaRPr/>
          </a:p>
          <a:p>
            <a:pPr marL="0" marR="0" lvl="0" indent="0" algn="l" rtl="0">
              <a:lnSpc>
                <a:spcPct val="100000"/>
              </a:lnSpc>
              <a:spcBef>
                <a:spcPts val="0"/>
              </a:spcBef>
              <a:spcAft>
                <a:spcPts val="0"/>
              </a:spcAft>
              <a:buClr>
                <a:srgbClr val="000000"/>
              </a:buClr>
              <a:buSzPts val="2800"/>
              <a:buFont typeface="Calibri"/>
              <a:buNone/>
            </a:pPr>
            <a:r>
              <a:rPr lang="en-GB" sz="2800" b="1" i="0" u="none" strike="noStrike" cap="none">
                <a:solidFill>
                  <a:srgbClr val="000000"/>
                </a:solidFill>
                <a:latin typeface="Calibri"/>
                <a:ea typeface="Calibri"/>
                <a:cs typeface="Calibri"/>
                <a:sym typeface="Calibri"/>
              </a:rPr>
              <a:t>helpline@nacoa.org.uk</a:t>
            </a:r>
            <a:endParaRPr/>
          </a:p>
          <a:p>
            <a:pPr marL="0" marR="0" lvl="0" indent="0" algn="l" rtl="0">
              <a:lnSpc>
                <a:spcPct val="100000"/>
              </a:lnSpc>
              <a:spcBef>
                <a:spcPts val="180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Call us</a:t>
            </a:r>
            <a:endParaRPr/>
          </a:p>
          <a:p>
            <a:pPr marL="0" marR="0" lvl="0" indent="0" algn="l" rtl="0">
              <a:lnSpc>
                <a:spcPct val="100000"/>
              </a:lnSpc>
              <a:spcBef>
                <a:spcPts val="0"/>
              </a:spcBef>
              <a:spcAft>
                <a:spcPts val="0"/>
              </a:spcAft>
              <a:buClr>
                <a:srgbClr val="000000"/>
              </a:buClr>
              <a:buSzPts val="2800"/>
              <a:buFont typeface="Calibri"/>
              <a:buNone/>
            </a:pPr>
            <a:r>
              <a:rPr lang="en-GB" sz="2800" b="1" i="0" u="none" strike="noStrike" cap="none">
                <a:solidFill>
                  <a:srgbClr val="000000"/>
                </a:solidFill>
                <a:latin typeface="Calibri"/>
                <a:ea typeface="Calibri"/>
                <a:cs typeface="Calibri"/>
                <a:sym typeface="Calibri"/>
              </a:rPr>
              <a:t>0800 358 3456</a:t>
            </a:r>
            <a:endParaRPr/>
          </a:p>
        </p:txBody>
      </p:sp>
      <p:pic>
        <p:nvPicPr>
          <p:cNvPr id="205" name="Google Shape;205;p9"/>
          <p:cNvPicPr preferRelativeResize="0"/>
          <p:nvPr/>
        </p:nvPicPr>
        <p:blipFill rotWithShape="1">
          <a:blip r:embed="rId3">
            <a:alphaModFix/>
          </a:blip>
          <a:srcRect/>
          <a:stretch/>
        </p:blipFill>
        <p:spPr>
          <a:xfrm>
            <a:off x="3995936" y="2996952"/>
            <a:ext cx="816935" cy="524301"/>
          </a:xfrm>
          <a:prstGeom prst="rect">
            <a:avLst/>
          </a:prstGeom>
          <a:noFill/>
          <a:ln>
            <a:noFill/>
          </a:ln>
        </p:spPr>
      </p:pic>
      <p:pic>
        <p:nvPicPr>
          <p:cNvPr id="206" name="Google Shape;206;p9"/>
          <p:cNvPicPr preferRelativeResize="0"/>
          <p:nvPr/>
        </p:nvPicPr>
        <p:blipFill rotWithShape="1">
          <a:blip r:embed="rId4">
            <a:alphaModFix/>
          </a:blip>
          <a:srcRect/>
          <a:stretch/>
        </p:blipFill>
        <p:spPr>
          <a:xfrm>
            <a:off x="4145300" y="4150396"/>
            <a:ext cx="518205" cy="682811"/>
          </a:xfrm>
          <a:prstGeom prst="rect">
            <a:avLst/>
          </a:prstGeom>
          <a:noFill/>
          <a:ln>
            <a:noFill/>
          </a:ln>
        </p:spPr>
      </p:pic>
    </p:spTree>
  </p:cSld>
  <p:clrMapOvr>
    <a:masterClrMapping/>
  </p:clrMapOvr>
</p:sld>
</file>

<file path=ppt/theme/theme1.xml><?xml version="1.0" encoding="utf-8"?>
<a:theme xmlns:a="http://schemas.openxmlformats.org/drawingml/2006/main" name="2_15min Assembly for Secondary School Childre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5min Assembly for Secondary School Childre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345A4CA2103D42AAE32FF97B62331B" ma:contentTypeVersion="17" ma:contentTypeDescription="Create a new document." ma:contentTypeScope="" ma:versionID="26d1f8a7a8cf1892381c072016ee6047">
  <xsd:schema xmlns:xsd="http://www.w3.org/2001/XMLSchema" xmlns:xs="http://www.w3.org/2001/XMLSchema" xmlns:p="http://schemas.microsoft.com/office/2006/metadata/properties" xmlns:ns2="276263f2-b819-4031-9489-5207d87447c6" xmlns:ns3="867686d5-a0e5-4d12-9788-de093ce86546" targetNamespace="http://schemas.microsoft.com/office/2006/metadata/properties" ma:root="true" ma:fieldsID="9be07ffe32f77cf2e7741a6528172717" ns2:_="" ns3:_="">
    <xsd:import namespace="276263f2-b819-4031-9489-5207d87447c6"/>
    <xsd:import namespace="867686d5-a0e5-4d12-9788-de093ce865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6263f2-b819-4031-9489-5207d8744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5dfa82-81a5-4a5e-a735-60af52d8c6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686d5-a0e5-4d12-9788-de093ce8654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f6bea0-7c3e-451e-976e-efb0e83b99c6}" ma:internalName="TaxCatchAll" ma:showField="CatchAllData" ma:web="867686d5-a0e5-4d12-9788-de093ce865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B5E9E7-5495-4BA3-B0F1-89DE645851D2}">
  <ds:schemaRefs>
    <ds:schemaRef ds:uri="http://schemas.microsoft.com/sharepoint/v3/contenttype/forms"/>
  </ds:schemaRefs>
</ds:datastoreItem>
</file>

<file path=customXml/itemProps2.xml><?xml version="1.0" encoding="utf-8"?>
<ds:datastoreItem xmlns:ds="http://schemas.openxmlformats.org/officeDocument/2006/customXml" ds:itemID="{E5C5F45D-2197-4113-B7DF-762A752E3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6263f2-b819-4031-9489-5207d87447c6"/>
    <ds:schemaRef ds:uri="867686d5-a0e5-4d12-9788-de093ce865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2259</Words>
  <Application>Microsoft Office PowerPoint</Application>
  <PresentationFormat>On-screen Show (4:3)</PresentationFormat>
  <Paragraphs>183</Paragraphs>
  <Slides>9</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Times New Roman</vt:lpstr>
      <vt:lpstr>Lato</vt:lpstr>
      <vt:lpstr>Calibri</vt:lpstr>
      <vt:lpstr>2_15min Assembly for Secondary School Children</vt:lpstr>
      <vt:lpstr>Custom Design</vt:lpstr>
      <vt:lpstr>1_15min Assembly for Secondary School Children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Catherine Barnes</cp:lastModifiedBy>
  <cp:revision>1</cp:revision>
  <dcterms:created xsi:type="dcterms:W3CDTF">2013-02-26T10:28:24Z</dcterms:created>
  <dcterms:modified xsi:type="dcterms:W3CDTF">2024-01-23T09:30:20Z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0x01010026BFE4FF6C18874BBE53FC7BCF2B64AD</vt:lpwstr>
  </property>
</Properties>
</file>