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8" r:id="rId12"/>
    <p:sldId id="267" r:id="rId13"/>
    <p:sldId id="269" r:id="rId14"/>
    <p:sldId id="272" r:id="rId15"/>
    <p:sldId id="273" r:id="rId16"/>
    <p:sldId id="274" r:id="rId17"/>
    <p:sldId id="275" r:id="rId18"/>
    <p:sldId id="276" r:id="rId19"/>
    <p:sldId id="277" r:id="rId20"/>
    <p:sldId id="281" r:id="rId21"/>
    <p:sldId id="278" r:id="rId22"/>
    <p:sldId id="283" r:id="rId23"/>
    <p:sldId id="270" r:id="rId24"/>
    <p:sldId id="271" r:id="rId25"/>
    <p:sldId id="284" r:id="rId26"/>
    <p:sldId id="285" r:id="rId27"/>
    <p:sldId id="287" r:id="rId28"/>
    <p:sldId id="305" r:id="rId29"/>
    <p:sldId id="286" r:id="rId30"/>
    <p:sldId id="289" r:id="rId31"/>
    <p:sldId id="290" r:id="rId32"/>
    <p:sldId id="291" r:id="rId33"/>
    <p:sldId id="293" r:id="rId34"/>
    <p:sldId id="329" r:id="rId35"/>
    <p:sldId id="330" r:id="rId36"/>
    <p:sldId id="331" r:id="rId37"/>
    <p:sldId id="332" r:id="rId38"/>
    <p:sldId id="339" r:id="rId39"/>
    <p:sldId id="340" r:id="rId40"/>
    <p:sldId id="338" r:id="rId41"/>
    <p:sldId id="333" r:id="rId42"/>
    <p:sldId id="334" r:id="rId43"/>
    <p:sldId id="335" r:id="rId44"/>
    <p:sldId id="336" r:id="rId45"/>
    <p:sldId id="337" r:id="rId46"/>
    <p:sldId id="292"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294" r:id="rId67"/>
    <p:sldId id="295" r:id="rId68"/>
    <p:sldId id="296" r:id="rId69"/>
    <p:sldId id="297" r:id="rId70"/>
    <p:sldId id="298" r:id="rId71"/>
    <p:sldId id="326" r:id="rId72"/>
    <p:sldId id="325" r:id="rId73"/>
    <p:sldId id="299"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3EBEB7-79DB-435D-99A6-96F0272C87B5}">
          <p14:sldIdLst>
            <p14:sldId id="256"/>
            <p14:sldId id="257"/>
            <p14:sldId id="258"/>
            <p14:sldId id="259"/>
            <p14:sldId id="260"/>
            <p14:sldId id="261"/>
            <p14:sldId id="263"/>
            <p14:sldId id="264"/>
            <p14:sldId id="265"/>
            <p14:sldId id="266"/>
            <p14:sldId id="268"/>
            <p14:sldId id="267"/>
            <p14:sldId id="269"/>
            <p14:sldId id="272"/>
            <p14:sldId id="273"/>
            <p14:sldId id="274"/>
            <p14:sldId id="275"/>
            <p14:sldId id="276"/>
            <p14:sldId id="277"/>
            <p14:sldId id="281"/>
            <p14:sldId id="278"/>
            <p14:sldId id="283"/>
            <p14:sldId id="270"/>
            <p14:sldId id="271"/>
            <p14:sldId id="284"/>
            <p14:sldId id="285"/>
            <p14:sldId id="287"/>
            <p14:sldId id="305"/>
            <p14:sldId id="286"/>
            <p14:sldId id="289"/>
            <p14:sldId id="290"/>
            <p14:sldId id="291"/>
            <p14:sldId id="293"/>
            <p14:sldId id="329"/>
            <p14:sldId id="330"/>
            <p14:sldId id="331"/>
            <p14:sldId id="332"/>
            <p14:sldId id="339"/>
            <p14:sldId id="340"/>
            <p14:sldId id="338"/>
            <p14:sldId id="333"/>
            <p14:sldId id="334"/>
            <p14:sldId id="335"/>
            <p14:sldId id="336"/>
            <p14:sldId id="337"/>
            <p14:sldId id="292"/>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294"/>
            <p14:sldId id="295"/>
            <p14:sldId id="296"/>
            <p14:sldId id="297"/>
            <p14:sldId id="298"/>
            <p14:sldId id="326"/>
            <p14:sldId id="325"/>
            <p14:sldId id="299"/>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32" autoAdjust="0"/>
  </p:normalViewPr>
  <p:slideViewPr>
    <p:cSldViewPr>
      <p:cViewPr>
        <p:scale>
          <a:sx n="91" d="100"/>
          <a:sy n="91" d="100"/>
        </p:scale>
        <p:origin x="-564" y="-2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1E4073B-71D6-4ECF-929D-6B0EB066173D}" type="datetimeFigureOut">
              <a:rPr lang="en-GB" smtClean="0"/>
              <a:t>13/02/2017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71CFBE-6752-4D36-B29C-204BF4A23D75}" type="slidenum">
              <a:rPr lang="en-GB" smtClean="0"/>
              <a:t>‹#›</a:t>
            </a:fld>
            <a:endParaRPr lang="en-GB"/>
          </a:p>
        </p:txBody>
      </p:sp>
    </p:spTree>
    <p:extLst>
      <p:ext uri="{BB962C8B-B14F-4D97-AF65-F5344CB8AC3E}">
        <p14:creationId xmlns:p14="http://schemas.microsoft.com/office/powerpoint/2010/main" val="830011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E4073B-71D6-4ECF-929D-6B0EB066173D}" type="datetimeFigureOut">
              <a:rPr lang="en-GB" smtClean="0"/>
              <a:t>13/02/2017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71CFBE-6752-4D36-B29C-204BF4A23D75}" type="slidenum">
              <a:rPr lang="en-GB" smtClean="0"/>
              <a:t>‹#›</a:t>
            </a:fld>
            <a:endParaRPr lang="en-GB"/>
          </a:p>
        </p:txBody>
      </p:sp>
    </p:spTree>
    <p:extLst>
      <p:ext uri="{BB962C8B-B14F-4D97-AF65-F5344CB8AC3E}">
        <p14:creationId xmlns:p14="http://schemas.microsoft.com/office/powerpoint/2010/main" val="2384965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E4073B-71D6-4ECF-929D-6B0EB066173D}" type="datetimeFigureOut">
              <a:rPr lang="en-GB" smtClean="0"/>
              <a:t>13/02/2017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71CFBE-6752-4D36-B29C-204BF4A23D75}" type="slidenum">
              <a:rPr lang="en-GB" smtClean="0"/>
              <a:t>‹#›</a:t>
            </a:fld>
            <a:endParaRPr lang="en-GB"/>
          </a:p>
        </p:txBody>
      </p:sp>
    </p:spTree>
    <p:extLst>
      <p:ext uri="{BB962C8B-B14F-4D97-AF65-F5344CB8AC3E}">
        <p14:creationId xmlns:p14="http://schemas.microsoft.com/office/powerpoint/2010/main" val="1445423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E4073B-71D6-4ECF-929D-6B0EB066173D}" type="datetimeFigureOut">
              <a:rPr lang="en-GB" smtClean="0"/>
              <a:t>13/02/2017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71CFBE-6752-4D36-B29C-204BF4A23D75}" type="slidenum">
              <a:rPr lang="en-GB" smtClean="0"/>
              <a:t>‹#›</a:t>
            </a:fld>
            <a:endParaRPr lang="en-GB"/>
          </a:p>
        </p:txBody>
      </p:sp>
    </p:spTree>
    <p:extLst>
      <p:ext uri="{BB962C8B-B14F-4D97-AF65-F5344CB8AC3E}">
        <p14:creationId xmlns:p14="http://schemas.microsoft.com/office/powerpoint/2010/main" val="169901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E4073B-71D6-4ECF-929D-6B0EB066173D}" type="datetimeFigureOut">
              <a:rPr lang="en-GB" smtClean="0"/>
              <a:t>13/02/2017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71CFBE-6752-4D36-B29C-204BF4A23D75}" type="slidenum">
              <a:rPr lang="en-GB" smtClean="0"/>
              <a:t>‹#›</a:t>
            </a:fld>
            <a:endParaRPr lang="en-GB"/>
          </a:p>
        </p:txBody>
      </p:sp>
    </p:spTree>
    <p:extLst>
      <p:ext uri="{BB962C8B-B14F-4D97-AF65-F5344CB8AC3E}">
        <p14:creationId xmlns:p14="http://schemas.microsoft.com/office/powerpoint/2010/main" val="1918032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1E4073B-71D6-4ECF-929D-6B0EB066173D}" type="datetimeFigureOut">
              <a:rPr lang="en-GB" smtClean="0"/>
              <a:t>13/02/2017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71CFBE-6752-4D36-B29C-204BF4A23D75}" type="slidenum">
              <a:rPr lang="en-GB" smtClean="0"/>
              <a:t>‹#›</a:t>
            </a:fld>
            <a:endParaRPr lang="en-GB"/>
          </a:p>
        </p:txBody>
      </p:sp>
    </p:spTree>
    <p:extLst>
      <p:ext uri="{BB962C8B-B14F-4D97-AF65-F5344CB8AC3E}">
        <p14:creationId xmlns:p14="http://schemas.microsoft.com/office/powerpoint/2010/main" val="2785487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1E4073B-71D6-4ECF-929D-6B0EB066173D}" type="datetimeFigureOut">
              <a:rPr lang="en-GB" smtClean="0"/>
              <a:t>13/02/2017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71CFBE-6752-4D36-B29C-204BF4A23D75}" type="slidenum">
              <a:rPr lang="en-GB" smtClean="0"/>
              <a:t>‹#›</a:t>
            </a:fld>
            <a:endParaRPr lang="en-GB"/>
          </a:p>
        </p:txBody>
      </p:sp>
    </p:spTree>
    <p:extLst>
      <p:ext uri="{BB962C8B-B14F-4D97-AF65-F5344CB8AC3E}">
        <p14:creationId xmlns:p14="http://schemas.microsoft.com/office/powerpoint/2010/main" val="2938152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1E4073B-71D6-4ECF-929D-6B0EB066173D}" type="datetimeFigureOut">
              <a:rPr lang="en-GB" smtClean="0"/>
              <a:t>13/02/2017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71CFBE-6752-4D36-B29C-204BF4A23D75}" type="slidenum">
              <a:rPr lang="en-GB" smtClean="0"/>
              <a:t>‹#›</a:t>
            </a:fld>
            <a:endParaRPr lang="en-GB"/>
          </a:p>
        </p:txBody>
      </p:sp>
    </p:spTree>
    <p:extLst>
      <p:ext uri="{BB962C8B-B14F-4D97-AF65-F5344CB8AC3E}">
        <p14:creationId xmlns:p14="http://schemas.microsoft.com/office/powerpoint/2010/main" val="3316437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4073B-71D6-4ECF-929D-6B0EB066173D}" type="datetimeFigureOut">
              <a:rPr lang="en-GB" smtClean="0"/>
              <a:t>13/02/2017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71CFBE-6752-4D36-B29C-204BF4A23D75}" type="slidenum">
              <a:rPr lang="en-GB" smtClean="0"/>
              <a:t>‹#›</a:t>
            </a:fld>
            <a:endParaRPr lang="en-GB"/>
          </a:p>
        </p:txBody>
      </p:sp>
    </p:spTree>
    <p:extLst>
      <p:ext uri="{BB962C8B-B14F-4D97-AF65-F5344CB8AC3E}">
        <p14:creationId xmlns:p14="http://schemas.microsoft.com/office/powerpoint/2010/main" val="128971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E4073B-71D6-4ECF-929D-6B0EB066173D}" type="datetimeFigureOut">
              <a:rPr lang="en-GB" smtClean="0"/>
              <a:t>13/02/2017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71CFBE-6752-4D36-B29C-204BF4A23D75}" type="slidenum">
              <a:rPr lang="en-GB" smtClean="0"/>
              <a:t>‹#›</a:t>
            </a:fld>
            <a:endParaRPr lang="en-GB"/>
          </a:p>
        </p:txBody>
      </p:sp>
    </p:spTree>
    <p:extLst>
      <p:ext uri="{BB962C8B-B14F-4D97-AF65-F5344CB8AC3E}">
        <p14:creationId xmlns:p14="http://schemas.microsoft.com/office/powerpoint/2010/main" val="271683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E4073B-71D6-4ECF-929D-6B0EB066173D}" type="datetimeFigureOut">
              <a:rPr lang="en-GB" smtClean="0"/>
              <a:t>13/02/2017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71CFBE-6752-4D36-B29C-204BF4A23D75}" type="slidenum">
              <a:rPr lang="en-GB" smtClean="0"/>
              <a:t>‹#›</a:t>
            </a:fld>
            <a:endParaRPr lang="en-GB"/>
          </a:p>
        </p:txBody>
      </p:sp>
    </p:spTree>
    <p:extLst>
      <p:ext uri="{BB962C8B-B14F-4D97-AF65-F5344CB8AC3E}">
        <p14:creationId xmlns:p14="http://schemas.microsoft.com/office/powerpoint/2010/main" val="1244812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4073B-71D6-4ECF-929D-6B0EB066173D}" type="datetimeFigureOut">
              <a:rPr lang="en-GB" smtClean="0"/>
              <a:t>13/02/2017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1CFBE-6752-4D36-B29C-204BF4A23D75}" type="slidenum">
              <a:rPr lang="en-GB" smtClean="0"/>
              <a:t>‹#›</a:t>
            </a:fld>
            <a:endParaRPr lang="en-GB"/>
          </a:p>
        </p:txBody>
      </p:sp>
    </p:spTree>
    <p:extLst>
      <p:ext uri="{BB962C8B-B14F-4D97-AF65-F5344CB8AC3E}">
        <p14:creationId xmlns:p14="http://schemas.microsoft.com/office/powerpoint/2010/main" val="12217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uk/url?sa=i&amp;rct=j&amp;q=bully+cartoon&amp;source=images&amp;cd=&amp;cad=rja&amp;uact=8&amp;docid=Y_lmM4i54extnM&amp;tbnid=ge7Gsi5ODE1kXM:&amp;ved=0CAUQjRw&amp;url=http://protestingtheprotesters.wordpress.com/2012/05/30/mean-girls-and-boys/&amp;ei=kHXGU8n5Ooqd0QWe44GQDg&amp;bvm=bv.71126742,d.d2k&amp;psig=AFQjCNGkSP6Luoiy_ISftRThVoRph-D2kw&amp;ust=1405601463827344"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uk/url?sa=i&amp;rct=j&amp;q=no%20money&amp;source=images&amp;cd=&amp;cad=rja&amp;uact=8&amp;docid=PcGeVy2INsi51M&amp;tbnid=n22Ah3q64x2HTM:&amp;ved=0CAUQjRw&amp;url=http://caseygentles.com/i-have-no-money-to-pay-the-bills/&amp;ei=JKDGU9SiCKap0AXu3ICYDA&amp;bvm=bv.71126742,d.d2k&amp;psig=AFQjCNFmt0vIDNB4-ThvbgfIzCBDk0E0EQ&amp;ust=1405612380648678"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bbc.co.uk/learningzone/clips/l8r-youngers-2-balancing-new-and-longstanding-relationships/13219.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9.xml"/><Relationship Id="rId5" Type="http://schemas.openxmlformats.org/officeDocument/2006/relationships/image" Target="../media/image47.png"/><Relationship Id="rId4" Type="http://schemas.openxmlformats.org/officeDocument/2006/relationships/image" Target="../media/image46.png"/></Relationships>
</file>

<file path=ppt/slides/_rels/slide6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4" y="0"/>
            <a:ext cx="91575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r>
              <a:rPr lang="en-GB" b="1" dirty="0" smtClean="0"/>
              <a:t>New </a:t>
            </a:r>
            <a:r>
              <a:rPr lang="en-GB" b="1" smtClean="0"/>
              <a:t>students induction </a:t>
            </a:r>
            <a:endParaRPr lang="en-GB" b="1" dirty="0"/>
          </a:p>
        </p:txBody>
      </p:sp>
      <p:sp>
        <p:nvSpPr>
          <p:cNvPr id="3" name="Subtitle 2"/>
          <p:cNvSpPr>
            <a:spLocks noGrp="1"/>
          </p:cNvSpPr>
          <p:nvPr>
            <p:ph type="subTitle" idx="1"/>
          </p:nvPr>
        </p:nvSpPr>
        <p:spPr>
          <a:xfrm>
            <a:off x="1364813" y="4293096"/>
            <a:ext cx="6400800" cy="1752600"/>
          </a:xfrm>
        </p:spPr>
        <p:txBody>
          <a:bodyPr>
            <a:normAutofit/>
          </a:bodyPr>
          <a:lstStyle/>
          <a:p>
            <a:r>
              <a:rPr lang="en-GB" b="1" dirty="0" smtClean="0">
                <a:solidFill>
                  <a:schemeClr val="tx1"/>
                </a:solidFill>
              </a:rPr>
              <a:t>Personal</a:t>
            </a:r>
            <a:r>
              <a:rPr lang="en-GB" b="1" dirty="0">
                <a:solidFill>
                  <a:schemeClr val="tx1"/>
                </a:solidFill>
              </a:rPr>
              <a:t>, Social, Health &amp; Economic Education</a:t>
            </a:r>
            <a:endParaRPr lang="en-GB" dirty="0">
              <a:solidFill>
                <a:schemeClr val="tx1"/>
              </a:solidFill>
            </a:endParaRPr>
          </a:p>
          <a:p>
            <a:r>
              <a:rPr lang="en-GB" b="1" dirty="0">
                <a:solidFill>
                  <a:schemeClr val="tx1"/>
                </a:solidFill>
              </a:rPr>
              <a:t>Core Theme 2: </a:t>
            </a:r>
            <a:r>
              <a:rPr lang="en-GB" b="1" dirty="0" smtClean="0">
                <a:solidFill>
                  <a:schemeClr val="tx1"/>
                </a:solidFill>
              </a:rPr>
              <a:t>Relationships</a:t>
            </a:r>
            <a:endParaRPr lang="en-GB" dirty="0">
              <a:solidFill>
                <a:schemeClr val="tx1"/>
              </a:solidFill>
            </a:endParaRPr>
          </a:p>
        </p:txBody>
      </p:sp>
    </p:spTree>
    <p:extLst>
      <p:ext uri="{BB962C8B-B14F-4D97-AF65-F5344CB8AC3E}">
        <p14:creationId xmlns:p14="http://schemas.microsoft.com/office/powerpoint/2010/main" val="280728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 it just me?</a:t>
            </a:r>
            <a:endParaRPr lang="en-GB" dirty="0"/>
          </a:p>
        </p:txBody>
      </p:sp>
      <p:sp>
        <p:nvSpPr>
          <p:cNvPr id="3" name="Content Placeholder 2"/>
          <p:cNvSpPr>
            <a:spLocks noGrp="1"/>
          </p:cNvSpPr>
          <p:nvPr>
            <p:ph idx="1"/>
          </p:nvPr>
        </p:nvSpPr>
        <p:spPr/>
        <p:txBody>
          <a:bodyPr>
            <a:normAutofit fontScale="92500" lnSpcReduction="10000"/>
          </a:bodyPr>
          <a:lstStyle/>
          <a:p>
            <a:r>
              <a:rPr lang="en-GB" dirty="0"/>
              <a:t>Taking each of the concerns in </a:t>
            </a:r>
            <a:r>
              <a:rPr lang="en-GB" dirty="0" smtClean="0"/>
              <a:t>turn hands up if  </a:t>
            </a:r>
            <a:r>
              <a:rPr lang="en-GB" dirty="0"/>
              <a:t>this was </a:t>
            </a:r>
            <a:r>
              <a:rPr lang="en-GB" dirty="0" smtClean="0"/>
              <a:t>your </a:t>
            </a:r>
            <a:r>
              <a:rPr lang="en-GB" dirty="0"/>
              <a:t>biggest worry </a:t>
            </a:r>
            <a:endParaRPr lang="en-GB" dirty="0" smtClean="0"/>
          </a:p>
          <a:p>
            <a:pPr marL="0" indent="0">
              <a:buNone/>
            </a:pPr>
            <a:endParaRPr lang="en-GB" dirty="0"/>
          </a:p>
          <a:p>
            <a:r>
              <a:rPr lang="en-GB" dirty="0"/>
              <a:t>D</a:t>
            </a:r>
            <a:r>
              <a:rPr lang="en-GB" dirty="0" smtClean="0"/>
              <a:t>ifferent </a:t>
            </a:r>
            <a:r>
              <a:rPr lang="en-GB" dirty="0"/>
              <a:t>people will </a:t>
            </a:r>
            <a:endParaRPr lang="en-GB" dirty="0" smtClean="0"/>
          </a:p>
          <a:p>
            <a:pPr marL="0" indent="0">
              <a:buNone/>
            </a:pPr>
            <a:r>
              <a:rPr lang="en-GB" dirty="0" smtClean="0"/>
              <a:t>have </a:t>
            </a:r>
            <a:r>
              <a:rPr lang="en-GB" dirty="0"/>
              <a:t>very different </a:t>
            </a:r>
          </a:p>
          <a:p>
            <a:pPr marL="0" indent="0">
              <a:buNone/>
            </a:pPr>
            <a:r>
              <a:rPr lang="en-GB" dirty="0" smtClean="0"/>
              <a:t>worries </a:t>
            </a:r>
            <a:r>
              <a:rPr lang="en-GB" dirty="0"/>
              <a:t>and what may </a:t>
            </a:r>
            <a:endParaRPr lang="en-GB" dirty="0" smtClean="0"/>
          </a:p>
          <a:p>
            <a:pPr marL="0" indent="0">
              <a:buNone/>
            </a:pPr>
            <a:r>
              <a:rPr lang="en-GB" dirty="0" smtClean="0"/>
              <a:t>be </a:t>
            </a:r>
            <a:r>
              <a:rPr lang="en-GB" dirty="0"/>
              <a:t>a problem for </a:t>
            </a:r>
            <a:r>
              <a:rPr lang="en-GB" dirty="0" smtClean="0"/>
              <a:t>somebody</a:t>
            </a:r>
            <a:r>
              <a:rPr lang="en-GB" dirty="0"/>
              <a:t>, </a:t>
            </a:r>
            <a:endParaRPr lang="en-GB" dirty="0" smtClean="0"/>
          </a:p>
          <a:p>
            <a:pPr marL="0" indent="0">
              <a:buNone/>
            </a:pPr>
            <a:r>
              <a:rPr lang="en-GB" dirty="0" smtClean="0"/>
              <a:t>such </a:t>
            </a:r>
            <a:r>
              <a:rPr lang="en-GB" dirty="0"/>
              <a:t>as organisation, </a:t>
            </a:r>
            <a:endParaRPr lang="en-GB" dirty="0" smtClean="0"/>
          </a:p>
          <a:p>
            <a:pPr marL="0" indent="0">
              <a:buNone/>
            </a:pPr>
            <a:r>
              <a:rPr lang="en-GB" dirty="0" smtClean="0"/>
              <a:t>may </a:t>
            </a:r>
            <a:r>
              <a:rPr lang="en-GB" dirty="0"/>
              <a:t>not be a problem for somebody </a:t>
            </a:r>
            <a:r>
              <a:rPr lang="en-GB" dirty="0" smtClean="0"/>
              <a:t>else</a:t>
            </a:r>
            <a:endParaRPr lang="en-GB" dirty="0"/>
          </a:p>
          <a:p>
            <a:pPr marL="0" indent="0">
              <a:buNone/>
            </a:pPr>
            <a:endParaRPr lang="en-GB" dirty="0"/>
          </a:p>
          <a:p>
            <a:pPr marL="0" indent="0">
              <a:buNone/>
            </a:pPr>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4744" y="2531160"/>
            <a:ext cx="3552056" cy="2664042"/>
          </a:xfrm>
          <a:prstGeom prst="rect">
            <a:avLst/>
          </a:prstGeom>
        </p:spPr>
      </p:pic>
    </p:spTree>
    <p:extLst>
      <p:ext uri="{BB962C8B-B14F-4D97-AF65-F5344CB8AC3E}">
        <p14:creationId xmlns:p14="http://schemas.microsoft.com/office/powerpoint/2010/main" val="2298801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Solutions</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Let’s go </a:t>
            </a:r>
            <a:r>
              <a:rPr lang="en-GB" dirty="0"/>
              <a:t>through </a:t>
            </a:r>
            <a:r>
              <a:rPr lang="en-GB" dirty="0" smtClean="0"/>
              <a:t>each </a:t>
            </a:r>
            <a:r>
              <a:rPr lang="en-GB" dirty="0"/>
              <a:t>concern in </a:t>
            </a:r>
            <a:r>
              <a:rPr lang="en-GB" dirty="0" smtClean="0"/>
              <a:t>turn</a:t>
            </a:r>
          </a:p>
          <a:p>
            <a:pPr marL="0" indent="0">
              <a:buNone/>
            </a:pPr>
            <a:endParaRPr lang="en-GB" dirty="0"/>
          </a:p>
          <a:p>
            <a:pPr marL="0" indent="0">
              <a:buNone/>
            </a:pPr>
            <a:r>
              <a:rPr lang="en-GB" dirty="0" smtClean="0"/>
              <a:t>What advice can we give each other on </a:t>
            </a:r>
            <a:r>
              <a:rPr lang="en-GB" dirty="0"/>
              <a:t>how to deal with each </a:t>
            </a:r>
            <a:r>
              <a:rPr lang="en-GB" dirty="0" smtClean="0"/>
              <a:t>area?</a:t>
            </a:r>
          </a:p>
          <a:p>
            <a:pPr marL="0" indent="0">
              <a:buNone/>
            </a:pPr>
            <a:endParaRPr lang="en-GB" dirty="0"/>
          </a:p>
          <a:p>
            <a:pPr marL="0" indent="0">
              <a:buNone/>
            </a:pPr>
            <a:r>
              <a:rPr lang="en-GB" dirty="0" smtClean="0"/>
              <a:t>Jot down any points that will help </a:t>
            </a:r>
          </a:p>
          <a:p>
            <a:pPr marL="0" indent="0">
              <a:buNone/>
            </a:pPr>
            <a:r>
              <a:rPr lang="en-GB" dirty="0" smtClean="0"/>
              <a:t>you in your booklet</a:t>
            </a:r>
          </a:p>
          <a:p>
            <a:pPr marL="0" indent="0">
              <a:buNone/>
            </a:pPr>
            <a:endParaRPr lang="en-GB" dirty="0"/>
          </a:p>
          <a:p>
            <a:pPr marL="0" indent="0">
              <a:buNone/>
            </a:pPr>
            <a:r>
              <a:rPr lang="en-GB" dirty="0"/>
              <a:t>E</a:t>
            </a:r>
            <a:r>
              <a:rPr lang="en-GB" dirty="0" smtClean="0"/>
              <a:t>.g</a:t>
            </a:r>
            <a:r>
              <a:rPr lang="en-GB" dirty="0"/>
              <a:t>. </a:t>
            </a:r>
            <a:r>
              <a:rPr lang="en-GB" dirty="0" smtClean="0"/>
              <a:t>If organisation is your problem </a:t>
            </a:r>
          </a:p>
          <a:p>
            <a:pPr marL="0" indent="0">
              <a:buNone/>
            </a:pPr>
            <a:r>
              <a:rPr lang="en-GB" dirty="0" smtClean="0"/>
              <a:t>colour </a:t>
            </a:r>
            <a:r>
              <a:rPr lang="en-GB" dirty="0"/>
              <a:t>code </a:t>
            </a:r>
            <a:r>
              <a:rPr lang="en-GB" dirty="0" smtClean="0"/>
              <a:t>your </a:t>
            </a:r>
            <a:r>
              <a:rPr lang="en-GB" dirty="0"/>
              <a:t>time table to </a:t>
            </a:r>
            <a:r>
              <a:rPr lang="en-GB" dirty="0" smtClean="0"/>
              <a:t>help</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5480" y="3389859"/>
            <a:ext cx="2311320" cy="2736304"/>
          </a:xfrm>
          <a:prstGeom prst="rect">
            <a:avLst/>
          </a:prstGeom>
        </p:spPr>
      </p:pic>
    </p:spTree>
    <p:extLst>
      <p:ext uri="{BB962C8B-B14F-4D97-AF65-F5344CB8AC3E}">
        <p14:creationId xmlns:p14="http://schemas.microsoft.com/office/powerpoint/2010/main" val="551294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a:t>
            </a:r>
            <a:endParaRPr lang="en-GB" dirty="0"/>
          </a:p>
        </p:txBody>
      </p:sp>
      <p:sp>
        <p:nvSpPr>
          <p:cNvPr id="3" name="Content Placeholder 2"/>
          <p:cNvSpPr>
            <a:spLocks noGrp="1"/>
          </p:cNvSpPr>
          <p:nvPr>
            <p:ph idx="1"/>
          </p:nvPr>
        </p:nvSpPr>
        <p:spPr/>
        <p:txBody>
          <a:bodyPr/>
          <a:lstStyle/>
          <a:p>
            <a:pPr marL="0" indent="0">
              <a:buNone/>
            </a:pPr>
            <a:r>
              <a:rPr lang="en-GB" dirty="0" smtClean="0"/>
              <a:t>In 2-3 </a:t>
            </a:r>
            <a:r>
              <a:rPr lang="en-GB" dirty="0"/>
              <a:t>sentences in </a:t>
            </a:r>
            <a:r>
              <a:rPr lang="en-GB" dirty="0" smtClean="0"/>
              <a:t>your booklet, </a:t>
            </a:r>
            <a:r>
              <a:rPr lang="en-GB" dirty="0"/>
              <a:t>w</a:t>
            </a:r>
            <a:r>
              <a:rPr lang="en-GB" dirty="0" smtClean="0"/>
              <a:t>rite </a:t>
            </a:r>
            <a:r>
              <a:rPr lang="en-GB" dirty="0"/>
              <a:t>down what </a:t>
            </a:r>
            <a:r>
              <a:rPr lang="en-GB" dirty="0" smtClean="0"/>
              <a:t>you </a:t>
            </a:r>
            <a:r>
              <a:rPr lang="en-GB" dirty="0"/>
              <a:t>had worried about the most and </a:t>
            </a:r>
            <a:r>
              <a:rPr lang="en-GB" dirty="0" smtClean="0"/>
              <a:t>how you will deal with it now</a:t>
            </a:r>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3212976"/>
            <a:ext cx="4491583" cy="3372771"/>
          </a:xfrm>
          <a:prstGeom prst="rect">
            <a:avLst/>
          </a:prstGeom>
        </p:spPr>
      </p:pic>
    </p:spTree>
    <p:extLst>
      <p:ext uri="{BB962C8B-B14F-4D97-AF65-F5344CB8AC3E}">
        <p14:creationId xmlns:p14="http://schemas.microsoft.com/office/powerpoint/2010/main" val="2113312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3 Being a Newcomer</a:t>
            </a:r>
            <a:br>
              <a:rPr lang="en-GB" dirty="0" smtClean="0"/>
            </a:br>
            <a:r>
              <a:rPr lang="en-GB" dirty="0" smtClean="0"/>
              <a:t>What happens if….?</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a:t>Learning Objective:</a:t>
            </a:r>
          </a:p>
          <a:p>
            <a:r>
              <a:rPr lang="en-GB" dirty="0"/>
              <a:t>To develop the skills and knowledge required to manage the transition to, and the expectations of, </a:t>
            </a:r>
            <a:r>
              <a:rPr lang="en-GB" dirty="0" smtClean="0"/>
              <a:t>further education </a:t>
            </a:r>
          </a:p>
          <a:p>
            <a:r>
              <a:rPr lang="en-GB" dirty="0"/>
              <a:t>H</a:t>
            </a:r>
            <a:r>
              <a:rPr lang="en-GB" dirty="0" smtClean="0"/>
              <a:t>ow </a:t>
            </a:r>
            <a:r>
              <a:rPr lang="en-GB" dirty="0"/>
              <a:t>to identify and access appropriate advice and support</a:t>
            </a:r>
          </a:p>
          <a:p>
            <a:pPr marL="0" indent="0">
              <a:buNone/>
            </a:pPr>
            <a:endParaRPr lang="en-GB" dirty="0"/>
          </a:p>
          <a:p>
            <a:pPr marL="0" indent="0">
              <a:buNone/>
            </a:pPr>
            <a:r>
              <a:rPr lang="en-GB" dirty="0"/>
              <a:t>Success Criteria</a:t>
            </a:r>
            <a:r>
              <a:rPr lang="en-GB" dirty="0" smtClean="0"/>
              <a:t>:</a:t>
            </a:r>
          </a:p>
          <a:p>
            <a:r>
              <a:rPr lang="en-GB" dirty="0" smtClean="0"/>
              <a:t>Students know where </a:t>
            </a:r>
            <a:r>
              <a:rPr lang="en-GB" dirty="0"/>
              <a:t>they should go or what to do in </a:t>
            </a:r>
            <a:r>
              <a:rPr lang="en-GB" dirty="0" smtClean="0"/>
              <a:t>a range of situations</a:t>
            </a:r>
          </a:p>
          <a:p>
            <a:r>
              <a:rPr lang="en-GB" dirty="0" smtClean="0"/>
              <a:t>Students are </a:t>
            </a:r>
            <a:r>
              <a:rPr lang="en-GB" dirty="0"/>
              <a:t>aware of feelings of </a:t>
            </a:r>
            <a:r>
              <a:rPr lang="en-GB" dirty="0" smtClean="0"/>
              <a:t>anyone </a:t>
            </a:r>
            <a:r>
              <a:rPr lang="en-GB" dirty="0"/>
              <a:t>who is still finding it difficult to </a:t>
            </a:r>
            <a:r>
              <a:rPr lang="en-GB" dirty="0" smtClean="0"/>
              <a:t>settle</a:t>
            </a:r>
            <a:r>
              <a:rPr lang="en-GB" dirty="0"/>
              <a:t> </a:t>
            </a:r>
            <a:r>
              <a:rPr lang="en-GB" dirty="0" smtClean="0"/>
              <a:t>in and have discussed ways to support each other</a:t>
            </a:r>
            <a:endParaRPr lang="en-GB" dirty="0"/>
          </a:p>
        </p:txBody>
      </p:sp>
    </p:spTree>
    <p:extLst>
      <p:ext uri="{BB962C8B-B14F-4D97-AF65-F5344CB8AC3E}">
        <p14:creationId xmlns:p14="http://schemas.microsoft.com/office/powerpoint/2010/main" val="2797172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GB" smtClean="0"/>
              <a:t>What to do if…..?</a:t>
            </a:r>
          </a:p>
        </p:txBody>
      </p:sp>
      <p:sp>
        <p:nvSpPr>
          <p:cNvPr id="2051" name="Rectangle 3"/>
          <p:cNvSpPr>
            <a:spLocks noGrp="1" noChangeArrowheads="1"/>
          </p:cNvSpPr>
          <p:nvPr>
            <p:ph type="subTitle" idx="1"/>
          </p:nvPr>
        </p:nvSpPr>
        <p:spPr/>
        <p:txBody>
          <a:bodyPr/>
          <a:lstStyle/>
          <a:p>
            <a:pPr eaLnBrk="1" hangingPunct="1"/>
            <a:r>
              <a:rPr lang="en-GB" dirty="0" smtClean="0"/>
              <a:t>In pairs discuss each potential problem before giving some feedback to the class</a:t>
            </a:r>
          </a:p>
        </p:txBody>
      </p:sp>
    </p:spTree>
    <p:extLst>
      <p:ext uri="{BB962C8B-B14F-4D97-AF65-F5344CB8AC3E}">
        <p14:creationId xmlns:p14="http://schemas.microsoft.com/office/powerpoint/2010/main" val="2630237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684213" y="692150"/>
            <a:ext cx="7920037"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4000" dirty="0"/>
              <a:t>You have been sent to deliver a message but cannot find the person for whom the message has been </a:t>
            </a:r>
            <a:r>
              <a:rPr lang="en-GB" sz="4000" dirty="0" smtClean="0"/>
              <a:t>intended</a:t>
            </a:r>
            <a:endParaRPr lang="en-GB" sz="4000" dirty="0"/>
          </a:p>
        </p:txBody>
      </p:sp>
      <p:pic>
        <p:nvPicPr>
          <p:cNvPr id="3075" name="Picture 5" descr="j02934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575" y="3644900"/>
            <a:ext cx="20161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857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611188" y="692150"/>
            <a:ext cx="770572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4000" dirty="0">
                <a:latin typeface="Britannic Bold" pitchFamily="34" charset="0"/>
              </a:rPr>
              <a:t>You have fallen </a:t>
            </a:r>
            <a:r>
              <a:rPr lang="en-GB" sz="4000" dirty="0" smtClean="0">
                <a:latin typeface="Britannic Bold" pitchFamily="34" charset="0"/>
              </a:rPr>
              <a:t>walking to your next lecture  </a:t>
            </a:r>
            <a:r>
              <a:rPr lang="en-GB" sz="4000" dirty="0">
                <a:latin typeface="Britannic Bold" pitchFamily="34" charset="0"/>
              </a:rPr>
              <a:t>and hurt your wrist. It is not swollen, but is very </a:t>
            </a:r>
            <a:r>
              <a:rPr lang="en-GB" sz="4000" dirty="0" smtClean="0">
                <a:latin typeface="Britannic Bold" pitchFamily="34" charset="0"/>
              </a:rPr>
              <a:t>painful</a:t>
            </a:r>
            <a:endParaRPr lang="en-GB" sz="4000" dirty="0">
              <a:latin typeface="Britannic Bold" pitchFamily="34" charset="0"/>
            </a:endParaRPr>
          </a:p>
        </p:txBody>
      </p:sp>
      <p:pic>
        <p:nvPicPr>
          <p:cNvPr id="4099" name="Picture 5" descr="MC90041350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6238" y="3429000"/>
            <a:ext cx="3101975"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2404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1042988" y="765175"/>
            <a:ext cx="741680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4800" dirty="0">
                <a:latin typeface="DejaVu Sans Condensed" pitchFamily="34" charset="0"/>
              </a:rPr>
              <a:t>You have lost your new jacket at lunch; it has your name in it but nobody has seen </a:t>
            </a:r>
            <a:r>
              <a:rPr lang="en-GB" sz="4800" dirty="0" smtClean="0">
                <a:latin typeface="DejaVu Sans Condensed" pitchFamily="34" charset="0"/>
              </a:rPr>
              <a:t>it</a:t>
            </a:r>
            <a:endParaRPr lang="en-GB" sz="4800" dirty="0">
              <a:latin typeface="DejaVu Sans Condensed" pitchFamily="34" charset="0"/>
            </a:endParaRPr>
          </a:p>
        </p:txBody>
      </p:sp>
      <p:pic>
        <p:nvPicPr>
          <p:cNvPr id="5123" name="Picture 5" descr="j02329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475" y="4076700"/>
            <a:ext cx="2043113"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3706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684213" y="692150"/>
            <a:ext cx="8135937"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4400" dirty="0">
                <a:latin typeface="Cooper Black" pitchFamily="18" charset="0"/>
              </a:rPr>
              <a:t>You have been asked for £1 </a:t>
            </a:r>
            <a:r>
              <a:rPr lang="en-GB" sz="4400" dirty="0" smtClean="0">
                <a:latin typeface="Cooper Black" pitchFamily="18" charset="0"/>
              </a:rPr>
              <a:t>by another student. </a:t>
            </a:r>
            <a:r>
              <a:rPr lang="en-GB" sz="4400" dirty="0">
                <a:latin typeface="Cooper Black" pitchFamily="18" charset="0"/>
              </a:rPr>
              <a:t>He asks you everyday but has not threatened you at </a:t>
            </a:r>
            <a:r>
              <a:rPr lang="en-GB" sz="4400" dirty="0" smtClean="0">
                <a:latin typeface="Cooper Black" pitchFamily="18" charset="0"/>
              </a:rPr>
              <a:t>all</a:t>
            </a:r>
            <a:endParaRPr lang="en-GB" sz="4400" dirty="0">
              <a:latin typeface="Cooper Black" pitchFamily="18"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03" t="12515" r="60184" b="48647"/>
          <a:stretch/>
        </p:blipFill>
        <p:spPr bwMode="auto">
          <a:xfrm>
            <a:off x="2051720" y="3717032"/>
            <a:ext cx="4719917" cy="2959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0210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1042988" y="1052513"/>
            <a:ext cx="72009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3200" dirty="0">
                <a:latin typeface="Rockwell Extra Bold" pitchFamily="18" charset="0"/>
              </a:rPr>
              <a:t>You have been </a:t>
            </a:r>
            <a:r>
              <a:rPr lang="en-GB" sz="3200" dirty="0" smtClean="0">
                <a:latin typeface="Rockwell Extra Bold" pitchFamily="18" charset="0"/>
              </a:rPr>
              <a:t>kicking a ball around at break time and </a:t>
            </a:r>
            <a:r>
              <a:rPr lang="en-GB" sz="3200" dirty="0">
                <a:latin typeface="Rockwell Extra Bold" pitchFamily="18" charset="0"/>
              </a:rPr>
              <a:t>running around on the field with your friends. Suddenly you hear a rip, your friends laugh and you realise you have split your trousers.</a:t>
            </a:r>
          </a:p>
        </p:txBody>
      </p:sp>
      <p:pic>
        <p:nvPicPr>
          <p:cNvPr id="7171" name="Picture 5" descr="MC90043441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00" y="4365625"/>
            <a:ext cx="18542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560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Getting to know each other</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Learning Objective:</a:t>
            </a:r>
          </a:p>
          <a:p>
            <a:r>
              <a:rPr lang="en-GB" dirty="0" smtClean="0"/>
              <a:t>To develop the </a:t>
            </a:r>
            <a:r>
              <a:rPr lang="en-GB" dirty="0"/>
              <a:t>skills and knowledge required to manage the transition to, and the expectations of, secondary education </a:t>
            </a:r>
          </a:p>
          <a:p>
            <a:pPr marL="0" indent="0">
              <a:buNone/>
            </a:pPr>
            <a:endParaRPr lang="en-GB" dirty="0"/>
          </a:p>
          <a:p>
            <a:pPr marL="0" indent="0">
              <a:buNone/>
            </a:pPr>
            <a:r>
              <a:rPr lang="en-GB" dirty="0" smtClean="0"/>
              <a:t>Success Criteria:</a:t>
            </a:r>
            <a:endParaRPr lang="en-GB" dirty="0"/>
          </a:p>
          <a:p>
            <a:r>
              <a:rPr lang="en-GB" dirty="0" smtClean="0"/>
              <a:t>Students engage with each other and their </a:t>
            </a:r>
            <a:r>
              <a:rPr lang="en-GB" dirty="0"/>
              <a:t>form </a:t>
            </a:r>
            <a:r>
              <a:rPr lang="en-GB" dirty="0" smtClean="0"/>
              <a:t>tutors </a:t>
            </a:r>
            <a:r>
              <a:rPr lang="en-GB" dirty="0"/>
              <a:t>to get to know each </a:t>
            </a:r>
            <a:r>
              <a:rPr lang="en-GB" dirty="0" smtClean="0"/>
              <a:t>other</a:t>
            </a:r>
          </a:p>
          <a:p>
            <a:r>
              <a:rPr lang="en-GB" dirty="0" smtClean="0"/>
              <a:t>Students can communicate </a:t>
            </a:r>
            <a:r>
              <a:rPr lang="en-GB" dirty="0"/>
              <a:t>effectively </a:t>
            </a:r>
            <a:r>
              <a:rPr lang="en-GB" dirty="0" smtClean="0"/>
              <a:t>and </a:t>
            </a:r>
            <a:r>
              <a:rPr lang="en-GB" dirty="0"/>
              <a:t>listen to </a:t>
            </a:r>
            <a:r>
              <a:rPr lang="en-GB" dirty="0" smtClean="0"/>
              <a:t>others</a:t>
            </a:r>
            <a:endParaRPr lang="en-GB" dirty="0"/>
          </a:p>
          <a:p>
            <a:endParaRPr lang="en-GB" dirty="0"/>
          </a:p>
        </p:txBody>
      </p:sp>
    </p:spTree>
    <p:extLst>
      <p:ext uri="{BB962C8B-B14F-4D97-AF65-F5344CB8AC3E}">
        <p14:creationId xmlns:p14="http://schemas.microsoft.com/office/powerpoint/2010/main" val="2865039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1042988" y="1052513"/>
            <a:ext cx="72009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3200" dirty="0" smtClean="0">
                <a:latin typeface="Raavi" pitchFamily="34" charset="0"/>
                <a:cs typeface="Raavi" pitchFamily="34" charset="0"/>
              </a:rPr>
              <a:t>You have noticed that a friend is being called names by a group of other students.  Your friend is upset but is frightened to tell anyone</a:t>
            </a:r>
            <a:endParaRPr lang="en-GB" sz="3200" dirty="0">
              <a:latin typeface="Raavi" pitchFamily="34" charset="0"/>
              <a:cs typeface="Raavi" pitchFamily="34" charset="0"/>
            </a:endParaRPr>
          </a:p>
        </p:txBody>
      </p:sp>
      <p:pic>
        <p:nvPicPr>
          <p:cNvPr id="1026" name="Picture 2" descr="http://1.bp.blogspot.com/_g0yhGxgwJk0/S-CR61ovZ_I/AAAAAAAABPQ/4BmwHwSCIvU/s1600/girl+bullie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573016"/>
            <a:ext cx="4619625" cy="244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139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755650" y="765175"/>
            <a:ext cx="7129463"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3600">
                <a:latin typeface="Showcard Gothic" pitchFamily="82" charset="0"/>
              </a:rPr>
              <a:t>Your bus was late, it wasn’t your fault. Registration has finished. What do you do to get your mark?</a:t>
            </a:r>
          </a:p>
        </p:txBody>
      </p:sp>
      <p:pic>
        <p:nvPicPr>
          <p:cNvPr id="8195" name="Picture 5" descr="MC90038888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338" y="3573463"/>
            <a:ext cx="27368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12871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1042988" y="1052513"/>
            <a:ext cx="72009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3200" dirty="0" smtClean="0">
                <a:latin typeface="Raavi" pitchFamily="34" charset="0"/>
                <a:cs typeface="Raavi" pitchFamily="34" charset="0"/>
              </a:rPr>
              <a:t>You have forgotten your lunch money / card lost</a:t>
            </a:r>
            <a:endParaRPr lang="en-GB" sz="3200" dirty="0">
              <a:latin typeface="Raavi" pitchFamily="34" charset="0"/>
              <a:cs typeface="Raavi" pitchFamily="34" charset="0"/>
            </a:endParaRPr>
          </a:p>
        </p:txBody>
      </p:sp>
      <p:pic>
        <p:nvPicPr>
          <p:cNvPr id="4098" name="Picture 2" descr="http://caseygentles.com/wp-content/uploads/2013/02/i-have-no-money-to-pay-the-bill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2221" y="2708920"/>
            <a:ext cx="4002433" cy="2657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168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can I turn to for help?</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sz="2400" dirty="0" smtClean="0">
                <a:solidFill>
                  <a:schemeClr val="accent2"/>
                </a:solidFill>
              </a:rPr>
              <a:t>Progress Coordinator:	                          Mr C Sumner  </a:t>
            </a:r>
          </a:p>
          <a:p>
            <a:pPr marL="0" indent="0">
              <a:buNone/>
            </a:pPr>
            <a:r>
              <a:rPr lang="en-GB" sz="2400" dirty="0">
                <a:solidFill>
                  <a:schemeClr val="accent2"/>
                </a:solidFill>
              </a:rPr>
              <a:t>	</a:t>
            </a:r>
            <a:r>
              <a:rPr lang="en-GB" sz="2400" dirty="0" smtClean="0">
                <a:solidFill>
                  <a:schemeClr val="accent2"/>
                </a:solidFill>
              </a:rPr>
              <a:t>				Guidance Office</a:t>
            </a:r>
          </a:p>
          <a:p>
            <a:pPr marL="0" indent="0">
              <a:buNone/>
            </a:pPr>
            <a:r>
              <a:rPr lang="en-GB" sz="2400" dirty="0" smtClean="0">
                <a:solidFill>
                  <a:schemeClr val="accent2"/>
                </a:solidFill>
              </a:rPr>
              <a:t>Guidance Manager:		            Miss K </a:t>
            </a:r>
            <a:r>
              <a:rPr lang="en-GB" sz="2400" dirty="0" err="1" smtClean="0">
                <a:solidFill>
                  <a:schemeClr val="accent2"/>
                </a:solidFill>
              </a:rPr>
              <a:t>Ankiah</a:t>
            </a:r>
            <a:endParaRPr lang="en-GB" sz="2400" dirty="0" smtClean="0">
              <a:solidFill>
                <a:schemeClr val="accent2"/>
              </a:solidFill>
            </a:endParaRPr>
          </a:p>
          <a:p>
            <a:pPr marL="0" indent="0">
              <a:buNone/>
            </a:pPr>
            <a:r>
              <a:rPr lang="en-GB" sz="2400" dirty="0">
                <a:solidFill>
                  <a:schemeClr val="accent2"/>
                </a:solidFill>
              </a:rPr>
              <a:t>	</a:t>
            </a:r>
            <a:r>
              <a:rPr lang="en-GB" sz="2400" dirty="0" smtClean="0">
                <a:solidFill>
                  <a:schemeClr val="accent2"/>
                </a:solidFill>
              </a:rPr>
              <a:t>				Guidance </a:t>
            </a:r>
            <a:r>
              <a:rPr lang="en-GB" sz="2400" dirty="0">
                <a:solidFill>
                  <a:schemeClr val="accent2"/>
                </a:solidFill>
              </a:rPr>
              <a:t>Office</a:t>
            </a:r>
          </a:p>
          <a:p>
            <a:pPr marL="0" indent="0">
              <a:buNone/>
            </a:pPr>
            <a:r>
              <a:rPr lang="en-GB" sz="2400" dirty="0" smtClean="0">
                <a:solidFill>
                  <a:schemeClr val="accent2"/>
                </a:solidFill>
              </a:rPr>
              <a:t>Welfare Manager:  			Julie </a:t>
            </a:r>
            <a:r>
              <a:rPr lang="en-GB" sz="2400" dirty="0" err="1" smtClean="0">
                <a:solidFill>
                  <a:schemeClr val="accent2"/>
                </a:solidFill>
              </a:rPr>
              <a:t>Blyde</a:t>
            </a:r>
            <a:r>
              <a:rPr lang="en-GB" sz="2400" dirty="0" smtClean="0">
                <a:solidFill>
                  <a:schemeClr val="accent2"/>
                </a:solidFill>
              </a:rPr>
              <a:t> N2</a:t>
            </a:r>
          </a:p>
          <a:p>
            <a:pPr marL="0" indent="0">
              <a:buNone/>
            </a:pPr>
            <a:r>
              <a:rPr lang="en-GB" sz="2400" dirty="0" smtClean="0">
                <a:solidFill>
                  <a:schemeClr val="accent2"/>
                </a:solidFill>
              </a:rPr>
              <a:t>Mentor </a:t>
            </a:r>
            <a:r>
              <a:rPr lang="en-GB" sz="2400" dirty="0">
                <a:solidFill>
                  <a:schemeClr val="accent2"/>
                </a:solidFill>
              </a:rPr>
              <a:t>&amp; C</a:t>
            </a:r>
            <a:r>
              <a:rPr lang="en-GB" sz="2400" dirty="0" smtClean="0">
                <a:solidFill>
                  <a:schemeClr val="accent2"/>
                </a:solidFill>
              </a:rPr>
              <a:t>ounsellor:			Denver Jones N2</a:t>
            </a:r>
            <a:endParaRPr lang="en-GB" sz="2400" dirty="0">
              <a:solidFill>
                <a:schemeClr val="accent2"/>
              </a:solidFill>
            </a:endParaRPr>
          </a:p>
          <a:p>
            <a:pPr marL="0" indent="0">
              <a:buNone/>
            </a:pPr>
            <a:r>
              <a:rPr lang="en-GB" sz="2400" dirty="0" smtClean="0">
                <a:solidFill>
                  <a:schemeClr val="accent2"/>
                </a:solidFill>
              </a:rPr>
              <a:t>Safeguarding Lead:				 </a:t>
            </a:r>
            <a:r>
              <a:rPr lang="en-GB" sz="2400" dirty="0" err="1" smtClean="0">
                <a:solidFill>
                  <a:schemeClr val="accent2"/>
                </a:solidFill>
              </a:rPr>
              <a:t>Jawandha</a:t>
            </a:r>
            <a:r>
              <a:rPr lang="en-GB" sz="2400" dirty="0" smtClean="0">
                <a:solidFill>
                  <a:schemeClr val="accent2"/>
                </a:solidFill>
              </a:rPr>
              <a:t> G9</a:t>
            </a:r>
            <a:endParaRPr lang="en-GB" sz="2400" dirty="0">
              <a:solidFill>
                <a:schemeClr val="accent2"/>
              </a:solidFill>
            </a:endParaRPr>
          </a:p>
          <a:p>
            <a:pPr marL="0" indent="0">
              <a:buNone/>
            </a:pPr>
            <a:r>
              <a:rPr lang="en-GB" sz="2400" dirty="0">
                <a:solidFill>
                  <a:schemeClr val="accent2"/>
                </a:solidFill>
              </a:rPr>
              <a:t>Learning Support </a:t>
            </a:r>
            <a:r>
              <a:rPr lang="en-GB" sz="2400" dirty="0" smtClean="0">
                <a:solidFill>
                  <a:schemeClr val="accent2"/>
                </a:solidFill>
              </a:rPr>
              <a:t>Assistants</a:t>
            </a:r>
          </a:p>
          <a:p>
            <a:pPr marL="0" indent="0">
              <a:buNone/>
            </a:pPr>
            <a:r>
              <a:rPr lang="en-GB" sz="2400" dirty="0">
                <a:solidFill>
                  <a:schemeClr val="accent2"/>
                </a:solidFill>
              </a:rPr>
              <a:t>Form T</a:t>
            </a:r>
            <a:r>
              <a:rPr lang="en-GB" sz="2400" dirty="0" smtClean="0">
                <a:solidFill>
                  <a:schemeClr val="accent2"/>
                </a:solidFill>
              </a:rPr>
              <a:t>utor</a:t>
            </a:r>
          </a:p>
          <a:p>
            <a:pPr marL="0" indent="0">
              <a:buNone/>
            </a:pPr>
            <a:r>
              <a:rPr lang="en-GB" sz="2400" dirty="0" smtClean="0">
                <a:solidFill>
                  <a:schemeClr val="accent2"/>
                </a:solidFill>
              </a:rPr>
              <a:t>Peer Mentor</a:t>
            </a:r>
          </a:p>
          <a:p>
            <a:pPr marL="0" indent="0">
              <a:buNone/>
            </a:pPr>
            <a:r>
              <a:rPr lang="en-GB" sz="2400" dirty="0" smtClean="0">
                <a:solidFill>
                  <a:schemeClr val="accent2"/>
                </a:solidFill>
              </a:rPr>
              <a:t>Student Reception</a:t>
            </a:r>
          </a:p>
          <a:p>
            <a:pPr marL="0" indent="0">
              <a:buNone/>
            </a:pPr>
            <a:endParaRPr lang="en-GB" sz="2400" dirty="0">
              <a:solidFill>
                <a:schemeClr val="accent2"/>
              </a:solidFill>
            </a:endParaRPr>
          </a:p>
          <a:p>
            <a:endParaRPr lang="en-GB" dirty="0">
              <a:solidFill>
                <a:schemeClr val="accent2"/>
              </a:solidFill>
            </a:endParaRP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4581128"/>
            <a:ext cx="2143125" cy="2143125"/>
          </a:xfrm>
          <a:prstGeom prst="rect">
            <a:avLst/>
          </a:prstGeom>
        </p:spPr>
      </p:pic>
    </p:spTree>
    <p:extLst>
      <p:ext uri="{BB962C8B-B14F-4D97-AF65-F5344CB8AC3E}">
        <p14:creationId xmlns:p14="http://schemas.microsoft.com/office/powerpoint/2010/main" val="1029073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Extra Activity</a:t>
            </a:r>
            <a:endParaRPr lang="en-GB" dirty="0"/>
          </a:p>
        </p:txBody>
      </p:sp>
      <p:sp>
        <p:nvSpPr>
          <p:cNvPr id="3" name="Content Placeholder 2"/>
          <p:cNvSpPr>
            <a:spLocks noGrp="1"/>
          </p:cNvSpPr>
          <p:nvPr>
            <p:ph idx="1"/>
          </p:nvPr>
        </p:nvSpPr>
        <p:spPr>
          <a:xfrm>
            <a:off x="457200" y="1600200"/>
            <a:ext cx="8229600" cy="4884222"/>
          </a:xfrm>
        </p:spPr>
        <p:txBody>
          <a:bodyPr>
            <a:normAutofit fontScale="92500" lnSpcReduction="20000"/>
          </a:bodyPr>
          <a:lstStyle/>
          <a:p>
            <a:pPr marL="0" indent="0">
              <a:buNone/>
            </a:pPr>
            <a:r>
              <a:rPr lang="en-GB" dirty="0" smtClean="0"/>
              <a:t>Design </a:t>
            </a:r>
            <a:r>
              <a:rPr lang="en-GB" dirty="0"/>
              <a:t>a ‘What to do if……’ poster </a:t>
            </a:r>
            <a:r>
              <a:rPr lang="en-GB" dirty="0" smtClean="0"/>
              <a:t>on </a:t>
            </a:r>
            <a:r>
              <a:rPr lang="en-GB" dirty="0"/>
              <a:t>A4 paper for </a:t>
            </a:r>
            <a:r>
              <a:rPr lang="en-GB" dirty="0" smtClean="0"/>
              <a:t>display</a:t>
            </a:r>
          </a:p>
          <a:p>
            <a:pPr marL="0" indent="0">
              <a:buNone/>
            </a:pPr>
            <a:endParaRPr lang="en-GB" dirty="0"/>
          </a:p>
          <a:p>
            <a:pPr marL="0" indent="0">
              <a:buNone/>
            </a:pPr>
            <a:r>
              <a:rPr lang="en-GB" dirty="0" smtClean="0"/>
              <a:t>Make </a:t>
            </a:r>
            <a:r>
              <a:rPr lang="en-GB" dirty="0"/>
              <a:t>it humorous and based on any of </a:t>
            </a:r>
            <a:r>
              <a:rPr lang="en-GB" dirty="0" smtClean="0"/>
              <a:t>the </a:t>
            </a:r>
            <a:r>
              <a:rPr lang="en-GB" dirty="0"/>
              <a:t>situations used in </a:t>
            </a:r>
            <a:r>
              <a:rPr lang="en-GB" dirty="0" smtClean="0"/>
              <a:t>the first activity (or </a:t>
            </a:r>
            <a:r>
              <a:rPr lang="en-GB" dirty="0"/>
              <a:t>anything else </a:t>
            </a:r>
            <a:r>
              <a:rPr lang="en-GB" dirty="0" smtClean="0"/>
              <a:t>you have thought </a:t>
            </a:r>
            <a:r>
              <a:rPr lang="en-GB" dirty="0"/>
              <a:t>of</a:t>
            </a:r>
            <a:r>
              <a:rPr lang="en-GB" dirty="0" smtClean="0"/>
              <a:t>)</a:t>
            </a:r>
          </a:p>
          <a:p>
            <a:pPr marL="0" indent="0">
              <a:buNone/>
            </a:pPr>
            <a:endParaRPr lang="en-GB" dirty="0"/>
          </a:p>
          <a:p>
            <a:pPr marL="0" indent="0">
              <a:buNone/>
            </a:pPr>
            <a:r>
              <a:rPr lang="en-GB" b="1" dirty="0" smtClean="0"/>
              <a:t>Plenary</a:t>
            </a:r>
            <a:endParaRPr lang="en-GB" dirty="0"/>
          </a:p>
          <a:p>
            <a:pPr marL="0" indent="0">
              <a:buNone/>
            </a:pPr>
            <a:r>
              <a:rPr lang="en-GB" dirty="0"/>
              <a:t>Think of three ways </a:t>
            </a:r>
            <a:r>
              <a:rPr lang="en-GB" dirty="0" smtClean="0"/>
              <a:t>you </a:t>
            </a:r>
            <a:r>
              <a:rPr lang="en-GB" dirty="0"/>
              <a:t>could make </a:t>
            </a:r>
          </a:p>
          <a:p>
            <a:pPr marL="0" indent="0">
              <a:buNone/>
            </a:pPr>
            <a:r>
              <a:rPr lang="en-GB" dirty="0" smtClean="0"/>
              <a:t>a newcomer </a:t>
            </a:r>
            <a:r>
              <a:rPr lang="en-GB" dirty="0"/>
              <a:t>feel welcome </a:t>
            </a:r>
            <a:endParaRPr lang="en-GB" dirty="0" smtClean="0"/>
          </a:p>
          <a:p>
            <a:pPr marL="0" indent="0">
              <a:buNone/>
            </a:pPr>
            <a:r>
              <a:rPr lang="en-GB" dirty="0" smtClean="0"/>
              <a:t>– </a:t>
            </a:r>
            <a:r>
              <a:rPr lang="en-GB" dirty="0"/>
              <a:t>share with the </a:t>
            </a:r>
            <a:r>
              <a:rPr lang="en-GB" dirty="0" smtClean="0"/>
              <a:t>class</a:t>
            </a:r>
            <a:endParaRPr lang="en-GB"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9199" y="4221088"/>
            <a:ext cx="1817601" cy="2263334"/>
          </a:xfrm>
          <a:prstGeom prst="rect">
            <a:avLst/>
          </a:prstGeom>
        </p:spPr>
      </p:pic>
    </p:spTree>
    <p:extLst>
      <p:ext uri="{BB962C8B-B14F-4D97-AF65-F5344CB8AC3E}">
        <p14:creationId xmlns:p14="http://schemas.microsoft.com/office/powerpoint/2010/main" val="1852757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This is me!</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a:t>Learning Objective:</a:t>
            </a:r>
          </a:p>
          <a:p>
            <a:r>
              <a:rPr lang="en-GB" dirty="0"/>
              <a:t>To develop the skills and knowledge required to manage the transition to, and the expectations of, secondary </a:t>
            </a:r>
            <a:r>
              <a:rPr lang="en-GB" dirty="0" smtClean="0"/>
              <a:t>education</a:t>
            </a:r>
          </a:p>
          <a:p>
            <a:r>
              <a:rPr lang="en-GB" dirty="0" smtClean="0"/>
              <a:t>To introduce yourself to your form group</a:t>
            </a:r>
          </a:p>
          <a:p>
            <a:endParaRPr lang="en-GB" dirty="0"/>
          </a:p>
          <a:p>
            <a:pPr marL="0" indent="0">
              <a:buNone/>
            </a:pPr>
            <a:r>
              <a:rPr lang="en-GB" dirty="0"/>
              <a:t>Success Criteria</a:t>
            </a:r>
            <a:r>
              <a:rPr lang="en-GB" dirty="0" smtClean="0"/>
              <a:t>:</a:t>
            </a:r>
          </a:p>
          <a:p>
            <a:r>
              <a:rPr lang="en-GB" dirty="0" smtClean="0"/>
              <a:t>Students </a:t>
            </a:r>
            <a:r>
              <a:rPr lang="en-GB" dirty="0"/>
              <a:t>evaluate the sort of person they are and to gain confidence in talking about </a:t>
            </a:r>
            <a:r>
              <a:rPr lang="en-GB" dirty="0" smtClean="0"/>
              <a:t>themselves</a:t>
            </a:r>
            <a:endParaRPr lang="en-GB" dirty="0"/>
          </a:p>
          <a:p>
            <a:r>
              <a:rPr lang="en-GB" dirty="0"/>
              <a:t>Students recognise that they are a unique individual </a:t>
            </a:r>
            <a:r>
              <a:rPr lang="en-GB" dirty="0" smtClean="0"/>
              <a:t>and </a:t>
            </a:r>
            <a:r>
              <a:rPr lang="en-GB" dirty="0"/>
              <a:t>think about themselves on many different </a:t>
            </a:r>
            <a:r>
              <a:rPr lang="en-GB" dirty="0" smtClean="0"/>
              <a:t>levels</a:t>
            </a:r>
            <a:endParaRPr lang="en-GB" dirty="0"/>
          </a:p>
          <a:p>
            <a:endParaRPr lang="en-GB" dirty="0"/>
          </a:p>
        </p:txBody>
      </p:sp>
    </p:spTree>
    <p:extLst>
      <p:ext uri="{BB962C8B-B14F-4D97-AF65-F5344CB8AC3E}">
        <p14:creationId xmlns:p14="http://schemas.microsoft.com/office/powerpoint/2010/main" val="1751650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36712"/>
          </a:xfrm>
        </p:spPr>
        <p:txBody>
          <a:bodyPr/>
          <a:lstStyle/>
          <a:p>
            <a:r>
              <a:rPr lang="en-GB" dirty="0" smtClean="0"/>
              <a:t>Starter</a:t>
            </a:r>
            <a:endParaRPr lang="en-GB" dirty="0"/>
          </a:p>
        </p:txBody>
      </p:sp>
      <p:sp>
        <p:nvSpPr>
          <p:cNvPr id="3" name="Content Placeholder 2"/>
          <p:cNvSpPr>
            <a:spLocks noGrp="1"/>
          </p:cNvSpPr>
          <p:nvPr>
            <p:ph idx="1"/>
          </p:nvPr>
        </p:nvSpPr>
        <p:spPr>
          <a:xfrm>
            <a:off x="457200" y="836712"/>
            <a:ext cx="8229600" cy="5832648"/>
          </a:xfrm>
        </p:spPr>
        <p:txBody>
          <a:bodyPr>
            <a:normAutofit fontScale="47500" lnSpcReduction="20000"/>
          </a:bodyPr>
          <a:lstStyle/>
          <a:p>
            <a:pPr marL="0" indent="0">
              <a:buNone/>
            </a:pPr>
            <a:r>
              <a:rPr lang="en-GB" dirty="0"/>
              <a:t>R</a:t>
            </a:r>
            <a:r>
              <a:rPr lang="en-GB" dirty="0" smtClean="0"/>
              <a:t>espond </a:t>
            </a:r>
            <a:r>
              <a:rPr lang="en-GB" dirty="0"/>
              <a:t>quickly  </a:t>
            </a:r>
            <a:r>
              <a:rPr lang="en-GB" dirty="0" smtClean="0"/>
              <a:t>and honestly to these statements as they appear: </a:t>
            </a:r>
            <a:r>
              <a:rPr lang="en-GB" dirty="0"/>
              <a:t>			</a:t>
            </a:r>
            <a:endParaRPr lang="en-GB" dirty="0" smtClean="0"/>
          </a:p>
          <a:p>
            <a:pPr marL="0" indent="0">
              <a:buNone/>
            </a:pPr>
            <a:endParaRPr lang="en-GB" dirty="0" smtClean="0"/>
          </a:p>
          <a:p>
            <a:pPr marL="0" indent="0">
              <a:buNone/>
            </a:pPr>
            <a:r>
              <a:rPr lang="en-GB" dirty="0" smtClean="0"/>
              <a:t>thumbs </a:t>
            </a:r>
            <a:r>
              <a:rPr lang="en-GB" dirty="0"/>
              <a:t>up – total </a:t>
            </a:r>
            <a:r>
              <a:rPr lang="en-GB" dirty="0" smtClean="0"/>
              <a:t>agreement	thumbs </a:t>
            </a:r>
            <a:r>
              <a:rPr lang="en-GB" dirty="0"/>
              <a:t>down – </a:t>
            </a:r>
            <a:r>
              <a:rPr lang="en-GB" dirty="0" smtClean="0"/>
              <a:t>disagree	fold </a:t>
            </a:r>
            <a:r>
              <a:rPr lang="en-GB" dirty="0"/>
              <a:t>arms – not sure, don’t know</a:t>
            </a:r>
          </a:p>
          <a:p>
            <a:pPr marL="0" indent="0">
              <a:buNone/>
            </a:pPr>
            <a:r>
              <a:rPr lang="en-GB" dirty="0"/>
              <a:t> </a:t>
            </a:r>
          </a:p>
          <a:p>
            <a:pPr marL="0" indent="0">
              <a:buNone/>
            </a:pPr>
            <a:r>
              <a:rPr lang="en-GB" dirty="0"/>
              <a:t>1. 	Who enjoys watching TV?</a:t>
            </a:r>
          </a:p>
          <a:p>
            <a:pPr marL="0" indent="0">
              <a:buNone/>
            </a:pPr>
            <a:r>
              <a:rPr lang="en-GB" dirty="0"/>
              <a:t>2. 	Who plays a musical instrument, no matter how badly?</a:t>
            </a:r>
          </a:p>
          <a:p>
            <a:pPr marL="0" indent="0">
              <a:buNone/>
            </a:pPr>
            <a:r>
              <a:rPr lang="en-GB" dirty="0"/>
              <a:t>3. 	How many feel they get enough sleep at night?</a:t>
            </a:r>
          </a:p>
          <a:p>
            <a:pPr marL="0" indent="0">
              <a:buNone/>
            </a:pPr>
            <a:r>
              <a:rPr lang="en-GB" dirty="0"/>
              <a:t>4. 	Who cares about the way they look?</a:t>
            </a:r>
          </a:p>
          <a:p>
            <a:pPr marL="0" indent="0">
              <a:buNone/>
            </a:pPr>
            <a:r>
              <a:rPr lang="en-GB" dirty="0"/>
              <a:t>5.	Who is an only child?</a:t>
            </a:r>
          </a:p>
          <a:p>
            <a:pPr marL="0" indent="0">
              <a:buNone/>
            </a:pPr>
            <a:r>
              <a:rPr lang="en-GB" dirty="0"/>
              <a:t>6.	Who has a friend of another race?</a:t>
            </a:r>
          </a:p>
          <a:p>
            <a:pPr marL="0" indent="0">
              <a:buNone/>
            </a:pPr>
            <a:r>
              <a:rPr lang="en-GB" dirty="0"/>
              <a:t>7.	Who finds it difficult to get up in the morning?</a:t>
            </a:r>
          </a:p>
          <a:p>
            <a:pPr marL="0" indent="0">
              <a:buNone/>
            </a:pPr>
            <a:r>
              <a:rPr lang="en-GB" dirty="0"/>
              <a:t>8.	Who can say they feel they eat too much?</a:t>
            </a:r>
          </a:p>
          <a:p>
            <a:pPr marL="0" indent="0">
              <a:buNone/>
            </a:pPr>
            <a:r>
              <a:rPr lang="en-GB" dirty="0"/>
              <a:t>9.	How many people enjoy school most of the time?</a:t>
            </a:r>
          </a:p>
          <a:p>
            <a:pPr marL="0" indent="0">
              <a:buNone/>
            </a:pPr>
            <a:r>
              <a:rPr lang="en-GB" dirty="0"/>
              <a:t>10.	Who thinks teachers are generally pleasant?!</a:t>
            </a:r>
          </a:p>
          <a:p>
            <a:pPr marL="0" indent="0">
              <a:buNone/>
            </a:pPr>
            <a:r>
              <a:rPr lang="en-GB" dirty="0"/>
              <a:t>11.	Who would like to experience parachuting from a plane?</a:t>
            </a:r>
          </a:p>
          <a:p>
            <a:pPr marL="0" indent="0">
              <a:buNone/>
            </a:pPr>
            <a:r>
              <a:rPr lang="en-GB" dirty="0"/>
              <a:t>12.	Who thinks cheating is always wrong?</a:t>
            </a:r>
          </a:p>
          <a:p>
            <a:pPr marL="0" indent="0">
              <a:buNone/>
            </a:pPr>
            <a:r>
              <a:rPr lang="en-GB" dirty="0"/>
              <a:t>13.	Who cries easily?</a:t>
            </a:r>
          </a:p>
          <a:p>
            <a:pPr marL="0" indent="0">
              <a:buNone/>
            </a:pPr>
            <a:r>
              <a:rPr lang="en-GB" dirty="0"/>
              <a:t>14.	Who enjoys a good argument?</a:t>
            </a:r>
          </a:p>
          <a:p>
            <a:pPr marL="0" indent="0">
              <a:buNone/>
            </a:pPr>
            <a:r>
              <a:rPr lang="en-GB" dirty="0"/>
              <a:t>15.	How many feel they have difficulty controlling their temper?</a:t>
            </a:r>
          </a:p>
          <a:p>
            <a:pPr marL="0" indent="0">
              <a:buNone/>
            </a:pPr>
            <a:endParaRPr lang="en-GB" dirty="0"/>
          </a:p>
          <a:p>
            <a:pPr marL="0" indent="0">
              <a:buNone/>
            </a:pPr>
            <a:r>
              <a:rPr lang="en-GB" dirty="0"/>
              <a:t>E</a:t>
            </a:r>
            <a:r>
              <a:rPr lang="en-GB" dirty="0" smtClean="0"/>
              <a:t>veryone </a:t>
            </a:r>
            <a:r>
              <a:rPr lang="en-GB" dirty="0"/>
              <a:t>is unique and differ in all sorts of things including behaviour, interests and </a:t>
            </a:r>
            <a:r>
              <a:rPr lang="en-GB" dirty="0" smtClean="0"/>
              <a:t>circumstances!</a:t>
            </a:r>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4372" y="5661248"/>
            <a:ext cx="4895255" cy="1196752"/>
          </a:xfrm>
          <a:prstGeom prst="rect">
            <a:avLst/>
          </a:prstGeom>
        </p:spPr>
      </p:pic>
    </p:spTree>
    <p:extLst>
      <p:ext uri="{BB962C8B-B14F-4D97-AF65-F5344CB8AC3E}">
        <p14:creationId xmlns:p14="http://schemas.microsoft.com/office/powerpoint/2010/main" val="24645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 calcmode="lin" valueType="num">
                                      <p:cBhvr additive="base">
                                        <p:cTn id="5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 calcmode="lin" valueType="num">
                                      <p:cBhvr additive="base">
                                        <p:cTn id="6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13" end="13"/>
                                            </p:txEl>
                                          </p:spTgt>
                                        </p:tgtEl>
                                        <p:attrNameLst>
                                          <p:attrName>style.visibility</p:attrName>
                                        </p:attrNameLst>
                                      </p:cBhvr>
                                      <p:to>
                                        <p:strVal val="visible"/>
                                      </p:to>
                                    </p:set>
                                    <p:anim calcmode="lin" valueType="num">
                                      <p:cBhvr additive="base">
                                        <p:cTn id="7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 calcmode="lin" valueType="num">
                                      <p:cBhvr additive="base">
                                        <p:cTn id="7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3">
                                            <p:txEl>
                                              <p:pRg st="15" end="15"/>
                                            </p:txEl>
                                          </p:spTgt>
                                        </p:tgtEl>
                                        <p:attrNameLst>
                                          <p:attrName>style.visibility</p:attrName>
                                        </p:attrNameLst>
                                      </p:cBhvr>
                                      <p:to>
                                        <p:strVal val="visible"/>
                                      </p:to>
                                    </p:set>
                                    <p:anim calcmode="lin" valueType="num">
                                      <p:cBhvr additive="base">
                                        <p:cTn id="8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3">
                                            <p:txEl>
                                              <p:pRg st="16" end="16"/>
                                            </p:txEl>
                                          </p:spTgt>
                                        </p:tgtEl>
                                        <p:attrNameLst>
                                          <p:attrName>style.visibility</p:attrName>
                                        </p:attrNameLst>
                                      </p:cBhvr>
                                      <p:to>
                                        <p:strVal val="visible"/>
                                      </p:to>
                                    </p:set>
                                    <p:anim calcmode="lin" valueType="num">
                                      <p:cBhvr additive="base">
                                        <p:cTn id="89"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3">
                                            <p:txEl>
                                              <p:pRg st="17" end="17"/>
                                            </p:txEl>
                                          </p:spTgt>
                                        </p:tgtEl>
                                        <p:attrNameLst>
                                          <p:attrName>style.visibility</p:attrName>
                                        </p:attrNameLst>
                                      </p:cBhvr>
                                      <p:to>
                                        <p:strVal val="visible"/>
                                      </p:to>
                                    </p:set>
                                    <p:anim calcmode="lin" valueType="num">
                                      <p:cBhvr additive="base">
                                        <p:cTn id="95"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3">
                                            <p:txEl>
                                              <p:pRg st="18" end="18"/>
                                            </p:txEl>
                                          </p:spTgt>
                                        </p:tgtEl>
                                        <p:attrNameLst>
                                          <p:attrName>style.visibility</p:attrName>
                                        </p:attrNameLst>
                                      </p:cBhvr>
                                      <p:to>
                                        <p:strVal val="visible"/>
                                      </p:to>
                                    </p:set>
                                    <p:anim calcmode="lin" valueType="num">
                                      <p:cBhvr additive="base">
                                        <p:cTn id="101"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3">
                                            <p:txEl>
                                              <p:pRg st="20" end="20"/>
                                            </p:txEl>
                                          </p:spTgt>
                                        </p:tgtEl>
                                        <p:attrNameLst>
                                          <p:attrName>style.visibility</p:attrName>
                                        </p:attrNameLst>
                                      </p:cBhvr>
                                      <p:to>
                                        <p:strVal val="visible"/>
                                      </p:to>
                                    </p:set>
                                    <p:anim calcmode="lin" valueType="num">
                                      <p:cBhvr additive="base">
                                        <p:cTn id="107"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All About Me Rosette</a:t>
            </a:r>
            <a:endParaRPr lang="en-GB" dirty="0"/>
          </a:p>
        </p:txBody>
      </p:sp>
      <p:sp>
        <p:nvSpPr>
          <p:cNvPr id="3" name="Content Placeholder 2"/>
          <p:cNvSpPr>
            <a:spLocks noGrp="1"/>
          </p:cNvSpPr>
          <p:nvPr>
            <p:ph idx="1"/>
          </p:nvPr>
        </p:nvSpPr>
        <p:spPr>
          <a:xfrm>
            <a:off x="457200" y="1600200"/>
            <a:ext cx="8229600" cy="4997152"/>
          </a:xfrm>
        </p:spPr>
        <p:txBody>
          <a:bodyPr>
            <a:normAutofit fontScale="70000" lnSpcReduction="20000"/>
          </a:bodyPr>
          <a:lstStyle/>
          <a:p>
            <a:pPr marL="0" indent="0">
              <a:buNone/>
            </a:pPr>
            <a:r>
              <a:rPr lang="en-GB" dirty="0" smtClean="0"/>
              <a:t>This is your opportunity to introduce yourself to your  group</a:t>
            </a:r>
          </a:p>
          <a:p>
            <a:pPr marL="0" indent="0">
              <a:buNone/>
            </a:pPr>
            <a:endParaRPr lang="en-GB" dirty="0"/>
          </a:p>
          <a:p>
            <a:pPr marL="0" indent="0">
              <a:buNone/>
            </a:pPr>
            <a:r>
              <a:rPr lang="en-GB" dirty="0" smtClean="0"/>
              <a:t>Use the rosette template in your booklet to tell us all about you!</a:t>
            </a:r>
            <a:endParaRPr lang="en-GB" dirty="0"/>
          </a:p>
          <a:p>
            <a:pPr marL="0" indent="0">
              <a:buNone/>
            </a:pPr>
            <a:endParaRPr lang="en-GB" dirty="0" smtClean="0"/>
          </a:p>
          <a:p>
            <a:pPr marL="0" indent="0">
              <a:buNone/>
            </a:pPr>
            <a:r>
              <a:rPr lang="en-GB" dirty="0" smtClean="0"/>
              <a:t>Likes and dislikes on the tails </a:t>
            </a:r>
          </a:p>
          <a:p>
            <a:pPr marL="0" indent="0">
              <a:buNone/>
            </a:pPr>
            <a:r>
              <a:rPr lang="en-GB" dirty="0" smtClean="0"/>
              <a:t>What is important to me in the middle</a:t>
            </a:r>
          </a:p>
          <a:p>
            <a:pPr marL="0" indent="0">
              <a:buNone/>
            </a:pPr>
            <a:r>
              <a:rPr lang="en-GB" dirty="0"/>
              <a:t>N</a:t>
            </a:r>
            <a:r>
              <a:rPr lang="en-GB" dirty="0" smtClean="0"/>
              <a:t>ame and form around the frill</a:t>
            </a:r>
          </a:p>
          <a:p>
            <a:endParaRPr lang="en-GB" dirty="0"/>
          </a:p>
          <a:p>
            <a:pPr marL="0" indent="0">
              <a:buNone/>
            </a:pPr>
            <a:r>
              <a:rPr lang="en-GB" dirty="0" smtClean="0"/>
              <a:t>Be as creative and colourful as you like!</a:t>
            </a:r>
          </a:p>
          <a:p>
            <a:pPr marL="0" indent="0">
              <a:buNone/>
            </a:pPr>
            <a:endParaRPr lang="en-GB" dirty="0" smtClean="0"/>
          </a:p>
          <a:p>
            <a:pPr marL="0" indent="0">
              <a:buNone/>
            </a:pPr>
            <a:r>
              <a:rPr lang="en-GB" b="1" i="1" dirty="0" smtClean="0"/>
              <a:t>Note to tutors </a:t>
            </a:r>
            <a:r>
              <a:rPr lang="en-GB" dirty="0" smtClean="0"/>
              <a:t>– Use the booklet template to plan your design then print the templates off again and produce the rosettes for your form notice board.  Students could bring in materials to make a collage </a:t>
            </a:r>
            <a:r>
              <a:rPr lang="en-GB" dirty="0" err="1" smtClean="0"/>
              <a:t>e.g</a:t>
            </a:r>
            <a:r>
              <a:rPr lang="en-GB" dirty="0" smtClean="0"/>
              <a:t> photographs / ribbons / keepsakes (Use the rest of this weeks sessions for your display)</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2780928"/>
            <a:ext cx="1152128" cy="1936349"/>
          </a:xfrm>
          <a:prstGeom prst="rect">
            <a:avLst/>
          </a:prstGeom>
        </p:spPr>
      </p:pic>
    </p:spTree>
    <p:extLst>
      <p:ext uri="{BB962C8B-B14F-4D97-AF65-F5344CB8AC3E}">
        <p14:creationId xmlns:p14="http://schemas.microsoft.com/office/powerpoint/2010/main" val="30659426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a:t>
            </a:r>
            <a:endParaRPr lang="en-GB" dirty="0"/>
          </a:p>
        </p:txBody>
      </p:sp>
      <p:sp>
        <p:nvSpPr>
          <p:cNvPr id="3" name="Content Placeholder 2"/>
          <p:cNvSpPr>
            <a:spLocks noGrp="1"/>
          </p:cNvSpPr>
          <p:nvPr>
            <p:ph idx="1"/>
          </p:nvPr>
        </p:nvSpPr>
        <p:spPr/>
        <p:txBody>
          <a:bodyPr/>
          <a:lstStyle/>
          <a:p>
            <a:r>
              <a:rPr lang="en-GB" dirty="0" smtClean="0"/>
              <a:t>Pair up with a partner</a:t>
            </a:r>
          </a:p>
          <a:p>
            <a:r>
              <a:rPr lang="en-GB" dirty="0" smtClean="0"/>
              <a:t>Show each others rosettes to the class – introduce your partner</a:t>
            </a:r>
            <a:endParaRPr lang="en-GB" dirty="0"/>
          </a:p>
        </p:txBody>
      </p:sp>
    </p:spTree>
    <p:extLst>
      <p:ext uri="{BB962C8B-B14F-4D97-AF65-F5344CB8AC3E}">
        <p14:creationId xmlns:p14="http://schemas.microsoft.com/office/powerpoint/2010/main" val="32024573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5 Yourself as others see you</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a:t>Learning Objective</a:t>
            </a:r>
            <a:r>
              <a:rPr lang="en-GB" dirty="0" smtClean="0"/>
              <a:t>:</a:t>
            </a:r>
          </a:p>
          <a:p>
            <a:r>
              <a:rPr lang="en-GB" dirty="0" smtClean="0"/>
              <a:t>How </a:t>
            </a:r>
            <a:r>
              <a:rPr lang="en-GB" dirty="0"/>
              <a:t>to develop and maintain a variety of healthy relationships within a range of social/cultural </a:t>
            </a:r>
            <a:r>
              <a:rPr lang="en-GB" dirty="0" smtClean="0"/>
              <a:t>contexts</a:t>
            </a:r>
          </a:p>
          <a:p>
            <a:endParaRPr lang="en-GB" dirty="0"/>
          </a:p>
          <a:p>
            <a:pPr marL="0" indent="0">
              <a:buNone/>
            </a:pPr>
            <a:r>
              <a:rPr lang="en-GB" dirty="0" smtClean="0"/>
              <a:t>Success criteria:</a:t>
            </a:r>
          </a:p>
          <a:p>
            <a:r>
              <a:rPr lang="en-GB" dirty="0" smtClean="0"/>
              <a:t>For </a:t>
            </a:r>
            <a:r>
              <a:rPr lang="en-GB" dirty="0"/>
              <a:t>pupils to investigate their own view of themselves and compare this with how others see </a:t>
            </a:r>
            <a:r>
              <a:rPr lang="en-GB" dirty="0" smtClean="0"/>
              <a:t>them</a:t>
            </a:r>
            <a:endParaRPr lang="en-GB" dirty="0"/>
          </a:p>
          <a:p>
            <a:pPr marL="0" indent="0">
              <a:buNone/>
            </a:pPr>
            <a:endParaRPr lang="en-GB" dirty="0"/>
          </a:p>
          <a:p>
            <a:r>
              <a:rPr lang="en-GB" dirty="0" smtClean="0"/>
              <a:t>To </a:t>
            </a:r>
            <a:r>
              <a:rPr lang="en-GB" dirty="0"/>
              <a:t>help pupils recognise when they should feel pleased with, and proud of themselves, and to learn to accept praise from </a:t>
            </a:r>
            <a:r>
              <a:rPr lang="en-GB" dirty="0" smtClean="0"/>
              <a:t>others</a:t>
            </a:r>
            <a:endParaRPr lang="en-GB" dirty="0"/>
          </a:p>
          <a:p>
            <a:endParaRPr lang="en-GB" dirty="0"/>
          </a:p>
        </p:txBody>
      </p:sp>
    </p:spTree>
    <p:extLst>
      <p:ext uri="{BB962C8B-B14F-4D97-AF65-F5344CB8AC3E}">
        <p14:creationId xmlns:p14="http://schemas.microsoft.com/office/powerpoint/2010/main" val="2455099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a:t>
            </a:r>
            <a:endParaRPr lang="en-GB" dirty="0"/>
          </a:p>
        </p:txBody>
      </p:sp>
      <p:sp>
        <p:nvSpPr>
          <p:cNvPr id="3" name="Content Placeholder 2"/>
          <p:cNvSpPr>
            <a:spLocks noGrp="1"/>
          </p:cNvSpPr>
          <p:nvPr>
            <p:ph idx="1"/>
          </p:nvPr>
        </p:nvSpPr>
        <p:spPr>
          <a:xfrm>
            <a:off x="457200" y="1340768"/>
            <a:ext cx="4762872" cy="5328592"/>
          </a:xfrm>
        </p:spPr>
        <p:txBody>
          <a:bodyPr>
            <a:normAutofit fontScale="85000" lnSpcReduction="20000"/>
          </a:bodyPr>
          <a:lstStyle/>
          <a:p>
            <a:pPr marL="0" indent="0">
              <a:buNone/>
            </a:pPr>
            <a:r>
              <a:rPr lang="en-GB" dirty="0" smtClean="0"/>
              <a:t>Sit </a:t>
            </a:r>
            <a:r>
              <a:rPr lang="en-GB" dirty="0"/>
              <a:t>in a </a:t>
            </a:r>
            <a:r>
              <a:rPr lang="en-GB" dirty="0" smtClean="0"/>
              <a:t>circle</a:t>
            </a:r>
          </a:p>
          <a:p>
            <a:pPr marL="0" indent="0">
              <a:buNone/>
            </a:pPr>
            <a:endParaRPr lang="en-GB" dirty="0"/>
          </a:p>
          <a:p>
            <a:pPr marL="0" indent="0">
              <a:buNone/>
            </a:pPr>
            <a:r>
              <a:rPr lang="en-GB" dirty="0" smtClean="0"/>
              <a:t>Starting </a:t>
            </a:r>
            <a:r>
              <a:rPr lang="en-GB" dirty="0"/>
              <a:t>with the </a:t>
            </a:r>
            <a:r>
              <a:rPr lang="en-GB" dirty="0" smtClean="0"/>
              <a:t>personal  tutor, introduce yourself by saying your </a:t>
            </a:r>
            <a:r>
              <a:rPr lang="en-GB" dirty="0"/>
              <a:t>name and surname and one thing </a:t>
            </a:r>
            <a:r>
              <a:rPr lang="en-GB" dirty="0" smtClean="0"/>
              <a:t>you like</a:t>
            </a:r>
          </a:p>
          <a:p>
            <a:pPr marL="0" indent="0">
              <a:buNone/>
            </a:pPr>
            <a:endParaRPr lang="en-GB" dirty="0"/>
          </a:p>
          <a:p>
            <a:pPr marL="0" indent="0">
              <a:buNone/>
            </a:pPr>
            <a:r>
              <a:rPr lang="en-GB" dirty="0" smtClean="0"/>
              <a:t>After </a:t>
            </a:r>
            <a:r>
              <a:rPr lang="en-GB" dirty="0"/>
              <a:t>everyone has spoken, </a:t>
            </a:r>
            <a:r>
              <a:rPr lang="en-GB" dirty="0" smtClean="0"/>
              <a:t>go round the circle again and </a:t>
            </a:r>
            <a:r>
              <a:rPr lang="en-GB" dirty="0"/>
              <a:t>re-introduce the person on </a:t>
            </a:r>
            <a:r>
              <a:rPr lang="en-GB" dirty="0" smtClean="0"/>
              <a:t>your </a:t>
            </a:r>
            <a:r>
              <a:rPr lang="en-GB" dirty="0"/>
              <a:t>left including the characteristic that that person shared, for example, ‘This is Jane Smith </a:t>
            </a:r>
            <a:endParaRPr lang="en-GB" dirty="0" smtClean="0"/>
          </a:p>
          <a:p>
            <a:pPr marL="0" indent="0">
              <a:buNone/>
            </a:pPr>
            <a:r>
              <a:rPr lang="en-GB" dirty="0" smtClean="0"/>
              <a:t>and </a:t>
            </a:r>
            <a:r>
              <a:rPr lang="en-GB" dirty="0"/>
              <a:t>she likes horse riding’</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1228" y="1628800"/>
            <a:ext cx="3744416" cy="4368485"/>
          </a:xfrm>
          <a:prstGeom prst="rect">
            <a:avLst/>
          </a:prstGeom>
        </p:spPr>
      </p:pic>
    </p:spTree>
    <p:extLst>
      <p:ext uri="{BB962C8B-B14F-4D97-AF65-F5344CB8AC3E}">
        <p14:creationId xmlns:p14="http://schemas.microsoft.com/office/powerpoint/2010/main" val="36679329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Starter </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Alphabet game:  What adjectives can we use to describe people?  Can we get through the whole alphabet? </a:t>
            </a:r>
          </a:p>
          <a:p>
            <a:pPr marL="0" indent="0">
              <a:buNone/>
            </a:pPr>
            <a:endParaRPr lang="en-GB" dirty="0"/>
          </a:p>
          <a:p>
            <a:pPr marL="0" indent="0">
              <a:buNone/>
            </a:pPr>
            <a:r>
              <a:rPr lang="en-GB" dirty="0" smtClean="0"/>
              <a:t>I’ll start</a:t>
            </a:r>
          </a:p>
          <a:p>
            <a:pPr marL="0" indent="0">
              <a:buNone/>
            </a:pPr>
            <a:endParaRPr lang="en-GB" dirty="0"/>
          </a:p>
          <a:p>
            <a:pPr marL="0" indent="0">
              <a:buNone/>
            </a:pPr>
            <a:r>
              <a:rPr lang="en-GB" dirty="0" smtClean="0"/>
              <a:t>A….. Adventurous</a:t>
            </a:r>
            <a:endParaRPr lang="en-GB"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3528">
            <a:off x="4863814" y="3654795"/>
            <a:ext cx="3707904" cy="2471936"/>
          </a:xfrm>
          <a:prstGeom prst="rect">
            <a:avLst/>
          </a:prstGeom>
        </p:spPr>
      </p:pic>
    </p:spTree>
    <p:extLst>
      <p:ext uri="{BB962C8B-B14F-4D97-AF65-F5344CB8AC3E}">
        <p14:creationId xmlns:p14="http://schemas.microsoft.com/office/powerpoint/2010/main" val="16333571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a:t>Adjective Rating List</a:t>
            </a:r>
          </a:p>
        </p:txBody>
      </p:sp>
      <p:sp>
        <p:nvSpPr>
          <p:cNvPr id="3" name="Content Placeholder 2"/>
          <p:cNvSpPr>
            <a:spLocks noGrp="1"/>
          </p:cNvSpPr>
          <p:nvPr>
            <p:ph idx="1"/>
          </p:nvPr>
        </p:nvSpPr>
        <p:spPr>
          <a:xfrm>
            <a:off x="457200" y="1124744"/>
            <a:ext cx="8229600" cy="5616624"/>
          </a:xfrm>
        </p:spPr>
        <p:txBody>
          <a:bodyPr>
            <a:normAutofit fontScale="70000" lnSpcReduction="20000"/>
          </a:bodyPr>
          <a:lstStyle/>
          <a:p>
            <a:pPr marL="0" indent="0">
              <a:buNone/>
            </a:pPr>
            <a:r>
              <a:rPr lang="en-GB" dirty="0" smtClean="0"/>
              <a:t>Complete the </a:t>
            </a:r>
            <a:r>
              <a:rPr lang="en-GB" dirty="0"/>
              <a:t>left hand </a:t>
            </a:r>
            <a:r>
              <a:rPr lang="en-GB" dirty="0" smtClean="0"/>
              <a:t>column of the </a:t>
            </a:r>
            <a:r>
              <a:rPr lang="en-GB" dirty="0"/>
              <a:t>‘Adjective Rating List’ individually </a:t>
            </a:r>
            <a:r>
              <a:rPr lang="en-GB" dirty="0" smtClean="0"/>
              <a:t>without </a:t>
            </a:r>
            <a:r>
              <a:rPr lang="en-GB" dirty="0"/>
              <a:t>anyone else seeing, using the following: always, often, occasionally and </a:t>
            </a:r>
            <a:r>
              <a:rPr lang="en-GB" dirty="0" smtClean="0"/>
              <a:t>never</a:t>
            </a:r>
            <a:endParaRPr lang="en-GB" dirty="0"/>
          </a:p>
          <a:p>
            <a:pPr marL="0" indent="0">
              <a:buNone/>
            </a:pPr>
            <a:endParaRPr lang="en-GB" dirty="0"/>
          </a:p>
          <a:p>
            <a:pPr marL="0" indent="0">
              <a:buNone/>
            </a:pPr>
            <a:r>
              <a:rPr lang="en-GB" dirty="0"/>
              <a:t>When </a:t>
            </a:r>
            <a:r>
              <a:rPr lang="en-GB" dirty="0" smtClean="0"/>
              <a:t>you have completed it fold </a:t>
            </a:r>
            <a:r>
              <a:rPr lang="en-GB" dirty="0"/>
              <a:t>under the left hand column so it can’t be seen and </a:t>
            </a:r>
            <a:r>
              <a:rPr lang="en-GB" dirty="0" smtClean="0"/>
              <a:t>exchange </a:t>
            </a:r>
            <a:r>
              <a:rPr lang="en-GB" dirty="0"/>
              <a:t>the paper with someone </a:t>
            </a:r>
            <a:r>
              <a:rPr lang="en-GB" dirty="0" smtClean="0"/>
              <a:t>you </a:t>
            </a:r>
            <a:r>
              <a:rPr lang="en-GB" dirty="0"/>
              <a:t>know very </a:t>
            </a:r>
            <a:r>
              <a:rPr lang="en-GB" dirty="0" smtClean="0"/>
              <a:t>well</a:t>
            </a:r>
          </a:p>
          <a:p>
            <a:pPr marL="0" indent="0">
              <a:buNone/>
            </a:pPr>
            <a:endParaRPr lang="en-GB" dirty="0"/>
          </a:p>
          <a:p>
            <a:pPr marL="0" indent="0">
              <a:buNone/>
            </a:pPr>
            <a:r>
              <a:rPr lang="en-GB" dirty="0" smtClean="0"/>
              <a:t>The </a:t>
            </a:r>
            <a:r>
              <a:rPr lang="en-GB" dirty="0"/>
              <a:t>partner now fills in the right hand column using the same descriptions - always, often, occasionally and never – being as honest as </a:t>
            </a:r>
            <a:r>
              <a:rPr lang="en-GB" dirty="0" smtClean="0"/>
              <a:t>possible</a:t>
            </a:r>
            <a:endParaRPr lang="en-GB" dirty="0"/>
          </a:p>
          <a:p>
            <a:pPr marL="0" indent="0">
              <a:buNone/>
            </a:pPr>
            <a:endParaRPr lang="en-GB" dirty="0"/>
          </a:p>
          <a:p>
            <a:pPr marL="0" indent="0">
              <a:buNone/>
            </a:pPr>
            <a:r>
              <a:rPr lang="en-GB" dirty="0" smtClean="0"/>
              <a:t>When </a:t>
            </a:r>
            <a:r>
              <a:rPr lang="en-GB" dirty="0"/>
              <a:t>completed</a:t>
            </a:r>
            <a:r>
              <a:rPr lang="en-GB" dirty="0" smtClean="0"/>
              <a:t>, </a:t>
            </a:r>
            <a:r>
              <a:rPr lang="en-GB" dirty="0"/>
              <a:t>hand the sheets back and look at the responses and discuss with each other. </a:t>
            </a:r>
            <a:endParaRPr lang="en-GB" dirty="0" smtClean="0"/>
          </a:p>
          <a:p>
            <a:pPr marL="0" indent="0">
              <a:buNone/>
            </a:pPr>
            <a:endParaRPr lang="en-GB" dirty="0"/>
          </a:p>
          <a:p>
            <a:pPr marL="0" indent="0">
              <a:buNone/>
            </a:pPr>
            <a:r>
              <a:rPr lang="en-GB" b="1" dirty="0" smtClean="0"/>
              <a:t>Plenary:  </a:t>
            </a:r>
            <a:r>
              <a:rPr lang="en-GB" dirty="0" smtClean="0"/>
              <a:t>How </a:t>
            </a:r>
            <a:r>
              <a:rPr lang="en-GB" dirty="0"/>
              <a:t>accurately did </a:t>
            </a:r>
            <a:r>
              <a:rPr lang="en-GB" dirty="0" smtClean="0"/>
              <a:t>you </a:t>
            </a:r>
            <a:r>
              <a:rPr lang="en-GB" dirty="0"/>
              <a:t>see </a:t>
            </a:r>
            <a:r>
              <a:rPr lang="en-GB" dirty="0" smtClean="0"/>
              <a:t>yourselves </a:t>
            </a:r>
            <a:r>
              <a:rPr lang="en-GB" dirty="0"/>
              <a:t>and was it as others did</a:t>
            </a:r>
            <a:r>
              <a:rPr lang="en-GB" dirty="0" smtClean="0"/>
              <a:t>?</a:t>
            </a:r>
          </a:p>
          <a:p>
            <a:pPr marL="0" indent="0">
              <a:buNone/>
            </a:pPr>
            <a:r>
              <a:rPr lang="en-GB" dirty="0"/>
              <a:t> </a:t>
            </a:r>
          </a:p>
          <a:p>
            <a:endParaRPr lang="en-GB" dirty="0"/>
          </a:p>
        </p:txBody>
      </p:sp>
    </p:spTree>
    <p:extLst>
      <p:ext uri="{BB962C8B-B14F-4D97-AF65-F5344CB8AC3E}">
        <p14:creationId xmlns:p14="http://schemas.microsoft.com/office/powerpoint/2010/main" val="38468274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Compliments!</a:t>
            </a:r>
            <a:endParaRPr lang="en-GB" dirty="0"/>
          </a:p>
        </p:txBody>
      </p:sp>
      <p:sp>
        <p:nvSpPr>
          <p:cNvPr id="3" name="Content Placeholder 2"/>
          <p:cNvSpPr>
            <a:spLocks noGrp="1"/>
          </p:cNvSpPr>
          <p:nvPr>
            <p:ph idx="1"/>
          </p:nvPr>
        </p:nvSpPr>
        <p:spPr/>
        <p:txBody>
          <a:bodyPr>
            <a:normAutofit fontScale="92500"/>
          </a:bodyPr>
          <a:lstStyle/>
          <a:p>
            <a:r>
              <a:rPr lang="en-GB" dirty="0" smtClean="0"/>
              <a:t>Now that we know each other better…</a:t>
            </a:r>
          </a:p>
          <a:p>
            <a:r>
              <a:rPr lang="en-GB" dirty="0" smtClean="0"/>
              <a:t>In your PSHE booklet write </a:t>
            </a:r>
            <a:r>
              <a:rPr lang="en-GB" dirty="0"/>
              <a:t>down everyone’s name in the room and next to it write one NICE thing about </a:t>
            </a:r>
            <a:r>
              <a:rPr lang="en-GB" dirty="0" smtClean="0"/>
              <a:t>them</a:t>
            </a:r>
          </a:p>
          <a:p>
            <a:r>
              <a:rPr lang="en-GB" dirty="0" smtClean="0"/>
              <a:t>Let’s </a:t>
            </a:r>
            <a:r>
              <a:rPr lang="en-GB" dirty="0"/>
              <a:t>go round the room </a:t>
            </a:r>
            <a:r>
              <a:rPr lang="en-GB" dirty="0" smtClean="0"/>
              <a:t>each person </a:t>
            </a:r>
            <a:r>
              <a:rPr lang="en-GB" dirty="0"/>
              <a:t>at a </a:t>
            </a:r>
            <a:r>
              <a:rPr lang="en-GB" dirty="0" smtClean="0"/>
              <a:t>time -  Put your hand up if you would like to share </a:t>
            </a:r>
            <a:r>
              <a:rPr lang="en-GB" dirty="0"/>
              <a:t>what </a:t>
            </a:r>
            <a:r>
              <a:rPr lang="en-GB" dirty="0" smtClean="0"/>
              <a:t>you have </a:t>
            </a:r>
            <a:r>
              <a:rPr lang="en-GB" dirty="0"/>
              <a:t>written about that </a:t>
            </a:r>
            <a:r>
              <a:rPr lang="en-GB" dirty="0" smtClean="0"/>
              <a:t>person – I will choose one volunteer to offer their compliment</a:t>
            </a:r>
          </a:p>
          <a:p>
            <a:r>
              <a:rPr lang="en-GB" dirty="0" smtClean="0"/>
              <a:t>No shouting out – hands up only</a:t>
            </a:r>
            <a:endParaRPr lang="en-GB" dirty="0"/>
          </a:p>
          <a:p>
            <a:pPr marL="0" indent="0">
              <a:buNone/>
            </a:pPr>
            <a:endParaRPr lang="en-GB"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404664"/>
            <a:ext cx="1901622" cy="1524272"/>
          </a:xfrm>
          <a:prstGeom prst="rect">
            <a:avLst/>
          </a:prstGeom>
        </p:spPr>
      </p:pic>
    </p:spTree>
    <p:extLst>
      <p:ext uri="{BB962C8B-B14F-4D97-AF65-F5344CB8AC3E}">
        <p14:creationId xmlns:p14="http://schemas.microsoft.com/office/powerpoint/2010/main" val="21715917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a:t>
            </a:r>
            <a:r>
              <a:rPr lang="en-GB" dirty="0" smtClean="0"/>
              <a:t>lenary</a:t>
            </a:r>
            <a:endParaRPr lang="en-GB" dirty="0"/>
          </a:p>
        </p:txBody>
      </p:sp>
      <p:sp>
        <p:nvSpPr>
          <p:cNvPr id="3" name="Content Placeholder 2"/>
          <p:cNvSpPr>
            <a:spLocks noGrp="1"/>
          </p:cNvSpPr>
          <p:nvPr>
            <p:ph idx="1"/>
          </p:nvPr>
        </p:nvSpPr>
        <p:spPr/>
        <p:txBody>
          <a:bodyPr/>
          <a:lstStyle/>
          <a:p>
            <a:r>
              <a:rPr lang="en-GB" dirty="0"/>
              <a:t>W</a:t>
            </a:r>
            <a:r>
              <a:rPr lang="en-GB" dirty="0" smtClean="0"/>
              <a:t>rite </a:t>
            </a:r>
            <a:r>
              <a:rPr lang="en-GB" dirty="0"/>
              <a:t>down a quality that </a:t>
            </a:r>
            <a:r>
              <a:rPr lang="en-GB" dirty="0" smtClean="0"/>
              <a:t>you have </a:t>
            </a:r>
            <a:r>
              <a:rPr lang="en-GB" dirty="0"/>
              <a:t>heard given to another person that </a:t>
            </a:r>
            <a:r>
              <a:rPr lang="en-GB" dirty="0" smtClean="0"/>
              <a:t>you </a:t>
            </a:r>
            <a:r>
              <a:rPr lang="en-GB" dirty="0"/>
              <a:t>wish </a:t>
            </a:r>
            <a:r>
              <a:rPr lang="en-GB" dirty="0" smtClean="0"/>
              <a:t>you had</a:t>
            </a:r>
          </a:p>
          <a:p>
            <a:pPr marL="0" indent="0">
              <a:buNone/>
            </a:pPr>
            <a:endParaRPr lang="en-GB" dirty="0" smtClean="0"/>
          </a:p>
          <a:p>
            <a:r>
              <a:rPr lang="en-GB" dirty="0" smtClean="0"/>
              <a:t>How could you develop </a:t>
            </a:r>
            <a:r>
              <a:rPr lang="en-GB" dirty="0"/>
              <a:t>that </a:t>
            </a:r>
            <a:r>
              <a:rPr lang="en-GB" dirty="0" smtClean="0"/>
              <a:t>quality?</a:t>
            </a:r>
          </a:p>
          <a:p>
            <a:endParaRPr lang="en-GB" dirty="0" smtClean="0"/>
          </a:p>
          <a:p>
            <a:r>
              <a:rPr lang="en-GB" dirty="0"/>
              <a:t>W</a:t>
            </a:r>
            <a:r>
              <a:rPr lang="en-GB" dirty="0" smtClean="0"/>
              <a:t>hat do you </a:t>
            </a:r>
            <a:r>
              <a:rPr lang="en-GB" dirty="0"/>
              <a:t>need to work on to be more that </a:t>
            </a:r>
            <a:r>
              <a:rPr lang="en-GB" dirty="0" smtClean="0"/>
              <a:t>way?</a:t>
            </a:r>
            <a:endParaRPr lang="en-GB" dirty="0"/>
          </a:p>
          <a:p>
            <a:endParaRPr lang="en-GB" dirty="0"/>
          </a:p>
        </p:txBody>
      </p:sp>
    </p:spTree>
    <p:extLst>
      <p:ext uri="{BB962C8B-B14F-4D97-AF65-F5344CB8AC3E}">
        <p14:creationId xmlns:p14="http://schemas.microsoft.com/office/powerpoint/2010/main" val="14524861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80920" cy="1143000"/>
          </a:xfrm>
        </p:spPr>
        <p:txBody>
          <a:bodyPr>
            <a:normAutofit/>
          </a:bodyPr>
          <a:lstStyle/>
          <a:p>
            <a:r>
              <a:rPr lang="en-GB" dirty="0" smtClean="0"/>
              <a:t>6 Friendships</a:t>
            </a:r>
            <a:endParaRPr lang="en-GB" dirty="0"/>
          </a:p>
        </p:txBody>
      </p:sp>
      <p:sp>
        <p:nvSpPr>
          <p:cNvPr id="4" name="Text Placeholder 3"/>
          <p:cNvSpPr>
            <a:spLocks noGrp="1"/>
          </p:cNvSpPr>
          <p:nvPr>
            <p:ph type="body" idx="1"/>
          </p:nvPr>
        </p:nvSpPr>
        <p:spPr/>
        <p:txBody>
          <a:bodyPr>
            <a:normAutofit/>
          </a:bodyPr>
          <a:lstStyle/>
          <a:p>
            <a:r>
              <a:rPr lang="en-GB" dirty="0" smtClean="0"/>
              <a:t>Learning objective</a:t>
            </a:r>
            <a:endParaRPr lang="en-GB" dirty="0"/>
          </a:p>
        </p:txBody>
      </p:sp>
      <p:sp>
        <p:nvSpPr>
          <p:cNvPr id="6" name="Text Placeholder 5"/>
          <p:cNvSpPr>
            <a:spLocks noGrp="1"/>
          </p:cNvSpPr>
          <p:nvPr>
            <p:ph type="body" sz="quarter" idx="3"/>
          </p:nvPr>
        </p:nvSpPr>
        <p:spPr/>
        <p:txBody>
          <a:bodyPr>
            <a:normAutofit/>
          </a:bodyPr>
          <a:lstStyle/>
          <a:p>
            <a:r>
              <a:rPr lang="en-GB" dirty="0" smtClean="0"/>
              <a:t>Success criteria</a:t>
            </a:r>
          </a:p>
        </p:txBody>
      </p:sp>
      <p:sp>
        <p:nvSpPr>
          <p:cNvPr id="5" name="Content Placeholder 4"/>
          <p:cNvSpPr>
            <a:spLocks noGrp="1"/>
          </p:cNvSpPr>
          <p:nvPr>
            <p:ph sz="quarter" idx="4294967295"/>
          </p:nvPr>
        </p:nvSpPr>
        <p:spPr>
          <a:xfrm>
            <a:off x="467544" y="2743199"/>
            <a:ext cx="3391224" cy="3246120"/>
          </a:xfrm>
          <a:prstGeom prst="rect">
            <a:avLst/>
          </a:prstGeom>
        </p:spPr>
        <p:txBody>
          <a:bodyPr/>
          <a:lstStyle/>
          <a:p>
            <a:r>
              <a:rPr lang="en-GB" dirty="0" smtClean="0"/>
              <a:t>To explore how friendships can change and develop or end</a:t>
            </a:r>
            <a:endParaRPr lang="en-GB" dirty="0"/>
          </a:p>
        </p:txBody>
      </p:sp>
      <p:sp>
        <p:nvSpPr>
          <p:cNvPr id="7" name="Content Placeholder 6"/>
          <p:cNvSpPr>
            <a:spLocks noGrp="1"/>
          </p:cNvSpPr>
          <p:nvPr>
            <p:ph sz="quarter" idx="4294967295"/>
          </p:nvPr>
        </p:nvSpPr>
        <p:spPr>
          <a:xfrm>
            <a:off x="4211960" y="2362200"/>
            <a:ext cx="4248472" cy="3886200"/>
          </a:xfrm>
          <a:prstGeom prst="rect">
            <a:avLst/>
          </a:prstGeom>
        </p:spPr>
        <p:txBody>
          <a:bodyPr>
            <a:normAutofit fontScale="77500" lnSpcReduction="20000"/>
          </a:bodyPr>
          <a:lstStyle/>
          <a:p>
            <a:r>
              <a:rPr lang="en-GB" dirty="0" smtClean="0"/>
              <a:t>All must identify the qualities of a good friend</a:t>
            </a:r>
          </a:p>
          <a:p>
            <a:endParaRPr lang="en-GB" dirty="0"/>
          </a:p>
          <a:p>
            <a:r>
              <a:rPr lang="en-GB" dirty="0" smtClean="0"/>
              <a:t>Most should describe how friendships can change over time</a:t>
            </a:r>
          </a:p>
          <a:p>
            <a:endParaRPr lang="en-GB" dirty="0"/>
          </a:p>
          <a:p>
            <a:r>
              <a:rPr lang="en-GB" dirty="0" smtClean="0"/>
              <a:t>Some could offer advice to their peers on how to cope with changing friendships </a:t>
            </a:r>
          </a:p>
          <a:p>
            <a:pPr>
              <a:buNone/>
            </a:pP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282" y="4719677"/>
            <a:ext cx="2919748" cy="1853808"/>
          </a:xfrm>
          <a:prstGeom prst="rect">
            <a:avLst/>
          </a:prstGeom>
        </p:spPr>
      </p:pic>
    </p:spTree>
    <p:extLst>
      <p:ext uri="{BB962C8B-B14F-4D97-AF65-F5344CB8AC3E}">
        <p14:creationId xmlns:p14="http://schemas.microsoft.com/office/powerpoint/2010/main" val="1646370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Starter Activity – Circle of Friends</a:t>
            </a:r>
            <a:endParaRPr lang="en-GB" dirty="0"/>
          </a:p>
        </p:txBody>
      </p:sp>
      <p:sp>
        <p:nvSpPr>
          <p:cNvPr id="3" name="Content Placeholder 2"/>
          <p:cNvSpPr>
            <a:spLocks noGrp="1"/>
          </p:cNvSpPr>
          <p:nvPr>
            <p:ph idx="1"/>
          </p:nvPr>
        </p:nvSpPr>
        <p:spPr/>
        <p:txBody>
          <a:bodyPr>
            <a:normAutofit fontScale="92500" lnSpcReduction="20000"/>
          </a:bodyPr>
          <a:lstStyle/>
          <a:p>
            <a:pPr algn="ctr"/>
            <a:r>
              <a:rPr lang="en-GB" dirty="0" smtClean="0"/>
              <a:t>In the circles list all your friends</a:t>
            </a:r>
          </a:p>
          <a:p>
            <a:pPr algn="ctr"/>
            <a:r>
              <a:rPr lang="en-GB" dirty="0" smtClean="0"/>
              <a:t>In the closest circle to the centre put your best  friends</a:t>
            </a:r>
          </a:p>
          <a:p>
            <a:pPr algn="ctr"/>
            <a:r>
              <a:rPr lang="en-GB" dirty="0" smtClean="0"/>
              <a:t>Work your way outwards with other friends, people in your class you get on with to acquaintances </a:t>
            </a:r>
          </a:p>
          <a:p>
            <a:pPr algn="ctr"/>
            <a:endParaRPr lang="en-GB" dirty="0"/>
          </a:p>
          <a:p>
            <a:pPr algn="ctr"/>
            <a:r>
              <a:rPr lang="en-GB" dirty="0" smtClean="0"/>
              <a:t>Discuss – how have your friendships changed since you have started at </a:t>
            </a:r>
            <a:r>
              <a:rPr lang="en-GB" dirty="0" err="1" smtClean="0"/>
              <a:t>Shelfield</a:t>
            </a:r>
            <a:r>
              <a:rPr lang="en-GB" dirty="0" smtClean="0"/>
              <a:t>?</a:t>
            </a:r>
          </a:p>
          <a:p>
            <a:pPr algn="ctr"/>
            <a:r>
              <a:rPr lang="en-GB" dirty="0" smtClean="0"/>
              <a:t>Has this been easy or hard?</a:t>
            </a:r>
          </a:p>
          <a:p>
            <a:pPr algn="ctr"/>
            <a:endParaRPr lang="en-GB" dirty="0" smtClean="0"/>
          </a:p>
        </p:txBody>
      </p:sp>
    </p:spTree>
    <p:extLst>
      <p:ext uri="{BB962C8B-B14F-4D97-AF65-F5344CB8AC3E}">
        <p14:creationId xmlns:p14="http://schemas.microsoft.com/office/powerpoint/2010/main" val="670461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31640" y="188640"/>
            <a:ext cx="6480720" cy="6120680"/>
            <a:chOff x="1331640" y="188640"/>
            <a:chExt cx="6480720" cy="6120680"/>
          </a:xfrm>
        </p:grpSpPr>
        <p:sp>
          <p:nvSpPr>
            <p:cNvPr id="4" name="Smiley Face 3"/>
            <p:cNvSpPr/>
            <p:nvPr/>
          </p:nvSpPr>
          <p:spPr>
            <a:xfrm>
              <a:off x="3851920" y="2403109"/>
              <a:ext cx="1440160" cy="136815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3042619" y="1774807"/>
              <a:ext cx="3096344" cy="28803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123728" y="980728"/>
              <a:ext cx="4968552" cy="44644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331640" y="188640"/>
              <a:ext cx="6480720" cy="61206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395536" y="332656"/>
            <a:ext cx="2088232" cy="1077218"/>
          </a:xfrm>
          <a:prstGeom prst="rect">
            <a:avLst/>
          </a:prstGeom>
          <a:noFill/>
        </p:spPr>
        <p:txBody>
          <a:bodyPr wrap="square" rtlCol="0">
            <a:spAutoFit/>
          </a:bodyPr>
          <a:lstStyle/>
          <a:p>
            <a:r>
              <a:rPr lang="en-GB" sz="3200" b="1" dirty="0" smtClean="0"/>
              <a:t>Circle of Friends</a:t>
            </a:r>
            <a:endParaRPr lang="en-GB" sz="3200" b="1" dirty="0"/>
          </a:p>
        </p:txBody>
      </p:sp>
    </p:spTree>
    <p:extLst>
      <p:ext uri="{BB962C8B-B14F-4D97-AF65-F5344CB8AC3E}">
        <p14:creationId xmlns:p14="http://schemas.microsoft.com/office/powerpoint/2010/main" val="832764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a:t>
            </a:r>
            <a:r>
              <a:rPr lang="en-GB" dirty="0" smtClean="0"/>
              <a:t>riendship quiz</a:t>
            </a:r>
            <a:endParaRPr lang="en-GB" dirty="0"/>
          </a:p>
        </p:txBody>
      </p:sp>
      <p:sp>
        <p:nvSpPr>
          <p:cNvPr id="3" name="Content Placeholder 2"/>
          <p:cNvSpPr>
            <a:spLocks noGrp="1"/>
          </p:cNvSpPr>
          <p:nvPr>
            <p:ph idx="1"/>
          </p:nvPr>
        </p:nvSpPr>
        <p:spPr/>
        <p:txBody>
          <a:bodyPr>
            <a:normAutofit fontScale="85000" lnSpcReduction="10000"/>
          </a:bodyPr>
          <a:lstStyle/>
          <a:p>
            <a:pPr marL="0" indent="0">
              <a:buNone/>
            </a:pPr>
            <a:r>
              <a:rPr lang="en-GB" b="1" dirty="0"/>
              <a:t>Mostly </a:t>
            </a:r>
            <a:r>
              <a:rPr lang="en-GB" b="1" dirty="0" smtClean="0"/>
              <a:t>a’s</a:t>
            </a:r>
            <a:r>
              <a:rPr lang="en-GB" b="1" dirty="0"/>
              <a:t>: </a:t>
            </a:r>
            <a:endParaRPr lang="en-GB" dirty="0"/>
          </a:p>
          <a:p>
            <a:r>
              <a:rPr lang="en-GB" dirty="0"/>
              <a:t>You are so concerned about what your friends think of you that you will do almost anything to keep in with them. You’re allowing them to influence you so much that you’ve stopped thinking for yourself. You need to listen far more to what your instincts and conscience tell you about how to behave than to think about what will most impress your friends. You must start asserting yourself and acting according to your beliefs rather than just doing things to please others.</a:t>
            </a:r>
          </a:p>
          <a:p>
            <a:endParaRPr lang="en-GB" dirty="0" smtClean="0"/>
          </a:p>
        </p:txBody>
      </p:sp>
    </p:spTree>
    <p:extLst>
      <p:ext uri="{BB962C8B-B14F-4D97-AF65-F5344CB8AC3E}">
        <p14:creationId xmlns:p14="http://schemas.microsoft.com/office/powerpoint/2010/main" val="42185051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Friendship quiz</a:t>
            </a:r>
          </a:p>
        </p:txBody>
      </p:sp>
      <p:sp>
        <p:nvSpPr>
          <p:cNvPr id="3" name="Content Placeholder 2"/>
          <p:cNvSpPr>
            <a:spLocks noGrp="1"/>
          </p:cNvSpPr>
          <p:nvPr>
            <p:ph idx="1"/>
          </p:nvPr>
        </p:nvSpPr>
        <p:spPr/>
        <p:txBody>
          <a:bodyPr>
            <a:normAutofit fontScale="92500" lnSpcReduction="10000"/>
          </a:bodyPr>
          <a:lstStyle/>
          <a:p>
            <a:pPr marL="0" indent="0">
              <a:buNone/>
            </a:pPr>
            <a:r>
              <a:rPr lang="en-GB" b="1" dirty="0"/>
              <a:t>Mostly </a:t>
            </a:r>
            <a:r>
              <a:rPr lang="en-GB" b="1" dirty="0" smtClean="0"/>
              <a:t>b’s</a:t>
            </a:r>
            <a:r>
              <a:rPr lang="en-GB" b="1" dirty="0"/>
              <a:t>:</a:t>
            </a:r>
            <a:endParaRPr lang="en-GB" dirty="0"/>
          </a:p>
          <a:p>
            <a:r>
              <a:rPr lang="en-GB" dirty="0"/>
              <a:t>You hesitate before saying or doing things that you don’t believe in, and sometimes you allow yourself to do things that you don’t want to do in order not to upset your friends. When faced with an awkward situation you tend to look for the easy way out. You need to start trusting your own judgement more and to be more prepared to speak out and do things that might set you apart from the crowd.</a:t>
            </a:r>
          </a:p>
          <a:p>
            <a:endParaRPr lang="en-GB" dirty="0"/>
          </a:p>
        </p:txBody>
      </p:sp>
    </p:spTree>
    <p:extLst>
      <p:ext uri="{BB962C8B-B14F-4D97-AF65-F5344CB8AC3E}">
        <p14:creationId xmlns:p14="http://schemas.microsoft.com/office/powerpoint/2010/main" val="4129968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Friendship quiz</a:t>
            </a:r>
          </a:p>
        </p:txBody>
      </p:sp>
      <p:sp>
        <p:nvSpPr>
          <p:cNvPr id="3" name="Content Placeholder 2"/>
          <p:cNvSpPr>
            <a:spLocks noGrp="1"/>
          </p:cNvSpPr>
          <p:nvPr>
            <p:ph idx="1"/>
          </p:nvPr>
        </p:nvSpPr>
        <p:spPr/>
        <p:txBody>
          <a:bodyPr>
            <a:normAutofit fontScale="85000" lnSpcReduction="10000"/>
          </a:bodyPr>
          <a:lstStyle/>
          <a:p>
            <a:pPr marL="0" indent="0">
              <a:buNone/>
            </a:pPr>
            <a:r>
              <a:rPr lang="en-GB" b="1" dirty="0"/>
              <a:t>Mostly </a:t>
            </a:r>
            <a:r>
              <a:rPr lang="en-GB" b="1" dirty="0" smtClean="0"/>
              <a:t>c’s</a:t>
            </a:r>
            <a:r>
              <a:rPr lang="en-GB" b="1" dirty="0"/>
              <a:t>:</a:t>
            </a:r>
            <a:endParaRPr lang="en-GB" dirty="0"/>
          </a:p>
          <a:p>
            <a:r>
              <a:rPr lang="en-GB" dirty="0"/>
              <a:t>You have a healthy disregard for what others think of you and are prepared to stand up for yourself and do what you believe is right. Sometimes it will cause difficulties with friends, but you understand that it is more important to stick to your principles rather than to do things just to curry favour. Your actions give you self-respect because you don’t allow people to pressurise you, and those people who are your friends know where they stand with you and can rely on you to speak your mind.</a:t>
            </a:r>
          </a:p>
          <a:p>
            <a:endParaRPr lang="en-GB" dirty="0"/>
          </a:p>
        </p:txBody>
      </p:sp>
    </p:spTree>
    <p:extLst>
      <p:ext uri="{BB962C8B-B14F-4D97-AF65-F5344CB8AC3E}">
        <p14:creationId xmlns:p14="http://schemas.microsoft.com/office/powerpoint/2010/main" val="2224509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Who’s who?</a:t>
            </a:r>
            <a:endParaRPr lang="en-GB" dirty="0"/>
          </a:p>
        </p:txBody>
      </p:sp>
      <p:sp>
        <p:nvSpPr>
          <p:cNvPr id="3" name="Content Placeholder 2"/>
          <p:cNvSpPr>
            <a:spLocks noGrp="1"/>
          </p:cNvSpPr>
          <p:nvPr>
            <p:ph idx="1"/>
          </p:nvPr>
        </p:nvSpPr>
        <p:spPr>
          <a:xfrm>
            <a:off x="457200" y="1600200"/>
            <a:ext cx="8229600" cy="4997152"/>
          </a:xfrm>
        </p:spPr>
        <p:txBody>
          <a:bodyPr>
            <a:normAutofit fontScale="85000" lnSpcReduction="20000"/>
          </a:bodyPr>
          <a:lstStyle/>
          <a:p>
            <a:pPr marL="0" indent="0">
              <a:buNone/>
            </a:pPr>
            <a:r>
              <a:rPr lang="en-GB" dirty="0" smtClean="0"/>
              <a:t>Each person writes </a:t>
            </a:r>
            <a:r>
              <a:rPr lang="en-GB" dirty="0"/>
              <a:t>their name on a piece of card and hands it in to the </a:t>
            </a:r>
            <a:r>
              <a:rPr lang="en-GB" dirty="0" smtClean="0"/>
              <a:t>personal tutor/lecturer</a:t>
            </a:r>
          </a:p>
          <a:p>
            <a:pPr marL="0" indent="0">
              <a:buNone/>
            </a:pPr>
            <a:endParaRPr lang="en-GB" dirty="0" smtClean="0"/>
          </a:p>
          <a:p>
            <a:pPr marL="0" indent="0">
              <a:buNone/>
            </a:pPr>
            <a:r>
              <a:rPr lang="en-GB" dirty="0"/>
              <a:t>T</a:t>
            </a:r>
            <a:r>
              <a:rPr lang="en-GB" dirty="0" smtClean="0"/>
              <a:t>he </a:t>
            </a:r>
            <a:r>
              <a:rPr lang="en-GB" dirty="0"/>
              <a:t>cards </a:t>
            </a:r>
            <a:r>
              <a:rPr lang="en-GB" dirty="0" smtClean="0"/>
              <a:t>are shuffled and given out face </a:t>
            </a:r>
            <a:r>
              <a:rPr lang="en-GB" dirty="0"/>
              <a:t>down in front of each </a:t>
            </a:r>
            <a:r>
              <a:rPr lang="en-GB" dirty="0" smtClean="0"/>
              <a:t>student</a:t>
            </a:r>
          </a:p>
          <a:p>
            <a:pPr marL="0" indent="0">
              <a:buNone/>
            </a:pPr>
            <a:endParaRPr lang="en-GB" dirty="0"/>
          </a:p>
          <a:p>
            <a:pPr marL="0" indent="0">
              <a:buNone/>
            </a:pPr>
            <a:r>
              <a:rPr lang="en-GB" dirty="0" smtClean="0"/>
              <a:t>The </a:t>
            </a:r>
            <a:r>
              <a:rPr lang="en-GB" dirty="0"/>
              <a:t>first person in the circle looks at the card they have and goes to find the </a:t>
            </a:r>
            <a:r>
              <a:rPr lang="en-GB" dirty="0" smtClean="0"/>
              <a:t>owner</a:t>
            </a:r>
          </a:p>
          <a:p>
            <a:pPr marL="0" indent="0">
              <a:buNone/>
            </a:pPr>
            <a:endParaRPr lang="en-GB" dirty="0"/>
          </a:p>
          <a:p>
            <a:pPr marL="0" indent="0">
              <a:buNone/>
            </a:pPr>
            <a:r>
              <a:rPr lang="en-GB" dirty="0" smtClean="0"/>
              <a:t>They </a:t>
            </a:r>
            <a:r>
              <a:rPr lang="en-GB" dirty="0"/>
              <a:t>then sit in the owner’s seat and whoever this person is then looks at their own card and goes in search of the name on that card and so </a:t>
            </a:r>
            <a:r>
              <a:rPr lang="en-GB" dirty="0" smtClean="0"/>
              <a:t>on</a:t>
            </a:r>
            <a:endParaRPr lang="en-GB" dirty="0"/>
          </a:p>
        </p:txBody>
      </p:sp>
    </p:spTree>
    <p:extLst>
      <p:ext uri="{BB962C8B-B14F-4D97-AF65-F5344CB8AC3E}">
        <p14:creationId xmlns:p14="http://schemas.microsoft.com/office/powerpoint/2010/main" val="34292724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Friendship quiz</a:t>
            </a:r>
            <a:endParaRPr lang="en-GB" dirty="0"/>
          </a:p>
        </p:txBody>
      </p:sp>
      <p:sp>
        <p:nvSpPr>
          <p:cNvPr id="3" name="Content Placeholder 2"/>
          <p:cNvSpPr>
            <a:spLocks noGrp="1"/>
          </p:cNvSpPr>
          <p:nvPr>
            <p:ph idx="1"/>
          </p:nvPr>
        </p:nvSpPr>
        <p:spPr/>
        <p:txBody>
          <a:bodyPr>
            <a:normAutofit/>
          </a:bodyPr>
          <a:lstStyle/>
          <a:p>
            <a:r>
              <a:rPr lang="en-GB" dirty="0" smtClean="0"/>
              <a:t>What are the outcomes of the quiz?</a:t>
            </a:r>
          </a:p>
          <a:p>
            <a:endParaRPr lang="en-GB" dirty="0" smtClean="0"/>
          </a:p>
          <a:p>
            <a:r>
              <a:rPr lang="en-GB" dirty="0" smtClean="0"/>
              <a:t>Discuss your results with your partner</a:t>
            </a:r>
          </a:p>
          <a:p>
            <a:endParaRPr lang="en-GB" dirty="0" smtClean="0"/>
          </a:p>
          <a:p>
            <a:r>
              <a:rPr lang="en-GB" dirty="0" smtClean="0"/>
              <a:t>Would your answers change if you were thinking about a different set of friends? Why would they? How can different friends make you act in a different way?</a:t>
            </a:r>
          </a:p>
        </p:txBody>
      </p:sp>
    </p:spTree>
    <p:extLst>
      <p:ext uri="{BB962C8B-B14F-4D97-AF65-F5344CB8AC3E}">
        <p14:creationId xmlns:p14="http://schemas.microsoft.com/office/powerpoint/2010/main" val="10389210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04" y="-24827"/>
            <a:ext cx="8041440" cy="1442674"/>
          </a:xfrm>
        </p:spPr>
        <p:txBody>
          <a:bodyPr/>
          <a:lstStyle/>
          <a:p>
            <a:r>
              <a:rPr lang="en-GB" dirty="0" smtClean="0"/>
              <a:t>Watch the following clip</a:t>
            </a:r>
            <a:endParaRPr lang="en-GB" dirty="0"/>
          </a:p>
        </p:txBody>
      </p:sp>
      <p:sp>
        <p:nvSpPr>
          <p:cNvPr id="3" name="Content Placeholder 2"/>
          <p:cNvSpPr>
            <a:spLocks noGrp="1"/>
          </p:cNvSpPr>
          <p:nvPr>
            <p:ph idx="1"/>
          </p:nvPr>
        </p:nvSpPr>
        <p:spPr>
          <a:xfrm>
            <a:off x="843124" y="1268760"/>
            <a:ext cx="7467600" cy="3951337"/>
          </a:xfrm>
        </p:spPr>
        <p:txBody>
          <a:bodyPr>
            <a:normAutofit/>
          </a:bodyPr>
          <a:lstStyle/>
          <a:p>
            <a:pPr marL="0" indent="0">
              <a:buNone/>
            </a:pPr>
            <a:r>
              <a:rPr lang="en-GB" sz="1800" dirty="0">
                <a:hlinkClick r:id="rId2"/>
              </a:rPr>
              <a:t>http://www.bbc.co.uk/learningzone/clips/l8r-youngers-2-balancing-new-and-longstanding-relationships/13219.html</a:t>
            </a:r>
            <a:endParaRPr lang="en-GB" sz="18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514" t="30357" r="56160" b="42045"/>
          <a:stretch/>
        </p:blipFill>
        <p:spPr bwMode="auto">
          <a:xfrm>
            <a:off x="2184439" y="2204864"/>
            <a:ext cx="4762376" cy="2806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69183" y="5157192"/>
            <a:ext cx="7992888" cy="1200329"/>
          </a:xfrm>
          <a:prstGeom prst="rect">
            <a:avLst/>
          </a:prstGeom>
          <a:noFill/>
        </p:spPr>
        <p:txBody>
          <a:bodyPr wrap="square" rtlCol="0">
            <a:spAutoFit/>
          </a:bodyPr>
          <a:lstStyle/>
          <a:p>
            <a:pPr marL="285750" indent="-285750">
              <a:buFont typeface="Arial" pitchFamily="34" charset="0"/>
              <a:buChar char="•"/>
            </a:pPr>
            <a:r>
              <a:rPr lang="en-GB" dirty="0" smtClean="0"/>
              <a:t>How do you think Eli feels? </a:t>
            </a:r>
            <a:endParaRPr lang="en-GB" dirty="0"/>
          </a:p>
          <a:p>
            <a:pPr marL="285750" indent="-285750">
              <a:buFont typeface="Arial" pitchFamily="34" charset="0"/>
              <a:buChar char="•"/>
            </a:pPr>
            <a:r>
              <a:rPr lang="en-GB" dirty="0" smtClean="0"/>
              <a:t>What about Joe?</a:t>
            </a:r>
          </a:p>
          <a:p>
            <a:pPr marL="285750" indent="-285750">
              <a:buFont typeface="Arial" pitchFamily="34" charset="0"/>
              <a:buChar char="•"/>
            </a:pPr>
            <a:r>
              <a:rPr lang="en-GB" dirty="0" smtClean="0"/>
              <a:t>Has anything like this happened to you?</a:t>
            </a:r>
          </a:p>
          <a:p>
            <a:pPr marL="285750" indent="-285750">
              <a:buFont typeface="Arial" pitchFamily="34" charset="0"/>
              <a:buChar char="•"/>
            </a:pPr>
            <a:r>
              <a:rPr lang="en-GB" dirty="0" smtClean="0"/>
              <a:t>How can you deal with this in a positive way?</a:t>
            </a:r>
            <a:endParaRPr lang="en-GB" dirty="0"/>
          </a:p>
        </p:txBody>
      </p:sp>
    </p:spTree>
    <p:extLst>
      <p:ext uri="{BB962C8B-B14F-4D97-AF65-F5344CB8AC3E}">
        <p14:creationId xmlns:p14="http://schemas.microsoft.com/office/powerpoint/2010/main" val="12316406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1"/>
            <a:ext cx="8041440" cy="908720"/>
          </a:xfrm>
        </p:spPr>
        <p:txBody>
          <a:bodyPr>
            <a:normAutofit fontScale="90000"/>
          </a:bodyPr>
          <a:lstStyle/>
          <a:p>
            <a:r>
              <a:rPr lang="en-GB" sz="3200" dirty="0" smtClean="0"/>
              <a:t>Create a mind map of friendship – use these questions to create your mind map</a:t>
            </a:r>
            <a:endParaRPr lang="en-GB" sz="3200" dirty="0"/>
          </a:p>
        </p:txBody>
      </p:sp>
      <p:sp>
        <p:nvSpPr>
          <p:cNvPr id="3" name="Content Placeholder 2"/>
          <p:cNvSpPr>
            <a:spLocks noGrp="1"/>
          </p:cNvSpPr>
          <p:nvPr>
            <p:ph idx="1"/>
          </p:nvPr>
        </p:nvSpPr>
        <p:spPr>
          <a:xfrm>
            <a:off x="395536" y="1052736"/>
            <a:ext cx="8568952" cy="5328592"/>
          </a:xfrm>
        </p:spPr>
        <p:txBody>
          <a:bodyPr>
            <a:noAutofit/>
          </a:bodyPr>
          <a:lstStyle/>
          <a:p>
            <a:r>
              <a:rPr lang="en-GB" sz="2000" dirty="0" smtClean="0"/>
              <a:t>What </a:t>
            </a:r>
            <a:r>
              <a:rPr lang="en-GB" sz="2000" dirty="0"/>
              <a:t>qualities do you look for in a friend?</a:t>
            </a:r>
          </a:p>
          <a:p>
            <a:r>
              <a:rPr lang="en-GB" sz="2000" dirty="0" smtClean="0"/>
              <a:t>Are </a:t>
            </a:r>
            <a:r>
              <a:rPr lang="en-GB" sz="2000" dirty="0"/>
              <a:t>friends more important to you now than they were in </a:t>
            </a:r>
            <a:r>
              <a:rPr lang="en-GB" sz="2000" dirty="0" smtClean="0"/>
              <a:t>primary school</a:t>
            </a:r>
            <a:r>
              <a:rPr lang="en-GB" sz="2000" dirty="0"/>
              <a:t>? Why</a:t>
            </a:r>
            <a:r>
              <a:rPr lang="en-GB" sz="2000" dirty="0" smtClean="0"/>
              <a:t>?</a:t>
            </a:r>
          </a:p>
          <a:p>
            <a:r>
              <a:rPr lang="en-GB" sz="2000" dirty="0" smtClean="0"/>
              <a:t>What's </a:t>
            </a:r>
            <a:r>
              <a:rPr lang="en-GB" sz="2000" dirty="0"/>
              <a:t>the difference between a friend and an acquaintance?</a:t>
            </a:r>
          </a:p>
          <a:p>
            <a:r>
              <a:rPr lang="en-GB" sz="2000" dirty="0" smtClean="0"/>
              <a:t> </a:t>
            </a:r>
            <a:r>
              <a:rPr lang="en-GB" sz="2000" dirty="0"/>
              <a:t>How do you tell the difference between true friends and false friends?</a:t>
            </a:r>
          </a:p>
          <a:p>
            <a:r>
              <a:rPr lang="en-GB" sz="2000" dirty="0" smtClean="0"/>
              <a:t> </a:t>
            </a:r>
            <a:r>
              <a:rPr lang="en-GB" sz="2000" dirty="0"/>
              <a:t>What is a "best friend?" Is it possible to have more than one "best friend" at the same time?</a:t>
            </a:r>
          </a:p>
          <a:p>
            <a:r>
              <a:rPr lang="en-GB" sz="2000" dirty="0" smtClean="0"/>
              <a:t> </a:t>
            </a:r>
            <a:r>
              <a:rPr lang="en-GB" sz="2000" dirty="0"/>
              <a:t>In what ways does friendship change as you get older?</a:t>
            </a:r>
          </a:p>
          <a:p>
            <a:r>
              <a:rPr lang="en-GB" sz="2000" dirty="0" smtClean="0"/>
              <a:t>Is </a:t>
            </a:r>
            <a:r>
              <a:rPr lang="en-GB" sz="2000" dirty="0"/>
              <a:t>there a difference between popularity and friendship? Can you be popular and not be a good friend? What is more important, being popular, or being a good friend</a:t>
            </a:r>
            <a:r>
              <a:rPr lang="en-GB" sz="2000" dirty="0" smtClean="0"/>
              <a:t>?</a:t>
            </a:r>
          </a:p>
          <a:p>
            <a:r>
              <a:rPr lang="en-GB" sz="2000" dirty="0" smtClean="0"/>
              <a:t> </a:t>
            </a:r>
            <a:r>
              <a:rPr lang="en-GB" sz="2000" dirty="0"/>
              <a:t>Describe the groups or cliques that people you know associate with. Are the relationships within these groups real friendships? What's the difference between friendship and group membership?</a:t>
            </a:r>
          </a:p>
          <a:p>
            <a:endParaRPr lang="en-GB" sz="1800" dirty="0"/>
          </a:p>
          <a:p>
            <a:pPr marL="0" indent="0" algn="ctr">
              <a:buNone/>
            </a:pPr>
            <a:endParaRPr lang="en-GB" sz="1800" dirty="0"/>
          </a:p>
        </p:txBody>
      </p:sp>
    </p:spTree>
    <p:extLst>
      <p:ext uri="{BB962C8B-B14F-4D97-AF65-F5344CB8AC3E}">
        <p14:creationId xmlns:p14="http://schemas.microsoft.com/office/powerpoint/2010/main" val="10502148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467600" cy="1143000"/>
          </a:xfrm>
        </p:spPr>
        <p:txBody>
          <a:bodyPr/>
          <a:lstStyle/>
          <a:p>
            <a:r>
              <a:rPr lang="en-GB" dirty="0" smtClean="0"/>
              <a:t>Extra Activity:  Role play</a:t>
            </a:r>
            <a:endParaRPr lang="en-GB" dirty="0"/>
          </a:p>
        </p:txBody>
      </p:sp>
      <p:sp>
        <p:nvSpPr>
          <p:cNvPr id="3" name="Content Placeholder 2"/>
          <p:cNvSpPr>
            <a:spLocks noGrp="1"/>
          </p:cNvSpPr>
          <p:nvPr>
            <p:ph idx="1"/>
          </p:nvPr>
        </p:nvSpPr>
        <p:spPr>
          <a:xfrm>
            <a:off x="457200" y="1196752"/>
            <a:ext cx="8219256" cy="5277200"/>
          </a:xfrm>
        </p:spPr>
        <p:txBody>
          <a:bodyPr>
            <a:normAutofit fontScale="77500" lnSpcReduction="20000"/>
          </a:bodyPr>
          <a:lstStyle/>
          <a:p>
            <a:r>
              <a:rPr lang="en-GB" dirty="0" smtClean="0"/>
              <a:t>Get into groups of four</a:t>
            </a:r>
          </a:p>
          <a:p>
            <a:endParaRPr lang="en-GB" dirty="0" smtClean="0"/>
          </a:p>
          <a:p>
            <a:r>
              <a:rPr lang="en-GB" dirty="0" smtClean="0"/>
              <a:t>Each group is going to be given a scenario where you will create a role play of how you should and shouldn’t react in these circumstances</a:t>
            </a:r>
            <a:r>
              <a:rPr lang="en-GB" dirty="0"/>
              <a:t>. Make sure that you work as a team in order to ensure that everyone has a role within the </a:t>
            </a:r>
            <a:r>
              <a:rPr lang="en-GB" dirty="0" smtClean="0"/>
              <a:t>play</a:t>
            </a:r>
            <a:endParaRPr lang="en-GB" dirty="0"/>
          </a:p>
          <a:p>
            <a:pPr marL="0" indent="0">
              <a:buNone/>
            </a:pPr>
            <a:endParaRPr lang="en-GB" dirty="0" smtClean="0"/>
          </a:p>
          <a:p>
            <a:pPr marL="400050" lvl="1" indent="0">
              <a:buNone/>
            </a:pPr>
            <a:r>
              <a:rPr lang="en-GB" dirty="0" smtClean="0"/>
              <a:t>Group 1 – A fallout within a group of friends</a:t>
            </a:r>
          </a:p>
          <a:p>
            <a:pPr marL="400050" lvl="1" indent="0">
              <a:buNone/>
            </a:pPr>
            <a:r>
              <a:rPr lang="en-GB" dirty="0" smtClean="0"/>
              <a:t>Group 2 – A friend calls you chicken because you won’t join in</a:t>
            </a:r>
          </a:p>
          <a:p>
            <a:pPr marL="400050" lvl="1" indent="0">
              <a:buNone/>
            </a:pPr>
            <a:r>
              <a:rPr lang="en-GB" dirty="0" smtClean="0"/>
              <a:t>Group 3 – A friend keeps making excuses when you ask them to come around</a:t>
            </a:r>
          </a:p>
          <a:p>
            <a:pPr marL="400050" lvl="1" indent="0">
              <a:buNone/>
            </a:pPr>
            <a:r>
              <a:rPr lang="en-GB" dirty="0" smtClean="0"/>
              <a:t>Group 4 – A friend is jealous of your success</a:t>
            </a:r>
          </a:p>
          <a:p>
            <a:pPr marL="400050" lvl="1" indent="0">
              <a:buNone/>
            </a:pPr>
            <a:r>
              <a:rPr lang="en-GB" dirty="0" smtClean="0"/>
              <a:t>Group 5 – A friend from primary has made some new friends – they don’t include you in their new friendship</a:t>
            </a:r>
            <a:endParaRPr lang="en-GB" dirty="0"/>
          </a:p>
        </p:txBody>
      </p:sp>
    </p:spTree>
    <p:extLst>
      <p:ext uri="{BB962C8B-B14F-4D97-AF65-F5344CB8AC3E}">
        <p14:creationId xmlns:p14="http://schemas.microsoft.com/office/powerpoint/2010/main" val="15450113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Is it ok to change friends?</a:t>
            </a:r>
            <a:endParaRPr lang="en-GB" dirty="0"/>
          </a:p>
        </p:txBody>
      </p:sp>
      <p:sp>
        <p:nvSpPr>
          <p:cNvPr id="3" name="Content Placeholder 2"/>
          <p:cNvSpPr>
            <a:spLocks noGrp="1"/>
          </p:cNvSpPr>
          <p:nvPr>
            <p:ph idx="1"/>
          </p:nvPr>
        </p:nvSpPr>
        <p:spPr>
          <a:xfrm>
            <a:off x="460601" y="1556792"/>
            <a:ext cx="8229600" cy="4525963"/>
          </a:xfrm>
        </p:spPr>
        <p:txBody>
          <a:bodyPr/>
          <a:lstStyle/>
          <a:p>
            <a:r>
              <a:rPr lang="en-GB" dirty="0" smtClean="0"/>
              <a:t>Discuss this as a class</a:t>
            </a:r>
          </a:p>
          <a:p>
            <a:pPr marL="0" indent="0">
              <a:buNone/>
            </a:pPr>
            <a:endParaRPr lang="en-GB" dirty="0" smtClean="0"/>
          </a:p>
          <a:p>
            <a:r>
              <a:rPr lang="en-GB" dirty="0" smtClean="0"/>
              <a:t>What do you think? What things do you need to be able to do to make changing friendships less stressful for each other? How can you look after each other? </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4591724"/>
            <a:ext cx="3267372" cy="1485169"/>
          </a:xfrm>
          <a:prstGeom prst="rect">
            <a:avLst/>
          </a:prstGeom>
        </p:spPr>
      </p:pic>
    </p:spTree>
    <p:extLst>
      <p:ext uri="{BB962C8B-B14F-4D97-AF65-F5344CB8AC3E}">
        <p14:creationId xmlns:p14="http://schemas.microsoft.com/office/powerpoint/2010/main" val="19546228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Plenary – What makes a good friend?</a:t>
            </a:r>
            <a:endParaRPr lang="en-GB" dirty="0"/>
          </a:p>
        </p:txBody>
      </p:sp>
      <p:sp>
        <p:nvSpPr>
          <p:cNvPr id="3" name="Content Placeholder 2"/>
          <p:cNvSpPr>
            <a:spLocks noGrp="1"/>
          </p:cNvSpPr>
          <p:nvPr>
            <p:ph idx="1"/>
          </p:nvPr>
        </p:nvSpPr>
        <p:spPr/>
        <p:txBody>
          <a:bodyPr>
            <a:normAutofit/>
          </a:bodyPr>
          <a:lstStyle/>
          <a:p>
            <a:pPr marL="0" indent="0" algn="ctr">
              <a:buNone/>
            </a:pPr>
            <a:r>
              <a:rPr lang="en-GB" dirty="0" smtClean="0"/>
              <a:t>List the qualities that you think you would like in a good friend in the thought bubble</a:t>
            </a:r>
          </a:p>
          <a:p>
            <a:endParaRPr lang="en-GB" dirty="0" smtClean="0"/>
          </a:p>
          <a:p>
            <a:pPr marL="0" indent="0">
              <a:buNone/>
            </a:pPr>
            <a:endParaRPr lang="en-GB" dirty="0" smtClean="0"/>
          </a:p>
        </p:txBody>
      </p:sp>
      <p:sp>
        <p:nvSpPr>
          <p:cNvPr id="5" name="Cloud Callout 4"/>
          <p:cNvSpPr/>
          <p:nvPr/>
        </p:nvSpPr>
        <p:spPr>
          <a:xfrm>
            <a:off x="2148003" y="2761981"/>
            <a:ext cx="4248472" cy="2418456"/>
          </a:xfrm>
          <a:prstGeom prst="cloudCallout">
            <a:avLst>
              <a:gd name="adj1" fmla="val -33909"/>
              <a:gd name="adj2" fmla="val 7880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70542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Extension:  A </a:t>
            </a:r>
            <a:r>
              <a:rPr lang="en-GB" dirty="0"/>
              <a:t>G</a:t>
            </a:r>
            <a:r>
              <a:rPr lang="en-GB" dirty="0" smtClean="0"/>
              <a:t>ood Friend is…</a:t>
            </a:r>
            <a:endParaRPr lang="en-GB" dirty="0"/>
          </a:p>
        </p:txBody>
      </p:sp>
      <p:sp>
        <p:nvSpPr>
          <p:cNvPr id="3" name="Content Placeholder 2"/>
          <p:cNvSpPr>
            <a:spLocks noGrp="1"/>
          </p:cNvSpPr>
          <p:nvPr>
            <p:ph idx="1"/>
          </p:nvPr>
        </p:nvSpPr>
        <p:spPr>
          <a:xfrm>
            <a:off x="457200" y="1340768"/>
            <a:ext cx="8229600" cy="5256584"/>
          </a:xfrm>
        </p:spPr>
        <p:txBody>
          <a:bodyPr>
            <a:normAutofit fontScale="92500" lnSpcReduction="20000"/>
          </a:bodyPr>
          <a:lstStyle/>
          <a:p>
            <a:pPr marL="0" indent="0">
              <a:buNone/>
            </a:pPr>
            <a:r>
              <a:rPr lang="en-GB" dirty="0" smtClean="0"/>
              <a:t>Advertise yourself </a:t>
            </a:r>
            <a:r>
              <a:rPr lang="en-GB" dirty="0"/>
              <a:t>announcing </a:t>
            </a:r>
            <a:r>
              <a:rPr lang="en-GB" dirty="0" smtClean="0"/>
              <a:t>your </a:t>
            </a:r>
            <a:r>
              <a:rPr lang="en-GB" dirty="0"/>
              <a:t>qualities as a potential </a:t>
            </a:r>
            <a:r>
              <a:rPr lang="en-GB" dirty="0" smtClean="0"/>
              <a:t>friend</a:t>
            </a:r>
          </a:p>
          <a:p>
            <a:pPr marL="0" indent="0">
              <a:buNone/>
            </a:pPr>
            <a:endParaRPr lang="en-GB" dirty="0"/>
          </a:p>
          <a:p>
            <a:pPr marL="0" indent="0">
              <a:buNone/>
            </a:pPr>
            <a:r>
              <a:rPr lang="en-GB" dirty="0" smtClean="0"/>
              <a:t>Your </a:t>
            </a:r>
            <a:r>
              <a:rPr lang="en-GB" dirty="0"/>
              <a:t>advert can contain drawings, phrases or anything else to get the message across about the personal qualities </a:t>
            </a:r>
            <a:r>
              <a:rPr lang="en-GB" dirty="0" smtClean="0"/>
              <a:t>you </a:t>
            </a:r>
            <a:r>
              <a:rPr lang="en-GB" dirty="0"/>
              <a:t>can offer in </a:t>
            </a:r>
            <a:r>
              <a:rPr lang="en-GB" dirty="0" smtClean="0"/>
              <a:t>friendship</a:t>
            </a:r>
          </a:p>
          <a:p>
            <a:pPr marL="0" indent="0">
              <a:buNone/>
            </a:pPr>
            <a:endParaRPr lang="en-GB" dirty="0"/>
          </a:p>
          <a:p>
            <a:pPr marL="0" indent="0">
              <a:buNone/>
            </a:pPr>
            <a:r>
              <a:rPr lang="en-GB" dirty="0" smtClean="0"/>
              <a:t>The </a:t>
            </a:r>
            <a:r>
              <a:rPr lang="en-GB" dirty="0"/>
              <a:t>content can contain the sort of person </a:t>
            </a:r>
            <a:r>
              <a:rPr lang="en-GB" dirty="0" smtClean="0"/>
              <a:t>you </a:t>
            </a:r>
            <a:r>
              <a:rPr lang="en-GB" dirty="0"/>
              <a:t>are as well as hobbies and </a:t>
            </a:r>
            <a:r>
              <a:rPr lang="en-GB" dirty="0" smtClean="0"/>
              <a:t>interests</a:t>
            </a:r>
          </a:p>
          <a:p>
            <a:pPr marL="0" indent="0">
              <a:buNone/>
            </a:pPr>
            <a:endParaRPr lang="en-GB" dirty="0"/>
          </a:p>
          <a:p>
            <a:pPr marL="0" indent="0">
              <a:buNone/>
            </a:pPr>
            <a:r>
              <a:rPr lang="en-GB" dirty="0"/>
              <a:t>Can you come up with a slogan to sum you up – ask a friend for ideas</a:t>
            </a:r>
          </a:p>
          <a:p>
            <a:pPr marL="0" indent="0">
              <a:buNone/>
            </a:pPr>
            <a:endParaRPr lang="en-GB" dirty="0"/>
          </a:p>
          <a:p>
            <a:endParaRPr lang="en-GB" dirty="0"/>
          </a:p>
        </p:txBody>
      </p:sp>
    </p:spTree>
    <p:extLst>
      <p:ext uri="{BB962C8B-B14F-4D97-AF65-F5344CB8AC3E}">
        <p14:creationId xmlns:p14="http://schemas.microsoft.com/office/powerpoint/2010/main" val="41869912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3239591" cy="253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207864" y="260350"/>
            <a:ext cx="3529013" cy="1081088"/>
          </a:xfrm>
          <a:solidFill>
            <a:schemeClr val="accent2">
              <a:lumMod val="20000"/>
              <a:lumOff val="80000"/>
            </a:schemeClr>
          </a:solidFill>
          <a:ln>
            <a:solidFill>
              <a:schemeClr val="bg1"/>
            </a:solidFill>
          </a:ln>
        </p:spPr>
        <p:txBody>
          <a:bodyPr rtlCol="0">
            <a:noAutofit/>
          </a:bodyPr>
          <a:lstStyle/>
          <a:p>
            <a:pPr eaLnBrk="1" fontAlgn="auto" hangingPunct="1">
              <a:spcAft>
                <a:spcPts val="0"/>
              </a:spcAft>
              <a:defRPr/>
            </a:pPr>
            <a:r>
              <a:rPr lang="en-GB" sz="6600" dirty="0" smtClean="0">
                <a:latin typeface="Freestyle Script" pitchFamily="66" charset="0"/>
              </a:rPr>
              <a:t>7 Relationships</a:t>
            </a:r>
            <a:endParaRPr lang="en-US" sz="6600" dirty="0" smtClean="0">
              <a:latin typeface="Freestyle Script" pitchFamily="66" charset="0"/>
            </a:endParaRPr>
          </a:p>
        </p:txBody>
      </p:sp>
      <p:sp>
        <p:nvSpPr>
          <p:cNvPr id="3" name="Subtitle 2"/>
          <p:cNvSpPr>
            <a:spLocks noGrp="1"/>
          </p:cNvSpPr>
          <p:nvPr>
            <p:ph type="subTitle" idx="1"/>
          </p:nvPr>
        </p:nvSpPr>
        <p:spPr>
          <a:xfrm>
            <a:off x="468314" y="4653136"/>
            <a:ext cx="8280574" cy="1871489"/>
          </a:xfrm>
          <a:solidFill>
            <a:schemeClr val="bg1">
              <a:lumMod val="85000"/>
            </a:schemeClr>
          </a:solidFill>
        </p:spPr>
        <p:txBody>
          <a:bodyPr rtlCol="0">
            <a:normAutofit fontScale="85000" lnSpcReduction="20000"/>
          </a:bodyPr>
          <a:lstStyle/>
          <a:p>
            <a:pPr algn="l"/>
            <a:r>
              <a:rPr lang="en-GB" sz="2800" dirty="0" smtClean="0"/>
              <a:t>Success </a:t>
            </a:r>
            <a:r>
              <a:rPr lang="en-GB" sz="2800" dirty="0"/>
              <a:t>criteria:</a:t>
            </a:r>
          </a:p>
          <a:p>
            <a:pPr marL="457200" indent="-457200" algn="l">
              <a:buFont typeface="Arial" pitchFamily="34" charset="0"/>
              <a:buChar char="•"/>
            </a:pPr>
            <a:r>
              <a:rPr lang="en-GB" sz="2800" dirty="0"/>
              <a:t>Students will take part in a series of discussion activities reflecting on a range of different relationships</a:t>
            </a:r>
          </a:p>
          <a:p>
            <a:pPr marL="457200" indent="-457200" algn="l">
              <a:buFont typeface="Arial" pitchFamily="34" charset="0"/>
              <a:buChar char="•"/>
            </a:pPr>
            <a:r>
              <a:rPr lang="en-GB" sz="2800" dirty="0"/>
              <a:t>Student offer suggestions the good things about relationships and what can be difficult about relationships</a:t>
            </a:r>
          </a:p>
          <a:p>
            <a:pPr marL="457200" indent="-457200" algn="l" eaLnBrk="1" fontAlgn="auto" hangingPunct="1">
              <a:spcAft>
                <a:spcPts val="0"/>
              </a:spcAft>
              <a:buFont typeface="Arial" pitchFamily="34" charset="0"/>
              <a:buChar char="•"/>
              <a:defRPr/>
            </a:pPr>
            <a:endParaRPr lang="en-US" dirty="0" smtClean="0"/>
          </a:p>
        </p:txBody>
      </p:sp>
      <p:sp>
        <p:nvSpPr>
          <p:cNvPr id="5" name="Subtitle 2"/>
          <p:cNvSpPr txBox="1">
            <a:spLocks/>
          </p:cNvSpPr>
          <p:nvPr/>
        </p:nvSpPr>
        <p:spPr>
          <a:xfrm>
            <a:off x="2987824" y="1484785"/>
            <a:ext cx="5761063" cy="3024336"/>
          </a:xfrm>
          <a:prstGeom prst="rect">
            <a:avLst/>
          </a:prstGeom>
          <a:solidFill>
            <a:schemeClr val="bg1">
              <a:lumMod val="85000"/>
            </a:schemeClr>
          </a:solidFill>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sz="3300" dirty="0" smtClean="0"/>
              <a:t>Learning Objective:</a:t>
            </a:r>
          </a:p>
          <a:p>
            <a:pPr marL="457200" indent="-457200" algn="l">
              <a:buFont typeface="Arial" pitchFamily="34" charset="0"/>
              <a:buChar char="•"/>
              <a:defRPr/>
            </a:pPr>
            <a:endParaRPr lang="en-GB" sz="3300" dirty="0" smtClean="0"/>
          </a:p>
          <a:p>
            <a:pPr marL="457200" lvl="0" indent="-457200" algn="l">
              <a:buFont typeface="Arial" pitchFamily="34" charset="0"/>
              <a:buChar char="•"/>
              <a:defRPr/>
            </a:pPr>
            <a:r>
              <a:rPr lang="en-GB" sz="3300" dirty="0"/>
              <a:t>To recognise different types of relationships, including those within families, friendships, romantic or intimate relationships and the factors that can affect these (including age, gender, power and interests) </a:t>
            </a:r>
          </a:p>
          <a:p>
            <a:pPr marL="457200" indent="-457200" algn="l">
              <a:buFont typeface="Arial" pitchFamily="34" charset="0"/>
              <a:buChar char="•"/>
              <a:defRPr/>
            </a:pPr>
            <a:r>
              <a:rPr lang="en-GB" sz="3300" dirty="0" smtClean="0"/>
              <a:t>To recognise the qualities and behaviours they should expect and exhibit in a wide variety of positive relationships (including teams, class, friendships etc.) </a:t>
            </a:r>
          </a:p>
          <a:p>
            <a:pPr marL="457200" indent="-457200" algn="l">
              <a:buFont typeface="Arial" pitchFamily="34" charset="0"/>
              <a:buChar char="•"/>
              <a:defRPr/>
            </a:pPr>
            <a:r>
              <a:rPr lang="en-GB" sz="3300" dirty="0" smtClean="0"/>
              <a:t>To explore the range of positive qualities people bring to relationships </a:t>
            </a:r>
          </a:p>
          <a:p>
            <a:pPr algn="l"/>
            <a:endParaRPr lang="en-GB" sz="2800" dirty="0" smtClean="0"/>
          </a:p>
          <a:p>
            <a:pPr>
              <a:defRPr/>
            </a:pPr>
            <a:endParaRPr lang="en-US" dirty="0" smtClean="0"/>
          </a:p>
        </p:txBody>
      </p:sp>
    </p:spTree>
    <p:extLst>
      <p:ext uri="{BB962C8B-B14F-4D97-AF65-F5344CB8AC3E}">
        <p14:creationId xmlns:p14="http://schemas.microsoft.com/office/powerpoint/2010/main" val="9702577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1066800"/>
          </a:xfrm>
          <a:solidFill>
            <a:srgbClr val="DCC4EA"/>
          </a:solidFill>
        </p:spPr>
        <p:txBody>
          <a:bodyPr rtlCol="0">
            <a:normAutofit fontScale="90000"/>
          </a:bodyPr>
          <a:lstStyle/>
          <a:p>
            <a:pPr eaLnBrk="1" fontAlgn="auto" hangingPunct="1">
              <a:spcAft>
                <a:spcPts val="0"/>
              </a:spcAft>
              <a:defRPr/>
            </a:pPr>
            <a:r>
              <a:rPr lang="en-GB" sz="4000" dirty="0" smtClean="0"/>
              <a:t>Starter - There are lots of different types of Relationships</a:t>
            </a:r>
          </a:p>
        </p:txBody>
      </p:sp>
      <p:sp>
        <p:nvSpPr>
          <p:cNvPr id="3075" name="Rectangle 3"/>
          <p:cNvSpPr>
            <a:spLocks noGrp="1" noChangeArrowheads="1"/>
          </p:cNvSpPr>
          <p:nvPr>
            <p:ph type="body" idx="1"/>
          </p:nvPr>
        </p:nvSpPr>
        <p:spPr>
          <a:xfrm>
            <a:off x="457200" y="1484313"/>
            <a:ext cx="8229600" cy="1081087"/>
          </a:xfrm>
        </p:spPr>
        <p:txBody>
          <a:bodyPr/>
          <a:lstStyle/>
          <a:p>
            <a:pPr eaLnBrk="1" hangingPunct="1"/>
            <a:r>
              <a:rPr lang="en-GB" smtClean="0"/>
              <a:t>Examples….</a:t>
            </a:r>
            <a:r>
              <a:rPr lang="en-GB" sz="2400" smtClean="0"/>
              <a:t>Relationships with friends</a:t>
            </a:r>
          </a:p>
          <a:p>
            <a:pPr lvl="4" eaLnBrk="1" hangingPunct="1">
              <a:buFont typeface="Arial" charset="0"/>
              <a:buNone/>
            </a:pPr>
            <a:r>
              <a:rPr lang="en-GB" sz="2400" smtClean="0"/>
              <a:t>        Relationships with parents</a:t>
            </a:r>
          </a:p>
          <a:p>
            <a:pPr lvl="4" eaLnBrk="1" hangingPunct="1">
              <a:buFontTx/>
              <a:buNone/>
            </a:pPr>
            <a:endParaRPr lang="en-GB" smtClean="0"/>
          </a:p>
          <a:p>
            <a:pPr lvl="4" eaLnBrk="1" hangingPunct="1"/>
            <a:endParaRPr lang="en-GB" smtClean="0"/>
          </a:p>
        </p:txBody>
      </p:sp>
      <p:sp>
        <p:nvSpPr>
          <p:cNvPr id="3076" name="Rectangle 4"/>
          <p:cNvSpPr>
            <a:spLocks noChangeArrowheads="1"/>
          </p:cNvSpPr>
          <p:nvPr/>
        </p:nvSpPr>
        <p:spPr bwMode="auto">
          <a:xfrm>
            <a:off x="323850" y="2708275"/>
            <a:ext cx="8583613" cy="1225550"/>
          </a:xfrm>
          <a:prstGeom prst="rect">
            <a:avLst/>
          </a:prstGeom>
          <a:solidFill>
            <a:schemeClr val="accent1"/>
          </a:solidFill>
          <a:ln w="9525">
            <a:solidFill>
              <a:schemeClr val="tx1"/>
            </a:solidFill>
            <a:miter lim="800000"/>
            <a:headEnd/>
            <a:tailEnd/>
          </a:ln>
        </p:spPr>
        <p:txBody>
          <a:bodyPr wrap="none" anchor="ctr"/>
          <a:lstStyle/>
          <a:p>
            <a:pPr algn="ctr"/>
            <a:r>
              <a:rPr lang="en-GB" sz="2400" dirty="0">
                <a:latin typeface="Comic Sans MS" pitchFamily="66" charset="0"/>
              </a:rPr>
              <a:t>In pairs, write down as many different types of </a:t>
            </a:r>
          </a:p>
          <a:p>
            <a:pPr algn="ctr"/>
            <a:r>
              <a:rPr lang="en-GB" sz="2400" dirty="0">
                <a:latin typeface="Comic Sans MS" pitchFamily="66" charset="0"/>
              </a:rPr>
              <a:t>relationships that you can </a:t>
            </a:r>
            <a:r>
              <a:rPr lang="en-GB" sz="2400" dirty="0" smtClean="0">
                <a:latin typeface="Comic Sans MS" pitchFamily="66" charset="0"/>
              </a:rPr>
              <a:t>have </a:t>
            </a:r>
            <a:r>
              <a:rPr lang="en-GB" sz="2400" dirty="0">
                <a:latin typeface="Comic Sans MS" pitchFamily="66" charset="0"/>
              </a:rPr>
              <a:t>with other people </a:t>
            </a:r>
            <a:endParaRPr lang="en-GB" sz="2400" dirty="0" smtClean="0">
              <a:latin typeface="Comic Sans MS" pitchFamily="66" charset="0"/>
            </a:endParaRPr>
          </a:p>
          <a:p>
            <a:pPr algn="ctr"/>
            <a:r>
              <a:rPr lang="en-GB" sz="2400" dirty="0" smtClean="0">
                <a:latin typeface="Comic Sans MS" pitchFamily="66" charset="0"/>
              </a:rPr>
              <a:t>that </a:t>
            </a:r>
            <a:r>
              <a:rPr lang="en-GB" sz="2400" dirty="0">
                <a:latin typeface="Comic Sans MS" pitchFamily="66" charset="0"/>
              </a:rPr>
              <a:t>you can think </a:t>
            </a:r>
            <a:r>
              <a:rPr lang="en-GB" sz="2400" dirty="0" smtClean="0">
                <a:latin typeface="Comic Sans MS" pitchFamily="66" charset="0"/>
              </a:rPr>
              <a:t>of</a:t>
            </a:r>
            <a:endParaRPr lang="en-GB" sz="2400" dirty="0">
              <a:latin typeface="Comic Sans MS" pitchFamily="66" charset="0"/>
            </a:endParaRPr>
          </a:p>
        </p:txBody>
      </p:sp>
      <p:pic>
        <p:nvPicPr>
          <p:cNvPr id="30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4094163"/>
            <a:ext cx="3030537"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31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850" y="260350"/>
            <a:ext cx="8424863" cy="993775"/>
          </a:xfrm>
          <a:solidFill>
            <a:schemeClr val="folHlink"/>
          </a:solidFill>
        </p:spPr>
        <p:txBody>
          <a:bodyPr/>
          <a:lstStyle/>
          <a:p>
            <a:pPr eaLnBrk="1" hangingPunct="1"/>
            <a:r>
              <a:rPr lang="en-GB" sz="3600" smtClean="0">
                <a:latin typeface="Comic Sans MS" pitchFamily="66" charset="0"/>
              </a:rPr>
              <a:t>How many of these did you think of?</a:t>
            </a:r>
          </a:p>
        </p:txBody>
      </p:sp>
      <p:sp>
        <p:nvSpPr>
          <p:cNvPr id="4099" name="Rectangle 3"/>
          <p:cNvSpPr>
            <a:spLocks noGrp="1" noChangeArrowheads="1"/>
          </p:cNvSpPr>
          <p:nvPr>
            <p:ph type="body" idx="1"/>
          </p:nvPr>
        </p:nvSpPr>
        <p:spPr>
          <a:xfrm>
            <a:off x="250825" y="1412875"/>
            <a:ext cx="4176713" cy="5184775"/>
          </a:xfrm>
          <a:solidFill>
            <a:srgbClr val="DCC4EA"/>
          </a:solidFill>
        </p:spPr>
        <p:txBody>
          <a:bodyPr>
            <a:normAutofit lnSpcReduction="10000"/>
          </a:bodyPr>
          <a:lstStyle/>
          <a:p>
            <a:pPr eaLnBrk="1" hangingPunct="1">
              <a:lnSpc>
                <a:spcPct val="80000"/>
              </a:lnSpc>
            </a:pPr>
            <a:endParaRPr lang="en-GB" sz="1800" dirty="0" smtClean="0">
              <a:latin typeface="Comic Sans MS" pitchFamily="66" charset="0"/>
            </a:endParaRPr>
          </a:p>
          <a:p>
            <a:pPr eaLnBrk="1" hangingPunct="1">
              <a:lnSpc>
                <a:spcPct val="80000"/>
              </a:lnSpc>
            </a:pPr>
            <a:r>
              <a:rPr lang="en-GB" sz="1800" dirty="0" smtClean="0">
                <a:latin typeface="Comic Sans MS" pitchFamily="66" charset="0"/>
              </a:rPr>
              <a:t>Friends</a:t>
            </a:r>
          </a:p>
          <a:p>
            <a:pPr eaLnBrk="1" hangingPunct="1">
              <a:lnSpc>
                <a:spcPct val="80000"/>
              </a:lnSpc>
            </a:pPr>
            <a:r>
              <a:rPr lang="en-GB" sz="1800" dirty="0" smtClean="0">
                <a:latin typeface="Comic Sans MS" pitchFamily="66" charset="0"/>
              </a:rPr>
              <a:t>Families</a:t>
            </a:r>
          </a:p>
          <a:p>
            <a:pPr eaLnBrk="1" hangingPunct="1">
              <a:lnSpc>
                <a:spcPct val="80000"/>
              </a:lnSpc>
            </a:pPr>
            <a:r>
              <a:rPr lang="en-GB" sz="1800" dirty="0" smtClean="0">
                <a:latin typeface="Comic Sans MS" pitchFamily="66" charset="0"/>
              </a:rPr>
              <a:t>Neighbours</a:t>
            </a:r>
          </a:p>
          <a:p>
            <a:pPr eaLnBrk="1" hangingPunct="1">
              <a:lnSpc>
                <a:spcPct val="80000"/>
              </a:lnSpc>
            </a:pPr>
            <a:r>
              <a:rPr lang="en-GB" sz="1800" dirty="0" smtClean="0">
                <a:latin typeface="Comic Sans MS" pitchFamily="66" charset="0"/>
              </a:rPr>
              <a:t>Boyfriends/girlfriends</a:t>
            </a:r>
          </a:p>
          <a:p>
            <a:pPr eaLnBrk="1" hangingPunct="1">
              <a:lnSpc>
                <a:spcPct val="80000"/>
              </a:lnSpc>
            </a:pPr>
            <a:r>
              <a:rPr lang="en-GB" sz="1800" dirty="0" smtClean="0">
                <a:latin typeface="Comic Sans MS" pitchFamily="66" charset="0"/>
              </a:rPr>
              <a:t>Parents</a:t>
            </a:r>
          </a:p>
          <a:p>
            <a:pPr eaLnBrk="1" hangingPunct="1">
              <a:lnSpc>
                <a:spcPct val="80000"/>
              </a:lnSpc>
            </a:pPr>
            <a:r>
              <a:rPr lang="en-GB" sz="1800" dirty="0" smtClean="0">
                <a:latin typeface="Comic Sans MS" pitchFamily="66" charset="0"/>
              </a:rPr>
              <a:t>Teachers</a:t>
            </a:r>
          </a:p>
          <a:p>
            <a:pPr eaLnBrk="1" hangingPunct="1">
              <a:lnSpc>
                <a:spcPct val="80000"/>
              </a:lnSpc>
            </a:pPr>
            <a:r>
              <a:rPr lang="en-GB" sz="1800" dirty="0" smtClean="0">
                <a:latin typeface="Comic Sans MS" pitchFamily="66" charset="0"/>
              </a:rPr>
              <a:t>Sisters/brothers</a:t>
            </a:r>
          </a:p>
          <a:p>
            <a:pPr eaLnBrk="1" hangingPunct="1">
              <a:lnSpc>
                <a:spcPct val="80000"/>
              </a:lnSpc>
            </a:pPr>
            <a:r>
              <a:rPr lang="en-GB" sz="1800" dirty="0" smtClean="0">
                <a:latin typeface="Comic Sans MS" pitchFamily="66" charset="0"/>
              </a:rPr>
              <a:t>Aunts/uncles</a:t>
            </a:r>
          </a:p>
          <a:p>
            <a:pPr eaLnBrk="1" hangingPunct="1">
              <a:lnSpc>
                <a:spcPct val="80000"/>
              </a:lnSpc>
            </a:pPr>
            <a:r>
              <a:rPr lang="en-GB" sz="1800" dirty="0" smtClean="0">
                <a:latin typeface="Comic Sans MS" pitchFamily="66" charset="0"/>
              </a:rPr>
              <a:t>Doctors/dentists</a:t>
            </a:r>
          </a:p>
          <a:p>
            <a:pPr eaLnBrk="1" hangingPunct="1">
              <a:lnSpc>
                <a:spcPct val="80000"/>
              </a:lnSpc>
            </a:pPr>
            <a:r>
              <a:rPr lang="en-GB" sz="1800" dirty="0" smtClean="0">
                <a:latin typeface="Comic Sans MS" pitchFamily="66" charset="0"/>
              </a:rPr>
              <a:t>Librarians</a:t>
            </a:r>
          </a:p>
          <a:p>
            <a:pPr eaLnBrk="1" hangingPunct="1">
              <a:lnSpc>
                <a:spcPct val="80000"/>
              </a:lnSpc>
            </a:pPr>
            <a:r>
              <a:rPr lang="en-GB" sz="1800" dirty="0" smtClean="0">
                <a:latin typeface="Comic Sans MS" pitchFamily="66" charset="0"/>
              </a:rPr>
              <a:t>Shopkeeper</a:t>
            </a:r>
          </a:p>
          <a:p>
            <a:pPr eaLnBrk="1" hangingPunct="1">
              <a:lnSpc>
                <a:spcPct val="80000"/>
              </a:lnSpc>
            </a:pPr>
            <a:r>
              <a:rPr lang="en-GB" sz="1800" dirty="0" smtClean="0">
                <a:latin typeface="Comic Sans MS" pitchFamily="66" charset="0"/>
              </a:rPr>
              <a:t>Postman</a:t>
            </a:r>
          </a:p>
          <a:p>
            <a:pPr eaLnBrk="1" hangingPunct="1">
              <a:lnSpc>
                <a:spcPct val="80000"/>
              </a:lnSpc>
            </a:pPr>
            <a:r>
              <a:rPr lang="en-GB" sz="1800" dirty="0" smtClean="0">
                <a:latin typeface="Comic Sans MS" pitchFamily="66" charset="0"/>
              </a:rPr>
              <a:t>Lollipop man</a:t>
            </a:r>
          </a:p>
          <a:p>
            <a:pPr eaLnBrk="1" hangingPunct="1">
              <a:lnSpc>
                <a:spcPct val="80000"/>
              </a:lnSpc>
            </a:pPr>
            <a:r>
              <a:rPr lang="en-GB" sz="1800" dirty="0" smtClean="0">
                <a:latin typeface="Comic Sans MS" pitchFamily="66" charset="0"/>
              </a:rPr>
              <a:t>Local policeman</a:t>
            </a:r>
          </a:p>
          <a:p>
            <a:pPr eaLnBrk="1" hangingPunct="1">
              <a:lnSpc>
                <a:spcPct val="80000"/>
              </a:lnSpc>
            </a:pPr>
            <a:r>
              <a:rPr lang="en-GB" sz="1800" dirty="0" smtClean="0">
                <a:latin typeface="Comic Sans MS" pitchFamily="66" charset="0"/>
              </a:rPr>
              <a:t>Social worker</a:t>
            </a:r>
          </a:p>
          <a:p>
            <a:pPr eaLnBrk="1" hangingPunct="1">
              <a:lnSpc>
                <a:spcPct val="80000"/>
              </a:lnSpc>
            </a:pPr>
            <a:r>
              <a:rPr lang="en-GB" sz="1800" dirty="0" smtClean="0">
                <a:latin typeface="Comic Sans MS" pitchFamily="66" charset="0"/>
              </a:rPr>
              <a:t>Youth group leader </a:t>
            </a:r>
          </a:p>
          <a:p>
            <a:pPr eaLnBrk="1" hangingPunct="1">
              <a:lnSpc>
                <a:spcPct val="80000"/>
              </a:lnSpc>
            </a:pPr>
            <a:r>
              <a:rPr lang="en-GB" sz="1800" dirty="0" smtClean="0">
                <a:latin typeface="Comic Sans MS" pitchFamily="66" charset="0"/>
              </a:rPr>
              <a:t>scouts/guides leader</a:t>
            </a:r>
          </a:p>
          <a:p>
            <a:pPr eaLnBrk="1" hangingPunct="1">
              <a:lnSpc>
                <a:spcPct val="80000"/>
              </a:lnSpc>
            </a:pPr>
            <a:r>
              <a:rPr lang="en-GB" sz="1800" dirty="0" smtClean="0">
                <a:latin typeface="Comic Sans MS" pitchFamily="66" charset="0"/>
              </a:rPr>
              <a:t>Sports coach</a:t>
            </a:r>
          </a:p>
          <a:p>
            <a:pPr eaLnBrk="1" hangingPunct="1">
              <a:lnSpc>
                <a:spcPct val="80000"/>
              </a:lnSpc>
            </a:pPr>
            <a:r>
              <a:rPr lang="en-GB" sz="1800" dirty="0" smtClean="0">
                <a:latin typeface="Comic Sans MS" pitchFamily="66" charset="0"/>
              </a:rPr>
              <a:t>Pets </a:t>
            </a:r>
          </a:p>
        </p:txBody>
      </p:sp>
      <p:sp>
        <p:nvSpPr>
          <p:cNvPr id="4100" name="Text Box 4"/>
          <p:cNvSpPr txBox="1">
            <a:spLocks noChangeArrowheads="1"/>
          </p:cNvSpPr>
          <p:nvPr/>
        </p:nvSpPr>
        <p:spPr bwMode="auto">
          <a:xfrm>
            <a:off x="5181600" y="1600200"/>
            <a:ext cx="2838450" cy="3667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atin typeface="Calibri" pitchFamily="34" charset="0"/>
              </a:rPr>
              <a:t>Did you have any others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4010" y="2809874"/>
            <a:ext cx="3048000" cy="2390775"/>
          </a:xfrm>
          <a:prstGeom prst="rect">
            <a:avLst/>
          </a:prstGeom>
        </p:spPr>
      </p:pic>
    </p:spTree>
    <p:extLst>
      <p:ext uri="{BB962C8B-B14F-4D97-AF65-F5344CB8AC3E}">
        <p14:creationId xmlns:p14="http://schemas.microsoft.com/office/powerpoint/2010/main" val="553807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3456384" cy="1143000"/>
          </a:xfrm>
        </p:spPr>
        <p:txBody>
          <a:bodyPr/>
          <a:lstStyle/>
          <a:p>
            <a:pPr algn="l"/>
            <a:r>
              <a:rPr lang="en-GB" dirty="0" smtClean="0"/>
              <a:t>People Search</a:t>
            </a:r>
            <a:endParaRPr lang="en-GB" dirty="0"/>
          </a:p>
        </p:txBody>
      </p:sp>
      <p:sp>
        <p:nvSpPr>
          <p:cNvPr id="3" name="Content Placeholder 2"/>
          <p:cNvSpPr>
            <a:spLocks noGrp="1"/>
          </p:cNvSpPr>
          <p:nvPr>
            <p:ph idx="1"/>
          </p:nvPr>
        </p:nvSpPr>
        <p:spPr>
          <a:xfrm>
            <a:off x="467544" y="1412776"/>
            <a:ext cx="8229600" cy="5256584"/>
          </a:xfrm>
        </p:spPr>
        <p:txBody>
          <a:bodyPr>
            <a:normAutofit fontScale="70000" lnSpcReduction="20000"/>
          </a:bodyPr>
          <a:lstStyle/>
          <a:p>
            <a:pPr marL="0" indent="0">
              <a:buNone/>
            </a:pPr>
            <a:r>
              <a:rPr lang="en-GB" dirty="0" smtClean="0"/>
              <a:t>Find the </a:t>
            </a:r>
            <a:r>
              <a:rPr lang="en-GB" dirty="0"/>
              <a:t>‘People Search’ </a:t>
            </a:r>
            <a:r>
              <a:rPr lang="en-GB" dirty="0" smtClean="0"/>
              <a:t>grid in </a:t>
            </a:r>
          </a:p>
          <a:p>
            <a:pPr marL="0" indent="0">
              <a:buNone/>
            </a:pPr>
            <a:r>
              <a:rPr lang="en-GB" dirty="0" smtClean="0"/>
              <a:t>your booklet</a:t>
            </a:r>
            <a:endParaRPr lang="en-GB" dirty="0"/>
          </a:p>
          <a:p>
            <a:pPr marL="0" indent="0">
              <a:buNone/>
            </a:pPr>
            <a:endParaRPr lang="en-GB" dirty="0"/>
          </a:p>
          <a:p>
            <a:pPr marL="0" indent="0">
              <a:buNone/>
            </a:pPr>
            <a:r>
              <a:rPr lang="en-GB" dirty="0"/>
              <a:t>The aim </a:t>
            </a:r>
            <a:r>
              <a:rPr lang="en-GB" dirty="0" smtClean="0"/>
              <a:t>is </a:t>
            </a:r>
            <a:r>
              <a:rPr lang="en-GB" dirty="0"/>
              <a:t>to get 9 different names </a:t>
            </a:r>
            <a:endParaRPr lang="en-GB" dirty="0" smtClean="0"/>
          </a:p>
          <a:p>
            <a:pPr marL="0" indent="0">
              <a:buNone/>
            </a:pPr>
            <a:r>
              <a:rPr lang="en-GB" dirty="0" smtClean="0"/>
              <a:t>(</a:t>
            </a:r>
            <a:r>
              <a:rPr lang="en-GB" dirty="0"/>
              <a:t>to include surnames) in response to </a:t>
            </a:r>
            <a:endParaRPr lang="en-GB" dirty="0" smtClean="0"/>
          </a:p>
          <a:p>
            <a:pPr marL="0" indent="0">
              <a:buNone/>
            </a:pPr>
            <a:r>
              <a:rPr lang="en-GB" dirty="0" smtClean="0"/>
              <a:t>each </a:t>
            </a:r>
            <a:r>
              <a:rPr lang="en-GB" dirty="0"/>
              <a:t>of the items on the </a:t>
            </a:r>
            <a:r>
              <a:rPr lang="en-GB" dirty="0" smtClean="0"/>
              <a:t>sheet</a:t>
            </a:r>
            <a:endParaRPr lang="en-GB" dirty="0"/>
          </a:p>
          <a:p>
            <a:pPr marL="0" indent="0">
              <a:buNone/>
            </a:pPr>
            <a:endParaRPr lang="en-GB" dirty="0" smtClean="0"/>
          </a:p>
          <a:p>
            <a:pPr marL="0" indent="0">
              <a:buNone/>
            </a:pPr>
            <a:r>
              <a:rPr lang="en-GB" smtClean="0"/>
              <a:t>You cannot </a:t>
            </a:r>
            <a:r>
              <a:rPr lang="en-GB" dirty="0"/>
              <a:t>ask someone a question if someone else is speaking to them and can only ask someone one question at a </a:t>
            </a:r>
            <a:r>
              <a:rPr lang="en-GB" dirty="0" smtClean="0"/>
              <a:t>time</a:t>
            </a:r>
          </a:p>
          <a:p>
            <a:pPr marL="0" indent="0">
              <a:buNone/>
            </a:pPr>
            <a:endParaRPr lang="en-GB" dirty="0"/>
          </a:p>
          <a:p>
            <a:pPr marL="0" indent="0">
              <a:buNone/>
            </a:pPr>
            <a:r>
              <a:rPr lang="en-GB" dirty="0" smtClean="0"/>
              <a:t>When you have completed </a:t>
            </a:r>
            <a:r>
              <a:rPr lang="en-GB" dirty="0"/>
              <a:t>all the </a:t>
            </a:r>
            <a:r>
              <a:rPr lang="en-GB" dirty="0" smtClean="0"/>
              <a:t>boxes </a:t>
            </a:r>
            <a:r>
              <a:rPr lang="en-GB" dirty="0"/>
              <a:t>shout ‘finished’ and sit down in </a:t>
            </a:r>
            <a:r>
              <a:rPr lang="en-GB" dirty="0" smtClean="0"/>
              <a:t>your seat</a:t>
            </a:r>
          </a:p>
          <a:p>
            <a:pPr marL="0" indent="0">
              <a:buNone/>
            </a:pPr>
            <a:endParaRPr lang="en-GB" dirty="0"/>
          </a:p>
          <a:p>
            <a:pPr marL="0" indent="0">
              <a:buNone/>
            </a:pPr>
            <a:r>
              <a:rPr lang="en-GB" dirty="0" smtClean="0"/>
              <a:t>The </a:t>
            </a:r>
            <a:r>
              <a:rPr lang="en-GB" dirty="0"/>
              <a:t>search is over when everyone completes the </a:t>
            </a:r>
            <a:r>
              <a:rPr lang="en-GB" dirty="0" smtClean="0"/>
              <a:t>sheet and returns </a:t>
            </a:r>
            <a:r>
              <a:rPr lang="en-GB" dirty="0"/>
              <a:t>to their </a:t>
            </a:r>
            <a:r>
              <a:rPr lang="en-GB" dirty="0" smtClean="0"/>
              <a:t>seat</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688132"/>
            <a:ext cx="3587552" cy="2684684"/>
          </a:xfrm>
          <a:prstGeom prst="rect">
            <a:avLst/>
          </a:prstGeom>
        </p:spPr>
      </p:pic>
    </p:spTree>
    <p:extLst>
      <p:ext uri="{BB962C8B-B14F-4D97-AF65-F5344CB8AC3E}">
        <p14:creationId xmlns:p14="http://schemas.microsoft.com/office/powerpoint/2010/main" val="38065213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chemeClr val="accent1"/>
          </a:solidFill>
        </p:spPr>
        <p:txBody>
          <a:bodyPr>
            <a:normAutofit fontScale="90000"/>
          </a:bodyPr>
          <a:lstStyle/>
          <a:p>
            <a:pPr eaLnBrk="1" hangingPunct="1"/>
            <a:r>
              <a:rPr lang="en-GB" smtClean="0"/>
              <a:t>Task 1 - Different types of relationships</a:t>
            </a:r>
          </a:p>
        </p:txBody>
      </p:sp>
      <p:sp>
        <p:nvSpPr>
          <p:cNvPr id="5123" name="Rectangle 3"/>
          <p:cNvSpPr>
            <a:spLocks noGrp="1" noChangeArrowheads="1"/>
          </p:cNvSpPr>
          <p:nvPr>
            <p:ph type="body" idx="1"/>
          </p:nvPr>
        </p:nvSpPr>
        <p:spPr>
          <a:xfrm>
            <a:off x="457200" y="1600200"/>
            <a:ext cx="8229600" cy="2819400"/>
          </a:xfrm>
          <a:solidFill>
            <a:srgbClr val="DCC4EA"/>
          </a:solidFill>
        </p:spPr>
        <p:txBody>
          <a:bodyPr/>
          <a:lstStyle/>
          <a:p>
            <a:pPr eaLnBrk="1" hangingPunct="1"/>
            <a:r>
              <a:rPr lang="en-GB" dirty="0" smtClean="0"/>
              <a:t>Is there a difference between a relationship and a friendship?</a:t>
            </a:r>
          </a:p>
          <a:p>
            <a:pPr eaLnBrk="1" hangingPunct="1"/>
            <a:endParaRPr lang="en-GB" dirty="0" smtClean="0"/>
          </a:p>
          <a:p>
            <a:pPr eaLnBrk="1" hangingPunct="1"/>
            <a:r>
              <a:rPr lang="en-GB" dirty="0" smtClean="0"/>
              <a:t>What are the differences?</a:t>
            </a:r>
          </a:p>
        </p:txBody>
      </p:sp>
      <p:pic>
        <p:nvPicPr>
          <p:cNvPr id="5124" name="Picture 7" descr="open-relation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581525"/>
            <a:ext cx="3071813"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4581525"/>
            <a:ext cx="24304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581525"/>
            <a:ext cx="209867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161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4876800" cy="1143000"/>
          </a:xfrm>
          <a:solidFill>
            <a:srgbClr val="DCC4EA"/>
          </a:solidFill>
        </p:spPr>
        <p:txBody>
          <a:bodyPr/>
          <a:lstStyle/>
          <a:p>
            <a:pPr eaLnBrk="1" hangingPunct="1"/>
            <a:r>
              <a:rPr lang="en-GB" sz="4000" smtClean="0"/>
              <a:t>Easy Relationships</a:t>
            </a:r>
          </a:p>
        </p:txBody>
      </p:sp>
      <p:sp>
        <p:nvSpPr>
          <p:cNvPr id="6147" name="Rectangle 3"/>
          <p:cNvSpPr>
            <a:spLocks noGrp="1" noChangeArrowheads="1"/>
          </p:cNvSpPr>
          <p:nvPr>
            <p:ph type="body" idx="1"/>
          </p:nvPr>
        </p:nvSpPr>
        <p:spPr>
          <a:xfrm>
            <a:off x="304800" y="4114800"/>
            <a:ext cx="6096000" cy="2438400"/>
          </a:xfrm>
          <a:solidFill>
            <a:schemeClr val="folHlink"/>
          </a:solidFill>
        </p:spPr>
        <p:txBody>
          <a:bodyPr/>
          <a:lstStyle/>
          <a:p>
            <a:pPr eaLnBrk="1" hangingPunct="1">
              <a:lnSpc>
                <a:spcPct val="90000"/>
              </a:lnSpc>
            </a:pPr>
            <a:r>
              <a:rPr lang="en-GB" sz="2400" dirty="0" smtClean="0">
                <a:latin typeface="Kristen ITC" pitchFamily="66" charset="0"/>
              </a:rPr>
              <a:t>Can you think of someone who you get on really well with and you enjoy having a relationship with them</a:t>
            </a:r>
          </a:p>
          <a:p>
            <a:pPr eaLnBrk="1" hangingPunct="1">
              <a:lnSpc>
                <a:spcPct val="90000"/>
              </a:lnSpc>
            </a:pPr>
            <a:endParaRPr lang="en-GB" sz="2400" dirty="0" smtClean="0">
              <a:latin typeface="Kristen ITC" pitchFamily="66" charset="0"/>
            </a:endParaRPr>
          </a:p>
          <a:p>
            <a:pPr eaLnBrk="1" hangingPunct="1">
              <a:lnSpc>
                <a:spcPct val="90000"/>
              </a:lnSpc>
            </a:pPr>
            <a:r>
              <a:rPr lang="en-GB" sz="2400" dirty="0" smtClean="0">
                <a:latin typeface="Kristen ITC" pitchFamily="66" charset="0"/>
              </a:rPr>
              <a:t>What kind of things makes it an ‘easy’ relationship</a:t>
            </a:r>
          </a:p>
        </p:txBody>
      </p:sp>
      <p:pic>
        <p:nvPicPr>
          <p:cNvPr id="6148" name="Picture 5" descr="large_petsafety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524000"/>
            <a:ext cx="37338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68220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4648200" cy="1143000"/>
          </a:xfrm>
          <a:solidFill>
            <a:srgbClr val="DCC4EA"/>
          </a:solidFill>
        </p:spPr>
        <p:txBody>
          <a:bodyPr rtlCol="0">
            <a:normAutofit fontScale="90000"/>
          </a:bodyPr>
          <a:lstStyle/>
          <a:p>
            <a:pPr eaLnBrk="1" fontAlgn="auto" hangingPunct="1">
              <a:spcAft>
                <a:spcPts val="0"/>
              </a:spcAft>
              <a:defRPr/>
            </a:pPr>
            <a:r>
              <a:rPr lang="en-GB" sz="4000" smtClean="0"/>
              <a:t>Difficult Relationships</a:t>
            </a:r>
          </a:p>
        </p:txBody>
      </p:sp>
      <p:sp>
        <p:nvSpPr>
          <p:cNvPr id="7171" name="Rectangle 3"/>
          <p:cNvSpPr>
            <a:spLocks noGrp="1" noChangeArrowheads="1"/>
          </p:cNvSpPr>
          <p:nvPr>
            <p:ph type="body" idx="1"/>
          </p:nvPr>
        </p:nvSpPr>
        <p:spPr>
          <a:xfrm>
            <a:off x="395288" y="2276475"/>
            <a:ext cx="4876800" cy="3352800"/>
          </a:xfrm>
          <a:solidFill>
            <a:schemeClr val="folHlink"/>
          </a:solidFill>
        </p:spPr>
        <p:txBody>
          <a:bodyPr/>
          <a:lstStyle/>
          <a:p>
            <a:pPr eaLnBrk="1" hangingPunct="1"/>
            <a:r>
              <a:rPr lang="en-GB" sz="2800" dirty="0" smtClean="0"/>
              <a:t>Can you think of someone who you don’t get on well with and you don’t enjoy their company.</a:t>
            </a:r>
          </a:p>
          <a:p>
            <a:pPr eaLnBrk="1" hangingPunct="1"/>
            <a:endParaRPr lang="en-GB" sz="2800" dirty="0" smtClean="0"/>
          </a:p>
          <a:p>
            <a:pPr eaLnBrk="1" hangingPunct="1"/>
            <a:r>
              <a:rPr lang="en-GB" sz="2800" dirty="0" smtClean="0"/>
              <a:t>What kind of things make it difficult?</a:t>
            </a:r>
          </a:p>
        </p:txBody>
      </p:sp>
      <p:pic>
        <p:nvPicPr>
          <p:cNvPr id="7172" name="Picture 7" descr="3181451090_5b939063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219200"/>
            <a:ext cx="3240088"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39353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6400800" cy="1143000"/>
          </a:xfrm>
          <a:solidFill>
            <a:schemeClr val="accent1"/>
          </a:solidFill>
        </p:spPr>
        <p:txBody>
          <a:bodyPr/>
          <a:lstStyle/>
          <a:p>
            <a:pPr eaLnBrk="1" hangingPunct="1"/>
            <a:r>
              <a:rPr lang="en-GB" smtClean="0"/>
              <a:t>Romantic Relationships</a:t>
            </a:r>
          </a:p>
        </p:txBody>
      </p:sp>
      <p:sp>
        <p:nvSpPr>
          <p:cNvPr id="8195" name="Rectangle 3"/>
          <p:cNvSpPr>
            <a:spLocks noGrp="1" noChangeArrowheads="1"/>
          </p:cNvSpPr>
          <p:nvPr>
            <p:ph type="body" idx="1"/>
          </p:nvPr>
        </p:nvSpPr>
        <p:spPr>
          <a:xfrm>
            <a:off x="381000" y="1981200"/>
            <a:ext cx="5105400" cy="4038600"/>
          </a:xfrm>
          <a:solidFill>
            <a:srgbClr val="DAC4D7"/>
          </a:solidFill>
        </p:spPr>
        <p:txBody>
          <a:bodyPr/>
          <a:lstStyle/>
          <a:p>
            <a:pPr eaLnBrk="1" hangingPunct="1"/>
            <a:r>
              <a:rPr lang="en-GB" dirty="0" smtClean="0"/>
              <a:t>Can you think of someone who you are ‘attracted’ to</a:t>
            </a:r>
          </a:p>
          <a:p>
            <a:pPr eaLnBrk="1" hangingPunct="1"/>
            <a:endParaRPr lang="en-GB" dirty="0" smtClean="0"/>
          </a:p>
          <a:p>
            <a:pPr eaLnBrk="1" hangingPunct="1"/>
            <a:r>
              <a:rPr lang="en-GB" dirty="0" smtClean="0"/>
              <a:t>What kind of things attracts you to that person?</a:t>
            </a:r>
          </a:p>
          <a:p>
            <a:pPr eaLnBrk="1" hangingPunct="1"/>
            <a:endParaRPr lang="en-GB" dirty="0" smtClean="0"/>
          </a:p>
        </p:txBody>
      </p:sp>
      <p:pic>
        <p:nvPicPr>
          <p:cNvPr id="8196" name="Picture 5" descr="19009-Clipart-Illustration-Of-A-Desperate-Man-In-Need-Of-Love-Holding-A-Chick-Magnet-Out-To-Attract-A-Beautiful-Woman-In-A-Red-D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590800"/>
            <a:ext cx="2905125"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7926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57200" y="1600200"/>
            <a:ext cx="8229600" cy="2836863"/>
          </a:xfrm>
          <a:solidFill>
            <a:srgbClr val="DAC4D7"/>
          </a:solidFill>
        </p:spPr>
        <p:txBody>
          <a:bodyPr/>
          <a:lstStyle/>
          <a:p>
            <a:pPr eaLnBrk="1" hangingPunct="1"/>
            <a:r>
              <a:rPr lang="en-GB" dirty="0" smtClean="0"/>
              <a:t>Why do you think we need these kinds of relationship?</a:t>
            </a:r>
          </a:p>
          <a:p>
            <a:pPr eaLnBrk="1" hangingPunct="1"/>
            <a:r>
              <a:rPr lang="en-GB" dirty="0" smtClean="0"/>
              <a:t>What do we get out of these types of relationship? </a:t>
            </a:r>
          </a:p>
          <a:p>
            <a:pPr eaLnBrk="1" hangingPunct="1"/>
            <a:r>
              <a:rPr lang="en-GB" dirty="0" smtClean="0"/>
              <a:t>(note your ideas down in your booklets)</a:t>
            </a:r>
          </a:p>
        </p:txBody>
      </p:sp>
      <p:sp>
        <p:nvSpPr>
          <p:cNvPr id="9219" name="Rectangle 4"/>
          <p:cNvSpPr>
            <a:spLocks noGrp="1" noChangeArrowheads="1"/>
          </p:cNvSpPr>
          <p:nvPr>
            <p:ph type="title"/>
          </p:nvPr>
        </p:nvSpPr>
        <p:spPr>
          <a:xfrm>
            <a:off x="457200" y="274638"/>
            <a:ext cx="5715000" cy="1143000"/>
          </a:xfrm>
          <a:solidFill>
            <a:schemeClr val="accent1"/>
          </a:solidFill>
        </p:spPr>
        <p:txBody>
          <a:bodyPr/>
          <a:lstStyle/>
          <a:p>
            <a:pPr eaLnBrk="1" hangingPunct="1"/>
            <a:r>
              <a:rPr lang="en-GB" sz="4000" dirty="0" smtClean="0"/>
              <a:t>Romantic Relationships</a:t>
            </a:r>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4941888"/>
            <a:ext cx="1871662"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941888"/>
            <a:ext cx="187325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4941888"/>
            <a:ext cx="1871663"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0474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rtlCol="0">
            <a:normAutofit/>
          </a:bodyPr>
          <a:lstStyle/>
          <a:p>
            <a:pPr eaLnBrk="1" fontAlgn="auto" hangingPunct="1">
              <a:spcAft>
                <a:spcPts val="0"/>
              </a:spcAft>
              <a:defRPr/>
            </a:pPr>
            <a:r>
              <a:rPr lang="en-GB" dirty="0" smtClean="0">
                <a:latin typeface="Comic Sans MS" pitchFamily="66" charset="0"/>
              </a:rPr>
              <a:t>For love and affection</a:t>
            </a:r>
            <a:endParaRPr lang="en-US" dirty="0" smtClean="0">
              <a:latin typeface="Comic Sans MS" pitchFamily="66" charset="0"/>
            </a:endParaRPr>
          </a:p>
        </p:txBody>
      </p:sp>
      <p:pic>
        <p:nvPicPr>
          <p:cNvPr id="10243"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45038" y="1773238"/>
            <a:ext cx="4054475" cy="2879725"/>
          </a:xfrm>
          <a:noFill/>
        </p:spPr>
      </p:pic>
      <p:pic>
        <p:nvPicPr>
          <p:cNvPr id="1024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3" y="3860800"/>
            <a:ext cx="3694112"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6587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solidFill>
            <a:srgbClr val="FF9999"/>
          </a:solidFill>
        </p:spPr>
        <p:txBody>
          <a:bodyPr/>
          <a:lstStyle/>
          <a:p>
            <a:pPr eaLnBrk="1" hangingPunct="1"/>
            <a:r>
              <a:rPr lang="en-GB" smtClean="0">
                <a:latin typeface="Comic Sans MS" pitchFamily="66" charset="0"/>
              </a:rPr>
              <a:t>For support</a:t>
            </a:r>
            <a:endParaRPr lang="en-US" smtClean="0">
              <a:latin typeface="Comic Sans MS" pitchFamily="66" charset="0"/>
            </a:endParaRPr>
          </a:p>
        </p:txBody>
      </p:sp>
      <p:pic>
        <p:nvPicPr>
          <p:cNvPr id="11267"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84438" y="2062163"/>
            <a:ext cx="4103687" cy="4102100"/>
          </a:xfrm>
          <a:noFill/>
        </p:spPr>
      </p:pic>
    </p:spTree>
    <p:extLst>
      <p:ext uri="{BB962C8B-B14F-4D97-AF65-F5344CB8AC3E}">
        <p14:creationId xmlns:p14="http://schemas.microsoft.com/office/powerpoint/2010/main" val="5080566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solidFill>
            <a:srgbClr val="CCFFCC"/>
          </a:solidFill>
        </p:spPr>
        <p:txBody>
          <a:bodyPr/>
          <a:lstStyle/>
          <a:p>
            <a:pPr eaLnBrk="1" hangingPunct="1"/>
            <a:r>
              <a:rPr lang="en-GB" smtClean="0">
                <a:latin typeface="Comic Sans MS" pitchFamily="66" charset="0"/>
              </a:rPr>
              <a:t>For acceptance</a:t>
            </a:r>
            <a:endParaRPr lang="en-US" smtClean="0">
              <a:latin typeface="Comic Sans MS" pitchFamily="66" charset="0"/>
            </a:endParaRPr>
          </a:p>
        </p:txBody>
      </p:sp>
      <p:pic>
        <p:nvPicPr>
          <p:cNvPr id="12291"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00338" y="2020888"/>
            <a:ext cx="3527425" cy="4583112"/>
          </a:xfrm>
          <a:noFill/>
        </p:spPr>
      </p:pic>
    </p:spTree>
    <p:extLst>
      <p:ext uri="{BB962C8B-B14F-4D97-AF65-F5344CB8AC3E}">
        <p14:creationId xmlns:p14="http://schemas.microsoft.com/office/powerpoint/2010/main" val="6950894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rtlCol="0">
            <a:normAutofit/>
          </a:bodyPr>
          <a:lstStyle/>
          <a:p>
            <a:pPr eaLnBrk="1" fontAlgn="auto" hangingPunct="1">
              <a:spcAft>
                <a:spcPts val="0"/>
              </a:spcAft>
              <a:defRPr/>
            </a:pPr>
            <a:r>
              <a:rPr lang="en-GB" dirty="0" smtClean="0">
                <a:latin typeface="Comic Sans MS" pitchFamily="66" charset="0"/>
              </a:rPr>
              <a:t>For emotional closeness</a:t>
            </a:r>
            <a:endParaRPr lang="en-US" dirty="0" smtClean="0">
              <a:latin typeface="Comic Sans MS" pitchFamily="66" charset="0"/>
            </a:endParaRPr>
          </a:p>
        </p:txBody>
      </p:sp>
      <p:pic>
        <p:nvPicPr>
          <p:cNvPr id="1331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46313" y="2420938"/>
            <a:ext cx="4486275" cy="3467100"/>
          </a:xfrm>
          <a:noFill/>
        </p:spPr>
      </p:pic>
    </p:spTree>
    <p:extLst>
      <p:ext uri="{BB962C8B-B14F-4D97-AF65-F5344CB8AC3E}">
        <p14:creationId xmlns:p14="http://schemas.microsoft.com/office/powerpoint/2010/main" val="15207178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solidFill>
            <a:srgbClr val="FFFF66"/>
          </a:solidFill>
        </p:spPr>
        <p:txBody>
          <a:bodyPr/>
          <a:lstStyle/>
          <a:p>
            <a:pPr eaLnBrk="1" hangingPunct="1"/>
            <a:r>
              <a:rPr lang="en-GB" smtClean="0">
                <a:latin typeface="Comic Sans MS" pitchFamily="66" charset="0"/>
              </a:rPr>
              <a:t>For physical closeness</a:t>
            </a:r>
            <a:endParaRPr lang="en-US" smtClean="0">
              <a:latin typeface="Comic Sans MS" pitchFamily="66" charset="0"/>
            </a:endParaRPr>
          </a:p>
        </p:txBody>
      </p:sp>
      <p:pic>
        <p:nvPicPr>
          <p:cNvPr id="1433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19300" y="2276475"/>
            <a:ext cx="5268913" cy="3744913"/>
          </a:xfrm>
          <a:noFill/>
        </p:spPr>
      </p:pic>
    </p:spTree>
    <p:extLst>
      <p:ext uri="{BB962C8B-B14F-4D97-AF65-F5344CB8AC3E}">
        <p14:creationId xmlns:p14="http://schemas.microsoft.com/office/powerpoint/2010/main" val="1775483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a:t>
            </a:r>
            <a:endParaRPr lang="en-GB" dirty="0"/>
          </a:p>
        </p:txBody>
      </p:sp>
      <p:sp>
        <p:nvSpPr>
          <p:cNvPr id="3" name="Content Placeholder 2"/>
          <p:cNvSpPr>
            <a:spLocks noGrp="1"/>
          </p:cNvSpPr>
          <p:nvPr>
            <p:ph idx="1"/>
          </p:nvPr>
        </p:nvSpPr>
        <p:spPr/>
        <p:txBody>
          <a:bodyPr/>
          <a:lstStyle/>
          <a:p>
            <a:pPr marL="0" indent="0">
              <a:buNone/>
            </a:pPr>
            <a:r>
              <a:rPr lang="en-GB" dirty="0" smtClean="0"/>
              <a:t>My </a:t>
            </a:r>
            <a:r>
              <a:rPr lang="en-GB" dirty="0"/>
              <a:t>Tutor </a:t>
            </a:r>
            <a:r>
              <a:rPr lang="en-GB" dirty="0" smtClean="0"/>
              <a:t>Group</a:t>
            </a:r>
          </a:p>
          <a:p>
            <a:pPr marL="0" indent="0">
              <a:buNone/>
            </a:pPr>
            <a:endParaRPr lang="en-GB" dirty="0" smtClean="0"/>
          </a:p>
          <a:p>
            <a:pPr marL="0" indent="0">
              <a:buNone/>
            </a:pPr>
            <a:r>
              <a:rPr lang="en-GB" dirty="0" smtClean="0"/>
              <a:t>In your booklets write </a:t>
            </a:r>
            <a:r>
              <a:rPr lang="en-GB" dirty="0"/>
              <a:t>3 or 4 sentences about their first impressions of the </a:t>
            </a:r>
            <a:r>
              <a:rPr lang="en-GB" dirty="0" smtClean="0"/>
              <a:t>class</a:t>
            </a:r>
            <a:endParaRPr lang="en-GB" dirty="0"/>
          </a:p>
          <a:p>
            <a:endParaRPr lang="en-GB" dirty="0"/>
          </a:p>
        </p:txBody>
      </p:sp>
    </p:spTree>
    <p:extLst>
      <p:ext uri="{BB962C8B-B14F-4D97-AF65-F5344CB8AC3E}">
        <p14:creationId xmlns:p14="http://schemas.microsoft.com/office/powerpoint/2010/main" val="42488348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rtlCol="0">
            <a:normAutofit/>
          </a:bodyPr>
          <a:lstStyle/>
          <a:p>
            <a:pPr eaLnBrk="1" fontAlgn="auto" hangingPunct="1">
              <a:spcAft>
                <a:spcPts val="0"/>
              </a:spcAft>
              <a:defRPr/>
            </a:pPr>
            <a:r>
              <a:rPr lang="en-GB" dirty="0" smtClean="0">
                <a:latin typeface="Comic Sans MS" pitchFamily="66" charset="0"/>
              </a:rPr>
              <a:t>For making babies</a:t>
            </a:r>
            <a:endParaRPr lang="en-US" dirty="0" smtClean="0">
              <a:latin typeface="Comic Sans MS" pitchFamily="66" charset="0"/>
            </a:endParaRPr>
          </a:p>
        </p:txBody>
      </p:sp>
      <p:pic>
        <p:nvPicPr>
          <p:cNvPr id="15363" name="Picture 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2979738"/>
            <a:ext cx="3403600" cy="3402012"/>
          </a:xfrm>
          <a:noFill/>
        </p:spPr>
      </p:pic>
      <p:pic>
        <p:nvPicPr>
          <p:cNvPr id="1536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3725" y="1833563"/>
            <a:ext cx="405606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2885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95288" y="4652963"/>
            <a:ext cx="8353425" cy="647700"/>
          </a:xfrm>
          <a:solidFill>
            <a:srgbClr val="00B050"/>
          </a:solidFill>
        </p:spPr>
        <p:txBody>
          <a:bodyPr/>
          <a:lstStyle/>
          <a:p>
            <a:pPr algn="ctr" eaLnBrk="1" hangingPunct="1"/>
            <a:r>
              <a:rPr lang="en-GB" sz="2800" dirty="0" smtClean="0">
                <a:latin typeface="Comic Sans MS" pitchFamily="66" charset="0"/>
              </a:rPr>
              <a:t>Task 2 -What do you look for in a partner?</a:t>
            </a:r>
            <a:endParaRPr lang="en-US" sz="2800" dirty="0" smtClean="0">
              <a:latin typeface="Comic Sans MS" pitchFamily="66" charset="0"/>
            </a:endParaRPr>
          </a:p>
        </p:txBody>
      </p:sp>
      <p:sp>
        <p:nvSpPr>
          <p:cNvPr id="16387" name="Content Placeholder 2"/>
          <p:cNvSpPr>
            <a:spLocks noGrp="1"/>
          </p:cNvSpPr>
          <p:nvPr>
            <p:ph type="body" sz="half" idx="2"/>
          </p:nvPr>
        </p:nvSpPr>
        <p:spPr>
          <a:xfrm>
            <a:off x="395288" y="5300663"/>
            <a:ext cx="8353425" cy="1296987"/>
          </a:xfrm>
          <a:solidFill>
            <a:srgbClr val="FFC000"/>
          </a:solidFill>
        </p:spPr>
        <p:txBody>
          <a:bodyPr>
            <a:normAutofit lnSpcReduction="10000"/>
          </a:bodyPr>
          <a:lstStyle/>
          <a:p>
            <a:pPr eaLnBrk="1" hangingPunct="1"/>
            <a:r>
              <a:rPr lang="en-GB" sz="2800" dirty="0" smtClean="0"/>
              <a:t>Try to think of think of things other than looks....the novelty of looks can soon ware off if you have nothing in common </a:t>
            </a:r>
            <a:r>
              <a:rPr lang="en-GB" sz="2800" dirty="0" err="1" smtClean="0"/>
              <a:t>etc</a:t>
            </a:r>
            <a:endParaRPr lang="en-GB" sz="2800" dirty="0" smtClean="0"/>
          </a:p>
          <a:p>
            <a:pPr eaLnBrk="1" hangingPunct="1"/>
            <a:endParaRPr lang="en-US" dirty="0" smtClean="0"/>
          </a:p>
        </p:txBody>
      </p:sp>
      <p:pic>
        <p:nvPicPr>
          <p:cNvPr id="16388" name="Picture 4"/>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64" r="64"/>
          <a:stretch>
            <a:fillRect/>
          </a:stretch>
        </p:blipFill>
        <p:spPr>
          <a:xfrm>
            <a:off x="3924300" y="2060575"/>
            <a:ext cx="2849563" cy="2138363"/>
          </a:xfrm>
          <a:noFill/>
        </p:spPr>
      </p:pic>
      <p:pic>
        <p:nvPicPr>
          <p:cNvPr id="163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773238"/>
            <a:ext cx="2062162" cy="287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260350"/>
            <a:ext cx="2379662"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188913"/>
            <a:ext cx="2087562"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27742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850900"/>
          </a:xfrm>
          <a:solidFill>
            <a:srgbClr val="00B050"/>
          </a:solidFill>
        </p:spPr>
        <p:txBody>
          <a:bodyPr/>
          <a:lstStyle/>
          <a:p>
            <a:pPr eaLnBrk="1" hangingPunct="1"/>
            <a:r>
              <a:rPr lang="en-GB" sz="3200" smtClean="0">
                <a:latin typeface="Kristen ITC" pitchFamily="66" charset="0"/>
              </a:rPr>
              <a:t>What do you look for in a partner?</a:t>
            </a:r>
            <a:endParaRPr lang="en-US" sz="3200" smtClean="0">
              <a:latin typeface="Kristen ITC" pitchFamily="66" charset="0"/>
            </a:endParaRPr>
          </a:p>
        </p:txBody>
      </p:sp>
      <p:sp>
        <p:nvSpPr>
          <p:cNvPr id="17411" name="Content Placeholder 2"/>
          <p:cNvSpPr>
            <a:spLocks noGrp="1"/>
          </p:cNvSpPr>
          <p:nvPr>
            <p:ph idx="1"/>
          </p:nvPr>
        </p:nvSpPr>
        <p:spPr>
          <a:xfrm>
            <a:off x="323850" y="1600200"/>
            <a:ext cx="8362950" cy="4852988"/>
          </a:xfrm>
        </p:spPr>
        <p:txBody>
          <a:bodyPr>
            <a:normAutofit lnSpcReduction="10000"/>
          </a:bodyPr>
          <a:lstStyle/>
          <a:p>
            <a:pPr eaLnBrk="1" hangingPunct="1"/>
            <a:r>
              <a:rPr lang="en-GB" sz="3600" dirty="0" smtClean="0"/>
              <a:t>Perhaps some of these traits.....</a:t>
            </a:r>
          </a:p>
          <a:p>
            <a:pPr eaLnBrk="1" hangingPunct="1"/>
            <a:endParaRPr lang="en-GB" dirty="0" smtClean="0"/>
          </a:p>
          <a:p>
            <a:pPr eaLnBrk="1" hangingPunct="1"/>
            <a:endParaRPr lang="en-GB" dirty="0" smtClean="0"/>
          </a:p>
          <a:p>
            <a:pPr eaLnBrk="1" hangingPunct="1"/>
            <a:endParaRPr lang="en-GB" dirty="0" smtClean="0"/>
          </a:p>
          <a:p>
            <a:pPr eaLnBrk="1" hangingPunct="1"/>
            <a:endParaRPr lang="en-GB" dirty="0" smtClean="0"/>
          </a:p>
          <a:p>
            <a:pPr eaLnBrk="1" hangingPunct="1"/>
            <a:endParaRPr lang="en-GB" dirty="0" smtClean="0"/>
          </a:p>
          <a:p>
            <a:pPr eaLnBrk="1" hangingPunct="1"/>
            <a:r>
              <a:rPr lang="en-GB" sz="3600" dirty="0" smtClean="0"/>
              <a:t>Note down </a:t>
            </a:r>
            <a:r>
              <a:rPr lang="en-GB" sz="3600" dirty="0"/>
              <a:t>9</a:t>
            </a:r>
            <a:r>
              <a:rPr lang="en-GB" sz="3600" dirty="0" smtClean="0"/>
              <a:t> traits that you </a:t>
            </a:r>
          </a:p>
          <a:p>
            <a:pPr eaLnBrk="1" hangingPunct="1">
              <a:buFont typeface="Arial" charset="0"/>
              <a:buNone/>
            </a:pPr>
            <a:r>
              <a:rPr lang="en-GB" sz="3600" dirty="0" smtClean="0"/>
              <a:t>would like a partner to have.</a:t>
            </a:r>
            <a:endParaRPr lang="en-US" sz="3600" dirty="0" smtClean="0"/>
          </a:p>
        </p:txBody>
      </p:sp>
      <p:sp>
        <p:nvSpPr>
          <p:cNvPr id="4" name="Rectangle 3"/>
          <p:cNvSpPr/>
          <p:nvPr/>
        </p:nvSpPr>
        <p:spPr>
          <a:xfrm>
            <a:off x="2987824" y="3212976"/>
            <a:ext cx="2028440" cy="923330"/>
          </a:xfrm>
          <a:prstGeom prst="rect">
            <a:avLst/>
          </a:prstGeom>
          <a:noFill/>
        </p:spPr>
        <p:txBody>
          <a:bodyPr wrap="none">
            <a:spAutoFit/>
          </a:bodyPr>
          <a:lstStyle/>
          <a:p>
            <a:pPr algn="ctr" fontAlgn="auto">
              <a:spcBef>
                <a:spcPts val="0"/>
              </a:spcBef>
              <a:spcAft>
                <a:spcPts val="0"/>
              </a:spcAft>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funny</a:t>
            </a:r>
          </a:p>
        </p:txBody>
      </p:sp>
      <p:sp>
        <p:nvSpPr>
          <p:cNvPr id="5" name="Rectangle 4"/>
          <p:cNvSpPr/>
          <p:nvPr/>
        </p:nvSpPr>
        <p:spPr>
          <a:xfrm>
            <a:off x="6660232" y="1700808"/>
            <a:ext cx="1788311"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brave</a:t>
            </a:r>
          </a:p>
        </p:txBody>
      </p:sp>
      <p:sp>
        <p:nvSpPr>
          <p:cNvPr id="6" name="Rectangle 5"/>
          <p:cNvSpPr/>
          <p:nvPr/>
        </p:nvSpPr>
        <p:spPr>
          <a:xfrm>
            <a:off x="323528" y="4077072"/>
            <a:ext cx="3656450" cy="923330"/>
          </a:xfrm>
          <a:prstGeom prst="rect">
            <a:avLst/>
          </a:prstGeom>
          <a:noFill/>
        </p:spPr>
        <p:txBody>
          <a:bodyPr wrap="none">
            <a:spAutoFit/>
          </a:bodyPr>
          <a:lstStyle/>
          <a:p>
            <a:pPr algn="ctr" fontAlgn="auto">
              <a:spcBef>
                <a:spcPts val="0"/>
              </a:spcBef>
              <a:spcAft>
                <a:spcPts val="0"/>
              </a:spcAft>
              <a:defRPr/>
            </a:pPr>
            <a:r>
              <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rPr>
              <a:t>affectionate</a:t>
            </a:r>
          </a:p>
        </p:txBody>
      </p:sp>
      <p:sp>
        <p:nvSpPr>
          <p:cNvPr id="7" name="Rectangle 6"/>
          <p:cNvSpPr/>
          <p:nvPr/>
        </p:nvSpPr>
        <p:spPr>
          <a:xfrm>
            <a:off x="1259632" y="2060848"/>
            <a:ext cx="3236784" cy="923330"/>
          </a:xfrm>
          <a:prstGeom prst="rect">
            <a:avLst/>
          </a:prstGeom>
          <a:noFill/>
        </p:spPr>
        <p:txBody>
          <a:bodyPr wrap="none">
            <a:spAutoFit/>
          </a:bodyPr>
          <a:lstStyle/>
          <a:p>
            <a:pPr algn="ctr" fontAlgn="auto">
              <a:spcBef>
                <a:spcPts val="0"/>
              </a:spcBef>
              <a:spcAft>
                <a:spcPts val="0"/>
              </a:spcAft>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thoughtful</a:t>
            </a:r>
          </a:p>
        </p:txBody>
      </p:sp>
      <p:sp>
        <p:nvSpPr>
          <p:cNvPr id="9" name="Rectangle 8"/>
          <p:cNvSpPr/>
          <p:nvPr/>
        </p:nvSpPr>
        <p:spPr>
          <a:xfrm>
            <a:off x="5148064" y="3068960"/>
            <a:ext cx="2926699" cy="923330"/>
          </a:xfrm>
          <a:prstGeom prst="rect">
            <a:avLst/>
          </a:prstGeom>
          <a:noFill/>
        </p:spPr>
        <p:txBody>
          <a:bodyPr wrap="none">
            <a:spAutoFit/>
          </a:bodyPr>
          <a:lstStyle/>
          <a:p>
            <a:pPr algn="ctr" fontAlgn="auto">
              <a:spcBef>
                <a:spcPts val="0"/>
              </a:spcBef>
              <a:spcAft>
                <a:spcPts val="0"/>
              </a:spcAft>
              <a:defRPr/>
            </a:pPr>
            <a:r>
              <a:rPr lang="en-GB"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confident</a:t>
            </a:r>
            <a:endPar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endParaRPr>
          </a:p>
        </p:txBody>
      </p:sp>
      <p:pic>
        <p:nvPicPr>
          <p:cNvPr id="17417" name="Picture 2" descr="C:\Documents and Settings\Bruce &amp; Penny\Local Settings\Temporary Internet Files\Content.IE5\WU3SBBGK\MP90030898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288" y="4367213"/>
            <a:ext cx="151288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0685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1354137"/>
          </a:xfrm>
          <a:solidFill>
            <a:srgbClr val="FFC000"/>
          </a:solidFill>
        </p:spPr>
        <p:txBody>
          <a:bodyPr>
            <a:normAutofit fontScale="90000"/>
          </a:bodyPr>
          <a:lstStyle/>
          <a:p>
            <a:pPr eaLnBrk="1" hangingPunct="1"/>
            <a:r>
              <a:rPr lang="en-GB" dirty="0" smtClean="0"/>
              <a:t>Rank your chosen traits in the following order of importance.</a:t>
            </a:r>
            <a:endParaRPr lang="en-US" dirty="0" smtClean="0"/>
          </a:p>
        </p:txBody>
      </p:sp>
      <p:pic>
        <p:nvPicPr>
          <p:cNvPr id="30722" name="Picture 2"/>
          <p:cNvPicPr>
            <a:picLocks noGrp="1" noChangeAspect="1" noChangeArrowheads="1"/>
          </p:cNvPicPr>
          <p:nvPr>
            <p:ph idx="1"/>
          </p:nvPr>
        </p:nvPicPr>
        <p:blipFill>
          <a:blip r:embed="rId2"/>
          <a:srcRect/>
          <a:stretch>
            <a:fillRect/>
          </a:stretch>
        </p:blipFill>
        <p:spPr>
          <a:xfrm>
            <a:off x="1476375" y="2276475"/>
            <a:ext cx="5832475" cy="3971925"/>
          </a:xfrm>
          <a:solidFill>
            <a:schemeClr val="tx2">
              <a:lumMod val="40000"/>
              <a:lumOff val="60000"/>
            </a:schemeClr>
          </a:solidFill>
        </p:spPr>
      </p:pic>
    </p:spTree>
    <p:extLst>
      <p:ext uri="{BB962C8B-B14F-4D97-AF65-F5344CB8AC3E}">
        <p14:creationId xmlns:p14="http://schemas.microsoft.com/office/powerpoint/2010/main" val="17835848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0" y="304800"/>
            <a:ext cx="4938713" cy="1143000"/>
          </a:xfrm>
          <a:solidFill>
            <a:srgbClr val="EAF8A6"/>
          </a:solidFill>
        </p:spPr>
        <p:txBody>
          <a:bodyPr>
            <a:normAutofit fontScale="90000"/>
          </a:bodyPr>
          <a:lstStyle/>
          <a:p>
            <a:pPr eaLnBrk="1" hangingPunct="1"/>
            <a:r>
              <a:rPr lang="en-GB" sz="4000" smtClean="0">
                <a:latin typeface="Comic Sans MS" pitchFamily="66" charset="0"/>
              </a:rPr>
              <a:t>Task 3 - Class discussion</a:t>
            </a:r>
          </a:p>
        </p:txBody>
      </p:sp>
      <p:sp>
        <p:nvSpPr>
          <p:cNvPr id="17411" name="Rectangle 3"/>
          <p:cNvSpPr>
            <a:spLocks noGrp="1" noChangeArrowheads="1"/>
          </p:cNvSpPr>
          <p:nvPr>
            <p:ph type="body" idx="1"/>
          </p:nvPr>
        </p:nvSpPr>
        <p:spPr>
          <a:xfrm>
            <a:off x="323850" y="2971800"/>
            <a:ext cx="8591550" cy="3552825"/>
          </a:xfrm>
          <a:solidFill>
            <a:schemeClr val="accent3">
              <a:lumMod val="60000"/>
              <a:lumOff val="40000"/>
            </a:schemeClr>
          </a:solidFill>
        </p:spPr>
        <p:txBody>
          <a:bodyPr/>
          <a:lstStyle/>
          <a:p>
            <a:pPr eaLnBrk="1" hangingPunct="1">
              <a:lnSpc>
                <a:spcPct val="90000"/>
              </a:lnSpc>
              <a:defRPr/>
            </a:pPr>
            <a:r>
              <a:rPr lang="en-GB" dirty="0" smtClean="0">
                <a:latin typeface="Comic Sans MS" pitchFamily="66" charset="0"/>
              </a:rPr>
              <a:t>Why are close relationships important?</a:t>
            </a:r>
          </a:p>
          <a:p>
            <a:pPr eaLnBrk="1" hangingPunct="1">
              <a:lnSpc>
                <a:spcPct val="90000"/>
              </a:lnSpc>
              <a:defRPr/>
            </a:pPr>
            <a:r>
              <a:rPr lang="en-GB" dirty="0" smtClean="0">
                <a:latin typeface="Comic Sans MS" pitchFamily="66" charset="0"/>
              </a:rPr>
              <a:t>What can make close relationships difficult at times?</a:t>
            </a:r>
          </a:p>
          <a:p>
            <a:pPr eaLnBrk="1" hangingPunct="1">
              <a:lnSpc>
                <a:spcPct val="90000"/>
              </a:lnSpc>
              <a:defRPr/>
            </a:pPr>
            <a:r>
              <a:rPr lang="en-GB" dirty="0" smtClean="0">
                <a:latin typeface="Comic Sans MS" pitchFamily="66" charset="0"/>
              </a:rPr>
              <a:t>Why is good communication important within a relationship?</a:t>
            </a:r>
          </a:p>
          <a:p>
            <a:pPr eaLnBrk="1" hangingPunct="1">
              <a:lnSpc>
                <a:spcPct val="90000"/>
              </a:lnSpc>
              <a:defRPr/>
            </a:pPr>
            <a:r>
              <a:rPr lang="en-GB" dirty="0" smtClean="0">
                <a:latin typeface="Comic Sans MS" pitchFamily="66" charset="0"/>
              </a:rPr>
              <a:t>How important do you think commitment and fidelity is in a serious relationship.</a:t>
            </a:r>
          </a:p>
          <a:p>
            <a:pPr eaLnBrk="1" hangingPunct="1">
              <a:lnSpc>
                <a:spcPct val="90000"/>
              </a:lnSpc>
              <a:buFont typeface="Arial" charset="0"/>
              <a:buNone/>
              <a:defRPr/>
            </a:pPr>
            <a:endParaRPr lang="en-GB" dirty="0" smtClean="0"/>
          </a:p>
        </p:txBody>
      </p:sp>
      <p:pic>
        <p:nvPicPr>
          <p:cNvPr id="19460" name="Picture 5" descr="you-are-my-best-frie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3114675"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534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8313" y="273050"/>
            <a:ext cx="6191250" cy="708025"/>
          </a:xfrm>
          <a:solidFill>
            <a:schemeClr val="accent5">
              <a:lumMod val="60000"/>
              <a:lumOff val="40000"/>
            </a:schemeClr>
          </a:solidFill>
        </p:spPr>
        <p:txBody>
          <a:bodyPr/>
          <a:lstStyle/>
          <a:p>
            <a:pPr eaLnBrk="1" hangingPunct="1">
              <a:defRPr/>
            </a:pPr>
            <a:r>
              <a:rPr lang="en-GB" sz="2800" dirty="0" smtClean="0">
                <a:latin typeface="Comic Sans MS" pitchFamily="66" charset="0"/>
              </a:rPr>
              <a:t>Plenary -  Relationship jigsaw</a:t>
            </a:r>
            <a:endParaRPr lang="en-US" sz="2800" dirty="0" smtClean="0">
              <a:latin typeface="Comic Sans MS" pitchFamily="66" charset="0"/>
            </a:endParaRPr>
          </a:p>
        </p:txBody>
      </p:sp>
      <p:sp>
        <p:nvSpPr>
          <p:cNvPr id="5" name="Text Placeholder 4"/>
          <p:cNvSpPr>
            <a:spLocks noGrp="1"/>
          </p:cNvSpPr>
          <p:nvPr>
            <p:ph type="body" sz="half" idx="2"/>
          </p:nvPr>
        </p:nvSpPr>
        <p:spPr>
          <a:xfrm>
            <a:off x="323850" y="1268413"/>
            <a:ext cx="4248150" cy="5329237"/>
          </a:xfrm>
          <a:solidFill>
            <a:schemeClr val="accent5">
              <a:lumMod val="75000"/>
            </a:schemeClr>
          </a:solidFill>
        </p:spPr>
        <p:txBody>
          <a:bodyPr/>
          <a:lstStyle/>
          <a:p>
            <a:pPr eaLnBrk="1" hangingPunct="1">
              <a:buFont typeface="Arial" pitchFamily="34" charset="0"/>
              <a:buChar char="•"/>
              <a:defRPr/>
            </a:pPr>
            <a:r>
              <a:rPr lang="en-GB" sz="2400" dirty="0">
                <a:latin typeface="Comic Sans MS" pitchFamily="66" charset="0"/>
              </a:rPr>
              <a:t>W</a:t>
            </a:r>
            <a:r>
              <a:rPr lang="en-GB" sz="2400" dirty="0" smtClean="0">
                <a:latin typeface="Comic Sans MS" pitchFamily="66" charset="0"/>
              </a:rPr>
              <a:t>rite key words or statements that you think describe what a good relationship would have.</a:t>
            </a:r>
          </a:p>
          <a:p>
            <a:pPr eaLnBrk="1" hangingPunct="1">
              <a:defRPr/>
            </a:pPr>
            <a:endParaRPr lang="en-GB" sz="2400" dirty="0" smtClean="0">
              <a:latin typeface="Comic Sans MS" pitchFamily="66" charset="0"/>
            </a:endParaRPr>
          </a:p>
          <a:p>
            <a:pPr eaLnBrk="1" hangingPunct="1">
              <a:defRPr/>
            </a:pPr>
            <a:r>
              <a:rPr lang="en-GB" sz="2400" dirty="0" smtClean="0">
                <a:latin typeface="Comic Sans MS" pitchFamily="66" charset="0"/>
              </a:rPr>
              <a:t>e.g. Good communication, fun, etc. </a:t>
            </a:r>
          </a:p>
          <a:p>
            <a:pPr eaLnBrk="1" hangingPunct="1">
              <a:buFont typeface="Arial" pitchFamily="34" charset="0"/>
              <a:buChar char="•"/>
              <a:defRPr/>
            </a:pPr>
            <a:endParaRPr lang="en-GB" sz="2400" dirty="0" smtClean="0">
              <a:latin typeface="Comic Sans MS" pitchFamily="66" charset="0"/>
            </a:endParaRPr>
          </a:p>
          <a:p>
            <a:pPr eaLnBrk="1" hangingPunct="1">
              <a:buFont typeface="Arial" pitchFamily="34" charset="0"/>
              <a:buChar char="•"/>
              <a:defRPr/>
            </a:pPr>
            <a:r>
              <a:rPr lang="en-GB" sz="2400" dirty="0" smtClean="0">
                <a:latin typeface="Comic Sans MS" pitchFamily="66" charset="0"/>
              </a:rPr>
              <a:t>Think of it as a relationship recipe!</a:t>
            </a:r>
            <a:endParaRPr lang="en-US" sz="2400" dirty="0">
              <a:latin typeface="Comic Sans MS" pitchFamily="66" charset="0"/>
            </a:endParaRPr>
          </a:p>
        </p:txBody>
      </p:sp>
      <p:pic>
        <p:nvPicPr>
          <p:cNvPr id="20484" name="Content Placeholder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5219700" y="1916113"/>
            <a:ext cx="3455988" cy="3527425"/>
          </a:xfrm>
        </p:spPr>
      </p:pic>
    </p:spTree>
    <p:extLst>
      <p:ext uri="{BB962C8B-B14F-4D97-AF65-F5344CB8AC3E}">
        <p14:creationId xmlns:p14="http://schemas.microsoft.com/office/powerpoint/2010/main" val="1486573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8 You and Your </a:t>
            </a:r>
            <a:r>
              <a:rPr lang="en-GB" dirty="0"/>
              <a:t>F</a:t>
            </a:r>
            <a:r>
              <a:rPr lang="en-GB" dirty="0" smtClean="0"/>
              <a:t>amily</a:t>
            </a:r>
            <a:endParaRPr lang="en-GB" dirty="0"/>
          </a:p>
        </p:txBody>
      </p:sp>
      <p:sp>
        <p:nvSpPr>
          <p:cNvPr id="3" name="Content Placeholder 2"/>
          <p:cNvSpPr>
            <a:spLocks noGrp="1"/>
          </p:cNvSpPr>
          <p:nvPr>
            <p:ph idx="1"/>
          </p:nvPr>
        </p:nvSpPr>
        <p:spPr/>
        <p:txBody>
          <a:bodyPr>
            <a:normAutofit fontScale="85000" lnSpcReduction="10000"/>
          </a:bodyPr>
          <a:lstStyle/>
          <a:p>
            <a:pPr marL="0" indent="0">
              <a:buNone/>
            </a:pPr>
            <a:r>
              <a:rPr lang="en-GB" dirty="0"/>
              <a:t>Learning Objective:</a:t>
            </a:r>
          </a:p>
          <a:p>
            <a:r>
              <a:rPr lang="en-GB" dirty="0" smtClean="0"/>
              <a:t>To consider the </a:t>
            </a:r>
            <a:r>
              <a:rPr lang="en-GB" dirty="0"/>
              <a:t>roles and responsibilities of parents, carers and children in families </a:t>
            </a:r>
            <a:endParaRPr lang="en-GB" dirty="0" smtClean="0"/>
          </a:p>
          <a:p>
            <a:r>
              <a:rPr lang="en-GB" dirty="0"/>
              <a:t>To see the world from other people’s points of </a:t>
            </a:r>
            <a:r>
              <a:rPr lang="en-GB" dirty="0" smtClean="0"/>
              <a:t>view</a:t>
            </a:r>
            <a:endParaRPr lang="en-GB" dirty="0"/>
          </a:p>
          <a:p>
            <a:endParaRPr lang="en-GB" dirty="0"/>
          </a:p>
          <a:p>
            <a:pPr marL="0" indent="0">
              <a:buNone/>
            </a:pPr>
            <a:r>
              <a:rPr lang="en-GB" dirty="0"/>
              <a:t>Success Criteria:</a:t>
            </a:r>
          </a:p>
          <a:p>
            <a:r>
              <a:rPr lang="en-GB" dirty="0" smtClean="0"/>
              <a:t>Students can describe and understand some common sources of conflict in families</a:t>
            </a:r>
          </a:p>
          <a:p>
            <a:r>
              <a:rPr lang="en-GB" dirty="0" smtClean="0"/>
              <a:t>Students can suggest ways </a:t>
            </a:r>
            <a:r>
              <a:rPr lang="en-GB" dirty="0"/>
              <a:t>to improve </a:t>
            </a:r>
            <a:r>
              <a:rPr lang="en-GB" dirty="0" smtClean="0"/>
              <a:t>relationships at home</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41802310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Starter</a:t>
            </a:r>
            <a:endParaRPr lang="en-GB" dirty="0"/>
          </a:p>
        </p:txBody>
      </p:sp>
      <p:sp>
        <p:nvSpPr>
          <p:cNvPr id="3" name="Content Placeholder 2"/>
          <p:cNvSpPr>
            <a:spLocks noGrp="1"/>
          </p:cNvSpPr>
          <p:nvPr>
            <p:ph idx="1"/>
          </p:nvPr>
        </p:nvSpPr>
        <p:spPr/>
        <p:txBody>
          <a:bodyPr/>
          <a:lstStyle/>
          <a:p>
            <a:r>
              <a:rPr lang="en-GB" dirty="0" smtClean="0"/>
              <a:t>Brainstorm </a:t>
            </a:r>
            <a:r>
              <a:rPr lang="en-GB" dirty="0"/>
              <a:t>all the things that cause arguments at </a:t>
            </a:r>
            <a:r>
              <a:rPr lang="en-GB" dirty="0" smtClean="0"/>
              <a:t>home – have we all thought of the same things?</a:t>
            </a:r>
          </a:p>
          <a:p>
            <a:endParaRPr lang="en-GB" dirty="0"/>
          </a:p>
          <a:p>
            <a:r>
              <a:rPr lang="en-GB" dirty="0" smtClean="0"/>
              <a:t>Is </a:t>
            </a:r>
            <a:r>
              <a:rPr lang="en-GB" dirty="0"/>
              <a:t>it getting worse as </a:t>
            </a:r>
            <a:r>
              <a:rPr lang="en-GB" dirty="0" smtClean="0"/>
              <a:t>you </a:t>
            </a:r>
            <a:r>
              <a:rPr lang="en-GB" dirty="0"/>
              <a:t>are </a:t>
            </a:r>
            <a:endParaRPr lang="en-GB" dirty="0" smtClean="0"/>
          </a:p>
          <a:p>
            <a:pPr marL="0" indent="0">
              <a:buNone/>
            </a:pPr>
            <a:r>
              <a:rPr lang="en-GB" dirty="0" smtClean="0"/>
              <a:t>almost teenagers?</a:t>
            </a:r>
          </a:p>
          <a:p>
            <a:endParaRPr lang="en-GB" dirty="0"/>
          </a:p>
          <a:p>
            <a:r>
              <a:rPr lang="en-GB" dirty="0"/>
              <a:t>W</a:t>
            </a:r>
            <a:r>
              <a:rPr lang="en-GB" dirty="0" smtClean="0"/>
              <a:t>hy </a:t>
            </a:r>
            <a:r>
              <a:rPr lang="en-GB" dirty="0"/>
              <a:t>might this be?</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2962275"/>
            <a:ext cx="2222500" cy="3346450"/>
          </a:xfrm>
          <a:prstGeom prst="rect">
            <a:avLst/>
          </a:prstGeom>
        </p:spPr>
      </p:pic>
    </p:spTree>
    <p:extLst>
      <p:ext uri="{BB962C8B-B14F-4D97-AF65-F5344CB8AC3E}">
        <p14:creationId xmlns:p14="http://schemas.microsoft.com/office/powerpoint/2010/main" val="6046759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smtClean="0"/>
              <a:t>I need my own space!</a:t>
            </a:r>
            <a:endParaRPr lang="en-GB" dirty="0"/>
          </a:p>
        </p:txBody>
      </p:sp>
      <p:sp>
        <p:nvSpPr>
          <p:cNvPr id="3" name="Content Placeholder 2"/>
          <p:cNvSpPr>
            <a:spLocks noGrp="1"/>
          </p:cNvSpPr>
          <p:nvPr>
            <p:ph idx="1"/>
          </p:nvPr>
        </p:nvSpPr>
        <p:spPr>
          <a:xfrm>
            <a:off x="457200" y="1052736"/>
            <a:ext cx="8229600" cy="5472608"/>
          </a:xfrm>
        </p:spPr>
        <p:txBody>
          <a:bodyPr>
            <a:normAutofit fontScale="70000" lnSpcReduction="20000"/>
          </a:bodyPr>
          <a:lstStyle/>
          <a:p>
            <a:pPr marL="0" indent="0">
              <a:buNone/>
            </a:pPr>
            <a:r>
              <a:rPr lang="en-GB" dirty="0" smtClean="0"/>
              <a:t>Read the letter from Laura</a:t>
            </a:r>
            <a:r>
              <a:rPr lang="en-GB" dirty="0"/>
              <a:t> </a:t>
            </a:r>
            <a:endParaRPr lang="en-GB" dirty="0" smtClean="0"/>
          </a:p>
          <a:p>
            <a:pPr marL="0" indent="0">
              <a:buNone/>
            </a:pPr>
            <a:endParaRPr lang="en-GB" dirty="0"/>
          </a:p>
          <a:p>
            <a:pPr marL="0" indent="0">
              <a:buNone/>
            </a:pPr>
            <a:r>
              <a:rPr lang="en-GB" dirty="0" smtClean="0"/>
              <a:t>Think about </a:t>
            </a:r>
            <a:r>
              <a:rPr lang="en-GB" dirty="0"/>
              <a:t>Laura’s problem </a:t>
            </a:r>
            <a:r>
              <a:rPr lang="en-GB" dirty="0" smtClean="0"/>
              <a:t>in pairs</a:t>
            </a:r>
          </a:p>
          <a:p>
            <a:pPr marL="0" indent="0">
              <a:buNone/>
            </a:pPr>
            <a:endParaRPr lang="en-GB" dirty="0"/>
          </a:p>
          <a:p>
            <a:pPr marL="0" indent="0">
              <a:buNone/>
            </a:pPr>
            <a:r>
              <a:rPr lang="en-GB" dirty="0" smtClean="0"/>
              <a:t>What </a:t>
            </a:r>
            <a:r>
              <a:rPr lang="en-GB" dirty="0"/>
              <a:t>advice </a:t>
            </a:r>
            <a:r>
              <a:rPr lang="en-GB" dirty="0" smtClean="0"/>
              <a:t>would you offer her?</a:t>
            </a:r>
          </a:p>
          <a:p>
            <a:pPr marL="0" indent="0">
              <a:buNone/>
            </a:pPr>
            <a:r>
              <a:rPr lang="en-GB" dirty="0" smtClean="0"/>
              <a:t> </a:t>
            </a:r>
          </a:p>
          <a:p>
            <a:pPr marL="0" indent="0">
              <a:buNone/>
            </a:pPr>
            <a:r>
              <a:rPr lang="en-GB" dirty="0" smtClean="0"/>
              <a:t>How </a:t>
            </a:r>
            <a:r>
              <a:rPr lang="en-GB" dirty="0"/>
              <a:t>are her parents likely to be feeling? </a:t>
            </a:r>
            <a:endParaRPr lang="en-GB" dirty="0" smtClean="0"/>
          </a:p>
          <a:p>
            <a:pPr marL="0" indent="0">
              <a:buNone/>
            </a:pPr>
            <a:endParaRPr lang="en-GB" dirty="0"/>
          </a:p>
          <a:p>
            <a:pPr marL="0" indent="0">
              <a:buNone/>
            </a:pPr>
            <a:r>
              <a:rPr lang="en-GB" dirty="0" smtClean="0"/>
              <a:t>Maybe </a:t>
            </a:r>
            <a:r>
              <a:rPr lang="en-GB" dirty="0"/>
              <a:t>their behaviour is no different to usual but now that Laura is growing up it’s her that’s changing not them. How do they deal with this?</a:t>
            </a:r>
          </a:p>
          <a:p>
            <a:pPr marL="0" indent="0">
              <a:buNone/>
            </a:pPr>
            <a:endParaRPr lang="en-GB" dirty="0"/>
          </a:p>
          <a:p>
            <a:pPr marL="0" indent="0">
              <a:buNone/>
            </a:pPr>
            <a:r>
              <a:rPr lang="en-GB" dirty="0"/>
              <a:t>Read </a:t>
            </a:r>
            <a:r>
              <a:rPr lang="en-GB" dirty="0" smtClean="0"/>
              <a:t>the advice </a:t>
            </a:r>
            <a:r>
              <a:rPr lang="en-GB" dirty="0"/>
              <a:t>letter </a:t>
            </a:r>
            <a:r>
              <a:rPr lang="en-GB" dirty="0" smtClean="0"/>
              <a:t>do you agree?</a:t>
            </a:r>
            <a:endParaRPr lang="en-GB" dirty="0"/>
          </a:p>
          <a:p>
            <a:pPr marL="0" indent="0">
              <a:buNone/>
            </a:pPr>
            <a:r>
              <a:rPr lang="en-GB" b="1" i="1" dirty="0"/>
              <a:t> </a:t>
            </a:r>
            <a:endParaRPr lang="en-GB" dirty="0"/>
          </a:p>
          <a:p>
            <a:pPr marL="0" indent="0">
              <a:buNone/>
            </a:pPr>
            <a:r>
              <a:rPr lang="en-GB" dirty="0"/>
              <a:t>Talking is always important and once </a:t>
            </a:r>
            <a:r>
              <a:rPr lang="en-GB" dirty="0" smtClean="0"/>
              <a:t>you </a:t>
            </a:r>
            <a:r>
              <a:rPr lang="en-GB" dirty="0"/>
              <a:t>put up a wall between </a:t>
            </a:r>
            <a:r>
              <a:rPr lang="en-GB" dirty="0" smtClean="0"/>
              <a:t>you and the adults in your life </a:t>
            </a:r>
            <a:r>
              <a:rPr lang="en-GB" dirty="0"/>
              <a:t>it can be more difficult and lead to even more problems in the </a:t>
            </a:r>
            <a:r>
              <a:rPr lang="en-GB" dirty="0" smtClean="0"/>
              <a:t>future</a:t>
            </a:r>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25388">
            <a:off x="5433757" y="1284813"/>
            <a:ext cx="3271392" cy="2191833"/>
          </a:xfrm>
          <a:prstGeom prst="rect">
            <a:avLst/>
          </a:prstGeom>
        </p:spPr>
      </p:pic>
    </p:spTree>
    <p:extLst>
      <p:ext uri="{BB962C8B-B14F-4D97-AF65-F5344CB8AC3E}">
        <p14:creationId xmlns:p14="http://schemas.microsoft.com/office/powerpoint/2010/main" val="41176348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Extension Activity</a:t>
            </a:r>
            <a:endParaRPr lang="en-GB" dirty="0"/>
          </a:p>
        </p:txBody>
      </p:sp>
      <p:sp>
        <p:nvSpPr>
          <p:cNvPr id="3" name="Content Placeholder 2"/>
          <p:cNvSpPr>
            <a:spLocks noGrp="1"/>
          </p:cNvSpPr>
          <p:nvPr>
            <p:ph idx="1"/>
          </p:nvPr>
        </p:nvSpPr>
        <p:spPr/>
        <p:txBody>
          <a:bodyPr>
            <a:normAutofit fontScale="55000" lnSpcReduction="20000"/>
          </a:bodyPr>
          <a:lstStyle/>
          <a:p>
            <a:pPr marL="0" indent="0">
              <a:buNone/>
            </a:pPr>
            <a:r>
              <a:rPr lang="en-GB" dirty="0" smtClean="0"/>
              <a:t>What </a:t>
            </a:r>
            <a:r>
              <a:rPr lang="en-GB" dirty="0"/>
              <a:t>causes arguments in families? </a:t>
            </a:r>
            <a:r>
              <a:rPr lang="en-GB" dirty="0" smtClean="0"/>
              <a:t>Do you </a:t>
            </a:r>
            <a:r>
              <a:rPr lang="en-GB" dirty="0"/>
              <a:t>think </a:t>
            </a:r>
            <a:r>
              <a:rPr lang="en-GB" dirty="0" smtClean="0"/>
              <a:t>that your </a:t>
            </a:r>
            <a:r>
              <a:rPr lang="en-GB" dirty="0"/>
              <a:t>parents try to control </a:t>
            </a:r>
            <a:r>
              <a:rPr lang="en-GB" dirty="0" smtClean="0"/>
              <a:t>your </a:t>
            </a:r>
            <a:r>
              <a:rPr lang="en-GB" dirty="0"/>
              <a:t>lives too </a:t>
            </a:r>
            <a:r>
              <a:rPr lang="en-GB" dirty="0" smtClean="0"/>
              <a:t>much? </a:t>
            </a:r>
            <a:r>
              <a:rPr lang="en-GB" dirty="0"/>
              <a:t>Consider the following:</a:t>
            </a:r>
          </a:p>
          <a:p>
            <a:pPr marL="0" indent="0">
              <a:buNone/>
            </a:pPr>
            <a:endParaRPr lang="en-GB" dirty="0"/>
          </a:p>
          <a:p>
            <a:pPr lvl="0"/>
            <a:r>
              <a:rPr lang="en-GB" dirty="0"/>
              <a:t>Why are there often quarrels about clothes</a:t>
            </a:r>
            <a:r>
              <a:rPr lang="en-GB" dirty="0" smtClean="0"/>
              <a:t>?</a:t>
            </a:r>
          </a:p>
          <a:p>
            <a:pPr lvl="0"/>
            <a:endParaRPr lang="en-GB" dirty="0"/>
          </a:p>
          <a:p>
            <a:pPr lvl="0"/>
            <a:r>
              <a:rPr lang="en-GB" dirty="0"/>
              <a:t>Why do parents and carers want to know where you are going and who are you going with</a:t>
            </a:r>
            <a:r>
              <a:rPr lang="en-GB" dirty="0" smtClean="0"/>
              <a:t>?</a:t>
            </a:r>
          </a:p>
          <a:p>
            <a:pPr lvl="0"/>
            <a:endParaRPr lang="en-GB" dirty="0"/>
          </a:p>
          <a:p>
            <a:pPr lvl="0"/>
            <a:r>
              <a:rPr lang="en-GB" dirty="0"/>
              <a:t>Parents often say you must be in at a certain time. Why do you think they set deadlines?</a:t>
            </a:r>
          </a:p>
          <a:p>
            <a:pPr marL="0" indent="0">
              <a:buNone/>
            </a:pPr>
            <a:endParaRPr lang="en-GB" dirty="0"/>
          </a:p>
          <a:p>
            <a:r>
              <a:rPr lang="en-GB" dirty="0"/>
              <a:t>Choose one of these issues or any other that causes conflict between </a:t>
            </a:r>
            <a:r>
              <a:rPr lang="en-GB" dirty="0" smtClean="0"/>
              <a:t>adults </a:t>
            </a:r>
            <a:r>
              <a:rPr lang="en-GB" dirty="0"/>
              <a:t>and children and role play an argument about it between a parent and a child – one in which the argument develops into a row because the child’s behaviour is either angry, sulky or cheeky, and another in which the disagreement is settled because the child remains calm and a compromise is agreed. Note the part that body language plays in these rows as many pupils think if they do not say anything rude or horrid they have done nothing wrong.</a:t>
            </a:r>
          </a:p>
          <a:p>
            <a:endParaRPr lang="en-GB" dirty="0"/>
          </a:p>
        </p:txBody>
      </p:sp>
    </p:spTree>
    <p:extLst>
      <p:ext uri="{BB962C8B-B14F-4D97-AF65-F5344CB8AC3E}">
        <p14:creationId xmlns:p14="http://schemas.microsoft.com/office/powerpoint/2010/main" val="108609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Changing Schools</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Learning Objective:</a:t>
            </a:r>
          </a:p>
          <a:p>
            <a:r>
              <a:rPr lang="en-GB" dirty="0" smtClean="0"/>
              <a:t>To develop the </a:t>
            </a:r>
            <a:r>
              <a:rPr lang="en-GB" dirty="0"/>
              <a:t>skills and knowledge required to manage the transition to, and the expectations of, secondary education </a:t>
            </a:r>
          </a:p>
          <a:p>
            <a:pPr marL="0" indent="0">
              <a:buNone/>
            </a:pPr>
            <a:endParaRPr lang="en-GB" dirty="0"/>
          </a:p>
          <a:p>
            <a:pPr marL="0" indent="0">
              <a:buNone/>
            </a:pPr>
            <a:r>
              <a:rPr lang="en-GB" dirty="0" smtClean="0"/>
              <a:t>Success Criteria:</a:t>
            </a:r>
            <a:endParaRPr lang="en-GB" dirty="0"/>
          </a:p>
          <a:p>
            <a:r>
              <a:rPr lang="en-GB" dirty="0" smtClean="0"/>
              <a:t>Students take part in a discussion about </a:t>
            </a:r>
            <a:r>
              <a:rPr lang="en-GB" dirty="0"/>
              <a:t>how </a:t>
            </a:r>
            <a:r>
              <a:rPr lang="en-GB" dirty="0" smtClean="0"/>
              <a:t>they </a:t>
            </a:r>
            <a:r>
              <a:rPr lang="en-GB" dirty="0"/>
              <a:t>felt about moving schools and to talk about their concerns in a positive </a:t>
            </a:r>
            <a:r>
              <a:rPr lang="en-GB" dirty="0" smtClean="0"/>
              <a:t>way</a:t>
            </a:r>
            <a:endParaRPr lang="en-GB" dirty="0"/>
          </a:p>
          <a:p>
            <a:pPr marL="0" indent="0">
              <a:buNone/>
            </a:pPr>
            <a:endParaRPr lang="en-GB" dirty="0"/>
          </a:p>
          <a:p>
            <a:r>
              <a:rPr lang="en-GB" dirty="0" smtClean="0"/>
              <a:t>Students </a:t>
            </a:r>
            <a:r>
              <a:rPr lang="en-GB" dirty="0"/>
              <a:t>express their emotions clearly and </a:t>
            </a:r>
            <a:r>
              <a:rPr lang="en-GB" dirty="0" smtClean="0"/>
              <a:t>openly</a:t>
            </a:r>
            <a:endParaRPr lang="en-GB" dirty="0"/>
          </a:p>
          <a:p>
            <a:endParaRPr lang="en-GB" dirty="0"/>
          </a:p>
        </p:txBody>
      </p:sp>
    </p:spTree>
    <p:extLst>
      <p:ext uri="{BB962C8B-B14F-4D97-AF65-F5344CB8AC3E}">
        <p14:creationId xmlns:p14="http://schemas.microsoft.com/office/powerpoint/2010/main" val="25673978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 you help at home?</a:t>
            </a:r>
            <a:endParaRPr lang="en-GB" dirty="0"/>
          </a:p>
        </p:txBody>
      </p:sp>
      <p:sp>
        <p:nvSpPr>
          <p:cNvPr id="3" name="Content Placeholder 2"/>
          <p:cNvSpPr>
            <a:spLocks noGrp="1"/>
          </p:cNvSpPr>
          <p:nvPr>
            <p:ph idx="1"/>
          </p:nvPr>
        </p:nvSpPr>
        <p:spPr>
          <a:xfrm>
            <a:off x="457200" y="1268760"/>
            <a:ext cx="8229600" cy="5400600"/>
          </a:xfrm>
        </p:spPr>
        <p:txBody>
          <a:bodyPr>
            <a:normAutofit fontScale="47500" lnSpcReduction="20000"/>
          </a:bodyPr>
          <a:lstStyle/>
          <a:p>
            <a:pPr marL="0" indent="0">
              <a:buNone/>
            </a:pPr>
            <a:r>
              <a:rPr lang="en-GB" dirty="0" smtClean="0"/>
              <a:t>Many </a:t>
            </a:r>
            <a:r>
              <a:rPr lang="en-GB" dirty="0"/>
              <a:t>arguments between children and parents are about the way </a:t>
            </a:r>
            <a:r>
              <a:rPr lang="en-GB" dirty="0" smtClean="0"/>
              <a:t>you behave </a:t>
            </a:r>
            <a:r>
              <a:rPr lang="en-GB" dirty="0"/>
              <a:t>at home. Many </a:t>
            </a:r>
            <a:r>
              <a:rPr lang="en-GB" dirty="0" smtClean="0"/>
              <a:t>adults </a:t>
            </a:r>
            <a:r>
              <a:rPr lang="en-GB" dirty="0"/>
              <a:t>feel that everyone living in the family group should do their fair share of the household chores</a:t>
            </a:r>
            <a:r>
              <a:rPr lang="en-GB" dirty="0" smtClean="0"/>
              <a:t>.  What do you think?</a:t>
            </a:r>
          </a:p>
          <a:p>
            <a:pPr marL="0" indent="0">
              <a:buNone/>
            </a:pPr>
            <a:endParaRPr lang="en-GB" dirty="0"/>
          </a:p>
          <a:p>
            <a:pPr marL="0" indent="0">
              <a:buNone/>
            </a:pPr>
            <a:r>
              <a:rPr lang="en-GB" dirty="0" smtClean="0"/>
              <a:t>How </a:t>
            </a:r>
            <a:r>
              <a:rPr lang="en-GB" dirty="0"/>
              <a:t>often </a:t>
            </a:r>
            <a:r>
              <a:rPr lang="en-GB" dirty="0" smtClean="0"/>
              <a:t>do you help </a:t>
            </a:r>
            <a:r>
              <a:rPr lang="en-GB" dirty="0"/>
              <a:t>with </a:t>
            </a:r>
            <a:r>
              <a:rPr lang="en-GB" dirty="0" smtClean="0"/>
              <a:t>the following activities: </a:t>
            </a:r>
            <a:r>
              <a:rPr lang="en-GB" dirty="0"/>
              <a:t>a) daily, b) two or three times a week, c) once a week, d) once a month, e) hardly ever, f) never.</a:t>
            </a:r>
          </a:p>
          <a:p>
            <a:pPr marL="0" indent="0">
              <a:buNone/>
            </a:pPr>
            <a:endParaRPr lang="en-GB" dirty="0"/>
          </a:p>
          <a:p>
            <a:pPr lvl="0"/>
            <a:r>
              <a:rPr lang="en-GB" dirty="0"/>
              <a:t>Cooking</a:t>
            </a:r>
          </a:p>
          <a:p>
            <a:pPr lvl="0"/>
            <a:r>
              <a:rPr lang="en-GB" dirty="0" err="1"/>
              <a:t>Hoovering</a:t>
            </a:r>
            <a:endParaRPr lang="en-GB" dirty="0"/>
          </a:p>
          <a:p>
            <a:pPr lvl="0"/>
            <a:r>
              <a:rPr lang="en-GB" dirty="0"/>
              <a:t>Dusting</a:t>
            </a:r>
          </a:p>
          <a:p>
            <a:pPr lvl="0"/>
            <a:r>
              <a:rPr lang="en-GB" dirty="0"/>
              <a:t>Cleaning</a:t>
            </a:r>
          </a:p>
          <a:p>
            <a:pPr lvl="0"/>
            <a:r>
              <a:rPr lang="en-GB" dirty="0"/>
              <a:t>Making beds</a:t>
            </a:r>
          </a:p>
          <a:p>
            <a:pPr lvl="0"/>
            <a:r>
              <a:rPr lang="en-GB" dirty="0"/>
              <a:t>Washing up/loading the dishwasher</a:t>
            </a:r>
          </a:p>
          <a:p>
            <a:pPr lvl="0"/>
            <a:r>
              <a:rPr lang="en-GB" dirty="0"/>
              <a:t>Washing clothes</a:t>
            </a:r>
          </a:p>
          <a:p>
            <a:pPr lvl="0"/>
            <a:r>
              <a:rPr lang="en-GB" dirty="0"/>
              <a:t>Ironing</a:t>
            </a:r>
          </a:p>
          <a:p>
            <a:pPr lvl="0"/>
            <a:r>
              <a:rPr lang="en-GB" dirty="0"/>
              <a:t>Shopping</a:t>
            </a:r>
          </a:p>
          <a:p>
            <a:pPr lvl="0"/>
            <a:r>
              <a:rPr lang="en-GB" dirty="0"/>
              <a:t>Setting the table</a:t>
            </a:r>
          </a:p>
          <a:p>
            <a:pPr lvl="0"/>
            <a:r>
              <a:rPr lang="en-GB" dirty="0"/>
              <a:t>Clearing away</a:t>
            </a:r>
          </a:p>
          <a:p>
            <a:pPr lvl="0"/>
            <a:r>
              <a:rPr lang="en-GB" dirty="0"/>
              <a:t>Cooking</a:t>
            </a:r>
          </a:p>
          <a:p>
            <a:pPr lvl="0"/>
            <a:r>
              <a:rPr lang="en-GB" dirty="0"/>
              <a:t>Cleaning the car</a:t>
            </a:r>
          </a:p>
          <a:p>
            <a:pPr lvl="0"/>
            <a:r>
              <a:rPr lang="en-GB" dirty="0"/>
              <a:t>Gardening</a:t>
            </a:r>
          </a:p>
          <a:p>
            <a:pPr marL="0" indent="0">
              <a:buNone/>
            </a:pPr>
            <a:endParaRPr lang="en-GB" dirty="0" smtClean="0"/>
          </a:p>
          <a:p>
            <a:pPr marL="0" indent="0">
              <a:buNone/>
            </a:pPr>
            <a:r>
              <a:rPr lang="en-GB" dirty="0" smtClean="0"/>
              <a:t>What else do you help with that isn’t on the list?</a:t>
            </a:r>
          </a:p>
          <a:p>
            <a:pPr marL="0" indent="0">
              <a:buNone/>
            </a:pPr>
            <a:endParaRPr lang="en-GB"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2708920"/>
            <a:ext cx="2690213" cy="3369171"/>
          </a:xfrm>
          <a:prstGeom prst="rect">
            <a:avLst/>
          </a:prstGeom>
        </p:spPr>
      </p:pic>
    </p:spTree>
    <p:extLst>
      <p:ext uri="{BB962C8B-B14F-4D97-AF65-F5344CB8AC3E}">
        <p14:creationId xmlns:p14="http://schemas.microsoft.com/office/powerpoint/2010/main" val="4751226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Paired Discussion</a:t>
            </a:r>
            <a:endParaRPr lang="en-GB" dirty="0"/>
          </a:p>
        </p:txBody>
      </p:sp>
      <p:sp>
        <p:nvSpPr>
          <p:cNvPr id="3" name="Content Placeholder 2"/>
          <p:cNvSpPr>
            <a:spLocks noGrp="1"/>
          </p:cNvSpPr>
          <p:nvPr>
            <p:ph idx="1"/>
          </p:nvPr>
        </p:nvSpPr>
        <p:spPr/>
        <p:txBody>
          <a:bodyPr>
            <a:normAutofit fontScale="85000" lnSpcReduction="10000"/>
          </a:bodyPr>
          <a:lstStyle/>
          <a:p>
            <a:pPr marL="0" indent="0">
              <a:buNone/>
            </a:pPr>
            <a:r>
              <a:rPr lang="en-GB" dirty="0"/>
              <a:t>Team up with a partner to compare your lists.  How much do you help at home compared to your partner?</a:t>
            </a:r>
          </a:p>
          <a:p>
            <a:pPr marL="0" indent="0">
              <a:buNone/>
            </a:pPr>
            <a:endParaRPr lang="en-GB" dirty="0"/>
          </a:p>
          <a:p>
            <a:pPr marL="0" indent="0">
              <a:buNone/>
            </a:pPr>
            <a:r>
              <a:rPr lang="en-GB" dirty="0"/>
              <a:t>Discuss how much you think you should be expected to help out </a:t>
            </a:r>
          </a:p>
          <a:p>
            <a:pPr marL="0" indent="0">
              <a:buNone/>
            </a:pPr>
            <a:endParaRPr lang="en-GB" dirty="0"/>
          </a:p>
          <a:p>
            <a:pPr marL="0" indent="0">
              <a:buNone/>
            </a:pPr>
            <a:r>
              <a:rPr lang="en-GB" dirty="0"/>
              <a:t>Should you get paid for helping out?</a:t>
            </a:r>
          </a:p>
          <a:p>
            <a:pPr marL="0" indent="0">
              <a:buNone/>
            </a:pPr>
            <a:endParaRPr lang="en-GB" dirty="0"/>
          </a:p>
          <a:p>
            <a:pPr marL="0" indent="0">
              <a:buNone/>
            </a:pPr>
            <a:r>
              <a:rPr lang="en-GB" dirty="0"/>
              <a:t>Consider the lives of the adults you live with – How much do they have to do in a day?</a:t>
            </a:r>
          </a:p>
          <a:p>
            <a:endParaRPr lang="en-GB" dirty="0"/>
          </a:p>
        </p:txBody>
      </p:sp>
    </p:spTree>
    <p:extLst>
      <p:ext uri="{BB962C8B-B14F-4D97-AF65-F5344CB8AC3E}">
        <p14:creationId xmlns:p14="http://schemas.microsoft.com/office/powerpoint/2010/main" val="27603604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a:t>
            </a:r>
            <a:endParaRPr lang="en-GB" dirty="0"/>
          </a:p>
        </p:txBody>
      </p:sp>
      <p:sp>
        <p:nvSpPr>
          <p:cNvPr id="3" name="Content Placeholder 2"/>
          <p:cNvSpPr>
            <a:spLocks noGrp="1"/>
          </p:cNvSpPr>
          <p:nvPr>
            <p:ph idx="1"/>
          </p:nvPr>
        </p:nvSpPr>
        <p:spPr/>
        <p:txBody>
          <a:bodyPr/>
          <a:lstStyle/>
          <a:p>
            <a:pPr marL="0" indent="0">
              <a:buNone/>
            </a:pPr>
            <a:r>
              <a:rPr lang="en-GB" dirty="0"/>
              <a:t>W</a:t>
            </a:r>
            <a:r>
              <a:rPr lang="en-GB" dirty="0" smtClean="0"/>
              <a:t>rite </a:t>
            </a:r>
            <a:r>
              <a:rPr lang="en-GB" dirty="0"/>
              <a:t>a short statement of the reasons why children should/should not be expected to help </a:t>
            </a:r>
            <a:r>
              <a:rPr lang="en-GB" dirty="0" smtClean="0"/>
              <a:t>with </a:t>
            </a:r>
            <a:r>
              <a:rPr lang="en-GB" dirty="0"/>
              <a:t>household </a:t>
            </a:r>
            <a:r>
              <a:rPr lang="en-GB" dirty="0" smtClean="0"/>
              <a:t>chores</a:t>
            </a:r>
            <a:endParaRPr lang="en-GB" dirty="0"/>
          </a:p>
          <a:p>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5925" b="18555"/>
          <a:stretch/>
        </p:blipFill>
        <p:spPr>
          <a:xfrm>
            <a:off x="3143250" y="3717031"/>
            <a:ext cx="2857500" cy="1872209"/>
          </a:xfrm>
          <a:prstGeom prst="rect">
            <a:avLst/>
          </a:prstGeom>
        </p:spPr>
      </p:pic>
    </p:spTree>
    <p:extLst>
      <p:ext uri="{BB962C8B-B14F-4D97-AF65-F5344CB8AC3E}">
        <p14:creationId xmlns:p14="http://schemas.microsoft.com/office/powerpoint/2010/main" val="25098316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on better with Adults</a:t>
            </a:r>
            <a:endParaRPr lang="en-GB" dirty="0"/>
          </a:p>
        </p:txBody>
      </p:sp>
      <p:sp>
        <p:nvSpPr>
          <p:cNvPr id="3" name="Content Placeholder 2"/>
          <p:cNvSpPr>
            <a:spLocks noGrp="1"/>
          </p:cNvSpPr>
          <p:nvPr>
            <p:ph idx="1"/>
          </p:nvPr>
        </p:nvSpPr>
        <p:spPr>
          <a:xfrm>
            <a:off x="457200" y="1600200"/>
            <a:ext cx="8229600" cy="4925144"/>
          </a:xfrm>
        </p:spPr>
        <p:txBody>
          <a:bodyPr>
            <a:normAutofit fontScale="85000" lnSpcReduction="10000"/>
          </a:bodyPr>
          <a:lstStyle/>
          <a:p>
            <a:pPr marL="0" indent="0">
              <a:buNone/>
            </a:pPr>
            <a:r>
              <a:rPr lang="en-GB" dirty="0" smtClean="0"/>
              <a:t>Think back to our last few sessions</a:t>
            </a:r>
          </a:p>
          <a:p>
            <a:pPr marL="0" indent="0">
              <a:buNone/>
            </a:pPr>
            <a:endParaRPr lang="en-GB" dirty="0" smtClean="0"/>
          </a:p>
          <a:p>
            <a:pPr marL="0" indent="0">
              <a:buNone/>
            </a:pPr>
            <a:r>
              <a:rPr lang="en-GB" dirty="0" smtClean="0"/>
              <a:t>Make a </a:t>
            </a:r>
            <a:r>
              <a:rPr lang="en-GB" dirty="0"/>
              <a:t>poster or </a:t>
            </a:r>
            <a:r>
              <a:rPr lang="en-GB" dirty="0" smtClean="0"/>
              <a:t>charter for </a:t>
            </a:r>
            <a:r>
              <a:rPr lang="en-GB" dirty="0"/>
              <a:t>display, </a:t>
            </a:r>
            <a:r>
              <a:rPr lang="en-GB" dirty="0" smtClean="0"/>
              <a:t>entitled </a:t>
            </a:r>
            <a:r>
              <a:rPr lang="en-GB" dirty="0"/>
              <a:t>‘Top ten tips on how to get on better with </a:t>
            </a:r>
            <a:r>
              <a:rPr lang="en-GB" dirty="0" smtClean="0"/>
              <a:t>the adults in your life’</a:t>
            </a:r>
            <a:endParaRPr lang="en-GB" dirty="0"/>
          </a:p>
          <a:p>
            <a:pPr marL="0" indent="0">
              <a:buNone/>
            </a:pPr>
            <a:endParaRPr lang="en-GB" dirty="0"/>
          </a:p>
          <a:p>
            <a:pPr marL="0" indent="0">
              <a:buNone/>
            </a:pPr>
            <a:r>
              <a:rPr lang="en-GB" b="1" dirty="0" smtClean="0"/>
              <a:t>Plenary</a:t>
            </a:r>
            <a:endParaRPr lang="en-GB" dirty="0"/>
          </a:p>
          <a:p>
            <a:pPr marL="0" indent="0">
              <a:buNone/>
            </a:pPr>
            <a:r>
              <a:rPr lang="en-GB" dirty="0"/>
              <a:t>D</a:t>
            </a:r>
            <a:r>
              <a:rPr lang="en-GB" dirty="0" smtClean="0"/>
              <a:t>ecide </a:t>
            </a:r>
            <a:r>
              <a:rPr lang="en-GB" dirty="0"/>
              <a:t>on one piece of advice </a:t>
            </a:r>
            <a:r>
              <a:rPr lang="en-GB" dirty="0" smtClean="0"/>
              <a:t>you </a:t>
            </a:r>
          </a:p>
          <a:p>
            <a:pPr marL="0" indent="0">
              <a:buNone/>
            </a:pPr>
            <a:r>
              <a:rPr lang="en-GB" dirty="0" smtClean="0"/>
              <a:t>have </a:t>
            </a:r>
            <a:r>
              <a:rPr lang="en-GB" dirty="0"/>
              <a:t>written or discussed and decide </a:t>
            </a:r>
            <a:endParaRPr lang="en-GB" dirty="0" smtClean="0"/>
          </a:p>
          <a:p>
            <a:pPr marL="0" indent="0">
              <a:buNone/>
            </a:pPr>
            <a:r>
              <a:rPr lang="en-GB" dirty="0" smtClean="0"/>
              <a:t>on </a:t>
            </a:r>
            <a:r>
              <a:rPr lang="en-GB" dirty="0"/>
              <a:t>one thing that </a:t>
            </a:r>
            <a:r>
              <a:rPr lang="en-GB" dirty="0" smtClean="0"/>
              <a:t>you </a:t>
            </a:r>
            <a:r>
              <a:rPr lang="en-GB" dirty="0"/>
              <a:t>are going to </a:t>
            </a:r>
            <a:endParaRPr lang="en-GB" dirty="0" smtClean="0"/>
          </a:p>
          <a:p>
            <a:pPr marL="0" indent="0">
              <a:buNone/>
            </a:pPr>
            <a:r>
              <a:rPr lang="en-GB" dirty="0" smtClean="0"/>
              <a:t>make </a:t>
            </a:r>
            <a:r>
              <a:rPr lang="en-GB" dirty="0"/>
              <a:t>more effort with at home </a:t>
            </a:r>
            <a:endParaRPr lang="en-GB" dirty="0" smtClean="0"/>
          </a:p>
          <a:p>
            <a:pPr marL="0" indent="0">
              <a:buNone/>
            </a:pPr>
            <a:r>
              <a:rPr lang="en-GB" dirty="0" smtClean="0"/>
              <a:t>from </a:t>
            </a:r>
            <a:r>
              <a:rPr lang="en-GB" dirty="0"/>
              <a:t>TODAY!</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3740370"/>
            <a:ext cx="2746648" cy="2664249"/>
          </a:xfrm>
          <a:prstGeom prst="rect">
            <a:avLst/>
          </a:prstGeom>
        </p:spPr>
      </p:pic>
    </p:spTree>
    <p:extLst>
      <p:ext uri="{BB962C8B-B14F-4D97-AF65-F5344CB8AC3E}">
        <p14:creationId xmlns:p14="http://schemas.microsoft.com/office/powerpoint/2010/main" val="1613869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052736"/>
          </a:xfrm>
        </p:spPr>
        <p:txBody>
          <a:bodyPr/>
          <a:lstStyle/>
          <a:p>
            <a:r>
              <a:rPr lang="en-GB" dirty="0" smtClean="0"/>
              <a:t>Starter</a:t>
            </a:r>
            <a:endParaRPr lang="en-GB" dirty="0"/>
          </a:p>
        </p:txBody>
      </p:sp>
      <p:sp>
        <p:nvSpPr>
          <p:cNvPr id="3" name="Content Placeholder 2"/>
          <p:cNvSpPr>
            <a:spLocks noGrp="1"/>
          </p:cNvSpPr>
          <p:nvPr>
            <p:ph idx="1"/>
          </p:nvPr>
        </p:nvSpPr>
        <p:spPr>
          <a:xfrm>
            <a:off x="457200" y="908721"/>
            <a:ext cx="8229600" cy="4320480"/>
          </a:xfrm>
        </p:spPr>
        <p:txBody>
          <a:bodyPr>
            <a:normAutofit fontScale="77500" lnSpcReduction="20000"/>
          </a:bodyPr>
          <a:lstStyle/>
          <a:p>
            <a:pPr marL="0" indent="0">
              <a:buNone/>
            </a:pPr>
            <a:r>
              <a:rPr lang="en-GB" dirty="0"/>
              <a:t>F</a:t>
            </a:r>
            <a:r>
              <a:rPr lang="en-GB" dirty="0" smtClean="0"/>
              <a:t>or </a:t>
            </a:r>
            <a:r>
              <a:rPr lang="en-GB" dirty="0"/>
              <a:t>most people, </a:t>
            </a:r>
            <a:r>
              <a:rPr lang="en-GB" dirty="0" smtClean="0"/>
              <a:t>starting at Hartpury College was </a:t>
            </a:r>
            <a:r>
              <a:rPr lang="en-GB" dirty="0"/>
              <a:t>probably quite nerve </a:t>
            </a:r>
            <a:r>
              <a:rPr lang="en-GB" dirty="0" smtClean="0"/>
              <a:t>racking</a:t>
            </a:r>
          </a:p>
          <a:p>
            <a:pPr marL="0" indent="0">
              <a:buNone/>
            </a:pPr>
            <a:endParaRPr lang="en-GB" dirty="0"/>
          </a:p>
          <a:p>
            <a:pPr marL="0" indent="0">
              <a:buNone/>
            </a:pPr>
            <a:r>
              <a:rPr lang="en-GB" dirty="0" smtClean="0"/>
              <a:t>For </a:t>
            </a:r>
            <a:r>
              <a:rPr lang="en-GB" dirty="0"/>
              <a:t>some people it will have been their first change of </a:t>
            </a:r>
            <a:r>
              <a:rPr lang="en-GB" dirty="0" smtClean="0"/>
              <a:t>school</a:t>
            </a:r>
          </a:p>
          <a:p>
            <a:pPr marL="0" indent="0">
              <a:buNone/>
            </a:pPr>
            <a:endParaRPr lang="en-GB" dirty="0"/>
          </a:p>
          <a:p>
            <a:pPr marL="0" indent="0">
              <a:buNone/>
            </a:pPr>
            <a:r>
              <a:rPr lang="en-GB" dirty="0"/>
              <a:t>Hands up s</a:t>
            </a:r>
            <a:r>
              <a:rPr lang="en-GB" dirty="0" smtClean="0"/>
              <a:t>urvey (Record the results in your booklet):</a:t>
            </a:r>
          </a:p>
          <a:p>
            <a:pPr marL="0" indent="0">
              <a:buNone/>
            </a:pPr>
            <a:endParaRPr lang="en-GB" dirty="0" smtClean="0"/>
          </a:p>
          <a:p>
            <a:pPr marL="0" indent="0">
              <a:buNone/>
            </a:pPr>
            <a:r>
              <a:rPr lang="en-GB" dirty="0"/>
              <a:t>H</a:t>
            </a:r>
            <a:r>
              <a:rPr lang="en-GB" dirty="0" smtClean="0"/>
              <a:t>ow </a:t>
            </a:r>
            <a:r>
              <a:rPr lang="en-GB" dirty="0"/>
              <a:t>many people have never changed schools </a:t>
            </a:r>
            <a:r>
              <a:rPr lang="en-GB" dirty="0" smtClean="0"/>
              <a:t>previously?</a:t>
            </a:r>
          </a:p>
          <a:p>
            <a:pPr marL="0" indent="0">
              <a:buNone/>
            </a:pPr>
            <a:r>
              <a:rPr lang="en-GB" dirty="0"/>
              <a:t>H</a:t>
            </a:r>
            <a:r>
              <a:rPr lang="en-GB" dirty="0" smtClean="0"/>
              <a:t>ow </a:t>
            </a:r>
            <a:r>
              <a:rPr lang="en-GB" dirty="0"/>
              <a:t>many </a:t>
            </a:r>
            <a:r>
              <a:rPr lang="en-GB" dirty="0" smtClean="0"/>
              <a:t>have </a:t>
            </a:r>
            <a:r>
              <a:rPr lang="en-GB" dirty="0"/>
              <a:t>changed schools </a:t>
            </a:r>
            <a:r>
              <a:rPr lang="en-GB" dirty="0" smtClean="0"/>
              <a:t>once</a:t>
            </a:r>
            <a:r>
              <a:rPr lang="en-GB" dirty="0"/>
              <a:t>?</a:t>
            </a:r>
            <a:r>
              <a:rPr lang="en-GB" dirty="0" smtClean="0"/>
              <a:t> </a:t>
            </a:r>
          </a:p>
          <a:p>
            <a:pPr marL="0" indent="0">
              <a:buNone/>
            </a:pPr>
            <a:r>
              <a:rPr lang="en-GB" dirty="0"/>
              <a:t>How many have changed schools twice</a:t>
            </a:r>
            <a:r>
              <a:rPr lang="en-GB" dirty="0" smtClean="0"/>
              <a:t>?</a:t>
            </a:r>
          </a:p>
          <a:p>
            <a:pPr marL="0" indent="0">
              <a:buNone/>
            </a:pPr>
            <a:r>
              <a:rPr lang="en-GB" dirty="0"/>
              <a:t>How many have changed schools </a:t>
            </a:r>
            <a:r>
              <a:rPr lang="en-GB" dirty="0" smtClean="0"/>
              <a:t>more than twice</a:t>
            </a:r>
            <a:r>
              <a:rPr lang="en-GB" dirty="0"/>
              <a:t>?</a:t>
            </a:r>
            <a:r>
              <a:rPr lang="en-GB" dirty="0" smtClean="0"/>
              <a:t> </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7987" y="5229200"/>
            <a:ext cx="3248025" cy="1409700"/>
          </a:xfrm>
          <a:prstGeom prst="rect">
            <a:avLst/>
          </a:prstGeom>
        </p:spPr>
      </p:pic>
    </p:spTree>
    <p:extLst>
      <p:ext uri="{BB962C8B-B14F-4D97-AF65-F5344CB8AC3E}">
        <p14:creationId xmlns:p14="http://schemas.microsoft.com/office/powerpoint/2010/main" val="951475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you worried about?</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GB" dirty="0" smtClean="0"/>
              <a:t>Question:  What were you most </a:t>
            </a:r>
            <a:r>
              <a:rPr lang="en-GB" dirty="0"/>
              <a:t>worried about starting at  </a:t>
            </a:r>
            <a:r>
              <a:rPr lang="en-GB" dirty="0" smtClean="0"/>
              <a:t>Hartpury? </a:t>
            </a:r>
          </a:p>
          <a:p>
            <a:pPr marL="0" indent="0">
              <a:buNone/>
            </a:pPr>
            <a:endParaRPr lang="en-GB" dirty="0"/>
          </a:p>
          <a:p>
            <a:pPr marL="0" indent="0">
              <a:buNone/>
            </a:pPr>
            <a:r>
              <a:rPr lang="en-GB" dirty="0" smtClean="0"/>
              <a:t>Let’s write </a:t>
            </a:r>
            <a:r>
              <a:rPr lang="en-GB" dirty="0"/>
              <a:t>all the responses on the board, e.g. leaving previous school behind, getting lost, </a:t>
            </a:r>
            <a:r>
              <a:rPr lang="en-GB" dirty="0" smtClean="0"/>
              <a:t>making friends</a:t>
            </a:r>
            <a:r>
              <a:rPr lang="en-GB" dirty="0"/>
              <a:t>, being </a:t>
            </a:r>
            <a:r>
              <a:rPr lang="en-GB" dirty="0" smtClean="0"/>
              <a:t>bullied, </a:t>
            </a:r>
            <a:r>
              <a:rPr lang="en-GB" dirty="0"/>
              <a:t>fear of older </a:t>
            </a:r>
            <a:endParaRPr lang="en-GB" dirty="0" smtClean="0"/>
          </a:p>
          <a:p>
            <a:pPr marL="0" indent="0">
              <a:buNone/>
            </a:pPr>
            <a:r>
              <a:rPr lang="en-GB" dirty="0" smtClean="0"/>
              <a:t>students, </a:t>
            </a:r>
            <a:r>
              <a:rPr lang="en-GB" dirty="0"/>
              <a:t>fear of </a:t>
            </a:r>
            <a:r>
              <a:rPr lang="en-GB" dirty="0" smtClean="0"/>
              <a:t>lecturers, </a:t>
            </a:r>
          </a:p>
          <a:p>
            <a:pPr marL="0" indent="0">
              <a:buNone/>
            </a:pPr>
            <a:r>
              <a:rPr lang="en-GB" dirty="0" smtClean="0"/>
              <a:t>not </a:t>
            </a:r>
            <a:r>
              <a:rPr lang="en-GB" dirty="0"/>
              <a:t>being able to do the work, </a:t>
            </a:r>
            <a:endParaRPr lang="en-GB" dirty="0" smtClean="0"/>
          </a:p>
          <a:p>
            <a:pPr marL="0" indent="0">
              <a:buNone/>
            </a:pPr>
            <a:r>
              <a:rPr lang="en-GB" dirty="0" smtClean="0"/>
              <a:t>forgetting </a:t>
            </a:r>
            <a:r>
              <a:rPr lang="en-GB" dirty="0"/>
              <a:t>books etc.</a:t>
            </a:r>
          </a:p>
          <a:p>
            <a:pPr marL="0" indent="0">
              <a:buNone/>
            </a:pPr>
            <a:r>
              <a:rPr lang="en-GB" dirty="0"/>
              <a:t> </a:t>
            </a:r>
          </a:p>
          <a:p>
            <a:pPr marL="0" indent="0">
              <a:buNone/>
            </a:pPr>
            <a:r>
              <a:rPr lang="en-GB" dirty="0"/>
              <a:t>In </a:t>
            </a:r>
            <a:r>
              <a:rPr lang="en-GB" dirty="0" smtClean="0"/>
              <a:t>pairs </a:t>
            </a:r>
            <a:r>
              <a:rPr lang="en-GB" dirty="0"/>
              <a:t>discuss </a:t>
            </a:r>
            <a:r>
              <a:rPr lang="en-GB" dirty="0" smtClean="0"/>
              <a:t>your </a:t>
            </a:r>
            <a:r>
              <a:rPr lang="en-GB" dirty="0"/>
              <a:t>concerns </a:t>
            </a:r>
            <a:endParaRPr lang="en-GB" dirty="0" smtClean="0"/>
          </a:p>
          <a:p>
            <a:pPr marL="0" indent="0">
              <a:buNone/>
            </a:pPr>
            <a:r>
              <a:rPr lang="en-GB" dirty="0" smtClean="0"/>
              <a:t>and put them in order with the </a:t>
            </a:r>
          </a:p>
          <a:p>
            <a:pPr marL="0" indent="0">
              <a:buNone/>
            </a:pPr>
            <a:r>
              <a:rPr lang="en-GB" dirty="0" smtClean="0"/>
              <a:t>one that you </a:t>
            </a:r>
            <a:r>
              <a:rPr lang="en-GB" dirty="0"/>
              <a:t>dreaded </a:t>
            </a:r>
            <a:r>
              <a:rPr lang="en-GB" dirty="0" smtClean="0"/>
              <a:t>the most </a:t>
            </a:r>
          </a:p>
          <a:p>
            <a:pPr marL="0" indent="0">
              <a:buNone/>
            </a:pPr>
            <a:r>
              <a:rPr lang="en-GB" dirty="0" smtClean="0"/>
              <a:t>at </a:t>
            </a:r>
            <a:r>
              <a:rPr lang="en-GB" dirty="0"/>
              <a:t>the top of the </a:t>
            </a:r>
            <a:r>
              <a:rPr lang="en-GB" dirty="0" smtClean="0"/>
              <a:t>list</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3830" y="3212976"/>
            <a:ext cx="4374155" cy="2913187"/>
          </a:xfrm>
          <a:prstGeom prst="rect">
            <a:avLst/>
          </a:prstGeom>
        </p:spPr>
      </p:pic>
    </p:spTree>
    <p:extLst>
      <p:ext uri="{BB962C8B-B14F-4D97-AF65-F5344CB8AC3E}">
        <p14:creationId xmlns:p14="http://schemas.microsoft.com/office/powerpoint/2010/main" val="1949598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2479</TotalTime>
  <Words>3502</Words>
  <Application>Microsoft Office PowerPoint</Application>
  <PresentationFormat>On-screen Show (4:3)</PresentationFormat>
  <Paragraphs>459</Paragraphs>
  <Slides>73</Slides>
  <Notes>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New students induction </vt:lpstr>
      <vt:lpstr>1 Getting to know each other</vt:lpstr>
      <vt:lpstr>Starter</vt:lpstr>
      <vt:lpstr>Who’s who?</vt:lpstr>
      <vt:lpstr>People Search</vt:lpstr>
      <vt:lpstr>Plenary</vt:lpstr>
      <vt:lpstr>2 Changing Schools</vt:lpstr>
      <vt:lpstr>Starter</vt:lpstr>
      <vt:lpstr>What are you worried about?</vt:lpstr>
      <vt:lpstr>Is it just me?</vt:lpstr>
      <vt:lpstr>Solutions</vt:lpstr>
      <vt:lpstr>Plenary</vt:lpstr>
      <vt:lpstr>3 Being a Newcomer What happens if….?</vt:lpstr>
      <vt:lpstr>What to do if…..?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can I turn to for help?</vt:lpstr>
      <vt:lpstr>Extra Activity</vt:lpstr>
      <vt:lpstr>4 This is me!</vt:lpstr>
      <vt:lpstr>Starter</vt:lpstr>
      <vt:lpstr>All About Me Rosette</vt:lpstr>
      <vt:lpstr>Plenary</vt:lpstr>
      <vt:lpstr>5 Yourself as others see you</vt:lpstr>
      <vt:lpstr>Starter </vt:lpstr>
      <vt:lpstr>Adjective Rating List</vt:lpstr>
      <vt:lpstr>Compliments!</vt:lpstr>
      <vt:lpstr>Plenary</vt:lpstr>
      <vt:lpstr>6 Friendships</vt:lpstr>
      <vt:lpstr>Starter Activity – Circle of Friends</vt:lpstr>
      <vt:lpstr>PowerPoint Presentation</vt:lpstr>
      <vt:lpstr>Friendship quiz</vt:lpstr>
      <vt:lpstr>Friendship quiz</vt:lpstr>
      <vt:lpstr>Friendship quiz</vt:lpstr>
      <vt:lpstr>Friendship quiz</vt:lpstr>
      <vt:lpstr>Watch the following clip</vt:lpstr>
      <vt:lpstr>Create a mind map of friendship – use these questions to create your mind map</vt:lpstr>
      <vt:lpstr>Extra Activity:  Role play</vt:lpstr>
      <vt:lpstr>Is it ok to change friends?</vt:lpstr>
      <vt:lpstr>Plenary – What makes a good friend?</vt:lpstr>
      <vt:lpstr>Extension:  A Good Friend is…</vt:lpstr>
      <vt:lpstr>7 Relationships</vt:lpstr>
      <vt:lpstr>Starter - There are lots of different types of Relationships</vt:lpstr>
      <vt:lpstr>How many of these did you think of?</vt:lpstr>
      <vt:lpstr>Task 1 - Different types of relationships</vt:lpstr>
      <vt:lpstr>Easy Relationships</vt:lpstr>
      <vt:lpstr>Difficult Relationships</vt:lpstr>
      <vt:lpstr>Romantic Relationships</vt:lpstr>
      <vt:lpstr>Romantic Relationships</vt:lpstr>
      <vt:lpstr>For love and affection</vt:lpstr>
      <vt:lpstr>For support</vt:lpstr>
      <vt:lpstr>For acceptance</vt:lpstr>
      <vt:lpstr>For emotional closeness</vt:lpstr>
      <vt:lpstr>For physical closeness</vt:lpstr>
      <vt:lpstr>For making babies</vt:lpstr>
      <vt:lpstr>Task 2 -What do you look for in a partner?</vt:lpstr>
      <vt:lpstr>What do you look for in a partner?</vt:lpstr>
      <vt:lpstr>Rank your chosen traits in the following order of importance.</vt:lpstr>
      <vt:lpstr>Task 3 - Class discussion</vt:lpstr>
      <vt:lpstr>Plenary -  Relationship jigsaw</vt:lpstr>
      <vt:lpstr>8 You and Your Family</vt:lpstr>
      <vt:lpstr>Starter</vt:lpstr>
      <vt:lpstr>I need my own space!</vt:lpstr>
      <vt:lpstr>Extension Activity</vt:lpstr>
      <vt:lpstr>Do you help at home?</vt:lpstr>
      <vt:lpstr>Paired Discussion</vt:lpstr>
      <vt:lpstr>Plenary</vt:lpstr>
      <vt:lpstr>Getting on better with Adults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carmel Tatlock</dc:creator>
  <cp:lastModifiedBy>CASSIDY, Hannah</cp:lastModifiedBy>
  <cp:revision>171</cp:revision>
  <dcterms:created xsi:type="dcterms:W3CDTF">2014-07-08T12:01:10Z</dcterms:created>
  <dcterms:modified xsi:type="dcterms:W3CDTF">2017-02-13T11:30:49Z</dcterms:modified>
</cp:coreProperties>
</file>