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55"/>
  </p:notesMasterIdLst>
  <p:handoutMasterIdLst>
    <p:handoutMasterId r:id="rId56"/>
  </p:handoutMasterIdLst>
  <p:sldIdLst>
    <p:sldId id="258" r:id="rId7"/>
    <p:sldId id="291" r:id="rId8"/>
    <p:sldId id="259" r:id="rId9"/>
    <p:sldId id="342" r:id="rId10"/>
    <p:sldId id="277" r:id="rId11"/>
    <p:sldId id="278" r:id="rId12"/>
    <p:sldId id="279" r:id="rId13"/>
    <p:sldId id="280" r:id="rId14"/>
    <p:sldId id="281" r:id="rId15"/>
    <p:sldId id="282" r:id="rId16"/>
    <p:sldId id="284" r:id="rId17"/>
    <p:sldId id="285" r:id="rId18"/>
    <p:sldId id="286" r:id="rId19"/>
    <p:sldId id="335" r:id="rId20"/>
    <p:sldId id="344" r:id="rId21"/>
    <p:sldId id="337" r:id="rId22"/>
    <p:sldId id="338" r:id="rId23"/>
    <p:sldId id="336" r:id="rId24"/>
    <p:sldId id="339" r:id="rId25"/>
    <p:sldId id="340" r:id="rId26"/>
    <p:sldId id="341" r:id="rId27"/>
    <p:sldId id="358" r:id="rId28"/>
    <p:sldId id="346" r:id="rId29"/>
    <p:sldId id="345" r:id="rId30"/>
    <p:sldId id="287" r:id="rId31"/>
    <p:sldId id="289" r:id="rId32"/>
    <p:sldId id="347" r:id="rId33"/>
    <p:sldId id="348" r:id="rId34"/>
    <p:sldId id="296" r:id="rId35"/>
    <p:sldId id="357" r:id="rId36"/>
    <p:sldId id="354" r:id="rId37"/>
    <p:sldId id="355" r:id="rId38"/>
    <p:sldId id="356" r:id="rId39"/>
    <p:sldId id="290" r:id="rId40"/>
    <p:sldId id="295" r:id="rId41"/>
    <p:sldId id="297" r:id="rId42"/>
    <p:sldId id="307" r:id="rId43"/>
    <p:sldId id="343" r:id="rId44"/>
    <p:sldId id="317" r:id="rId45"/>
    <p:sldId id="314" r:id="rId46"/>
    <p:sldId id="315" r:id="rId47"/>
    <p:sldId id="316" r:id="rId48"/>
    <p:sldId id="313" r:id="rId49"/>
    <p:sldId id="329" r:id="rId50"/>
    <p:sldId id="352" r:id="rId51"/>
    <p:sldId id="353" r:id="rId52"/>
    <p:sldId id="293" r:id="rId53"/>
    <p:sldId id="276" r:id="rId54"/>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920"/>
    <a:srgbClr val="0C0C0C"/>
    <a:srgbClr val="210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0764" autoAdjust="0"/>
  </p:normalViewPr>
  <p:slideViewPr>
    <p:cSldViewPr snapToGrid="0" snapToObjects="1">
      <p:cViewPr varScale="1">
        <p:scale>
          <a:sx n="99" d="100"/>
          <a:sy n="99" d="100"/>
        </p:scale>
        <p:origin x="-33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2238591612798149"/>
          <c:y val="3.1472831646934755E-2"/>
          <c:w val="0.54814500114873965"/>
          <c:h val="0.89478048882691952"/>
        </c:manualLayout>
      </c:layout>
      <c:barChart>
        <c:barDir val="bar"/>
        <c:grouping val="clustered"/>
        <c:varyColors val="0"/>
        <c:ser>
          <c:idx val="0"/>
          <c:order val="0"/>
          <c:tx>
            <c:strRef>
              <c:f>Sheet1!$B$1</c:f>
              <c:strCache>
                <c:ptCount val="1"/>
                <c:pt idx="0">
                  <c:v>Secondary Teachers who say pupils are bullied</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Pupils who are suspected of being lesbian, gay or bisexual</c:v>
                </c:pt>
                <c:pt idx="1">
                  <c:v>Boys for behaving/acting 'like girls'</c:v>
                </c:pt>
                <c:pt idx="2">
                  <c:v>Pupils who are openly lesbian, gay or bisexual</c:v>
                </c:pt>
                <c:pt idx="3">
                  <c:v>Boys who don't like or play sports</c:v>
                </c:pt>
                <c:pt idx="4">
                  <c:v>Boys who are perform well at school</c:v>
                </c:pt>
                <c:pt idx="5">
                  <c:v>Girls for behaving/acting 'like boys'</c:v>
                </c:pt>
                <c:pt idx="6">
                  <c:v>Pupils who have gay friends or family </c:v>
                </c:pt>
                <c:pt idx="7">
                  <c:v>Pupils whose parents or carers are gay</c:v>
                </c:pt>
                <c:pt idx="8">
                  <c:v>Girls who like or play sports</c:v>
                </c:pt>
                <c:pt idx="9">
                  <c:v>Girls who perform well at school</c:v>
                </c:pt>
              </c:strCache>
            </c:strRef>
          </c:cat>
          <c:val>
            <c:numRef>
              <c:f>Sheet1!$B$2:$B$11</c:f>
              <c:numCache>
                <c:formatCode>0%</c:formatCode>
                <c:ptCount val="10"/>
                <c:pt idx="0">
                  <c:v>0.53</c:v>
                </c:pt>
                <c:pt idx="1">
                  <c:v>0.45</c:v>
                </c:pt>
                <c:pt idx="2">
                  <c:v>0.3</c:v>
                </c:pt>
                <c:pt idx="3">
                  <c:v>0.22</c:v>
                </c:pt>
                <c:pt idx="4">
                  <c:v>0.18</c:v>
                </c:pt>
                <c:pt idx="5">
                  <c:v>0.17</c:v>
                </c:pt>
                <c:pt idx="6">
                  <c:v>0.1</c:v>
                </c:pt>
                <c:pt idx="7">
                  <c:v>0.09</c:v>
                </c:pt>
                <c:pt idx="8">
                  <c:v>0.06</c:v>
                </c:pt>
                <c:pt idx="9">
                  <c:v>0.05</c:v>
                </c:pt>
              </c:numCache>
            </c:numRef>
          </c:val>
        </c:ser>
        <c:dLbls>
          <c:showLegendKey val="0"/>
          <c:showVal val="0"/>
          <c:showCatName val="0"/>
          <c:showSerName val="0"/>
          <c:showPercent val="0"/>
          <c:showBubbleSize val="0"/>
        </c:dLbls>
        <c:gapWidth val="75"/>
        <c:axId val="108520576"/>
        <c:axId val="108522112"/>
      </c:barChart>
      <c:catAx>
        <c:axId val="108520576"/>
        <c:scaling>
          <c:orientation val="minMax"/>
        </c:scaling>
        <c:delete val="0"/>
        <c:axPos val="l"/>
        <c:numFmt formatCode="General" sourceLinked="1"/>
        <c:majorTickMark val="none"/>
        <c:minorTickMark val="none"/>
        <c:tickLblPos val="nextTo"/>
        <c:txPr>
          <a:bodyPr rot="0" vert="horz"/>
          <a:lstStyle/>
          <a:p>
            <a:pPr>
              <a:defRPr sz="1050" b="0"/>
            </a:pPr>
            <a:endParaRPr lang="en-US"/>
          </a:p>
        </c:txPr>
        <c:crossAx val="108522112"/>
        <c:crosses val="autoZero"/>
        <c:auto val="1"/>
        <c:lblAlgn val="ctr"/>
        <c:lblOffset val="100"/>
        <c:noMultiLvlLbl val="0"/>
      </c:catAx>
      <c:valAx>
        <c:axId val="108522112"/>
        <c:scaling>
          <c:orientation val="minMax"/>
        </c:scaling>
        <c:delete val="0"/>
        <c:axPos val="b"/>
        <c:numFmt formatCode="0%" sourceLinked="1"/>
        <c:majorTickMark val="none"/>
        <c:minorTickMark val="none"/>
        <c:tickLblPos val="nextTo"/>
        <c:txPr>
          <a:bodyPr rot="0" vert="horz"/>
          <a:lstStyle/>
          <a:p>
            <a:pPr>
              <a:defRPr/>
            </a:pPr>
            <a:endParaRPr lang="en-US"/>
          </a:p>
        </c:txPr>
        <c:crossAx val="108520576"/>
        <c:crosses val="autoZero"/>
        <c:crossBetween val="between"/>
      </c:valAx>
      <c:spPr>
        <a:noFill/>
        <a:ln w="23706">
          <a:noFill/>
        </a:ln>
      </c:spPr>
    </c:plotArea>
    <c:plotVisOnly val="1"/>
    <c:dispBlanksAs val="gap"/>
    <c:showDLblsOverMax val="0"/>
  </c:chart>
  <c:txPr>
    <a:bodyPr/>
    <a:lstStyle/>
    <a:p>
      <a:pPr>
        <a:defRPr sz="112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ctr">
              <a:defRPr/>
            </a:pPr>
            <a:r>
              <a:rPr lang="en-US" sz="1600" dirty="0"/>
              <a:t>Type of bullying faced by </a:t>
            </a:r>
            <a:r>
              <a:rPr lang="en-US" sz="1600" dirty="0" smtClean="0"/>
              <a:t>lesbian, gay and bisexual pupils</a:t>
            </a:r>
            <a:endParaRPr lang="en-US" sz="1600" dirty="0"/>
          </a:p>
        </c:rich>
      </c:tx>
      <c:layout>
        <c:manualLayout>
          <c:xMode val="edge"/>
          <c:yMode val="edge"/>
          <c:x val="1.8953954611103819E-2"/>
          <c:y val="1.4860738627674947E-2"/>
        </c:manualLayout>
      </c:layout>
      <c:overlay val="0"/>
    </c:title>
    <c:autoTitleDeleted val="0"/>
    <c:plotArea>
      <c:layout/>
      <c:barChart>
        <c:barDir val="bar"/>
        <c:grouping val="clustered"/>
        <c:varyColors val="0"/>
        <c:ser>
          <c:idx val="0"/>
          <c:order val="0"/>
          <c:tx>
            <c:strRef>
              <c:f>Sheet1!$B$1</c:f>
              <c:strCache>
                <c:ptCount val="1"/>
                <c:pt idx="0">
                  <c:v>Percentage of gay pupils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Verbal abuse</c:v>
                </c:pt>
                <c:pt idx="1">
                  <c:v>Malicious gossip</c:v>
                </c:pt>
                <c:pt idx="2">
                  <c:v>Intimidating looks</c:v>
                </c:pt>
                <c:pt idx="3">
                  <c:v>Ignored or isolated</c:v>
                </c:pt>
                <c:pt idx="4">
                  <c:v>Cyberbullying</c:v>
                </c:pt>
                <c:pt idx="5">
                  <c:v>Physical abuse</c:v>
                </c:pt>
                <c:pt idx="6">
                  <c:v>Vandalism/theft of property</c:v>
                </c:pt>
                <c:pt idx="7">
                  <c:v>Phone bullying via text</c:v>
                </c:pt>
                <c:pt idx="8">
                  <c:v>Death threats</c:v>
                </c:pt>
                <c:pt idx="9">
                  <c:v>Threatened with a weapon</c:v>
                </c:pt>
                <c:pt idx="10">
                  <c:v>Sexual assault</c:v>
                </c:pt>
              </c:strCache>
            </c:strRef>
          </c:cat>
          <c:val>
            <c:numRef>
              <c:f>Sheet1!$B$2:$B$12</c:f>
              <c:numCache>
                <c:formatCode>0%</c:formatCode>
                <c:ptCount val="11"/>
                <c:pt idx="0">
                  <c:v>0.53</c:v>
                </c:pt>
                <c:pt idx="1">
                  <c:v>0.46</c:v>
                </c:pt>
                <c:pt idx="2">
                  <c:v>0.33</c:v>
                </c:pt>
                <c:pt idx="3">
                  <c:v>0.31</c:v>
                </c:pt>
                <c:pt idx="4">
                  <c:v>0.23</c:v>
                </c:pt>
                <c:pt idx="5">
                  <c:v>0.16</c:v>
                </c:pt>
                <c:pt idx="6">
                  <c:v>0.11</c:v>
                </c:pt>
                <c:pt idx="7">
                  <c:v>0.09</c:v>
                </c:pt>
                <c:pt idx="8">
                  <c:v>0.06</c:v>
                </c:pt>
                <c:pt idx="9">
                  <c:v>0.03</c:v>
                </c:pt>
                <c:pt idx="10">
                  <c:v>0.03</c:v>
                </c:pt>
              </c:numCache>
            </c:numRef>
          </c:val>
        </c:ser>
        <c:dLbls>
          <c:showLegendKey val="0"/>
          <c:showVal val="0"/>
          <c:showCatName val="0"/>
          <c:showSerName val="0"/>
          <c:showPercent val="0"/>
          <c:showBubbleSize val="0"/>
        </c:dLbls>
        <c:gapWidth val="150"/>
        <c:axId val="111624960"/>
        <c:axId val="111626496"/>
      </c:barChart>
      <c:catAx>
        <c:axId val="111624960"/>
        <c:scaling>
          <c:orientation val="minMax"/>
        </c:scaling>
        <c:delete val="0"/>
        <c:axPos val="l"/>
        <c:numFmt formatCode="General" sourceLinked="1"/>
        <c:majorTickMark val="out"/>
        <c:minorTickMark val="none"/>
        <c:tickLblPos val="nextTo"/>
        <c:txPr>
          <a:bodyPr/>
          <a:lstStyle/>
          <a:p>
            <a:pPr>
              <a:defRPr sz="1600"/>
            </a:pPr>
            <a:endParaRPr lang="en-US"/>
          </a:p>
        </c:txPr>
        <c:crossAx val="111626496"/>
        <c:crosses val="autoZero"/>
        <c:auto val="1"/>
        <c:lblAlgn val="ctr"/>
        <c:lblOffset val="100"/>
        <c:noMultiLvlLbl val="0"/>
      </c:catAx>
      <c:valAx>
        <c:axId val="111626496"/>
        <c:scaling>
          <c:orientation val="minMax"/>
        </c:scaling>
        <c:delete val="0"/>
        <c:axPos val="b"/>
        <c:numFmt formatCode="0%" sourceLinked="1"/>
        <c:majorTickMark val="out"/>
        <c:minorTickMark val="none"/>
        <c:tickLblPos val="nextTo"/>
        <c:crossAx val="111624960"/>
        <c:crosses val="autoZero"/>
        <c:crossBetween val="between"/>
      </c:valAx>
      <c:spPr>
        <a:noFill/>
        <a:ln w="25392">
          <a:noFill/>
        </a:ln>
      </c:spPr>
    </c:plotArea>
    <c:plotVisOnly val="1"/>
    <c:dispBlanksAs val="gap"/>
    <c:showDLblsOverMax val="0"/>
  </c:chart>
  <c:txPr>
    <a:bodyPr/>
    <a:lstStyle/>
    <a:p>
      <a:pPr>
        <a:defRPr sz="1799"/>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5C0F6F06-5850-BA48-850E-FCFA4C54607A}" type="datetimeFigureOut">
              <a:rPr lang="en-US" smtClean="0"/>
              <a:t>11/12/2015</a:t>
            </a:fld>
            <a:endParaRPr lang="en-US"/>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1E7C9902-0054-9242-AD24-B46328C07A67}" type="slidenum">
              <a:rPr lang="en-US" smtClean="0"/>
              <a:t>‹#›</a:t>
            </a:fld>
            <a:endParaRPr lang="en-US"/>
          </a:p>
        </p:txBody>
      </p:sp>
    </p:spTree>
    <p:extLst>
      <p:ext uri="{BB962C8B-B14F-4D97-AF65-F5344CB8AC3E}">
        <p14:creationId xmlns:p14="http://schemas.microsoft.com/office/powerpoint/2010/main" val="28898045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6B97147A-08AE-544F-8CBA-320E4A0D5078}" type="datetimeFigureOut">
              <a:rPr lang="en-US" smtClean="0"/>
              <a:t>11/12/2015</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D1ADB596-D218-9D43-A4EC-2B51BE929992}" type="slidenum">
              <a:rPr lang="en-US" smtClean="0"/>
              <a:t>‹#›</a:t>
            </a:fld>
            <a:endParaRPr lang="en-US"/>
          </a:p>
        </p:txBody>
      </p:sp>
    </p:spTree>
    <p:extLst>
      <p:ext uri="{BB962C8B-B14F-4D97-AF65-F5344CB8AC3E}">
        <p14:creationId xmlns:p14="http://schemas.microsoft.com/office/powerpoint/2010/main" val="24214754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t>1</a:t>
            </a:fld>
            <a:endParaRPr lang="en-US"/>
          </a:p>
        </p:txBody>
      </p:sp>
    </p:spTree>
    <p:extLst>
      <p:ext uri="{BB962C8B-B14F-4D97-AF65-F5344CB8AC3E}">
        <p14:creationId xmlns:p14="http://schemas.microsoft.com/office/powerpoint/2010/main" val="322545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33C1A-2929-4489-B790-8A3A838671A4}" type="slidenum">
              <a:rPr lang="en-GB" altLang="en-US" smtClean="0">
                <a:solidFill>
                  <a:prstClr val="black"/>
                </a:solidFill>
              </a:rPr>
              <a:pPr eaLnBrk="1" hangingPunct="1"/>
              <a:t>10</a:t>
            </a:fld>
            <a:endParaRPr lang="en-GB" altLang="en-US" smtClean="0">
              <a:solidFill>
                <a:prstClr val="black"/>
              </a:solidFill>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ea typeface="ＭＳ Ｐゴシック" pitchFamily="34" charset="-128"/>
              </a:rPr>
              <a:t>Ask participants to read these and then ask which they’ve encountered or is most common in their contexts.</a:t>
            </a:r>
          </a:p>
        </p:txBody>
      </p:sp>
    </p:spTree>
    <p:extLst>
      <p:ext uri="{BB962C8B-B14F-4D97-AF65-F5344CB8AC3E}">
        <p14:creationId xmlns:p14="http://schemas.microsoft.com/office/powerpoint/2010/main" val="38242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two stats from The School Report, the last two from Metro Youth Chances. Talk about how these stats can be used to persuade senior leadership.</a:t>
            </a:r>
            <a:endParaRPr lang="en-GB" dirty="0"/>
          </a:p>
        </p:txBody>
      </p:sp>
      <p:sp>
        <p:nvSpPr>
          <p:cNvPr id="4" name="Slide Number Placeholder 3"/>
          <p:cNvSpPr>
            <a:spLocks noGrp="1"/>
          </p:cNvSpPr>
          <p:nvPr>
            <p:ph type="sldNum" sz="quarter" idx="10"/>
          </p:nvPr>
        </p:nvSpPr>
        <p:spPr/>
        <p:txBody>
          <a:bodyPr/>
          <a:lstStyle/>
          <a:p>
            <a:pPr>
              <a:defRPr/>
            </a:pPr>
            <a:fld id="{8A5504C8-8CD9-4288-820A-27D4CC301E11}"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409343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HBT</a:t>
            </a:r>
            <a:r>
              <a:rPr lang="en-GB" baseline="0" dirty="0" smtClean="0"/>
              <a:t> bullying is having a devastating impact on young LGBT people’s mental health. The Samaritans say that 7% of young people have tried to kill themselves, so being LGBT makes you more than three times more likely.</a:t>
            </a:r>
            <a:endParaRPr lang="en-GB" dirty="0"/>
          </a:p>
        </p:txBody>
      </p:sp>
      <p:sp>
        <p:nvSpPr>
          <p:cNvPr id="4" name="Slide Number Placeholder 3"/>
          <p:cNvSpPr>
            <a:spLocks noGrp="1"/>
          </p:cNvSpPr>
          <p:nvPr>
            <p:ph type="sldNum" sz="quarter" idx="10"/>
          </p:nvPr>
        </p:nvSpPr>
        <p:spPr/>
        <p:txBody>
          <a:bodyPr/>
          <a:lstStyle/>
          <a:p>
            <a:pPr>
              <a:defRPr/>
            </a:pPr>
            <a:fld id="{8A5504C8-8CD9-4288-820A-27D4CC301E11}"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410281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5504C8-8CD9-4288-820A-27D4CC301E11}"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4102817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14</a:t>
            </a:fld>
            <a:endParaRPr lang="en-GB" altLang="en-US" smtClean="0">
              <a:solidFill>
                <a:prstClr val="black"/>
              </a:solidFill>
            </a:endParaRPr>
          </a:p>
        </p:txBody>
      </p:sp>
    </p:spTree>
    <p:extLst>
      <p:ext uri="{BB962C8B-B14F-4D97-AF65-F5344CB8AC3E}">
        <p14:creationId xmlns:p14="http://schemas.microsoft.com/office/powerpoint/2010/main" val="321434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15</a:t>
            </a:fld>
            <a:endParaRPr lang="en-GB" altLang="en-US" smtClean="0">
              <a:solidFill>
                <a:prstClr val="black"/>
              </a:solidFill>
            </a:endParaRPr>
          </a:p>
        </p:txBody>
      </p:sp>
    </p:spTree>
    <p:extLst>
      <p:ext uri="{BB962C8B-B14F-4D97-AF65-F5344CB8AC3E}">
        <p14:creationId xmlns:p14="http://schemas.microsoft.com/office/powerpoint/2010/main" val="417001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16</a:t>
            </a:fld>
            <a:endParaRPr lang="en-GB" altLang="en-US" smtClean="0">
              <a:solidFill>
                <a:prstClr val="black"/>
              </a:solidFill>
            </a:endParaRPr>
          </a:p>
        </p:txBody>
      </p:sp>
    </p:spTree>
    <p:extLst>
      <p:ext uri="{BB962C8B-B14F-4D97-AF65-F5344CB8AC3E}">
        <p14:creationId xmlns:p14="http://schemas.microsoft.com/office/powerpoint/2010/main" val="350807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17</a:t>
            </a:fld>
            <a:endParaRPr lang="en-GB" altLang="en-US" smtClean="0">
              <a:solidFill>
                <a:prstClr val="black"/>
              </a:solidFill>
            </a:endParaRPr>
          </a:p>
        </p:txBody>
      </p:sp>
    </p:spTree>
    <p:extLst>
      <p:ext uri="{BB962C8B-B14F-4D97-AF65-F5344CB8AC3E}">
        <p14:creationId xmlns:p14="http://schemas.microsoft.com/office/powerpoint/2010/main" val="4184463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18</a:t>
            </a:fld>
            <a:endParaRPr lang="en-GB" altLang="en-US" smtClean="0">
              <a:solidFill>
                <a:prstClr val="black"/>
              </a:solidFill>
            </a:endParaRPr>
          </a:p>
        </p:txBody>
      </p:sp>
    </p:spTree>
    <p:extLst>
      <p:ext uri="{BB962C8B-B14F-4D97-AF65-F5344CB8AC3E}">
        <p14:creationId xmlns:p14="http://schemas.microsoft.com/office/powerpoint/2010/main" val="3280255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19</a:t>
            </a:fld>
            <a:endParaRPr lang="en-GB" altLang="en-US" smtClean="0">
              <a:solidFill>
                <a:prstClr val="black"/>
              </a:solidFill>
            </a:endParaRPr>
          </a:p>
        </p:txBody>
      </p:sp>
    </p:spTree>
    <p:extLst>
      <p:ext uri="{BB962C8B-B14F-4D97-AF65-F5344CB8AC3E}">
        <p14:creationId xmlns:p14="http://schemas.microsoft.com/office/powerpoint/2010/main" val="105854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P17 of the Training Partner Manual. After</a:t>
            </a:r>
            <a:r>
              <a:rPr lang="en-US" altLang="en-US" baseline="0" dirty="0" smtClean="0">
                <a:ea typeface="ＭＳ Ｐゴシック" pitchFamily="34" charset="-128"/>
              </a:rPr>
              <a:t> groups have spent 10 minutes on the exercise, discuss how they found it and terms they were unsure about.</a:t>
            </a:r>
          </a:p>
          <a:p>
            <a:endParaRPr lang="en-US" altLang="en-US" baseline="0" dirty="0" smtClean="0">
              <a:ea typeface="ＭＳ Ｐゴシック" pitchFamily="34" charset="-128"/>
            </a:endParaRPr>
          </a:p>
          <a:p>
            <a:r>
              <a:rPr lang="en-US" altLang="en-US" baseline="0" dirty="0" smtClean="0">
                <a:ea typeface="ＭＳ Ｐゴシック" pitchFamily="34" charset="-128"/>
              </a:rPr>
              <a:t>Some of the definitions can vary, for many there’s no ‘one perfect answer’ but are ones here are good-practice that have been developed by Stonewall and Gendered Intelligence, a trans youth </a:t>
            </a:r>
            <a:r>
              <a:rPr lang="en-US" altLang="en-US" baseline="0" dirty="0" err="1" smtClean="0">
                <a:ea typeface="ＭＳ Ｐゴシック" pitchFamily="34" charset="-128"/>
              </a:rPr>
              <a:t>organisation</a:t>
            </a:r>
            <a:r>
              <a:rPr lang="en-US" altLang="en-US" baseline="0" dirty="0" smtClean="0">
                <a:ea typeface="ＭＳ Ｐゴシック" pitchFamily="34" charset="-128"/>
              </a:rPr>
              <a:t>.</a:t>
            </a:r>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2</a:t>
            </a:fld>
            <a:endParaRPr lang="en-GB" altLang="en-US" smtClean="0">
              <a:solidFill>
                <a:prstClr val="black"/>
              </a:solidFill>
            </a:endParaRPr>
          </a:p>
        </p:txBody>
      </p:sp>
    </p:spTree>
    <p:extLst>
      <p:ext uri="{BB962C8B-B14F-4D97-AF65-F5344CB8AC3E}">
        <p14:creationId xmlns:p14="http://schemas.microsoft.com/office/powerpoint/2010/main" val="892505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20</a:t>
            </a:fld>
            <a:endParaRPr lang="en-GB" altLang="en-US" smtClean="0">
              <a:solidFill>
                <a:prstClr val="black"/>
              </a:solidFill>
            </a:endParaRPr>
          </a:p>
        </p:txBody>
      </p:sp>
    </p:spTree>
    <p:extLst>
      <p:ext uri="{BB962C8B-B14F-4D97-AF65-F5344CB8AC3E}">
        <p14:creationId xmlns:p14="http://schemas.microsoft.com/office/powerpoint/2010/main" val="292534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21</a:t>
            </a:fld>
            <a:endParaRPr lang="en-GB" altLang="en-US" smtClean="0">
              <a:solidFill>
                <a:prstClr val="black"/>
              </a:solidFill>
            </a:endParaRPr>
          </a:p>
        </p:txBody>
      </p:sp>
    </p:spTree>
    <p:extLst>
      <p:ext uri="{BB962C8B-B14F-4D97-AF65-F5344CB8AC3E}">
        <p14:creationId xmlns:p14="http://schemas.microsoft.com/office/powerpoint/2010/main" val="72066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22</a:t>
            </a:fld>
            <a:endParaRPr lang="en-GB" altLang="en-US" smtClean="0">
              <a:solidFill>
                <a:prstClr val="black"/>
              </a:solidFill>
            </a:endParaRPr>
          </a:p>
        </p:txBody>
      </p:sp>
    </p:spTree>
    <p:extLst>
      <p:ext uri="{BB962C8B-B14F-4D97-AF65-F5344CB8AC3E}">
        <p14:creationId xmlns:p14="http://schemas.microsoft.com/office/powerpoint/2010/main" val="1521055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23</a:t>
            </a:fld>
            <a:endParaRPr lang="en-GB" altLang="en-US" smtClean="0">
              <a:solidFill>
                <a:prstClr val="black"/>
              </a:solidFill>
            </a:endParaRPr>
          </a:p>
        </p:txBody>
      </p:sp>
    </p:spTree>
    <p:extLst>
      <p:ext uri="{BB962C8B-B14F-4D97-AF65-F5344CB8AC3E}">
        <p14:creationId xmlns:p14="http://schemas.microsoft.com/office/powerpoint/2010/main" val="610604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Ask participants if they have heard of Section 28. Explain briefly that Section 28 was a piece of legislation</a:t>
            </a:r>
            <a:r>
              <a:rPr lang="en-US" altLang="en-US" baseline="0" dirty="0" smtClean="0">
                <a:ea typeface="ＭＳ Ｐゴシック" pitchFamily="34" charset="-128"/>
              </a:rPr>
              <a:t> from the 1980s that Stonewall was founded to campaign against. It banned the promotion of homosexuality and ‘pretended family relationships’ in schools, but was repealed in 2003. </a:t>
            </a:r>
          </a:p>
          <a:p>
            <a:endParaRPr lang="en-US" altLang="en-US" baseline="0" dirty="0" smtClean="0">
              <a:ea typeface="ＭＳ Ｐゴシック" pitchFamily="34" charset="-128"/>
            </a:endParaRPr>
          </a:p>
          <a:p>
            <a:r>
              <a:rPr lang="en-US" altLang="en-US" baseline="0" dirty="0" smtClean="0">
                <a:ea typeface="ＭＳ Ｐゴシック" pitchFamily="34" charset="-128"/>
              </a:rPr>
              <a:t>Now, the legal context is extremely different, but lots of staff don’t know this, so it’s important to make this clear.</a:t>
            </a:r>
          </a:p>
          <a:p>
            <a:endParaRPr lang="en-US" altLang="en-US" baseline="0" dirty="0" smtClean="0">
              <a:ea typeface="ＭＳ Ｐゴシック" pitchFamily="34" charset="-128"/>
            </a:endParaRPr>
          </a:p>
          <a:p>
            <a:r>
              <a:rPr lang="en-US" altLang="en-US" baseline="0" dirty="0" smtClean="0">
                <a:ea typeface="ＭＳ Ｐゴシック" pitchFamily="34" charset="-128"/>
              </a:rPr>
              <a:t>The Education and Inspections Act 2006 places a </a:t>
            </a:r>
            <a:r>
              <a:rPr lang="en-GB" dirty="0" smtClean="0"/>
              <a:t>duty on schools to promote the safety and wellbeing of the children and young people in their care</a:t>
            </a:r>
            <a:r>
              <a:rPr lang="en-US" altLang="en-US" baseline="0" dirty="0" smtClean="0">
                <a:ea typeface="ＭＳ Ｐゴシック" pitchFamily="34" charset="-128"/>
              </a:rPr>
              <a:t>. This enshrines a child-</a:t>
            </a:r>
            <a:r>
              <a:rPr lang="en-US" altLang="en-US" baseline="0" dirty="0" err="1" smtClean="0">
                <a:ea typeface="ＭＳ Ｐゴシック" pitchFamily="34" charset="-128"/>
              </a:rPr>
              <a:t>centred</a:t>
            </a:r>
            <a:r>
              <a:rPr lang="en-US" altLang="en-US" baseline="0" dirty="0" smtClean="0">
                <a:ea typeface="ＭＳ Ｐゴシック" pitchFamily="34" charset="-128"/>
              </a:rPr>
              <a:t> approach in law and is important to bear in mind when we think of examples like the six year-old earlier.</a:t>
            </a:r>
          </a:p>
          <a:p>
            <a:endParaRPr lang="en-US" altLang="en-US" baseline="0" dirty="0" smtClean="0">
              <a:ea typeface="ＭＳ Ｐゴシック" pitchFamily="34" charset="-128"/>
            </a:endParaRPr>
          </a:p>
          <a:p>
            <a:r>
              <a:rPr lang="en-US" altLang="en-US" baseline="0" dirty="0" smtClean="0">
                <a:ea typeface="ＭＳ Ｐゴシック" pitchFamily="34" charset="-128"/>
              </a:rPr>
              <a:t>The Equality Act places a duty on schools to have ‘due regard’ for three things: eradicating discrimination and prejudice (which includes prejudice-based bullying like HBT bullying), advancing equality of opportunity and fostering good relations between people of different ‘protected characteristics’ such as age, sexual orientation, race etc. As part of this schools are supposed to set and publish equality objectives every four years, saying things like ‘we’re going to halve the number of homophobic incidents over the next two years’ . In </a:t>
            </a:r>
            <a:r>
              <a:rPr lang="en-US" altLang="en-US" baseline="0" dirty="0" err="1" smtClean="0">
                <a:ea typeface="ＭＳ Ｐゴシック" pitchFamily="34" charset="-128"/>
              </a:rPr>
              <a:t>Stonewall’s</a:t>
            </a:r>
            <a:r>
              <a:rPr lang="en-US" altLang="en-US" baseline="0" dirty="0" smtClean="0">
                <a:ea typeface="ＭＳ Ｐゴシック" pitchFamily="34" charset="-128"/>
              </a:rPr>
              <a:t> experience not that many schools know about this and are doing it, but increasing numbers of schools are.</a:t>
            </a:r>
          </a:p>
          <a:p>
            <a:endParaRPr lang="en-US" altLang="en-US" baseline="0" dirty="0" smtClean="0">
              <a:ea typeface="ＭＳ Ｐゴシック" pitchFamily="34" charset="-128"/>
            </a:endParaRPr>
          </a:p>
          <a:p>
            <a:r>
              <a:rPr lang="en-US" altLang="en-US" baseline="0" dirty="0" smtClean="0">
                <a:ea typeface="ＭＳ Ｐゴシック" pitchFamily="34" charset="-128"/>
              </a:rPr>
              <a:t>Tackling homophobic, biphobic and transphobic bullying is also a government priority now. The government has recently given a number of organisations including Stonewall funding to do this, and indeed this training is part of a government-funded </a:t>
            </a:r>
            <a:r>
              <a:rPr lang="en-US" altLang="en-US" baseline="0" dirty="0" err="1" smtClean="0">
                <a:ea typeface="ＭＳ Ｐゴシック" pitchFamily="34" charset="-128"/>
              </a:rPr>
              <a:t>programme</a:t>
            </a:r>
            <a:r>
              <a:rPr lang="en-US" altLang="en-US" baseline="0" dirty="0" smtClean="0">
                <a:ea typeface="ＭＳ Ｐゴシック" pitchFamily="34" charset="-128"/>
              </a:rPr>
              <a:t>. </a:t>
            </a:r>
          </a:p>
          <a:p>
            <a:endParaRPr lang="en-US" alt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ea typeface="ＭＳ Ｐゴシック" pitchFamily="34" charset="-128"/>
              </a:rPr>
              <a:t>A key consequence of this is a new </a:t>
            </a:r>
            <a:r>
              <a:rPr lang="en-US" altLang="en-US" baseline="0" dirty="0" err="1" smtClean="0">
                <a:ea typeface="ＭＳ Ｐゴシック" pitchFamily="34" charset="-128"/>
              </a:rPr>
              <a:t>Ofsted</a:t>
            </a:r>
            <a:r>
              <a:rPr lang="en-US" altLang="en-US" baseline="0" dirty="0" smtClean="0">
                <a:ea typeface="ＭＳ Ｐゴシック" pitchFamily="34" charset="-128"/>
              </a:rPr>
              <a:t> framework, which has focused increasing on tackling HBT bullying since 2012. We’re going to give out a handout now of the last time </a:t>
            </a:r>
            <a:r>
              <a:rPr lang="en-US" altLang="en-US" baseline="0" dirty="0" err="1" smtClean="0">
                <a:ea typeface="ＭＳ Ｐゴシック" pitchFamily="34" charset="-128"/>
              </a:rPr>
              <a:t>Ofsted</a:t>
            </a:r>
            <a:r>
              <a:rPr lang="en-US" altLang="en-US" baseline="0" dirty="0" smtClean="0">
                <a:ea typeface="ＭＳ Ｐゴシック" pitchFamily="34" charset="-128"/>
              </a:rPr>
              <a:t> issued specific guidance for schools on tackling HBT bullying, in April 2014. This is what </a:t>
            </a:r>
            <a:r>
              <a:rPr lang="en-US" altLang="en-US" baseline="0" dirty="0" err="1" smtClean="0">
                <a:ea typeface="ＭＳ Ｐゴシック" pitchFamily="34" charset="-128"/>
              </a:rPr>
              <a:t>Ofsted</a:t>
            </a:r>
            <a:r>
              <a:rPr lang="en-US" altLang="en-US" baseline="0" dirty="0" smtClean="0">
                <a:ea typeface="ＭＳ Ｐゴシック" pitchFamily="34" charset="-128"/>
              </a:rPr>
              <a:t> have told Stonewall inspectors are trained with, though the current inspection handbook doesn’t go into as much detail as this.</a:t>
            </a:r>
          </a:p>
          <a:p>
            <a:endParaRPr lang="en-US" altLang="en-US" baseline="0" dirty="0" smtClean="0">
              <a:ea typeface="ＭＳ Ｐゴシック" pitchFamily="34" charset="-128"/>
            </a:endParaRPr>
          </a:p>
          <a:p>
            <a:endParaRPr lang="en-US" altLang="en-US" baseline="0" dirty="0" smtClean="0">
              <a:ea typeface="ＭＳ Ｐゴシック" pitchFamily="34" charset="-128"/>
            </a:endParaRPr>
          </a:p>
          <a:p>
            <a:r>
              <a:rPr lang="en-US" altLang="en-US" baseline="0" dirty="0" smtClean="0">
                <a:ea typeface="ＭＳ Ｐゴシック" pitchFamily="34" charset="-128"/>
              </a:rPr>
              <a:t>Give the group 30 secs to read the guidance and ask what they think of 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4A6F56-A677-4C1F-8ABE-FDD6E3BEDCFF}" type="slidenum">
              <a:rPr lang="en-GB" altLang="en-US" smtClean="0">
                <a:solidFill>
                  <a:prstClr val="black"/>
                </a:solidFill>
              </a:rPr>
              <a:pPr eaLnBrk="1" hangingPunct="1"/>
              <a:t>24</a:t>
            </a:fld>
            <a:endParaRPr lang="en-GB" altLang="en-US" smtClean="0">
              <a:solidFill>
                <a:prstClr val="black"/>
              </a:solidFill>
            </a:endParaRPr>
          </a:p>
        </p:txBody>
      </p:sp>
    </p:spTree>
    <p:extLst>
      <p:ext uri="{BB962C8B-B14F-4D97-AF65-F5344CB8AC3E}">
        <p14:creationId xmlns:p14="http://schemas.microsoft.com/office/powerpoint/2010/main" val="3149566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5504C8-8CD9-4288-820A-27D4CC301E11}"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4102817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Use</a:t>
            </a:r>
            <a:r>
              <a:rPr lang="en-US" altLang="en-US" baseline="0" dirty="0" smtClean="0">
                <a:ea typeface="ＭＳ Ｐゴシック" pitchFamily="34" charset="-128"/>
              </a:rPr>
              <a:t> this slide to briefly discuss the Confidence Ruler as an exercise and how it might be adapted in staff training your participants will conduct.</a:t>
            </a: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26</a:t>
            </a:fld>
            <a:endParaRPr lang="en-GB" altLang="en-US" smtClean="0">
              <a:solidFill>
                <a:prstClr val="black"/>
              </a:solidFill>
            </a:endParaRPr>
          </a:p>
        </p:txBody>
      </p:sp>
    </p:spTree>
    <p:extLst>
      <p:ext uri="{BB962C8B-B14F-4D97-AF65-F5344CB8AC3E}">
        <p14:creationId xmlns:p14="http://schemas.microsoft.com/office/powerpoint/2010/main" val="328342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Use</a:t>
            </a:r>
            <a:r>
              <a:rPr lang="en-US" altLang="en-US" baseline="0" dirty="0" smtClean="0">
                <a:ea typeface="ＭＳ Ｐゴシック" pitchFamily="34" charset="-128"/>
              </a:rPr>
              <a:t> this slide to briefly discuss the Confidence Ruler as an exercise and how it might be adapted in staff training your participants will conduct.</a:t>
            </a: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27</a:t>
            </a:fld>
            <a:endParaRPr lang="en-GB" altLang="en-US" smtClean="0">
              <a:solidFill>
                <a:prstClr val="black"/>
              </a:solidFill>
            </a:endParaRPr>
          </a:p>
        </p:txBody>
      </p:sp>
    </p:spTree>
    <p:extLst>
      <p:ext uri="{BB962C8B-B14F-4D97-AF65-F5344CB8AC3E}">
        <p14:creationId xmlns:p14="http://schemas.microsoft.com/office/powerpoint/2010/main" val="164561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Use</a:t>
            </a:r>
            <a:r>
              <a:rPr lang="en-US" altLang="en-US" baseline="0" dirty="0" smtClean="0">
                <a:ea typeface="ＭＳ Ｐゴシック" pitchFamily="34" charset="-128"/>
              </a:rPr>
              <a:t> this slide to briefly discuss the Confidence Ruler as an exercise and how it might be adapted in staff training your participants will conduct.</a:t>
            </a: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28</a:t>
            </a:fld>
            <a:endParaRPr lang="en-GB" altLang="en-US" smtClean="0">
              <a:solidFill>
                <a:prstClr val="black"/>
              </a:solidFill>
            </a:endParaRPr>
          </a:p>
        </p:txBody>
      </p:sp>
    </p:spTree>
    <p:extLst>
      <p:ext uri="{BB962C8B-B14F-4D97-AF65-F5344CB8AC3E}">
        <p14:creationId xmlns:p14="http://schemas.microsoft.com/office/powerpoint/2010/main" val="60224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Show </a:t>
            </a:r>
            <a:r>
              <a:rPr lang="en-US" altLang="en-US" dirty="0" err="1" smtClean="0">
                <a:ea typeface="ＭＳ Ｐゴシック" pitchFamily="34" charset="-128"/>
              </a:rPr>
              <a:t>NoBystanders</a:t>
            </a:r>
            <a:r>
              <a:rPr lang="en-US" altLang="en-US" baseline="0" dirty="0" smtClean="0">
                <a:ea typeface="ＭＳ Ｐゴシック" pitchFamily="34" charset="-128"/>
              </a:rPr>
              <a:t> and ask participants whether they’d use it and if so how. Make clear that this resource, like others, is an ‘offer’ – it doesn’t have to be used, but is there for participants to adapt if helpful.</a:t>
            </a: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34</a:t>
            </a:fld>
            <a:endParaRPr lang="en-GB" altLang="en-US" smtClean="0">
              <a:solidFill>
                <a:prstClr val="black"/>
              </a:solidFill>
            </a:endParaRPr>
          </a:p>
        </p:txBody>
      </p:sp>
    </p:spTree>
    <p:extLst>
      <p:ext uri="{BB962C8B-B14F-4D97-AF65-F5344CB8AC3E}">
        <p14:creationId xmlns:p14="http://schemas.microsoft.com/office/powerpoint/2010/main" val="419259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35</a:t>
            </a:fld>
            <a:endParaRPr lang="en-GB" altLang="en-US" smtClean="0">
              <a:solidFill>
                <a:prstClr val="black"/>
              </a:solidFill>
            </a:endParaRPr>
          </a:p>
        </p:txBody>
      </p:sp>
    </p:spTree>
    <p:extLst>
      <p:ext uri="{BB962C8B-B14F-4D97-AF65-F5344CB8AC3E}">
        <p14:creationId xmlns:p14="http://schemas.microsoft.com/office/powerpoint/2010/main" val="4205111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Refer</a:t>
            </a:r>
            <a:r>
              <a:rPr lang="en-US" altLang="en-US" baseline="0" dirty="0" smtClean="0">
                <a:ea typeface="ＭＳ Ｐゴシック" pitchFamily="34" charset="-128"/>
              </a:rPr>
              <a:t> to pp19-22 of the Training Partner Manual.</a:t>
            </a: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40</a:t>
            </a:fld>
            <a:endParaRPr lang="en-GB" altLang="en-US" smtClean="0">
              <a:solidFill>
                <a:prstClr val="black"/>
              </a:solidFill>
            </a:endParaRPr>
          </a:p>
        </p:txBody>
      </p:sp>
    </p:spTree>
    <p:extLst>
      <p:ext uri="{BB962C8B-B14F-4D97-AF65-F5344CB8AC3E}">
        <p14:creationId xmlns:p14="http://schemas.microsoft.com/office/powerpoint/2010/main" val="1889743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Refer</a:t>
            </a:r>
            <a:r>
              <a:rPr lang="en-US" altLang="en-US" baseline="0" dirty="0" smtClean="0">
                <a:ea typeface="ＭＳ Ｐゴシック" pitchFamily="34" charset="-128"/>
              </a:rPr>
              <a:t> to pp19-22 of the Training Partner Manual.</a:t>
            </a: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41</a:t>
            </a:fld>
            <a:endParaRPr lang="en-GB" altLang="en-US" smtClean="0">
              <a:solidFill>
                <a:prstClr val="black"/>
              </a:solidFill>
            </a:endParaRPr>
          </a:p>
        </p:txBody>
      </p:sp>
    </p:spTree>
    <p:extLst>
      <p:ext uri="{BB962C8B-B14F-4D97-AF65-F5344CB8AC3E}">
        <p14:creationId xmlns:p14="http://schemas.microsoft.com/office/powerpoint/2010/main" val="3751291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Refer</a:t>
            </a:r>
            <a:r>
              <a:rPr lang="en-US" altLang="en-US" baseline="0" dirty="0" smtClean="0">
                <a:ea typeface="ＭＳ Ｐゴシック" pitchFamily="34" charset="-128"/>
              </a:rPr>
              <a:t> to pp19-22 of the Training Partner Manual.</a:t>
            </a: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42</a:t>
            </a:fld>
            <a:endParaRPr lang="en-GB" altLang="en-US" smtClean="0">
              <a:solidFill>
                <a:prstClr val="black"/>
              </a:solidFill>
            </a:endParaRPr>
          </a:p>
        </p:txBody>
      </p:sp>
    </p:spTree>
    <p:extLst>
      <p:ext uri="{BB962C8B-B14F-4D97-AF65-F5344CB8AC3E}">
        <p14:creationId xmlns:p14="http://schemas.microsoft.com/office/powerpoint/2010/main" val="330857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P17 of the Training Partner Manual. After</a:t>
            </a:r>
            <a:r>
              <a:rPr lang="en-US" altLang="en-US" baseline="0" dirty="0" smtClean="0">
                <a:ea typeface="ＭＳ Ｐゴシック" pitchFamily="34" charset="-128"/>
              </a:rPr>
              <a:t> groups have spent 10 minutes on the exercise, discuss how they found it and terms they were unsure about.</a:t>
            </a:r>
          </a:p>
          <a:p>
            <a:endParaRPr lang="en-US" altLang="en-US" baseline="0" dirty="0" smtClean="0">
              <a:ea typeface="ＭＳ Ｐゴシック" pitchFamily="34" charset="-128"/>
            </a:endParaRPr>
          </a:p>
          <a:p>
            <a:r>
              <a:rPr lang="en-US" altLang="en-US" baseline="0" dirty="0" smtClean="0">
                <a:ea typeface="ＭＳ Ｐゴシック" pitchFamily="34" charset="-128"/>
              </a:rPr>
              <a:t>Some of the definitions can vary, for many there’s no ‘one perfect answer’ but are ones here are good-practice that have been developed by Stonewall and Gendered Intelligence, a trans youth </a:t>
            </a:r>
            <a:r>
              <a:rPr lang="en-US" altLang="en-US" baseline="0" dirty="0" err="1" smtClean="0">
                <a:ea typeface="ＭＳ Ｐゴシック" pitchFamily="34" charset="-128"/>
              </a:rPr>
              <a:t>organisation</a:t>
            </a:r>
            <a:r>
              <a:rPr lang="en-US" altLang="en-US" baseline="0" dirty="0" smtClean="0">
                <a:ea typeface="ＭＳ Ｐゴシック" pitchFamily="34" charset="-128"/>
              </a:rPr>
              <a:t>.</a:t>
            </a:r>
            <a:endParaRPr lang="en-US" altLang="en-US"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5BB8057-2472-4ED8-B0DC-88470E80E454}" type="slidenum">
              <a:rPr lang="en-GB" altLang="en-US" smtClean="0">
                <a:solidFill>
                  <a:prstClr val="black"/>
                </a:solidFill>
              </a:rPr>
              <a:pPr eaLnBrk="1" hangingPunct="1"/>
              <a:t>4</a:t>
            </a:fld>
            <a:endParaRPr lang="en-GB" altLang="en-US" smtClean="0">
              <a:solidFill>
                <a:prstClr val="black"/>
              </a:solidFill>
            </a:endParaRPr>
          </a:p>
        </p:txBody>
      </p:sp>
    </p:spTree>
    <p:extLst>
      <p:ext uri="{BB962C8B-B14F-4D97-AF65-F5344CB8AC3E}">
        <p14:creationId xmlns:p14="http://schemas.microsoft.com/office/powerpoint/2010/main" val="427130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Refer</a:t>
            </a:r>
            <a:r>
              <a:rPr lang="en-US" altLang="en-US" baseline="0" dirty="0" smtClean="0">
                <a:ea typeface="ＭＳ Ｐゴシック" pitchFamily="34" charset="-128"/>
              </a:rPr>
              <a:t> to pp19-22 of the Training Partner Manual.</a:t>
            </a: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46</a:t>
            </a:fld>
            <a:endParaRPr lang="en-GB" altLang="en-US" smtClean="0">
              <a:solidFill>
                <a:prstClr val="black"/>
              </a:solidFill>
            </a:endParaRPr>
          </a:p>
        </p:txBody>
      </p:sp>
    </p:spTree>
    <p:extLst>
      <p:ext uri="{BB962C8B-B14F-4D97-AF65-F5344CB8AC3E}">
        <p14:creationId xmlns:p14="http://schemas.microsoft.com/office/powerpoint/2010/main" val="3599193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Refer</a:t>
            </a:r>
            <a:r>
              <a:rPr lang="en-US" altLang="en-US" baseline="0" dirty="0" smtClean="0">
                <a:ea typeface="ＭＳ Ｐゴシック" pitchFamily="34" charset="-128"/>
              </a:rPr>
              <a:t> to pp19-22 of the Training Partner Manual.</a:t>
            </a:r>
            <a:endParaRPr lang="en-US" altLang="en-US" dirty="0"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62578F-A299-4F3C-95BF-9F70E29F1F81}" type="slidenum">
              <a:rPr lang="en-GB" altLang="en-US" smtClean="0">
                <a:solidFill>
                  <a:prstClr val="black"/>
                </a:solidFill>
              </a:rPr>
              <a:pPr eaLnBrk="1" hangingPunct="1"/>
              <a:t>47</a:t>
            </a:fld>
            <a:endParaRPr lang="en-GB" altLang="en-US" smtClean="0">
              <a:solidFill>
                <a:prstClr val="black"/>
              </a:solidFill>
            </a:endParaRPr>
          </a:p>
        </p:txBody>
      </p:sp>
    </p:spTree>
    <p:extLst>
      <p:ext uri="{BB962C8B-B14F-4D97-AF65-F5344CB8AC3E}">
        <p14:creationId xmlns:p14="http://schemas.microsoft.com/office/powerpoint/2010/main" val="3035939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ADB596-D218-9D43-A4EC-2B51BE92999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22545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pitchFamily="34" charset="-128"/>
              </a:defRPr>
            </a:lvl1pPr>
            <a:lvl2pPr marL="742950" indent="-285750" defTabSz="912813" eaLnBrk="0" hangingPunct="0">
              <a:defRPr>
                <a:solidFill>
                  <a:schemeClr val="tx1"/>
                </a:solidFill>
                <a:latin typeface="Arial" charset="0"/>
                <a:ea typeface="ＭＳ Ｐゴシック" pitchFamily="34" charset="-128"/>
              </a:defRPr>
            </a:lvl2pPr>
            <a:lvl3pPr marL="1143000" indent="-228600" defTabSz="912813" eaLnBrk="0" hangingPunct="0">
              <a:defRPr>
                <a:solidFill>
                  <a:schemeClr val="tx1"/>
                </a:solidFill>
                <a:latin typeface="Arial" charset="0"/>
                <a:ea typeface="ＭＳ Ｐゴシック" pitchFamily="34" charset="-128"/>
              </a:defRPr>
            </a:lvl3pPr>
            <a:lvl4pPr marL="1600200" indent="-228600" defTabSz="912813" eaLnBrk="0" hangingPunct="0">
              <a:defRPr>
                <a:solidFill>
                  <a:schemeClr val="tx1"/>
                </a:solidFill>
                <a:latin typeface="Arial" charset="0"/>
                <a:ea typeface="ＭＳ Ｐゴシック" pitchFamily="34" charset="-128"/>
              </a:defRPr>
            </a:lvl4pPr>
            <a:lvl5pPr marL="2057400" indent="-228600" defTabSz="912813" eaLnBrk="0" hangingPunct="0">
              <a:defRPr>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3DD6C0-B212-41F4-9018-E279E6208A43}" type="slidenum">
              <a:rPr lang="en-GB" altLang="en-US" smtClean="0">
                <a:solidFill>
                  <a:prstClr val="black"/>
                </a:solidFill>
              </a:rPr>
              <a:pPr eaLnBrk="1" hangingPunct="1"/>
              <a:t>5</a:t>
            </a:fld>
            <a:endParaRPr lang="en-GB" altLang="en-US" smtClean="0">
              <a:solidFill>
                <a:prstClr val="black"/>
              </a:solidFill>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ea typeface="ＭＳ Ｐゴシック" pitchFamily="34" charset="-128"/>
              </a:rPr>
              <a:t>In 2012 Stonewall commissioned</a:t>
            </a:r>
            <a:r>
              <a:rPr lang="en-US" altLang="en-US" baseline="0" dirty="0" smtClean="0">
                <a:ea typeface="ＭＳ Ｐゴシック" pitchFamily="34" charset="-128"/>
              </a:rPr>
              <a:t> the University of Cambridge to survey 1614 lesbian, gay and bisexual young people aged between 11 – 18. Some of the key results are here.</a:t>
            </a:r>
          </a:p>
          <a:p>
            <a:pPr>
              <a:spcBef>
                <a:spcPct val="0"/>
              </a:spcBef>
            </a:pPr>
            <a:endParaRPr lang="en-US" altLang="en-US" baseline="0" dirty="0" smtClean="0">
              <a:ea typeface="ＭＳ Ｐゴシック" pitchFamily="34" charset="-128"/>
            </a:endParaRPr>
          </a:p>
          <a:p>
            <a:pPr>
              <a:spcBef>
                <a:spcPct val="0"/>
              </a:spcBef>
            </a:pPr>
            <a:r>
              <a:rPr lang="en-US" altLang="en-US" baseline="0" dirty="0" smtClean="0">
                <a:ea typeface="ＭＳ Ｐゴシック" pitchFamily="34" charset="-128"/>
              </a:rPr>
              <a:t>Read out each stat in turn and ask participants if it surprises them or matches with their experience.</a:t>
            </a:r>
            <a:endParaRPr lang="en-US" altLang="en-US" dirty="0" smtClean="0">
              <a:ea typeface="ＭＳ Ｐゴシック" pitchFamily="34" charset="-128"/>
            </a:endParaRPr>
          </a:p>
        </p:txBody>
      </p:sp>
    </p:spTree>
    <p:extLst>
      <p:ext uri="{BB962C8B-B14F-4D97-AF65-F5344CB8AC3E}">
        <p14:creationId xmlns:p14="http://schemas.microsoft.com/office/powerpoint/2010/main" val="298886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pitchFamily="34" charset="-128"/>
              </a:defRPr>
            </a:lvl1pPr>
            <a:lvl2pPr marL="742950" indent="-285750" defTabSz="912813" eaLnBrk="0" hangingPunct="0">
              <a:defRPr>
                <a:solidFill>
                  <a:schemeClr val="tx1"/>
                </a:solidFill>
                <a:latin typeface="Arial" charset="0"/>
                <a:ea typeface="ＭＳ Ｐゴシック" pitchFamily="34" charset="-128"/>
              </a:defRPr>
            </a:lvl2pPr>
            <a:lvl3pPr marL="1143000" indent="-228600" defTabSz="912813" eaLnBrk="0" hangingPunct="0">
              <a:defRPr>
                <a:solidFill>
                  <a:schemeClr val="tx1"/>
                </a:solidFill>
                <a:latin typeface="Arial" charset="0"/>
                <a:ea typeface="ＭＳ Ｐゴシック" pitchFamily="34" charset="-128"/>
              </a:defRPr>
            </a:lvl3pPr>
            <a:lvl4pPr marL="1600200" indent="-228600" defTabSz="912813" eaLnBrk="0" hangingPunct="0">
              <a:defRPr>
                <a:solidFill>
                  <a:schemeClr val="tx1"/>
                </a:solidFill>
                <a:latin typeface="Arial" charset="0"/>
                <a:ea typeface="ＭＳ Ｐゴシック" pitchFamily="34" charset="-128"/>
              </a:defRPr>
            </a:lvl4pPr>
            <a:lvl5pPr marL="2057400" indent="-228600" defTabSz="912813" eaLnBrk="0" hangingPunct="0">
              <a:defRPr>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3DD6C0-B212-41F4-9018-E279E6208A43}" type="slidenum">
              <a:rPr lang="en-GB" altLang="en-US" smtClean="0">
                <a:solidFill>
                  <a:prstClr val="black"/>
                </a:solidFill>
              </a:rPr>
              <a:pPr eaLnBrk="1" hangingPunct="1"/>
              <a:t>6</a:t>
            </a:fld>
            <a:endParaRPr lang="en-GB" altLang="en-US" smtClean="0">
              <a:solidFill>
                <a:prstClr val="black"/>
              </a:solidFill>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1200" baseline="0" dirty="0" smtClean="0">
                <a:latin typeface="Arial" panose="020B0604020202020204" pitchFamily="34" charset="0"/>
                <a:ea typeface="ＭＳ Ｐゴシック" pitchFamily="34" charset="-128"/>
                <a:cs typeface="Arial" panose="020B0604020202020204" pitchFamily="34" charset="0"/>
              </a:rPr>
              <a:t>Metro Youth Chances surveyed more than 7000 young people, most of whom identified at lesbian, gay, bisexual or trans. Similarly to </a:t>
            </a:r>
            <a:r>
              <a:rPr lang="en-US" altLang="en-US" sz="1200" baseline="0" dirty="0" err="1" smtClean="0">
                <a:latin typeface="Arial" panose="020B0604020202020204" pitchFamily="34" charset="0"/>
                <a:ea typeface="ＭＳ Ｐゴシック" pitchFamily="34" charset="-128"/>
                <a:cs typeface="Arial" panose="020B0604020202020204" pitchFamily="34" charset="0"/>
              </a:rPr>
              <a:t>Stonewall’s</a:t>
            </a:r>
            <a:r>
              <a:rPr lang="en-US" altLang="en-US" sz="1200" baseline="0" dirty="0" smtClean="0">
                <a:latin typeface="Arial" panose="020B0604020202020204" pitchFamily="34" charset="0"/>
                <a:ea typeface="ＭＳ Ｐゴシック" pitchFamily="34" charset="-128"/>
                <a:cs typeface="Arial" panose="020B0604020202020204" pitchFamily="34" charset="0"/>
              </a:rPr>
              <a:t> research the report shows that most LGBT young people do not believe school staff are supportive, with two thirds saying they don’t speak up against </a:t>
            </a:r>
            <a:r>
              <a:rPr lang="en-US" altLang="en-US" sz="1200" dirty="0" smtClean="0">
                <a:latin typeface="Arial" panose="020B0604020202020204" pitchFamily="34" charset="0"/>
                <a:cs typeface="Arial" panose="020B0604020202020204" pitchFamily="34" charset="0"/>
              </a:rPr>
              <a:t>homophobia, biphobia and transphobia.</a:t>
            </a:r>
          </a:p>
          <a:p>
            <a:pPr marL="0" marR="0" indent="0" algn="l" defTabSz="914400" rtl="0" eaLnBrk="0" fontAlgn="base" latinLnBrk="0" hangingPunct="0">
              <a:lnSpc>
                <a:spcPct val="100000"/>
              </a:lnSpc>
              <a:spcBef>
                <a:spcPct val="0"/>
              </a:spcBef>
              <a:spcAft>
                <a:spcPct val="0"/>
              </a:spcAft>
              <a:buClrTx/>
              <a:buSzTx/>
              <a:buFontTx/>
              <a:buNone/>
              <a:tabLst/>
              <a:defRPr/>
            </a:pPr>
            <a:endParaRPr lang="en-US" altLang="en-US" sz="1200" b="1"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1200" b="0" dirty="0" smtClean="0">
                <a:latin typeface="Arial" panose="020B0604020202020204" pitchFamily="34" charset="0"/>
                <a:cs typeface="Arial" panose="020B0604020202020204" pitchFamily="34" charset="0"/>
              </a:rPr>
              <a:t>The</a:t>
            </a:r>
            <a:r>
              <a:rPr lang="en-US" altLang="en-US" sz="1200" b="0" baseline="0" dirty="0" smtClean="0">
                <a:latin typeface="Arial" panose="020B0604020202020204" pitchFamily="34" charset="0"/>
                <a:cs typeface="Arial" panose="020B0604020202020204" pitchFamily="34" charset="0"/>
              </a:rPr>
              <a:t> report also surveyed trans young people (956 respondents identified as trans), unlike The School Report. It shows that, though bullying and discrimination is bad for LGB young people, it can be ever worse for trans young people, with three quarters experiencing name-calling and 28 per cent physical abuse. Ask participants why they think this might be, and whether they have had any experience of supporting trans young people in their schools.</a:t>
            </a:r>
          </a:p>
          <a:p>
            <a:pPr marL="0" marR="0" indent="0" algn="l" defTabSz="914400" rtl="0" eaLnBrk="0" fontAlgn="base" latinLnBrk="0" hangingPunct="0">
              <a:lnSpc>
                <a:spcPct val="100000"/>
              </a:lnSpc>
              <a:spcBef>
                <a:spcPct val="0"/>
              </a:spcBef>
              <a:spcAft>
                <a:spcPct val="0"/>
              </a:spcAft>
              <a:buClrTx/>
              <a:buSzTx/>
              <a:buFontTx/>
              <a:buNone/>
              <a:tabLst/>
              <a:defRPr/>
            </a:pPr>
            <a:endParaRPr lang="en-US" altLang="en-US" sz="1200" b="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1200" b="0" baseline="0" dirty="0" smtClean="0">
                <a:latin typeface="Arial" panose="020B0604020202020204" pitchFamily="34" charset="0"/>
                <a:cs typeface="Arial" panose="020B0604020202020204" pitchFamily="34" charset="0"/>
              </a:rPr>
              <a:t>The School Report showed that most LGB young people have never learned about LGB issues, but even fewer say they learn about bisexuality or trans issues. </a:t>
            </a:r>
            <a:endParaRPr lang="en-US" altLang="en-US" sz="1200" dirty="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2934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pitchFamily="34" charset="-128"/>
              </a:defRPr>
            </a:lvl1pPr>
            <a:lvl2pPr marL="742950" indent="-285750" defTabSz="912813" eaLnBrk="0" hangingPunct="0">
              <a:defRPr>
                <a:solidFill>
                  <a:schemeClr val="tx1"/>
                </a:solidFill>
                <a:latin typeface="Arial" charset="0"/>
                <a:ea typeface="ＭＳ Ｐゴシック" pitchFamily="34" charset="-128"/>
              </a:defRPr>
            </a:lvl2pPr>
            <a:lvl3pPr marL="1143000" indent="-228600" defTabSz="912813" eaLnBrk="0" hangingPunct="0">
              <a:defRPr>
                <a:solidFill>
                  <a:schemeClr val="tx1"/>
                </a:solidFill>
                <a:latin typeface="Arial" charset="0"/>
                <a:ea typeface="ＭＳ Ｐゴシック" pitchFamily="34" charset="-128"/>
              </a:defRPr>
            </a:lvl3pPr>
            <a:lvl4pPr marL="1600200" indent="-228600" defTabSz="912813" eaLnBrk="0" hangingPunct="0">
              <a:defRPr>
                <a:solidFill>
                  <a:schemeClr val="tx1"/>
                </a:solidFill>
                <a:latin typeface="Arial" charset="0"/>
                <a:ea typeface="ＭＳ Ｐゴシック" pitchFamily="34" charset="-128"/>
              </a:defRPr>
            </a:lvl4pPr>
            <a:lvl5pPr marL="2057400" indent="-228600" defTabSz="912813" eaLnBrk="0" hangingPunct="0">
              <a:defRPr>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924588-4AA8-47DC-81AB-C8D226B4F2A4}" type="slidenum">
              <a:rPr lang="en-GB" altLang="en-US" smtClean="0">
                <a:solidFill>
                  <a:prstClr val="black"/>
                </a:solidFill>
              </a:rPr>
              <a:pPr eaLnBrk="1" hangingPunct="1"/>
              <a:t>7</a:t>
            </a:fld>
            <a:endParaRPr lang="en-GB" altLang="en-US" smtClean="0">
              <a:solidFill>
                <a:prstClr val="black"/>
              </a:solidFill>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dirty="0" smtClean="0">
                <a:ea typeface="ＭＳ Ｐゴシック" charset="-128"/>
              </a:rPr>
              <a:t>In the summer of 2014,</a:t>
            </a:r>
            <a:r>
              <a:rPr lang="en-US" altLang="en-US" baseline="0" dirty="0" smtClean="0">
                <a:ea typeface="ＭＳ Ｐゴシック" charset="-128"/>
              </a:rPr>
              <a:t> Stonewall launched </a:t>
            </a:r>
            <a:r>
              <a:rPr lang="en-US" altLang="en-US" dirty="0" smtClean="0">
                <a:ea typeface="ＭＳ Ｐゴシック" charset="-128"/>
              </a:rPr>
              <a:t>The</a:t>
            </a:r>
            <a:r>
              <a:rPr lang="en-US" altLang="en-US" baseline="0" dirty="0" smtClean="0">
                <a:ea typeface="ＭＳ Ｐゴシック" charset="-128"/>
              </a:rPr>
              <a:t> Teachers’ Report 2014, a survey by </a:t>
            </a:r>
            <a:r>
              <a:rPr lang="en-US" altLang="en-US" baseline="0" dirty="0" err="1" smtClean="0">
                <a:ea typeface="ＭＳ Ｐゴシック" charset="-128"/>
              </a:rPr>
              <a:t>YouGov</a:t>
            </a:r>
            <a:r>
              <a:rPr lang="en-US" altLang="en-US" baseline="0" dirty="0" smtClean="0">
                <a:ea typeface="ＭＳ Ｐゴシック" charset="-128"/>
              </a:rPr>
              <a:t> of 1000 primary and 1000 secondary school teachers, asking their experiences of homophobic bullying in school. Here are some of the key headline results. Read each one is turn and ask participants if it surprises them or matches up with their experiences. </a:t>
            </a:r>
            <a:endParaRPr lang="en-US" altLang="en-US" dirty="0" smtClean="0">
              <a:ea typeface="ＭＳ Ｐゴシック" charset="-128"/>
            </a:endParaRPr>
          </a:p>
        </p:txBody>
      </p:sp>
    </p:spTree>
    <p:extLst>
      <p:ext uri="{BB962C8B-B14F-4D97-AF65-F5344CB8AC3E}">
        <p14:creationId xmlns:p14="http://schemas.microsoft.com/office/powerpoint/2010/main" val="148875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participants</a:t>
            </a:r>
            <a:r>
              <a:rPr lang="en-GB" baseline="0" dirty="0" smtClean="0"/>
              <a:t> what strikes them about this. Explore the fact that rates for boys are higher for girls and that the rate for ‘pupils who are suspected…’ is higher than ‘pupils who are openly…’ – why might each be? </a:t>
            </a:r>
            <a:r>
              <a:rPr lang="en-GB" dirty="0" smtClean="0"/>
              <a:t>Bring</a:t>
            </a:r>
            <a:r>
              <a:rPr lang="en-GB" baseline="0" dirty="0" smtClean="0"/>
              <a:t> the importance of gender stereotypes and how interlinked H, B and T bullying are in secondary schools.</a:t>
            </a:r>
            <a:endParaRPr lang="en-GB" dirty="0"/>
          </a:p>
        </p:txBody>
      </p:sp>
      <p:sp>
        <p:nvSpPr>
          <p:cNvPr id="4" name="Slide Number Placeholder 3"/>
          <p:cNvSpPr>
            <a:spLocks noGrp="1"/>
          </p:cNvSpPr>
          <p:nvPr>
            <p:ph type="sldNum" sz="quarter" idx="10"/>
          </p:nvPr>
        </p:nvSpPr>
        <p:spPr/>
        <p:txBody>
          <a:bodyPr/>
          <a:lstStyle/>
          <a:p>
            <a:pPr>
              <a:defRPr/>
            </a:pPr>
            <a:fld id="{8A5504C8-8CD9-4288-820A-27D4CC301E11}"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15361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3EFBB17-A06C-4692-A1B7-77A5C5C90555}" type="slidenum">
              <a:rPr lang="en-GB" altLang="en-US" smtClean="0">
                <a:solidFill>
                  <a:prstClr val="black"/>
                </a:solidFill>
              </a:rPr>
              <a:pPr eaLnBrk="1" hangingPunct="1"/>
              <a:t>9</a:t>
            </a:fld>
            <a:endParaRPr lang="en-GB" altLang="en-US" smtClean="0">
              <a:solidFill>
                <a:prstClr val="black"/>
              </a:solidFill>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GB" altLang="en-US" dirty="0" smtClean="0">
                <a:ea typeface="ＭＳ Ｐゴシック" pitchFamily="34" charset="-128"/>
              </a:rPr>
              <a:t>Flag</a:t>
            </a:r>
            <a:r>
              <a:rPr lang="en-GB" altLang="en-US" baseline="0" dirty="0" smtClean="0">
                <a:ea typeface="ＭＳ Ｐゴシック" pitchFamily="34" charset="-128"/>
              </a:rPr>
              <a:t> not trans but similarities and differences. In Metro Youth Chances 18% of LGBTQ young people had experienced physical abuse, 28% for just trans young people.</a:t>
            </a:r>
            <a:endParaRPr lang="en-GB" altLang="en-US" dirty="0" smtClean="0">
              <a:ea typeface="ＭＳ Ｐゴシック" pitchFamily="34" charset="-128"/>
            </a:endParaRPr>
          </a:p>
        </p:txBody>
      </p:sp>
    </p:spTree>
    <p:extLst>
      <p:ext uri="{BB962C8B-B14F-4D97-AF65-F5344CB8AC3E}">
        <p14:creationId xmlns:p14="http://schemas.microsoft.com/office/powerpoint/2010/main" val="147626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F3A28-B259-DC42-8C10-1F43EA05D7FC}" type="datetime1">
              <a:rPr lang="en-GB" smtClean="0"/>
              <a:t>12/11/2015</a:t>
            </a:fld>
            <a:endParaRPr lang="en-US"/>
          </a:p>
        </p:txBody>
      </p:sp>
      <p:sp>
        <p:nvSpPr>
          <p:cNvPr id="5" name="Footer Placeholder 4"/>
          <p:cNvSpPr>
            <a:spLocks noGrp="1"/>
          </p:cNvSpPr>
          <p:nvPr>
            <p:ph type="ftr" sz="quarter" idx="11"/>
          </p:nvPr>
        </p:nvSpPr>
        <p:spPr/>
        <p:txBody>
          <a:bodyPr/>
          <a:lstStyle/>
          <a:p>
            <a:r>
              <a:rPr lang="en-US" smtClean="0"/>
              <a:t>Presentation name here</a:t>
            </a:r>
            <a:endParaRPr lang="en-US"/>
          </a:p>
        </p:txBody>
      </p:sp>
      <p:sp>
        <p:nvSpPr>
          <p:cNvPr id="6" name="Slide Number Placeholder 5"/>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134578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729C6-720C-CD4A-80B4-454A0ED44C0B}" type="datetime1">
              <a:rPr lang="en-GB" smtClean="0"/>
              <a:t>12/11/2015</a:t>
            </a:fld>
            <a:endParaRPr lang="en-US"/>
          </a:p>
        </p:txBody>
      </p:sp>
      <p:sp>
        <p:nvSpPr>
          <p:cNvPr id="5" name="Footer Placeholder 4"/>
          <p:cNvSpPr>
            <a:spLocks noGrp="1"/>
          </p:cNvSpPr>
          <p:nvPr>
            <p:ph type="ftr" sz="quarter" idx="11"/>
          </p:nvPr>
        </p:nvSpPr>
        <p:spPr/>
        <p:txBody>
          <a:bodyPr/>
          <a:lstStyle/>
          <a:p>
            <a:r>
              <a:rPr lang="en-US" smtClean="0"/>
              <a:t>Presentation name here</a:t>
            </a:r>
            <a:endParaRPr lang="en-US"/>
          </a:p>
        </p:txBody>
      </p:sp>
      <p:sp>
        <p:nvSpPr>
          <p:cNvPr id="6" name="Slide Number Placeholder 5"/>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48132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81F29-62E0-D24B-95F3-AC826BB0C4B7}" type="datetime1">
              <a:rPr lang="en-GB" smtClean="0"/>
              <a:t>12/11/2015</a:t>
            </a:fld>
            <a:endParaRPr lang="en-US"/>
          </a:p>
        </p:txBody>
      </p:sp>
      <p:sp>
        <p:nvSpPr>
          <p:cNvPr id="5" name="Footer Placeholder 4"/>
          <p:cNvSpPr>
            <a:spLocks noGrp="1"/>
          </p:cNvSpPr>
          <p:nvPr>
            <p:ph type="ftr" sz="quarter" idx="11"/>
          </p:nvPr>
        </p:nvSpPr>
        <p:spPr/>
        <p:txBody>
          <a:bodyPr/>
          <a:lstStyle/>
          <a:p>
            <a:r>
              <a:rPr lang="en-US" smtClean="0"/>
              <a:t>Presentation name here</a:t>
            </a:r>
            <a:endParaRPr lang="en-US"/>
          </a:p>
        </p:txBody>
      </p:sp>
      <p:sp>
        <p:nvSpPr>
          <p:cNvPr id="6" name="Slide Number Placeholder 5"/>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2558578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02550-4F20-4088-BC65-C92A134DA52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8570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marL="0" indent="0">
              <a:buNone/>
              <a:defRPr sz="2400">
                <a:solidFill>
                  <a:schemeClr val="tx1"/>
                </a:solidFill>
                <a:latin typeface="+mn-lt"/>
              </a:defRPr>
            </a:lvl1pPr>
            <a:lvl2pPr marL="457200" indent="0">
              <a:buNone/>
              <a:defRPr sz="2000">
                <a:latin typeface="+mn-lt"/>
              </a:defRPr>
            </a:lvl2pPr>
            <a:lvl3pPr>
              <a:defRPr sz="1400">
                <a:latin typeface="+mn-lt"/>
              </a:defRPr>
            </a:lvl3pPr>
            <a:lvl4pPr>
              <a:defRPr>
                <a:latin typeface="+mn-lt"/>
              </a:defRPr>
            </a:lvl4pPr>
            <a:lvl5pPr>
              <a:defRPr>
                <a:latin typeface="+mn-lt"/>
              </a:defRPr>
            </a:lvl5pPr>
          </a:lstStyle>
          <a:p>
            <a:pPr>
              <a:lnSpc>
                <a:spcPts val="2700"/>
              </a:lnSpc>
            </a:pPr>
            <a:r>
              <a:rPr lang="en-US" sz="2400" b="1" dirty="0" smtClean="0">
                <a:solidFill>
                  <a:srgbClr val="CD0920"/>
                </a:solidFill>
                <a:latin typeface="+mn-lt"/>
                <a:cs typeface="Arial"/>
              </a:rPr>
              <a:t>STONEWALL HEADING</a:t>
            </a:r>
          </a:p>
          <a:p>
            <a:pPr>
              <a:lnSpc>
                <a:spcPts val="2300"/>
              </a:lnSpc>
            </a:pPr>
            <a:r>
              <a:rPr lang="en-US" sz="2000" b="1" dirty="0" smtClean="0">
                <a:solidFill>
                  <a:schemeClr val="bg1">
                    <a:lumMod val="50000"/>
                  </a:schemeClr>
                </a:solidFill>
                <a:latin typeface="+mn-lt"/>
                <a:cs typeface="Arial"/>
              </a:rPr>
              <a:t>Stonewall Subheading</a:t>
            </a:r>
          </a:p>
          <a:p>
            <a:pPr>
              <a:lnSpc>
                <a:spcPts val="1900"/>
              </a:lnSpc>
            </a:pPr>
            <a:r>
              <a:rPr lang="en-US" sz="1400" dirty="0" smtClean="0">
                <a:latin typeface="+mn-lt"/>
                <a:cs typeface="Arial"/>
              </a:rPr>
              <a:t>Stonewall body copy </a:t>
            </a:r>
            <a:r>
              <a:rPr lang="en-US" sz="1400" dirty="0" err="1" smtClean="0">
                <a:latin typeface="+mn-lt"/>
                <a:cs typeface="Arial"/>
              </a:rPr>
              <a:t>copy</a:t>
            </a:r>
            <a:r>
              <a:rPr lang="en-US" sz="1400" dirty="0" smtClean="0">
                <a:latin typeface="+mn-lt"/>
                <a:cs typeface="Arial"/>
              </a:rPr>
              <a:t> here </a:t>
            </a:r>
            <a:r>
              <a:rPr lang="en-US" sz="1400" dirty="0" err="1" smtClean="0">
                <a:latin typeface="+mn-lt"/>
                <a:cs typeface="Arial"/>
              </a:rPr>
              <a:t>obistor</a:t>
            </a:r>
            <a:r>
              <a:rPr lang="en-US" sz="1400" dirty="0" smtClean="0">
                <a:latin typeface="+mn-lt"/>
                <a:cs typeface="Arial"/>
              </a:rPr>
              <a:t> </a:t>
            </a:r>
            <a:r>
              <a:rPr lang="en-US" sz="1400" dirty="0" err="1" smtClean="0">
                <a:latin typeface="+mn-lt"/>
                <a:cs typeface="Arial"/>
              </a:rPr>
              <a:t>molum</a:t>
            </a:r>
            <a:r>
              <a:rPr lang="en-US" sz="1400" dirty="0" smtClean="0">
                <a:latin typeface="+mn-lt"/>
                <a:cs typeface="Arial"/>
              </a:rPr>
              <a:t> repro </a:t>
            </a:r>
            <a:r>
              <a:rPr lang="en-US" sz="1400" dirty="0" err="1" smtClean="0">
                <a:latin typeface="+mn-lt"/>
                <a:cs typeface="Arial"/>
              </a:rPr>
              <a:t>venim</a:t>
            </a:r>
            <a:r>
              <a:rPr lang="en-US" sz="1400" dirty="0" smtClean="0">
                <a:latin typeface="+mn-lt"/>
                <a:cs typeface="Arial"/>
              </a:rPr>
              <a:t> ant rat </a:t>
            </a:r>
            <a:r>
              <a:rPr lang="en-US" sz="1400" dirty="0" err="1" smtClean="0">
                <a:latin typeface="+mn-lt"/>
                <a:cs typeface="Arial"/>
              </a:rPr>
              <a:t>untur</a:t>
            </a:r>
            <a:r>
              <a:rPr lang="en-US" sz="1400" dirty="0" smtClean="0">
                <a:latin typeface="+mn-lt"/>
                <a:cs typeface="Arial"/>
              </a:rPr>
              <a:t> </a:t>
            </a:r>
            <a:r>
              <a:rPr lang="en-US" sz="1400" dirty="0" err="1" smtClean="0">
                <a:latin typeface="+mn-lt"/>
                <a:cs typeface="Arial"/>
              </a:rPr>
              <a:t>maiosa</a:t>
            </a:r>
            <a:r>
              <a:rPr lang="en-US" sz="1400" dirty="0" smtClean="0">
                <a:latin typeface="+mn-lt"/>
                <a:cs typeface="Arial"/>
              </a:rPr>
              <a:t> </a:t>
            </a:r>
            <a:r>
              <a:rPr lang="en-US" sz="1400" dirty="0" err="1" smtClean="0">
                <a:latin typeface="+mn-lt"/>
                <a:cs typeface="Arial"/>
              </a:rPr>
              <a:t>senecea</a:t>
            </a:r>
            <a:r>
              <a:rPr lang="en-US" sz="1400" dirty="0" smtClean="0">
                <a:latin typeface="+mn-lt"/>
                <a:cs typeface="Arial"/>
              </a:rPr>
              <a:t> </a:t>
            </a:r>
            <a:r>
              <a:rPr lang="en-US" sz="1400" dirty="0" err="1" smtClean="0">
                <a:latin typeface="+mn-lt"/>
                <a:cs typeface="Arial"/>
              </a:rPr>
              <a:t>nihic</a:t>
            </a:r>
            <a:r>
              <a:rPr lang="en-US" sz="1400" dirty="0" smtClean="0">
                <a:latin typeface="+mn-lt"/>
                <a:cs typeface="Arial"/>
              </a:rPr>
              <a:t> </a:t>
            </a:r>
            <a:r>
              <a:rPr lang="en-US" sz="1400" dirty="0" err="1" smtClean="0">
                <a:latin typeface="+mn-lt"/>
                <a:cs typeface="Arial"/>
              </a:rPr>
              <a:t>te</a:t>
            </a:r>
            <a:r>
              <a:rPr lang="en-US" sz="1400" dirty="0" smtClean="0">
                <a:latin typeface="+mn-lt"/>
                <a:cs typeface="Arial"/>
              </a:rPr>
              <a:t> vide </a:t>
            </a:r>
            <a:r>
              <a:rPr lang="en-US" sz="1400" dirty="0" err="1" smtClean="0">
                <a:latin typeface="+mn-lt"/>
                <a:cs typeface="Arial"/>
              </a:rPr>
              <a:t>noissi</a:t>
            </a:r>
            <a:r>
              <a:rPr lang="en-US" sz="1400" dirty="0" smtClean="0">
                <a:latin typeface="+mn-lt"/>
                <a:cs typeface="Arial"/>
              </a:rPr>
              <a:t> tem </a:t>
            </a:r>
            <a:r>
              <a:rPr lang="en-US" sz="1400" dirty="0" err="1" smtClean="0">
                <a:latin typeface="+mn-lt"/>
                <a:cs typeface="Arial"/>
              </a:rPr>
              <a:t>porum</a:t>
            </a:r>
            <a:r>
              <a:rPr lang="en-US" sz="1400" dirty="0" smtClean="0">
                <a:latin typeface="+mn-lt"/>
                <a:cs typeface="Arial"/>
              </a:rPr>
              <a:t>, </a:t>
            </a:r>
            <a:r>
              <a:rPr lang="en-US" sz="1400" dirty="0" err="1" smtClean="0">
                <a:latin typeface="+mn-lt"/>
                <a:cs typeface="Arial"/>
              </a:rPr>
              <a:t>sam</a:t>
            </a:r>
            <a:r>
              <a:rPr lang="en-US" sz="1400" dirty="0" smtClean="0">
                <a:latin typeface="+mn-lt"/>
                <a:cs typeface="Arial"/>
              </a:rPr>
              <a:t> </a:t>
            </a:r>
            <a:r>
              <a:rPr lang="en-US" sz="1400" dirty="0" err="1" smtClean="0">
                <a:latin typeface="+mn-lt"/>
                <a:cs typeface="Arial"/>
              </a:rPr>
              <a:t>rehent</a:t>
            </a:r>
            <a:r>
              <a:rPr lang="en-US" sz="1400" dirty="0" smtClean="0">
                <a:latin typeface="+mn-lt"/>
                <a:cs typeface="Arial"/>
              </a:rPr>
              <a:t> </a:t>
            </a:r>
            <a:r>
              <a:rPr lang="en-US" sz="1400" dirty="0" err="1" smtClean="0">
                <a:latin typeface="+mn-lt"/>
                <a:cs typeface="Arial"/>
              </a:rPr>
              <a:t>idus</a:t>
            </a:r>
            <a:r>
              <a:rPr lang="en-US" sz="1400" dirty="0" smtClean="0">
                <a:latin typeface="+mn-lt"/>
                <a:cs typeface="Arial"/>
              </a:rPr>
              <a:t> </a:t>
            </a:r>
            <a:r>
              <a:rPr lang="en-US" sz="1400" dirty="0" err="1" smtClean="0">
                <a:latin typeface="+mn-lt"/>
                <a:cs typeface="Arial"/>
              </a:rPr>
              <a:t>nonseque</a:t>
            </a:r>
            <a:r>
              <a:rPr lang="en-US" sz="1400" dirty="0" smtClean="0">
                <a:latin typeface="+mn-lt"/>
                <a:cs typeface="Arial"/>
              </a:rPr>
              <a:t> </a:t>
            </a:r>
            <a:r>
              <a:rPr lang="en-US" sz="1400" dirty="0" err="1" smtClean="0">
                <a:latin typeface="+mn-lt"/>
                <a:cs typeface="Arial"/>
              </a:rPr>
              <a:t>si</a:t>
            </a:r>
            <a:r>
              <a:rPr lang="en-US" sz="1400" dirty="0" smtClean="0">
                <a:latin typeface="+mn-lt"/>
                <a:cs typeface="Arial"/>
              </a:rPr>
              <a:t> </a:t>
            </a:r>
            <a:r>
              <a:rPr lang="en-US" sz="1400" dirty="0" err="1" smtClean="0">
                <a:latin typeface="+mn-lt"/>
                <a:cs typeface="Arial"/>
              </a:rPr>
              <a:t>aute</a:t>
            </a:r>
            <a:r>
              <a:rPr lang="en-US" sz="1400" dirty="0" smtClean="0">
                <a:latin typeface="+mn-lt"/>
                <a:cs typeface="Arial"/>
              </a:rPr>
              <a:t> </a:t>
            </a:r>
            <a:r>
              <a:rPr lang="en-US" sz="1400" dirty="0" err="1" smtClean="0">
                <a:latin typeface="+mn-lt"/>
                <a:cs typeface="Arial"/>
              </a:rPr>
              <a:t>mqu</a:t>
            </a:r>
            <a:r>
              <a:rPr lang="en-US" sz="1400" dirty="0" smtClean="0">
                <a:latin typeface="+mn-lt"/>
                <a:cs typeface="Arial"/>
              </a:rPr>
              <a:t> </a:t>
            </a:r>
            <a:r>
              <a:rPr lang="en-US" sz="1400" dirty="0" err="1" smtClean="0">
                <a:latin typeface="+mn-lt"/>
                <a:cs typeface="Arial"/>
              </a:rPr>
              <a:t>ationsequi</a:t>
            </a:r>
            <a:r>
              <a:rPr lang="en-US" sz="1400" dirty="0" smtClean="0">
                <a:latin typeface="+mn-lt"/>
                <a:cs typeface="Arial"/>
              </a:rPr>
              <a:t> tem </a:t>
            </a:r>
            <a:r>
              <a:rPr lang="en-US" sz="1400" dirty="0" err="1" smtClean="0">
                <a:latin typeface="+mn-lt"/>
                <a:cs typeface="Arial"/>
              </a:rPr>
              <a:t>hillece</a:t>
            </a:r>
            <a:r>
              <a:rPr lang="en-US" sz="1400" dirty="0" smtClean="0">
                <a:latin typeface="+mn-lt"/>
                <a:cs typeface="Arial"/>
              </a:rPr>
              <a:t> </a:t>
            </a:r>
            <a:r>
              <a:rPr lang="en-US" sz="1400" dirty="0" err="1" smtClean="0">
                <a:latin typeface="+mn-lt"/>
                <a:cs typeface="Arial"/>
              </a:rPr>
              <a:t>sequide</a:t>
            </a:r>
            <a:r>
              <a:rPr lang="en-US" sz="1400" dirty="0" smtClean="0">
                <a:latin typeface="+mn-lt"/>
                <a:cs typeface="Arial"/>
              </a:rPr>
              <a:t> </a:t>
            </a:r>
            <a:r>
              <a:rPr lang="en-US" sz="1400" dirty="0" err="1" smtClean="0">
                <a:latin typeface="+mn-lt"/>
                <a:cs typeface="Arial"/>
              </a:rPr>
              <a:t>ntiaect</a:t>
            </a:r>
            <a:r>
              <a:rPr lang="en-US" sz="1400" dirty="0" smtClean="0">
                <a:latin typeface="+mn-lt"/>
                <a:cs typeface="Arial"/>
              </a:rPr>
              <a:t> </a:t>
            </a:r>
            <a:r>
              <a:rPr lang="en-US" sz="1400" dirty="0" err="1" smtClean="0">
                <a:latin typeface="+mn-lt"/>
                <a:cs typeface="Arial"/>
              </a:rPr>
              <a:t>otatem</a:t>
            </a:r>
            <a:r>
              <a:rPr lang="en-US" sz="1400" dirty="0" smtClean="0">
                <a:latin typeface="+mn-lt"/>
                <a:cs typeface="Arial"/>
              </a:rPr>
              <a:t> </a:t>
            </a:r>
            <a:r>
              <a:rPr lang="en-US" sz="1400" dirty="0" err="1" smtClean="0">
                <a:latin typeface="+mn-lt"/>
                <a:cs typeface="Arial"/>
              </a:rPr>
              <a:t>alis</a:t>
            </a:r>
            <a:r>
              <a:rPr lang="en-US" sz="1400" dirty="0" smtClean="0">
                <a:latin typeface="+mn-lt"/>
                <a:cs typeface="Arial"/>
              </a:rPr>
              <a:t> ad </a:t>
            </a:r>
            <a:r>
              <a:rPr lang="en-US" sz="1400" dirty="0" err="1" smtClean="0">
                <a:latin typeface="+mn-lt"/>
                <a:cs typeface="Arial"/>
              </a:rPr>
              <a:t>ut</a:t>
            </a:r>
            <a:r>
              <a:rPr lang="en-US" sz="1400" dirty="0" smtClean="0">
                <a:latin typeface="+mn-lt"/>
                <a:cs typeface="Arial"/>
              </a:rPr>
              <a:t> </a:t>
            </a:r>
            <a:r>
              <a:rPr lang="en-US" sz="1400" dirty="0" err="1" smtClean="0">
                <a:latin typeface="+mn-lt"/>
                <a:cs typeface="Arial"/>
              </a:rPr>
              <a:t>faccus</a:t>
            </a:r>
            <a:r>
              <a:rPr lang="en-US" sz="1400" dirty="0" smtClean="0">
                <a:latin typeface="+mn-lt"/>
                <a:cs typeface="Arial"/>
              </a:rPr>
              <a:t>, od qui </a:t>
            </a:r>
            <a:r>
              <a:rPr lang="en-US" sz="1400" dirty="0" err="1" smtClean="0">
                <a:latin typeface="+mn-lt"/>
                <a:cs typeface="Arial"/>
              </a:rPr>
              <a:t>odite</a:t>
            </a:r>
            <a:r>
              <a:rPr lang="en-US" sz="1400" dirty="0" smtClean="0">
                <a:latin typeface="+mn-lt"/>
                <a:cs typeface="Arial"/>
              </a:rPr>
              <a:t> </a:t>
            </a:r>
            <a:r>
              <a:rPr lang="en-US" sz="1400" dirty="0" err="1" smtClean="0">
                <a:latin typeface="+mn-lt"/>
                <a:cs typeface="Arial"/>
              </a:rPr>
              <a:t>comnis</a:t>
            </a:r>
            <a:r>
              <a:rPr lang="en-US" sz="1400" dirty="0" smtClean="0">
                <a:latin typeface="+mn-lt"/>
                <a:cs typeface="Arial"/>
              </a:rPr>
              <a:t> </a:t>
            </a:r>
            <a:r>
              <a:rPr lang="en-US" sz="1400" dirty="0" err="1" smtClean="0">
                <a:latin typeface="+mn-lt"/>
                <a:cs typeface="Arial"/>
              </a:rPr>
              <a:t>soluptas</a:t>
            </a:r>
            <a:r>
              <a:rPr lang="en-US" sz="1400" dirty="0" smtClean="0">
                <a:latin typeface="+mn-lt"/>
                <a:cs typeface="Arial"/>
              </a:rPr>
              <a:t> </a:t>
            </a:r>
            <a:r>
              <a:rPr lang="en-US" sz="1400" dirty="0" err="1" smtClean="0">
                <a:latin typeface="+mn-lt"/>
                <a:cs typeface="Arial"/>
              </a:rPr>
              <a:t>ipsusciumqui</a:t>
            </a:r>
            <a:r>
              <a:rPr lang="en-US" sz="1400" dirty="0" smtClean="0">
                <a:latin typeface="+mn-lt"/>
                <a:cs typeface="Arial"/>
              </a:rPr>
              <a:t> quam </a:t>
            </a:r>
            <a:r>
              <a:rPr lang="en-US" sz="1400" dirty="0" err="1" smtClean="0">
                <a:latin typeface="+mn-lt"/>
                <a:cs typeface="Arial"/>
              </a:rPr>
              <a:t>simi</a:t>
            </a:r>
            <a:r>
              <a:rPr lang="en-US" sz="1400" dirty="0" smtClean="0">
                <a:latin typeface="+mn-lt"/>
                <a:cs typeface="Arial"/>
              </a:rPr>
              <a:t>, </a:t>
            </a:r>
            <a:r>
              <a:rPr lang="en-US" sz="1400" dirty="0" err="1" smtClean="0">
                <a:latin typeface="+mn-lt"/>
                <a:cs typeface="Arial"/>
              </a:rPr>
              <a:t>nobis</a:t>
            </a:r>
            <a:r>
              <a:rPr lang="en-US" sz="1400" dirty="0" smtClean="0">
                <a:latin typeface="+mn-lt"/>
                <a:cs typeface="Arial"/>
              </a:rPr>
              <a:t> </a:t>
            </a:r>
            <a:r>
              <a:rPr lang="en-US" sz="1400" dirty="0" err="1" smtClean="0">
                <a:latin typeface="+mn-lt"/>
                <a:cs typeface="Arial"/>
              </a:rPr>
              <a:t>int</a:t>
            </a:r>
            <a:r>
              <a:rPr lang="en-US" sz="1400" dirty="0" smtClean="0">
                <a:latin typeface="+mn-lt"/>
                <a:cs typeface="Arial"/>
              </a:rPr>
              <a:t> </a:t>
            </a:r>
            <a:r>
              <a:rPr lang="en-US" sz="1400" dirty="0" err="1" smtClean="0">
                <a:latin typeface="+mn-lt"/>
                <a:cs typeface="Arial"/>
              </a:rPr>
              <a:t>ommodit</a:t>
            </a:r>
            <a:r>
              <a:rPr lang="en-US" sz="1400" dirty="0" smtClean="0">
                <a:latin typeface="+mn-lt"/>
                <a:cs typeface="Arial"/>
              </a:rPr>
              <a:t> </a:t>
            </a:r>
            <a:r>
              <a:rPr lang="en-US" sz="1400" dirty="0" err="1" smtClean="0">
                <a:latin typeface="+mn-lt"/>
                <a:cs typeface="Arial"/>
              </a:rPr>
              <a:t>eaque</a:t>
            </a:r>
            <a:r>
              <a:rPr lang="en-US" sz="1400" dirty="0" smtClean="0">
                <a:latin typeface="+mn-lt"/>
                <a:cs typeface="Arial"/>
              </a:rPr>
              <a:t> et </a:t>
            </a:r>
            <a:r>
              <a:rPr lang="en-US" sz="1400" dirty="0" err="1" smtClean="0">
                <a:latin typeface="+mn-lt"/>
                <a:cs typeface="Arial"/>
              </a:rPr>
              <a:t>aut</a:t>
            </a:r>
            <a:r>
              <a:rPr lang="en-US" sz="1400" dirty="0" smtClean="0">
                <a:latin typeface="+mn-lt"/>
                <a:cs typeface="Arial"/>
              </a:rPr>
              <a:t> </a:t>
            </a:r>
            <a:r>
              <a:rPr lang="en-US" sz="1400" dirty="0" err="1" smtClean="0">
                <a:latin typeface="+mn-lt"/>
                <a:cs typeface="Arial"/>
              </a:rPr>
              <a:t>itet</a:t>
            </a:r>
            <a:r>
              <a:rPr lang="en-US" sz="1400" dirty="0" smtClean="0">
                <a:latin typeface="+mn-lt"/>
                <a:cs typeface="Arial"/>
              </a:rPr>
              <a:t> as </a:t>
            </a:r>
            <a:r>
              <a:rPr lang="en-US" sz="1400" dirty="0" err="1" smtClean="0">
                <a:latin typeface="+mn-lt"/>
                <a:cs typeface="Arial"/>
              </a:rPr>
              <a:t>dolupientium</a:t>
            </a:r>
            <a:r>
              <a:rPr lang="en-US" sz="1400" dirty="0" smtClean="0">
                <a:latin typeface="+mn-lt"/>
                <a:cs typeface="Arial"/>
              </a:rPr>
              <a:t> </a:t>
            </a:r>
            <a:r>
              <a:rPr lang="en-US" sz="1400" dirty="0" err="1" smtClean="0">
                <a:latin typeface="+mn-lt"/>
                <a:cs typeface="Arial"/>
              </a:rPr>
              <a:t>eosant</a:t>
            </a:r>
            <a:r>
              <a:rPr lang="en-US" sz="1400" dirty="0" smtClean="0">
                <a:latin typeface="+mn-lt"/>
                <a:cs typeface="Arial"/>
              </a:rPr>
              <a:t>.</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lvl="3"/>
            <a:r>
              <a:rPr lang="en-US" dirty="0" smtClean="0"/>
              <a:t>Fourth level</a:t>
            </a:r>
          </a:p>
          <a:p>
            <a:pPr lvl="4"/>
            <a:r>
              <a:rPr lang="en-US" dirty="0" smtClean="0"/>
              <a:t>Fifth level</a:t>
            </a:r>
            <a:endParaRPr lang="en-GB" dirty="0"/>
          </a:p>
        </p:txBody>
      </p:sp>
      <p:pic>
        <p:nvPicPr>
          <p:cNvPr id="8" name="Picture 7" descr="PP_Foot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9" name="Footer Placeholder 5"/>
          <p:cNvSpPr>
            <a:spLocks noGrp="1"/>
          </p:cNvSpPr>
          <p:nvPr>
            <p:ph type="ftr" sz="quarter" idx="11"/>
          </p:nvPr>
        </p:nvSpPr>
        <p:spPr>
          <a:xfrm>
            <a:off x="5562600" y="6310822"/>
            <a:ext cx="2895600" cy="365125"/>
          </a:xfrm>
        </p:spPr>
        <p:txBody>
          <a:bodyPr/>
          <a:lstStyle/>
          <a:p>
            <a:pPr algn="r"/>
            <a:r>
              <a:rPr lang="en-US" sz="1000" dirty="0" smtClean="0">
                <a:solidFill>
                  <a:srgbClr val="FFFFFF"/>
                </a:solidFill>
                <a:latin typeface="Arial"/>
                <a:cs typeface="Arial"/>
              </a:rPr>
              <a:t>Presentation name  |  00/00/2015</a:t>
            </a:r>
            <a:endParaRPr lang="en-US" sz="1000" dirty="0">
              <a:solidFill>
                <a:srgbClr val="FFFFFF"/>
              </a:solidFill>
              <a:latin typeface="Arial"/>
              <a:cs typeface="Arial"/>
            </a:endParaRPr>
          </a:p>
        </p:txBody>
      </p:sp>
    </p:spTree>
    <p:extLst>
      <p:ext uri="{BB962C8B-B14F-4D97-AF65-F5344CB8AC3E}">
        <p14:creationId xmlns:p14="http://schemas.microsoft.com/office/powerpoint/2010/main" val="158490150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33BF93-6FB4-43CF-B069-DE8039D7A57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56930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A86EA-CE27-43B2-8DCC-7438C20E9A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3292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D29DD4-FED1-49FA-BA38-0431BBC2621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3208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0848DD-E79B-4B4C-8B27-2FE4E1C8E01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1464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F12342-A0C4-4ED7-95E1-6A6D4CBC172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19446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45D00D-7D82-497D-AD05-8C8F5A950F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719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E4B3A-F2EA-B846-BCE5-6613D2067B0F}" type="datetime1">
              <a:rPr lang="en-GB" smtClean="0"/>
              <a:t>12/11/2015</a:t>
            </a:fld>
            <a:endParaRPr lang="en-US"/>
          </a:p>
        </p:txBody>
      </p:sp>
      <p:sp>
        <p:nvSpPr>
          <p:cNvPr id="5" name="Footer Placeholder 4"/>
          <p:cNvSpPr>
            <a:spLocks noGrp="1"/>
          </p:cNvSpPr>
          <p:nvPr>
            <p:ph type="ftr" sz="quarter" idx="11"/>
          </p:nvPr>
        </p:nvSpPr>
        <p:spPr/>
        <p:txBody>
          <a:bodyPr/>
          <a:lstStyle/>
          <a:p>
            <a:r>
              <a:rPr lang="en-US" smtClean="0"/>
              <a:t>Presentation name here</a:t>
            </a:r>
            <a:endParaRPr lang="en-US"/>
          </a:p>
        </p:txBody>
      </p:sp>
      <p:sp>
        <p:nvSpPr>
          <p:cNvPr id="6" name="Slide Number Placeholder 5"/>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117791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B791F-19E9-4251-86B9-87583E4B2A3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96150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EEAD2-C6E4-4F9F-8A99-3EAEB52CFE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7411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32665-0073-41AE-A971-6E4E0E0B50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388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F3A28-B259-DC42-8C10-1F43EA05D7FC}"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43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E4B3A-F2EA-B846-BCE5-6613D2067B0F}"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016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15AF7-02B2-284E-982F-99996CD86E9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4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8DF7B-F1BE-F642-9184-3ABB55409E1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85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8F669F-901A-0545-8E2D-3061FF532DF1}" type="datetime1">
              <a:rPr lang="en-GB"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454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D41A3-5C84-AE48-80D5-CECD255030C9}" type="datetime1">
              <a:rPr lang="en-GB"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155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65686-31EB-BA46-AF93-7633D4C61FF4}" type="datetime1">
              <a:rPr lang="en-GB"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82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15AF7-02B2-284E-982F-99996CD86E97}" type="datetime1">
              <a:rPr lang="en-GB" smtClean="0"/>
              <a:t>12/11/2015</a:t>
            </a:fld>
            <a:endParaRPr lang="en-US"/>
          </a:p>
        </p:txBody>
      </p:sp>
      <p:sp>
        <p:nvSpPr>
          <p:cNvPr id="5" name="Footer Placeholder 4"/>
          <p:cNvSpPr>
            <a:spLocks noGrp="1"/>
          </p:cNvSpPr>
          <p:nvPr>
            <p:ph type="ftr" sz="quarter" idx="11"/>
          </p:nvPr>
        </p:nvSpPr>
        <p:spPr/>
        <p:txBody>
          <a:bodyPr/>
          <a:lstStyle/>
          <a:p>
            <a:r>
              <a:rPr lang="en-US" smtClean="0"/>
              <a:t>Presentation name here</a:t>
            </a:r>
            <a:endParaRPr lang="en-US"/>
          </a:p>
        </p:txBody>
      </p:sp>
      <p:sp>
        <p:nvSpPr>
          <p:cNvPr id="6" name="Slide Number Placeholder 5"/>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2881065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58FB5-4CE1-7A43-B078-AB770DC5DE9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81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52335-70CD-774C-B910-55CAAA9A036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937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729C6-720C-CD4A-80B4-454A0ED44C0B}"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293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81F29-62E0-D24B-95F3-AC826BB0C4B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087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F3A28-B259-DC42-8C10-1F43EA05D7FC}"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6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E4B3A-F2EA-B846-BCE5-6613D2067B0F}"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388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15AF7-02B2-284E-982F-99996CD86E9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689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8DF7B-F1BE-F642-9184-3ABB55409E1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036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8F669F-901A-0545-8E2D-3061FF532DF1}" type="datetime1">
              <a:rPr lang="en-GB"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099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D41A3-5C84-AE48-80D5-CECD255030C9}" type="datetime1">
              <a:rPr lang="en-GB"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5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8DF7B-F1BE-F642-9184-3ABB55409E15}" type="datetime1">
              <a:rPr lang="en-GB" smtClean="0"/>
              <a:t>12/11/2015</a:t>
            </a:fld>
            <a:endParaRPr lang="en-US"/>
          </a:p>
        </p:txBody>
      </p:sp>
      <p:sp>
        <p:nvSpPr>
          <p:cNvPr id="6" name="Footer Placeholder 5"/>
          <p:cNvSpPr>
            <a:spLocks noGrp="1"/>
          </p:cNvSpPr>
          <p:nvPr>
            <p:ph type="ftr" sz="quarter" idx="11"/>
          </p:nvPr>
        </p:nvSpPr>
        <p:spPr/>
        <p:txBody>
          <a:bodyPr/>
          <a:lstStyle/>
          <a:p>
            <a:r>
              <a:rPr lang="en-US" smtClean="0"/>
              <a:t>Presentation name here</a:t>
            </a:r>
            <a:endParaRPr lang="en-US"/>
          </a:p>
        </p:txBody>
      </p:sp>
      <p:sp>
        <p:nvSpPr>
          <p:cNvPr id="7" name="Slide Number Placeholder 6"/>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4155004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65686-31EB-BA46-AF93-7633D4C61FF4}" type="datetime1">
              <a:rPr lang="en-GB"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86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58FB5-4CE1-7A43-B078-AB770DC5DE9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225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52335-70CD-774C-B910-55CAAA9A036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153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729C6-720C-CD4A-80B4-454A0ED44C0B}"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847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81F29-62E0-D24B-95F3-AC826BB0C4B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205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F3A28-B259-DC42-8C10-1F43EA05D7FC}"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20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E4B3A-F2EA-B846-BCE5-6613D2067B0F}"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312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15AF7-02B2-284E-982F-99996CD86E9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024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8DF7B-F1BE-F642-9184-3ABB55409E1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36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8F669F-901A-0545-8E2D-3061FF532DF1}" type="datetime1">
              <a:rPr lang="en-GB"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38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8F669F-901A-0545-8E2D-3061FF532DF1}" type="datetime1">
              <a:rPr lang="en-GB" smtClean="0"/>
              <a:t>12/11/2015</a:t>
            </a:fld>
            <a:endParaRPr lang="en-US"/>
          </a:p>
        </p:txBody>
      </p:sp>
      <p:sp>
        <p:nvSpPr>
          <p:cNvPr id="8" name="Footer Placeholder 7"/>
          <p:cNvSpPr>
            <a:spLocks noGrp="1"/>
          </p:cNvSpPr>
          <p:nvPr>
            <p:ph type="ftr" sz="quarter" idx="11"/>
          </p:nvPr>
        </p:nvSpPr>
        <p:spPr/>
        <p:txBody>
          <a:bodyPr/>
          <a:lstStyle/>
          <a:p>
            <a:r>
              <a:rPr lang="en-US" smtClean="0"/>
              <a:t>Presentation name here</a:t>
            </a:r>
            <a:endParaRPr lang="en-US"/>
          </a:p>
        </p:txBody>
      </p:sp>
      <p:sp>
        <p:nvSpPr>
          <p:cNvPr id="9" name="Slide Number Placeholder 8"/>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2800936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D41A3-5C84-AE48-80D5-CECD255030C9}" type="datetime1">
              <a:rPr lang="en-GB"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690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65686-31EB-BA46-AF93-7633D4C61FF4}" type="datetime1">
              <a:rPr lang="en-GB"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8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58FB5-4CE1-7A43-B078-AB770DC5DE9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00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52335-70CD-774C-B910-55CAAA9A0365}" type="datetime1">
              <a:rPr lang="en-GB"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20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729C6-720C-CD4A-80B4-454A0ED44C0B}"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534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81F29-62E0-D24B-95F3-AC826BB0C4B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051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02550-4F20-4088-BC65-C92A134DA52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04815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marL="0" indent="0">
              <a:buNone/>
              <a:defRPr sz="2400">
                <a:solidFill>
                  <a:schemeClr val="tx1"/>
                </a:solidFill>
                <a:latin typeface="+mn-lt"/>
              </a:defRPr>
            </a:lvl1pPr>
            <a:lvl2pPr marL="457200" indent="0">
              <a:buNone/>
              <a:defRPr sz="2000">
                <a:latin typeface="+mn-lt"/>
              </a:defRPr>
            </a:lvl2pPr>
            <a:lvl3pPr>
              <a:defRPr sz="1400">
                <a:latin typeface="+mn-lt"/>
              </a:defRPr>
            </a:lvl3pPr>
            <a:lvl4pPr>
              <a:defRPr>
                <a:latin typeface="+mn-lt"/>
              </a:defRPr>
            </a:lvl4pPr>
            <a:lvl5pPr>
              <a:defRPr>
                <a:latin typeface="+mn-lt"/>
              </a:defRPr>
            </a:lvl5pPr>
          </a:lstStyle>
          <a:p>
            <a:pPr>
              <a:lnSpc>
                <a:spcPts val="2700"/>
              </a:lnSpc>
            </a:pPr>
            <a:r>
              <a:rPr lang="en-US" sz="2400" b="1" dirty="0" smtClean="0">
                <a:solidFill>
                  <a:srgbClr val="CD0920"/>
                </a:solidFill>
                <a:latin typeface="+mn-lt"/>
                <a:cs typeface="Arial"/>
              </a:rPr>
              <a:t>STONEWALL HEADING</a:t>
            </a:r>
          </a:p>
          <a:p>
            <a:pPr>
              <a:lnSpc>
                <a:spcPts val="2300"/>
              </a:lnSpc>
            </a:pPr>
            <a:r>
              <a:rPr lang="en-US" sz="2000" b="1" dirty="0" smtClean="0">
                <a:solidFill>
                  <a:schemeClr val="bg1">
                    <a:lumMod val="50000"/>
                  </a:schemeClr>
                </a:solidFill>
                <a:latin typeface="+mn-lt"/>
                <a:cs typeface="Arial"/>
              </a:rPr>
              <a:t>Stonewall Subheading</a:t>
            </a:r>
          </a:p>
          <a:p>
            <a:pPr>
              <a:lnSpc>
                <a:spcPts val="1900"/>
              </a:lnSpc>
            </a:pPr>
            <a:r>
              <a:rPr lang="en-US" sz="1400" dirty="0" smtClean="0">
                <a:latin typeface="+mn-lt"/>
                <a:cs typeface="Arial"/>
              </a:rPr>
              <a:t>Stonewall body copy </a:t>
            </a:r>
            <a:r>
              <a:rPr lang="en-US" sz="1400" dirty="0" err="1" smtClean="0">
                <a:latin typeface="+mn-lt"/>
                <a:cs typeface="Arial"/>
              </a:rPr>
              <a:t>copy</a:t>
            </a:r>
            <a:r>
              <a:rPr lang="en-US" sz="1400" dirty="0" smtClean="0">
                <a:latin typeface="+mn-lt"/>
                <a:cs typeface="Arial"/>
              </a:rPr>
              <a:t> here </a:t>
            </a:r>
            <a:r>
              <a:rPr lang="en-US" sz="1400" dirty="0" err="1" smtClean="0">
                <a:latin typeface="+mn-lt"/>
                <a:cs typeface="Arial"/>
              </a:rPr>
              <a:t>obistor</a:t>
            </a:r>
            <a:r>
              <a:rPr lang="en-US" sz="1400" dirty="0" smtClean="0">
                <a:latin typeface="+mn-lt"/>
                <a:cs typeface="Arial"/>
              </a:rPr>
              <a:t> </a:t>
            </a:r>
            <a:r>
              <a:rPr lang="en-US" sz="1400" dirty="0" err="1" smtClean="0">
                <a:latin typeface="+mn-lt"/>
                <a:cs typeface="Arial"/>
              </a:rPr>
              <a:t>molum</a:t>
            </a:r>
            <a:r>
              <a:rPr lang="en-US" sz="1400" dirty="0" smtClean="0">
                <a:latin typeface="+mn-lt"/>
                <a:cs typeface="Arial"/>
              </a:rPr>
              <a:t> repro </a:t>
            </a:r>
            <a:r>
              <a:rPr lang="en-US" sz="1400" dirty="0" err="1" smtClean="0">
                <a:latin typeface="+mn-lt"/>
                <a:cs typeface="Arial"/>
              </a:rPr>
              <a:t>venim</a:t>
            </a:r>
            <a:r>
              <a:rPr lang="en-US" sz="1400" dirty="0" smtClean="0">
                <a:latin typeface="+mn-lt"/>
                <a:cs typeface="Arial"/>
              </a:rPr>
              <a:t> ant rat </a:t>
            </a:r>
            <a:r>
              <a:rPr lang="en-US" sz="1400" dirty="0" err="1" smtClean="0">
                <a:latin typeface="+mn-lt"/>
                <a:cs typeface="Arial"/>
              </a:rPr>
              <a:t>untur</a:t>
            </a:r>
            <a:r>
              <a:rPr lang="en-US" sz="1400" dirty="0" smtClean="0">
                <a:latin typeface="+mn-lt"/>
                <a:cs typeface="Arial"/>
              </a:rPr>
              <a:t> </a:t>
            </a:r>
            <a:r>
              <a:rPr lang="en-US" sz="1400" dirty="0" err="1" smtClean="0">
                <a:latin typeface="+mn-lt"/>
                <a:cs typeface="Arial"/>
              </a:rPr>
              <a:t>maiosa</a:t>
            </a:r>
            <a:r>
              <a:rPr lang="en-US" sz="1400" dirty="0" smtClean="0">
                <a:latin typeface="+mn-lt"/>
                <a:cs typeface="Arial"/>
              </a:rPr>
              <a:t> </a:t>
            </a:r>
            <a:r>
              <a:rPr lang="en-US" sz="1400" dirty="0" err="1" smtClean="0">
                <a:latin typeface="+mn-lt"/>
                <a:cs typeface="Arial"/>
              </a:rPr>
              <a:t>senecea</a:t>
            </a:r>
            <a:r>
              <a:rPr lang="en-US" sz="1400" dirty="0" smtClean="0">
                <a:latin typeface="+mn-lt"/>
                <a:cs typeface="Arial"/>
              </a:rPr>
              <a:t> </a:t>
            </a:r>
            <a:r>
              <a:rPr lang="en-US" sz="1400" dirty="0" err="1" smtClean="0">
                <a:latin typeface="+mn-lt"/>
                <a:cs typeface="Arial"/>
              </a:rPr>
              <a:t>nihic</a:t>
            </a:r>
            <a:r>
              <a:rPr lang="en-US" sz="1400" dirty="0" smtClean="0">
                <a:latin typeface="+mn-lt"/>
                <a:cs typeface="Arial"/>
              </a:rPr>
              <a:t> </a:t>
            </a:r>
            <a:r>
              <a:rPr lang="en-US" sz="1400" dirty="0" err="1" smtClean="0">
                <a:latin typeface="+mn-lt"/>
                <a:cs typeface="Arial"/>
              </a:rPr>
              <a:t>te</a:t>
            </a:r>
            <a:r>
              <a:rPr lang="en-US" sz="1400" dirty="0" smtClean="0">
                <a:latin typeface="+mn-lt"/>
                <a:cs typeface="Arial"/>
              </a:rPr>
              <a:t> vide </a:t>
            </a:r>
            <a:r>
              <a:rPr lang="en-US" sz="1400" dirty="0" err="1" smtClean="0">
                <a:latin typeface="+mn-lt"/>
                <a:cs typeface="Arial"/>
              </a:rPr>
              <a:t>noissi</a:t>
            </a:r>
            <a:r>
              <a:rPr lang="en-US" sz="1400" dirty="0" smtClean="0">
                <a:latin typeface="+mn-lt"/>
                <a:cs typeface="Arial"/>
              </a:rPr>
              <a:t> tem </a:t>
            </a:r>
            <a:r>
              <a:rPr lang="en-US" sz="1400" dirty="0" err="1" smtClean="0">
                <a:latin typeface="+mn-lt"/>
                <a:cs typeface="Arial"/>
              </a:rPr>
              <a:t>porum</a:t>
            </a:r>
            <a:r>
              <a:rPr lang="en-US" sz="1400" dirty="0" smtClean="0">
                <a:latin typeface="+mn-lt"/>
                <a:cs typeface="Arial"/>
              </a:rPr>
              <a:t>, </a:t>
            </a:r>
            <a:r>
              <a:rPr lang="en-US" sz="1400" dirty="0" err="1" smtClean="0">
                <a:latin typeface="+mn-lt"/>
                <a:cs typeface="Arial"/>
              </a:rPr>
              <a:t>sam</a:t>
            </a:r>
            <a:r>
              <a:rPr lang="en-US" sz="1400" dirty="0" smtClean="0">
                <a:latin typeface="+mn-lt"/>
                <a:cs typeface="Arial"/>
              </a:rPr>
              <a:t> </a:t>
            </a:r>
            <a:r>
              <a:rPr lang="en-US" sz="1400" dirty="0" err="1" smtClean="0">
                <a:latin typeface="+mn-lt"/>
                <a:cs typeface="Arial"/>
              </a:rPr>
              <a:t>rehent</a:t>
            </a:r>
            <a:r>
              <a:rPr lang="en-US" sz="1400" dirty="0" smtClean="0">
                <a:latin typeface="+mn-lt"/>
                <a:cs typeface="Arial"/>
              </a:rPr>
              <a:t> </a:t>
            </a:r>
            <a:r>
              <a:rPr lang="en-US" sz="1400" dirty="0" err="1" smtClean="0">
                <a:latin typeface="+mn-lt"/>
                <a:cs typeface="Arial"/>
              </a:rPr>
              <a:t>idus</a:t>
            </a:r>
            <a:r>
              <a:rPr lang="en-US" sz="1400" dirty="0" smtClean="0">
                <a:latin typeface="+mn-lt"/>
                <a:cs typeface="Arial"/>
              </a:rPr>
              <a:t> </a:t>
            </a:r>
            <a:r>
              <a:rPr lang="en-US" sz="1400" dirty="0" err="1" smtClean="0">
                <a:latin typeface="+mn-lt"/>
                <a:cs typeface="Arial"/>
              </a:rPr>
              <a:t>nonseque</a:t>
            </a:r>
            <a:r>
              <a:rPr lang="en-US" sz="1400" dirty="0" smtClean="0">
                <a:latin typeface="+mn-lt"/>
                <a:cs typeface="Arial"/>
              </a:rPr>
              <a:t> </a:t>
            </a:r>
            <a:r>
              <a:rPr lang="en-US" sz="1400" dirty="0" err="1" smtClean="0">
                <a:latin typeface="+mn-lt"/>
                <a:cs typeface="Arial"/>
              </a:rPr>
              <a:t>si</a:t>
            </a:r>
            <a:r>
              <a:rPr lang="en-US" sz="1400" dirty="0" smtClean="0">
                <a:latin typeface="+mn-lt"/>
                <a:cs typeface="Arial"/>
              </a:rPr>
              <a:t> </a:t>
            </a:r>
            <a:r>
              <a:rPr lang="en-US" sz="1400" dirty="0" err="1" smtClean="0">
                <a:latin typeface="+mn-lt"/>
                <a:cs typeface="Arial"/>
              </a:rPr>
              <a:t>aute</a:t>
            </a:r>
            <a:r>
              <a:rPr lang="en-US" sz="1400" dirty="0" smtClean="0">
                <a:latin typeface="+mn-lt"/>
                <a:cs typeface="Arial"/>
              </a:rPr>
              <a:t> </a:t>
            </a:r>
            <a:r>
              <a:rPr lang="en-US" sz="1400" dirty="0" err="1" smtClean="0">
                <a:latin typeface="+mn-lt"/>
                <a:cs typeface="Arial"/>
              </a:rPr>
              <a:t>mqu</a:t>
            </a:r>
            <a:r>
              <a:rPr lang="en-US" sz="1400" dirty="0" smtClean="0">
                <a:latin typeface="+mn-lt"/>
                <a:cs typeface="Arial"/>
              </a:rPr>
              <a:t> </a:t>
            </a:r>
            <a:r>
              <a:rPr lang="en-US" sz="1400" dirty="0" err="1" smtClean="0">
                <a:latin typeface="+mn-lt"/>
                <a:cs typeface="Arial"/>
              </a:rPr>
              <a:t>ationsequi</a:t>
            </a:r>
            <a:r>
              <a:rPr lang="en-US" sz="1400" dirty="0" smtClean="0">
                <a:latin typeface="+mn-lt"/>
                <a:cs typeface="Arial"/>
              </a:rPr>
              <a:t> tem </a:t>
            </a:r>
            <a:r>
              <a:rPr lang="en-US" sz="1400" dirty="0" err="1" smtClean="0">
                <a:latin typeface="+mn-lt"/>
                <a:cs typeface="Arial"/>
              </a:rPr>
              <a:t>hillece</a:t>
            </a:r>
            <a:r>
              <a:rPr lang="en-US" sz="1400" dirty="0" smtClean="0">
                <a:latin typeface="+mn-lt"/>
                <a:cs typeface="Arial"/>
              </a:rPr>
              <a:t> </a:t>
            </a:r>
            <a:r>
              <a:rPr lang="en-US" sz="1400" dirty="0" err="1" smtClean="0">
                <a:latin typeface="+mn-lt"/>
                <a:cs typeface="Arial"/>
              </a:rPr>
              <a:t>sequide</a:t>
            </a:r>
            <a:r>
              <a:rPr lang="en-US" sz="1400" dirty="0" smtClean="0">
                <a:latin typeface="+mn-lt"/>
                <a:cs typeface="Arial"/>
              </a:rPr>
              <a:t> </a:t>
            </a:r>
            <a:r>
              <a:rPr lang="en-US" sz="1400" dirty="0" err="1" smtClean="0">
                <a:latin typeface="+mn-lt"/>
                <a:cs typeface="Arial"/>
              </a:rPr>
              <a:t>ntiaect</a:t>
            </a:r>
            <a:r>
              <a:rPr lang="en-US" sz="1400" dirty="0" smtClean="0">
                <a:latin typeface="+mn-lt"/>
                <a:cs typeface="Arial"/>
              </a:rPr>
              <a:t> </a:t>
            </a:r>
            <a:r>
              <a:rPr lang="en-US" sz="1400" dirty="0" err="1" smtClean="0">
                <a:latin typeface="+mn-lt"/>
                <a:cs typeface="Arial"/>
              </a:rPr>
              <a:t>otatem</a:t>
            </a:r>
            <a:r>
              <a:rPr lang="en-US" sz="1400" dirty="0" smtClean="0">
                <a:latin typeface="+mn-lt"/>
                <a:cs typeface="Arial"/>
              </a:rPr>
              <a:t> </a:t>
            </a:r>
            <a:r>
              <a:rPr lang="en-US" sz="1400" dirty="0" err="1" smtClean="0">
                <a:latin typeface="+mn-lt"/>
                <a:cs typeface="Arial"/>
              </a:rPr>
              <a:t>alis</a:t>
            </a:r>
            <a:r>
              <a:rPr lang="en-US" sz="1400" dirty="0" smtClean="0">
                <a:latin typeface="+mn-lt"/>
                <a:cs typeface="Arial"/>
              </a:rPr>
              <a:t> ad </a:t>
            </a:r>
            <a:r>
              <a:rPr lang="en-US" sz="1400" dirty="0" err="1" smtClean="0">
                <a:latin typeface="+mn-lt"/>
                <a:cs typeface="Arial"/>
              </a:rPr>
              <a:t>ut</a:t>
            </a:r>
            <a:r>
              <a:rPr lang="en-US" sz="1400" dirty="0" smtClean="0">
                <a:latin typeface="+mn-lt"/>
                <a:cs typeface="Arial"/>
              </a:rPr>
              <a:t> </a:t>
            </a:r>
            <a:r>
              <a:rPr lang="en-US" sz="1400" dirty="0" err="1" smtClean="0">
                <a:latin typeface="+mn-lt"/>
                <a:cs typeface="Arial"/>
              </a:rPr>
              <a:t>faccus</a:t>
            </a:r>
            <a:r>
              <a:rPr lang="en-US" sz="1400" dirty="0" smtClean="0">
                <a:latin typeface="+mn-lt"/>
                <a:cs typeface="Arial"/>
              </a:rPr>
              <a:t>, od qui </a:t>
            </a:r>
            <a:r>
              <a:rPr lang="en-US" sz="1400" dirty="0" err="1" smtClean="0">
                <a:latin typeface="+mn-lt"/>
                <a:cs typeface="Arial"/>
              </a:rPr>
              <a:t>odite</a:t>
            </a:r>
            <a:r>
              <a:rPr lang="en-US" sz="1400" dirty="0" smtClean="0">
                <a:latin typeface="+mn-lt"/>
                <a:cs typeface="Arial"/>
              </a:rPr>
              <a:t> </a:t>
            </a:r>
            <a:r>
              <a:rPr lang="en-US" sz="1400" dirty="0" err="1" smtClean="0">
                <a:latin typeface="+mn-lt"/>
                <a:cs typeface="Arial"/>
              </a:rPr>
              <a:t>comnis</a:t>
            </a:r>
            <a:r>
              <a:rPr lang="en-US" sz="1400" dirty="0" smtClean="0">
                <a:latin typeface="+mn-lt"/>
                <a:cs typeface="Arial"/>
              </a:rPr>
              <a:t> </a:t>
            </a:r>
            <a:r>
              <a:rPr lang="en-US" sz="1400" dirty="0" err="1" smtClean="0">
                <a:latin typeface="+mn-lt"/>
                <a:cs typeface="Arial"/>
              </a:rPr>
              <a:t>soluptas</a:t>
            </a:r>
            <a:r>
              <a:rPr lang="en-US" sz="1400" dirty="0" smtClean="0">
                <a:latin typeface="+mn-lt"/>
                <a:cs typeface="Arial"/>
              </a:rPr>
              <a:t> </a:t>
            </a:r>
            <a:r>
              <a:rPr lang="en-US" sz="1400" dirty="0" err="1" smtClean="0">
                <a:latin typeface="+mn-lt"/>
                <a:cs typeface="Arial"/>
              </a:rPr>
              <a:t>ipsusciumqui</a:t>
            </a:r>
            <a:r>
              <a:rPr lang="en-US" sz="1400" dirty="0" smtClean="0">
                <a:latin typeface="+mn-lt"/>
                <a:cs typeface="Arial"/>
              </a:rPr>
              <a:t> quam </a:t>
            </a:r>
            <a:r>
              <a:rPr lang="en-US" sz="1400" dirty="0" err="1" smtClean="0">
                <a:latin typeface="+mn-lt"/>
                <a:cs typeface="Arial"/>
              </a:rPr>
              <a:t>simi</a:t>
            </a:r>
            <a:r>
              <a:rPr lang="en-US" sz="1400" dirty="0" smtClean="0">
                <a:latin typeface="+mn-lt"/>
                <a:cs typeface="Arial"/>
              </a:rPr>
              <a:t>, </a:t>
            </a:r>
            <a:r>
              <a:rPr lang="en-US" sz="1400" dirty="0" err="1" smtClean="0">
                <a:latin typeface="+mn-lt"/>
                <a:cs typeface="Arial"/>
              </a:rPr>
              <a:t>nobis</a:t>
            </a:r>
            <a:r>
              <a:rPr lang="en-US" sz="1400" dirty="0" smtClean="0">
                <a:latin typeface="+mn-lt"/>
                <a:cs typeface="Arial"/>
              </a:rPr>
              <a:t> </a:t>
            </a:r>
            <a:r>
              <a:rPr lang="en-US" sz="1400" dirty="0" err="1" smtClean="0">
                <a:latin typeface="+mn-lt"/>
                <a:cs typeface="Arial"/>
              </a:rPr>
              <a:t>int</a:t>
            </a:r>
            <a:r>
              <a:rPr lang="en-US" sz="1400" dirty="0" smtClean="0">
                <a:latin typeface="+mn-lt"/>
                <a:cs typeface="Arial"/>
              </a:rPr>
              <a:t> </a:t>
            </a:r>
            <a:r>
              <a:rPr lang="en-US" sz="1400" dirty="0" err="1" smtClean="0">
                <a:latin typeface="+mn-lt"/>
                <a:cs typeface="Arial"/>
              </a:rPr>
              <a:t>ommodit</a:t>
            </a:r>
            <a:r>
              <a:rPr lang="en-US" sz="1400" dirty="0" smtClean="0">
                <a:latin typeface="+mn-lt"/>
                <a:cs typeface="Arial"/>
              </a:rPr>
              <a:t> </a:t>
            </a:r>
            <a:r>
              <a:rPr lang="en-US" sz="1400" dirty="0" err="1" smtClean="0">
                <a:latin typeface="+mn-lt"/>
                <a:cs typeface="Arial"/>
              </a:rPr>
              <a:t>eaque</a:t>
            </a:r>
            <a:r>
              <a:rPr lang="en-US" sz="1400" dirty="0" smtClean="0">
                <a:latin typeface="+mn-lt"/>
                <a:cs typeface="Arial"/>
              </a:rPr>
              <a:t> et </a:t>
            </a:r>
            <a:r>
              <a:rPr lang="en-US" sz="1400" dirty="0" err="1" smtClean="0">
                <a:latin typeface="+mn-lt"/>
                <a:cs typeface="Arial"/>
              </a:rPr>
              <a:t>aut</a:t>
            </a:r>
            <a:r>
              <a:rPr lang="en-US" sz="1400" dirty="0" smtClean="0">
                <a:latin typeface="+mn-lt"/>
                <a:cs typeface="Arial"/>
              </a:rPr>
              <a:t> </a:t>
            </a:r>
            <a:r>
              <a:rPr lang="en-US" sz="1400" dirty="0" err="1" smtClean="0">
                <a:latin typeface="+mn-lt"/>
                <a:cs typeface="Arial"/>
              </a:rPr>
              <a:t>itet</a:t>
            </a:r>
            <a:r>
              <a:rPr lang="en-US" sz="1400" dirty="0" smtClean="0">
                <a:latin typeface="+mn-lt"/>
                <a:cs typeface="Arial"/>
              </a:rPr>
              <a:t> as </a:t>
            </a:r>
            <a:r>
              <a:rPr lang="en-US" sz="1400" dirty="0" err="1" smtClean="0">
                <a:latin typeface="+mn-lt"/>
                <a:cs typeface="Arial"/>
              </a:rPr>
              <a:t>dolupientium</a:t>
            </a:r>
            <a:r>
              <a:rPr lang="en-US" sz="1400" dirty="0" smtClean="0">
                <a:latin typeface="+mn-lt"/>
                <a:cs typeface="Arial"/>
              </a:rPr>
              <a:t> </a:t>
            </a:r>
            <a:r>
              <a:rPr lang="en-US" sz="1400" dirty="0" err="1" smtClean="0">
                <a:latin typeface="+mn-lt"/>
                <a:cs typeface="Arial"/>
              </a:rPr>
              <a:t>eosant</a:t>
            </a:r>
            <a:r>
              <a:rPr lang="en-US" sz="1400" dirty="0" smtClean="0">
                <a:latin typeface="+mn-lt"/>
                <a:cs typeface="Arial"/>
              </a:rPr>
              <a:t>.</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lvl="3"/>
            <a:r>
              <a:rPr lang="en-US" dirty="0" smtClean="0"/>
              <a:t>Fourth level</a:t>
            </a:r>
          </a:p>
          <a:p>
            <a:pPr lvl="4"/>
            <a:r>
              <a:rPr lang="en-US" dirty="0" smtClean="0"/>
              <a:t>Fifth level</a:t>
            </a:r>
            <a:endParaRPr lang="en-GB" dirty="0"/>
          </a:p>
        </p:txBody>
      </p:sp>
      <p:pic>
        <p:nvPicPr>
          <p:cNvPr id="8" name="Picture 7" descr="PP_Foot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9" name="Footer Placeholder 5"/>
          <p:cNvSpPr>
            <a:spLocks noGrp="1"/>
          </p:cNvSpPr>
          <p:nvPr>
            <p:ph type="ftr" sz="quarter" idx="11"/>
          </p:nvPr>
        </p:nvSpPr>
        <p:spPr>
          <a:xfrm>
            <a:off x="5562600" y="6310822"/>
            <a:ext cx="2895600" cy="365125"/>
          </a:xfrm>
        </p:spPr>
        <p:txBody>
          <a:bodyPr/>
          <a:lstStyle/>
          <a:p>
            <a:pPr algn="r"/>
            <a:r>
              <a:rPr lang="en-US" sz="1000" dirty="0" smtClean="0">
                <a:solidFill>
                  <a:srgbClr val="FFFFFF"/>
                </a:solidFill>
                <a:latin typeface="Arial"/>
                <a:cs typeface="Arial"/>
              </a:rPr>
              <a:t>Presentation name  |  00/00/2015</a:t>
            </a:r>
            <a:endParaRPr lang="en-US" sz="1000" dirty="0">
              <a:solidFill>
                <a:srgbClr val="FFFFFF"/>
              </a:solidFill>
              <a:latin typeface="Arial"/>
              <a:cs typeface="Arial"/>
            </a:endParaRPr>
          </a:p>
        </p:txBody>
      </p:sp>
    </p:spTree>
    <p:extLst>
      <p:ext uri="{BB962C8B-B14F-4D97-AF65-F5344CB8AC3E}">
        <p14:creationId xmlns:p14="http://schemas.microsoft.com/office/powerpoint/2010/main" val="352162841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33BF93-6FB4-43CF-B069-DE8039D7A57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6142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A86EA-CE27-43B2-8DCC-7438C20E9A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174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D41A3-5C84-AE48-80D5-CECD255030C9}" type="datetime1">
              <a:rPr lang="en-GB" smtClean="0"/>
              <a:t>12/11/2015</a:t>
            </a:fld>
            <a:endParaRPr lang="en-US"/>
          </a:p>
        </p:txBody>
      </p:sp>
      <p:sp>
        <p:nvSpPr>
          <p:cNvPr id="4" name="Footer Placeholder 3"/>
          <p:cNvSpPr>
            <a:spLocks noGrp="1"/>
          </p:cNvSpPr>
          <p:nvPr>
            <p:ph type="ftr" sz="quarter" idx="11"/>
          </p:nvPr>
        </p:nvSpPr>
        <p:spPr/>
        <p:txBody>
          <a:bodyPr/>
          <a:lstStyle/>
          <a:p>
            <a:r>
              <a:rPr lang="en-US" smtClean="0"/>
              <a:t>Presentation name here</a:t>
            </a:r>
            <a:endParaRPr lang="en-US"/>
          </a:p>
        </p:txBody>
      </p:sp>
      <p:sp>
        <p:nvSpPr>
          <p:cNvPr id="5" name="Slide Number Placeholder 4"/>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3571619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D29DD4-FED1-49FA-BA38-0431BBC2621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32504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0848DD-E79B-4B4C-8B27-2FE4E1C8E01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90552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F12342-A0C4-4ED7-95E1-6A6D4CBC172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42391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45D00D-7D82-497D-AD05-8C8F5A950F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95112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B791F-19E9-4251-86B9-87583E4B2A3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17550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EEAD2-C6E4-4F9F-8A99-3EAEB52CFE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80523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32665-0073-41AE-A971-6E4E0E0B50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3360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65686-31EB-BA46-AF93-7633D4C61FF4}" type="datetime1">
              <a:rPr lang="en-GB" smtClean="0"/>
              <a:t>12/11/2015</a:t>
            </a:fld>
            <a:endParaRPr lang="en-US"/>
          </a:p>
        </p:txBody>
      </p:sp>
      <p:sp>
        <p:nvSpPr>
          <p:cNvPr id="3" name="Footer Placeholder 2"/>
          <p:cNvSpPr>
            <a:spLocks noGrp="1"/>
          </p:cNvSpPr>
          <p:nvPr>
            <p:ph type="ftr" sz="quarter" idx="11"/>
          </p:nvPr>
        </p:nvSpPr>
        <p:spPr/>
        <p:txBody>
          <a:bodyPr/>
          <a:lstStyle/>
          <a:p>
            <a:r>
              <a:rPr lang="en-US" smtClean="0"/>
              <a:t>Presentation name here</a:t>
            </a:r>
            <a:endParaRPr lang="en-US"/>
          </a:p>
        </p:txBody>
      </p:sp>
      <p:sp>
        <p:nvSpPr>
          <p:cNvPr id="4" name="Slide Number Placeholder 3"/>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419462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58FB5-4CE1-7A43-B078-AB770DC5DE95}" type="datetime1">
              <a:rPr lang="en-GB" smtClean="0"/>
              <a:t>12/11/2015</a:t>
            </a:fld>
            <a:endParaRPr lang="en-US"/>
          </a:p>
        </p:txBody>
      </p:sp>
      <p:sp>
        <p:nvSpPr>
          <p:cNvPr id="6" name="Footer Placeholder 5"/>
          <p:cNvSpPr>
            <a:spLocks noGrp="1"/>
          </p:cNvSpPr>
          <p:nvPr>
            <p:ph type="ftr" sz="quarter" idx="11"/>
          </p:nvPr>
        </p:nvSpPr>
        <p:spPr/>
        <p:txBody>
          <a:bodyPr/>
          <a:lstStyle/>
          <a:p>
            <a:r>
              <a:rPr lang="en-US" smtClean="0"/>
              <a:t>Presentation name here</a:t>
            </a:r>
            <a:endParaRPr lang="en-US"/>
          </a:p>
        </p:txBody>
      </p:sp>
      <p:sp>
        <p:nvSpPr>
          <p:cNvPr id="7" name="Slide Number Placeholder 6"/>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282568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52335-70CD-774C-B910-55CAAA9A0365}" type="datetime1">
              <a:rPr lang="en-GB" smtClean="0"/>
              <a:t>12/11/2015</a:t>
            </a:fld>
            <a:endParaRPr lang="en-US"/>
          </a:p>
        </p:txBody>
      </p:sp>
      <p:sp>
        <p:nvSpPr>
          <p:cNvPr id="6" name="Footer Placeholder 5"/>
          <p:cNvSpPr>
            <a:spLocks noGrp="1"/>
          </p:cNvSpPr>
          <p:nvPr>
            <p:ph type="ftr" sz="quarter" idx="11"/>
          </p:nvPr>
        </p:nvSpPr>
        <p:spPr/>
        <p:txBody>
          <a:bodyPr/>
          <a:lstStyle/>
          <a:p>
            <a:r>
              <a:rPr lang="en-US" smtClean="0"/>
              <a:t>Presentation name here</a:t>
            </a:r>
            <a:endParaRPr lang="en-US"/>
          </a:p>
        </p:txBody>
      </p:sp>
      <p:sp>
        <p:nvSpPr>
          <p:cNvPr id="7" name="Slide Number Placeholder 6"/>
          <p:cNvSpPr>
            <a:spLocks noGrp="1"/>
          </p:cNvSpPr>
          <p:nvPr>
            <p:ph type="sldNum" sz="quarter" idx="12"/>
          </p:nvPr>
        </p:nvSpPr>
        <p:spPr/>
        <p:txBody>
          <a:bodyPr/>
          <a:lstStyle/>
          <a:p>
            <a:fld id="{C60CF922-CD15-2B46-8BE2-C98E4FA1F969}" type="slidenum">
              <a:rPr lang="en-US" smtClean="0"/>
              <a:t>‹#›</a:t>
            </a:fld>
            <a:endParaRPr lang="en-US"/>
          </a:p>
        </p:txBody>
      </p:sp>
    </p:spTree>
    <p:extLst>
      <p:ext uri="{BB962C8B-B14F-4D97-AF65-F5344CB8AC3E}">
        <p14:creationId xmlns:p14="http://schemas.microsoft.com/office/powerpoint/2010/main" val="246155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5A77A-91C6-0946-A8E3-AA51554AE327}" type="datetime1">
              <a:rPr lang="en-GB" smtClean="0"/>
              <a:t>12/11/2015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Presentation name here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CF922-CD15-2B46-8BE2-C98E4FA1F969}" type="slidenum">
              <a:rPr lang="en-US" smtClean="0"/>
              <a:t>‹#›</a:t>
            </a:fld>
            <a:endParaRPr lang="en-US"/>
          </a:p>
        </p:txBody>
      </p:sp>
    </p:spTree>
    <p:extLst>
      <p:ext uri="{BB962C8B-B14F-4D97-AF65-F5344CB8AC3E}">
        <p14:creationId xmlns:p14="http://schemas.microsoft.com/office/powerpoint/2010/main" val="3252749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a:lnSpc>
                <a:spcPts val="2700"/>
              </a:lnSpc>
            </a:pPr>
            <a:r>
              <a:rPr lang="en-US" sz="2400" b="1" dirty="0" smtClean="0">
                <a:solidFill>
                  <a:srgbClr val="CD0920"/>
                </a:solidFill>
                <a:latin typeface="+mn-lt"/>
                <a:cs typeface="Arial"/>
              </a:rPr>
              <a:t>STONEWALL HEADING</a:t>
            </a:r>
          </a:p>
          <a:p>
            <a:pPr>
              <a:lnSpc>
                <a:spcPts val="2300"/>
              </a:lnSpc>
            </a:pPr>
            <a:r>
              <a:rPr lang="en-US" sz="2000" b="1" dirty="0" smtClean="0">
                <a:solidFill>
                  <a:schemeClr val="bg1">
                    <a:lumMod val="50000"/>
                  </a:schemeClr>
                </a:solidFill>
                <a:latin typeface="+mn-lt"/>
                <a:cs typeface="Arial"/>
              </a:rPr>
              <a:t>Stonewall Subheading</a:t>
            </a:r>
          </a:p>
          <a:p>
            <a:pPr>
              <a:lnSpc>
                <a:spcPts val="1900"/>
              </a:lnSpc>
            </a:pPr>
            <a:r>
              <a:rPr lang="en-US" sz="1400" dirty="0" smtClean="0">
                <a:latin typeface="+mn-lt"/>
                <a:cs typeface="Arial"/>
              </a:rPr>
              <a:t>Stonewall body copy </a:t>
            </a:r>
            <a:r>
              <a:rPr lang="en-US" sz="1400" dirty="0" err="1" smtClean="0">
                <a:latin typeface="+mn-lt"/>
                <a:cs typeface="Arial"/>
              </a:rPr>
              <a:t>copy</a:t>
            </a:r>
            <a:r>
              <a:rPr lang="en-US" sz="1400" dirty="0" smtClean="0">
                <a:latin typeface="+mn-lt"/>
                <a:cs typeface="Arial"/>
              </a:rPr>
              <a:t> here </a:t>
            </a:r>
            <a:r>
              <a:rPr lang="en-US" sz="1400" dirty="0" err="1" smtClean="0">
                <a:latin typeface="+mn-lt"/>
                <a:cs typeface="Arial"/>
              </a:rPr>
              <a:t>obistor</a:t>
            </a:r>
            <a:r>
              <a:rPr lang="en-US" sz="1400" dirty="0" smtClean="0">
                <a:latin typeface="+mn-lt"/>
                <a:cs typeface="Arial"/>
              </a:rPr>
              <a:t> </a:t>
            </a:r>
            <a:r>
              <a:rPr lang="en-US" sz="1400" dirty="0" err="1" smtClean="0">
                <a:latin typeface="+mn-lt"/>
                <a:cs typeface="Arial"/>
              </a:rPr>
              <a:t>molum</a:t>
            </a:r>
            <a:r>
              <a:rPr lang="en-US" sz="1400" dirty="0" smtClean="0">
                <a:latin typeface="+mn-lt"/>
                <a:cs typeface="Arial"/>
              </a:rPr>
              <a:t> repro </a:t>
            </a:r>
            <a:r>
              <a:rPr lang="en-US" sz="1400" dirty="0" err="1" smtClean="0">
                <a:latin typeface="+mn-lt"/>
                <a:cs typeface="Arial"/>
              </a:rPr>
              <a:t>venim</a:t>
            </a:r>
            <a:r>
              <a:rPr lang="en-US" sz="1400" dirty="0" smtClean="0">
                <a:latin typeface="+mn-lt"/>
                <a:cs typeface="Arial"/>
              </a:rPr>
              <a:t> ant rat </a:t>
            </a:r>
            <a:r>
              <a:rPr lang="en-US" sz="1400" dirty="0" err="1" smtClean="0">
                <a:latin typeface="+mn-lt"/>
                <a:cs typeface="Arial"/>
              </a:rPr>
              <a:t>untur</a:t>
            </a:r>
            <a:r>
              <a:rPr lang="en-US" sz="1400" dirty="0" smtClean="0">
                <a:latin typeface="+mn-lt"/>
                <a:cs typeface="Arial"/>
              </a:rPr>
              <a:t> </a:t>
            </a:r>
            <a:r>
              <a:rPr lang="en-US" sz="1400" dirty="0" err="1" smtClean="0">
                <a:latin typeface="+mn-lt"/>
                <a:cs typeface="Arial"/>
              </a:rPr>
              <a:t>maiosa</a:t>
            </a:r>
            <a:r>
              <a:rPr lang="en-US" sz="1400" dirty="0" smtClean="0">
                <a:latin typeface="+mn-lt"/>
                <a:cs typeface="Arial"/>
              </a:rPr>
              <a:t> </a:t>
            </a:r>
            <a:r>
              <a:rPr lang="en-US" sz="1400" dirty="0" err="1" smtClean="0">
                <a:latin typeface="+mn-lt"/>
                <a:cs typeface="Arial"/>
              </a:rPr>
              <a:t>senecea</a:t>
            </a:r>
            <a:r>
              <a:rPr lang="en-US" sz="1400" dirty="0" smtClean="0">
                <a:latin typeface="+mn-lt"/>
                <a:cs typeface="Arial"/>
              </a:rPr>
              <a:t> </a:t>
            </a:r>
            <a:r>
              <a:rPr lang="en-US" sz="1400" dirty="0" err="1" smtClean="0">
                <a:latin typeface="+mn-lt"/>
                <a:cs typeface="Arial"/>
              </a:rPr>
              <a:t>nihic</a:t>
            </a:r>
            <a:r>
              <a:rPr lang="en-US" sz="1400" dirty="0" smtClean="0">
                <a:latin typeface="+mn-lt"/>
                <a:cs typeface="Arial"/>
              </a:rPr>
              <a:t> </a:t>
            </a:r>
            <a:r>
              <a:rPr lang="en-US" sz="1400" dirty="0" err="1" smtClean="0">
                <a:latin typeface="+mn-lt"/>
                <a:cs typeface="Arial"/>
              </a:rPr>
              <a:t>te</a:t>
            </a:r>
            <a:r>
              <a:rPr lang="en-US" sz="1400" dirty="0" smtClean="0">
                <a:latin typeface="+mn-lt"/>
                <a:cs typeface="Arial"/>
              </a:rPr>
              <a:t> vide </a:t>
            </a:r>
            <a:r>
              <a:rPr lang="en-US" sz="1400" dirty="0" err="1" smtClean="0">
                <a:latin typeface="+mn-lt"/>
                <a:cs typeface="Arial"/>
              </a:rPr>
              <a:t>noissi</a:t>
            </a:r>
            <a:r>
              <a:rPr lang="en-US" sz="1400" dirty="0" smtClean="0">
                <a:latin typeface="+mn-lt"/>
                <a:cs typeface="Arial"/>
              </a:rPr>
              <a:t> tem </a:t>
            </a:r>
            <a:r>
              <a:rPr lang="en-US" sz="1400" dirty="0" err="1" smtClean="0">
                <a:latin typeface="+mn-lt"/>
                <a:cs typeface="Arial"/>
              </a:rPr>
              <a:t>porum</a:t>
            </a:r>
            <a:r>
              <a:rPr lang="en-US" sz="1400" dirty="0" smtClean="0">
                <a:latin typeface="+mn-lt"/>
                <a:cs typeface="Arial"/>
              </a:rPr>
              <a:t>, </a:t>
            </a:r>
            <a:r>
              <a:rPr lang="en-US" sz="1400" dirty="0" err="1" smtClean="0">
                <a:latin typeface="+mn-lt"/>
                <a:cs typeface="Arial"/>
              </a:rPr>
              <a:t>sam</a:t>
            </a:r>
            <a:r>
              <a:rPr lang="en-US" sz="1400" dirty="0" smtClean="0">
                <a:latin typeface="+mn-lt"/>
                <a:cs typeface="Arial"/>
              </a:rPr>
              <a:t> </a:t>
            </a:r>
            <a:r>
              <a:rPr lang="en-US" sz="1400" dirty="0" err="1" smtClean="0">
                <a:latin typeface="+mn-lt"/>
                <a:cs typeface="Arial"/>
              </a:rPr>
              <a:t>rehent</a:t>
            </a:r>
            <a:r>
              <a:rPr lang="en-US" sz="1400" dirty="0" smtClean="0">
                <a:latin typeface="+mn-lt"/>
                <a:cs typeface="Arial"/>
              </a:rPr>
              <a:t> </a:t>
            </a:r>
            <a:r>
              <a:rPr lang="en-US" sz="1400" dirty="0" err="1" smtClean="0">
                <a:latin typeface="+mn-lt"/>
                <a:cs typeface="Arial"/>
              </a:rPr>
              <a:t>idus</a:t>
            </a:r>
            <a:r>
              <a:rPr lang="en-US" sz="1400" dirty="0" smtClean="0">
                <a:latin typeface="+mn-lt"/>
                <a:cs typeface="Arial"/>
              </a:rPr>
              <a:t> </a:t>
            </a:r>
            <a:r>
              <a:rPr lang="en-US" sz="1400" dirty="0" err="1" smtClean="0">
                <a:latin typeface="+mn-lt"/>
                <a:cs typeface="Arial"/>
              </a:rPr>
              <a:t>nonseque</a:t>
            </a:r>
            <a:r>
              <a:rPr lang="en-US" sz="1400" dirty="0" smtClean="0">
                <a:latin typeface="+mn-lt"/>
                <a:cs typeface="Arial"/>
              </a:rPr>
              <a:t> </a:t>
            </a:r>
            <a:r>
              <a:rPr lang="en-US" sz="1400" dirty="0" err="1" smtClean="0">
                <a:latin typeface="+mn-lt"/>
                <a:cs typeface="Arial"/>
              </a:rPr>
              <a:t>si</a:t>
            </a:r>
            <a:r>
              <a:rPr lang="en-US" sz="1400" dirty="0" smtClean="0">
                <a:latin typeface="+mn-lt"/>
                <a:cs typeface="Arial"/>
              </a:rPr>
              <a:t> </a:t>
            </a:r>
            <a:r>
              <a:rPr lang="en-US" sz="1400" dirty="0" err="1" smtClean="0">
                <a:latin typeface="+mn-lt"/>
                <a:cs typeface="Arial"/>
              </a:rPr>
              <a:t>aute</a:t>
            </a:r>
            <a:r>
              <a:rPr lang="en-US" sz="1400" dirty="0" smtClean="0">
                <a:latin typeface="+mn-lt"/>
                <a:cs typeface="Arial"/>
              </a:rPr>
              <a:t> </a:t>
            </a:r>
            <a:r>
              <a:rPr lang="en-US" sz="1400" dirty="0" err="1" smtClean="0">
                <a:latin typeface="+mn-lt"/>
                <a:cs typeface="Arial"/>
              </a:rPr>
              <a:t>mqu</a:t>
            </a:r>
            <a:r>
              <a:rPr lang="en-US" sz="1400" dirty="0" smtClean="0">
                <a:latin typeface="+mn-lt"/>
                <a:cs typeface="Arial"/>
              </a:rPr>
              <a:t> </a:t>
            </a:r>
            <a:r>
              <a:rPr lang="en-US" sz="1400" dirty="0" err="1" smtClean="0">
                <a:latin typeface="+mn-lt"/>
                <a:cs typeface="Arial"/>
              </a:rPr>
              <a:t>ationsequi</a:t>
            </a:r>
            <a:r>
              <a:rPr lang="en-US" sz="1400" dirty="0" smtClean="0">
                <a:latin typeface="+mn-lt"/>
                <a:cs typeface="Arial"/>
              </a:rPr>
              <a:t> tem </a:t>
            </a:r>
            <a:r>
              <a:rPr lang="en-US" sz="1400" dirty="0" err="1" smtClean="0">
                <a:latin typeface="+mn-lt"/>
                <a:cs typeface="Arial"/>
              </a:rPr>
              <a:t>hillece</a:t>
            </a:r>
            <a:r>
              <a:rPr lang="en-US" sz="1400" dirty="0" smtClean="0">
                <a:latin typeface="+mn-lt"/>
                <a:cs typeface="Arial"/>
              </a:rPr>
              <a:t> </a:t>
            </a:r>
            <a:r>
              <a:rPr lang="en-US" sz="1400" dirty="0" err="1" smtClean="0">
                <a:latin typeface="+mn-lt"/>
                <a:cs typeface="Arial"/>
              </a:rPr>
              <a:t>sequide</a:t>
            </a:r>
            <a:r>
              <a:rPr lang="en-US" sz="1400" dirty="0" smtClean="0">
                <a:latin typeface="+mn-lt"/>
                <a:cs typeface="Arial"/>
              </a:rPr>
              <a:t> </a:t>
            </a:r>
            <a:r>
              <a:rPr lang="en-US" sz="1400" dirty="0" err="1" smtClean="0">
                <a:latin typeface="+mn-lt"/>
                <a:cs typeface="Arial"/>
              </a:rPr>
              <a:t>ntiaect</a:t>
            </a:r>
            <a:r>
              <a:rPr lang="en-US" sz="1400" dirty="0" smtClean="0">
                <a:latin typeface="+mn-lt"/>
                <a:cs typeface="Arial"/>
              </a:rPr>
              <a:t> </a:t>
            </a:r>
            <a:r>
              <a:rPr lang="en-US" sz="1400" dirty="0" err="1" smtClean="0">
                <a:latin typeface="+mn-lt"/>
                <a:cs typeface="Arial"/>
              </a:rPr>
              <a:t>otatem</a:t>
            </a:r>
            <a:r>
              <a:rPr lang="en-US" sz="1400" dirty="0" smtClean="0">
                <a:latin typeface="+mn-lt"/>
                <a:cs typeface="Arial"/>
              </a:rPr>
              <a:t> </a:t>
            </a:r>
            <a:r>
              <a:rPr lang="en-US" sz="1400" dirty="0" err="1" smtClean="0">
                <a:latin typeface="+mn-lt"/>
                <a:cs typeface="Arial"/>
              </a:rPr>
              <a:t>alis</a:t>
            </a:r>
            <a:r>
              <a:rPr lang="en-US" sz="1400" dirty="0" smtClean="0">
                <a:latin typeface="+mn-lt"/>
                <a:cs typeface="Arial"/>
              </a:rPr>
              <a:t> ad </a:t>
            </a:r>
            <a:r>
              <a:rPr lang="en-US" sz="1400" dirty="0" err="1" smtClean="0">
                <a:latin typeface="+mn-lt"/>
                <a:cs typeface="Arial"/>
              </a:rPr>
              <a:t>ut</a:t>
            </a:r>
            <a:r>
              <a:rPr lang="en-US" sz="1400" dirty="0" smtClean="0">
                <a:latin typeface="+mn-lt"/>
                <a:cs typeface="Arial"/>
              </a:rPr>
              <a:t> </a:t>
            </a:r>
            <a:r>
              <a:rPr lang="en-US" sz="1400" dirty="0" err="1" smtClean="0">
                <a:latin typeface="+mn-lt"/>
                <a:cs typeface="Arial"/>
              </a:rPr>
              <a:t>faccus</a:t>
            </a:r>
            <a:r>
              <a:rPr lang="en-US" sz="1400" dirty="0" smtClean="0">
                <a:latin typeface="+mn-lt"/>
                <a:cs typeface="Arial"/>
              </a:rPr>
              <a:t>, od qui </a:t>
            </a:r>
            <a:r>
              <a:rPr lang="en-US" sz="1400" dirty="0" err="1" smtClean="0">
                <a:latin typeface="+mn-lt"/>
                <a:cs typeface="Arial"/>
              </a:rPr>
              <a:t>odite</a:t>
            </a:r>
            <a:r>
              <a:rPr lang="en-US" sz="1400" dirty="0" smtClean="0">
                <a:latin typeface="+mn-lt"/>
                <a:cs typeface="Arial"/>
              </a:rPr>
              <a:t> </a:t>
            </a:r>
            <a:r>
              <a:rPr lang="en-US" sz="1400" dirty="0" err="1" smtClean="0">
                <a:latin typeface="+mn-lt"/>
                <a:cs typeface="Arial"/>
              </a:rPr>
              <a:t>comnis</a:t>
            </a:r>
            <a:r>
              <a:rPr lang="en-US" sz="1400" dirty="0" smtClean="0">
                <a:latin typeface="+mn-lt"/>
                <a:cs typeface="Arial"/>
              </a:rPr>
              <a:t> </a:t>
            </a:r>
            <a:r>
              <a:rPr lang="en-US" sz="1400" dirty="0" err="1" smtClean="0">
                <a:latin typeface="+mn-lt"/>
                <a:cs typeface="Arial"/>
              </a:rPr>
              <a:t>soluptas</a:t>
            </a:r>
            <a:r>
              <a:rPr lang="en-US" sz="1400" dirty="0" smtClean="0">
                <a:latin typeface="+mn-lt"/>
                <a:cs typeface="Arial"/>
              </a:rPr>
              <a:t> </a:t>
            </a:r>
            <a:r>
              <a:rPr lang="en-US" sz="1400" dirty="0" err="1" smtClean="0">
                <a:latin typeface="+mn-lt"/>
                <a:cs typeface="Arial"/>
              </a:rPr>
              <a:t>ipsusciumqui</a:t>
            </a:r>
            <a:r>
              <a:rPr lang="en-US" sz="1400" dirty="0" smtClean="0">
                <a:latin typeface="+mn-lt"/>
                <a:cs typeface="Arial"/>
              </a:rPr>
              <a:t> quam </a:t>
            </a:r>
            <a:r>
              <a:rPr lang="en-US" sz="1400" dirty="0" err="1" smtClean="0">
                <a:latin typeface="+mn-lt"/>
                <a:cs typeface="Arial"/>
              </a:rPr>
              <a:t>simi</a:t>
            </a:r>
            <a:r>
              <a:rPr lang="en-US" sz="1400" dirty="0" smtClean="0">
                <a:latin typeface="+mn-lt"/>
                <a:cs typeface="Arial"/>
              </a:rPr>
              <a:t>, </a:t>
            </a:r>
            <a:r>
              <a:rPr lang="en-US" sz="1400" dirty="0" err="1" smtClean="0">
                <a:latin typeface="+mn-lt"/>
                <a:cs typeface="Arial"/>
              </a:rPr>
              <a:t>nobis</a:t>
            </a:r>
            <a:r>
              <a:rPr lang="en-US" sz="1400" dirty="0" smtClean="0">
                <a:latin typeface="+mn-lt"/>
                <a:cs typeface="Arial"/>
              </a:rPr>
              <a:t> </a:t>
            </a:r>
            <a:r>
              <a:rPr lang="en-US" sz="1400" dirty="0" err="1" smtClean="0">
                <a:latin typeface="+mn-lt"/>
                <a:cs typeface="Arial"/>
              </a:rPr>
              <a:t>int</a:t>
            </a:r>
            <a:r>
              <a:rPr lang="en-US" sz="1400" dirty="0" smtClean="0">
                <a:latin typeface="+mn-lt"/>
                <a:cs typeface="Arial"/>
              </a:rPr>
              <a:t> </a:t>
            </a:r>
            <a:r>
              <a:rPr lang="en-US" sz="1400" dirty="0" err="1" smtClean="0">
                <a:latin typeface="+mn-lt"/>
                <a:cs typeface="Arial"/>
              </a:rPr>
              <a:t>ommodit</a:t>
            </a:r>
            <a:r>
              <a:rPr lang="en-US" sz="1400" dirty="0" smtClean="0">
                <a:latin typeface="+mn-lt"/>
                <a:cs typeface="Arial"/>
              </a:rPr>
              <a:t> </a:t>
            </a:r>
            <a:r>
              <a:rPr lang="en-US" sz="1400" dirty="0" err="1" smtClean="0">
                <a:latin typeface="+mn-lt"/>
                <a:cs typeface="Arial"/>
              </a:rPr>
              <a:t>eaque</a:t>
            </a:r>
            <a:r>
              <a:rPr lang="en-US" sz="1400" dirty="0" smtClean="0">
                <a:latin typeface="+mn-lt"/>
                <a:cs typeface="Arial"/>
              </a:rPr>
              <a:t> et </a:t>
            </a:r>
            <a:r>
              <a:rPr lang="en-US" sz="1400" dirty="0" err="1" smtClean="0">
                <a:latin typeface="+mn-lt"/>
                <a:cs typeface="Arial"/>
              </a:rPr>
              <a:t>aut</a:t>
            </a:r>
            <a:r>
              <a:rPr lang="en-US" sz="1400" dirty="0" smtClean="0">
                <a:latin typeface="+mn-lt"/>
                <a:cs typeface="Arial"/>
              </a:rPr>
              <a:t> </a:t>
            </a:r>
            <a:r>
              <a:rPr lang="en-US" sz="1400" dirty="0" err="1" smtClean="0">
                <a:latin typeface="+mn-lt"/>
                <a:cs typeface="Arial"/>
              </a:rPr>
              <a:t>itet</a:t>
            </a:r>
            <a:r>
              <a:rPr lang="en-US" sz="1400" dirty="0" smtClean="0">
                <a:latin typeface="+mn-lt"/>
                <a:cs typeface="Arial"/>
              </a:rPr>
              <a:t> as </a:t>
            </a:r>
            <a:r>
              <a:rPr lang="en-US" sz="1400" dirty="0" err="1" smtClean="0">
                <a:latin typeface="+mn-lt"/>
                <a:cs typeface="Arial"/>
              </a:rPr>
              <a:t>dolupientium</a:t>
            </a:r>
            <a:r>
              <a:rPr lang="en-US" sz="1400" dirty="0" smtClean="0">
                <a:latin typeface="+mn-lt"/>
                <a:cs typeface="Arial"/>
              </a:rPr>
              <a:t> </a:t>
            </a:r>
            <a:r>
              <a:rPr lang="en-US" sz="1400" dirty="0" err="1" smtClean="0">
                <a:latin typeface="+mn-lt"/>
                <a:cs typeface="Arial"/>
              </a:rPr>
              <a:t>eosant</a:t>
            </a:r>
            <a:r>
              <a:rPr lang="en-US" sz="1400" dirty="0" smtClean="0">
                <a:latin typeface="+mn-lt"/>
                <a:cs typeface="Arial"/>
              </a:rPr>
              <a:t>.</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charset="-128"/>
              </a:defRPr>
            </a:lvl1pPr>
          </a:lstStyle>
          <a:p>
            <a:pPr defTabSz="914400" fontAlgn="base">
              <a:spcBef>
                <a:spcPct val="0"/>
              </a:spcBef>
              <a:spcAft>
                <a:spcPct val="0"/>
              </a:spcAft>
              <a:defRPr/>
            </a:pPr>
            <a:fld id="{66778AEC-1FD7-48FB-97E5-BDC379D69B2A}" type="slidenum">
              <a:rPr lang="en-GB">
                <a:solidFill>
                  <a:srgbClr val="000000"/>
                </a:solidFill>
              </a:rPr>
              <a:pPr defTabSz="914400"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2921765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5A77A-91C6-0946-A8E3-AA51554AE32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63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5A77A-91C6-0946-A8E3-AA51554AE32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3924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5A77A-91C6-0946-A8E3-AA51554AE327}" type="datetime1">
              <a:rPr lang="en-GB"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Presentation name here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CF922-CD15-2B46-8BE2-C98E4FA1F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88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a:lnSpc>
                <a:spcPts val="2700"/>
              </a:lnSpc>
            </a:pPr>
            <a:r>
              <a:rPr lang="en-US" sz="2400" b="1" dirty="0" smtClean="0">
                <a:solidFill>
                  <a:srgbClr val="CD0920"/>
                </a:solidFill>
                <a:latin typeface="+mn-lt"/>
                <a:cs typeface="Arial"/>
              </a:rPr>
              <a:t>STONEWALL HEADING</a:t>
            </a:r>
          </a:p>
          <a:p>
            <a:pPr>
              <a:lnSpc>
                <a:spcPts val="2300"/>
              </a:lnSpc>
            </a:pPr>
            <a:r>
              <a:rPr lang="en-US" sz="2000" b="1" dirty="0" smtClean="0">
                <a:solidFill>
                  <a:schemeClr val="bg1">
                    <a:lumMod val="50000"/>
                  </a:schemeClr>
                </a:solidFill>
                <a:latin typeface="+mn-lt"/>
                <a:cs typeface="Arial"/>
              </a:rPr>
              <a:t>Stonewall Subheading</a:t>
            </a:r>
          </a:p>
          <a:p>
            <a:pPr>
              <a:lnSpc>
                <a:spcPts val="1900"/>
              </a:lnSpc>
            </a:pPr>
            <a:r>
              <a:rPr lang="en-US" sz="1400" dirty="0" smtClean="0">
                <a:latin typeface="+mn-lt"/>
                <a:cs typeface="Arial"/>
              </a:rPr>
              <a:t>Stonewall body copy </a:t>
            </a:r>
            <a:r>
              <a:rPr lang="en-US" sz="1400" dirty="0" err="1" smtClean="0">
                <a:latin typeface="+mn-lt"/>
                <a:cs typeface="Arial"/>
              </a:rPr>
              <a:t>copy</a:t>
            </a:r>
            <a:r>
              <a:rPr lang="en-US" sz="1400" dirty="0" smtClean="0">
                <a:latin typeface="+mn-lt"/>
                <a:cs typeface="Arial"/>
              </a:rPr>
              <a:t> here </a:t>
            </a:r>
            <a:r>
              <a:rPr lang="en-US" sz="1400" dirty="0" err="1" smtClean="0">
                <a:latin typeface="+mn-lt"/>
                <a:cs typeface="Arial"/>
              </a:rPr>
              <a:t>obistor</a:t>
            </a:r>
            <a:r>
              <a:rPr lang="en-US" sz="1400" dirty="0" smtClean="0">
                <a:latin typeface="+mn-lt"/>
                <a:cs typeface="Arial"/>
              </a:rPr>
              <a:t> </a:t>
            </a:r>
            <a:r>
              <a:rPr lang="en-US" sz="1400" dirty="0" err="1" smtClean="0">
                <a:latin typeface="+mn-lt"/>
                <a:cs typeface="Arial"/>
              </a:rPr>
              <a:t>molum</a:t>
            </a:r>
            <a:r>
              <a:rPr lang="en-US" sz="1400" dirty="0" smtClean="0">
                <a:latin typeface="+mn-lt"/>
                <a:cs typeface="Arial"/>
              </a:rPr>
              <a:t> repro </a:t>
            </a:r>
            <a:r>
              <a:rPr lang="en-US" sz="1400" dirty="0" err="1" smtClean="0">
                <a:latin typeface="+mn-lt"/>
                <a:cs typeface="Arial"/>
              </a:rPr>
              <a:t>venim</a:t>
            </a:r>
            <a:r>
              <a:rPr lang="en-US" sz="1400" dirty="0" smtClean="0">
                <a:latin typeface="+mn-lt"/>
                <a:cs typeface="Arial"/>
              </a:rPr>
              <a:t> ant rat </a:t>
            </a:r>
            <a:r>
              <a:rPr lang="en-US" sz="1400" dirty="0" err="1" smtClean="0">
                <a:latin typeface="+mn-lt"/>
                <a:cs typeface="Arial"/>
              </a:rPr>
              <a:t>untur</a:t>
            </a:r>
            <a:r>
              <a:rPr lang="en-US" sz="1400" dirty="0" smtClean="0">
                <a:latin typeface="+mn-lt"/>
                <a:cs typeface="Arial"/>
              </a:rPr>
              <a:t> </a:t>
            </a:r>
            <a:r>
              <a:rPr lang="en-US" sz="1400" dirty="0" err="1" smtClean="0">
                <a:latin typeface="+mn-lt"/>
                <a:cs typeface="Arial"/>
              </a:rPr>
              <a:t>maiosa</a:t>
            </a:r>
            <a:r>
              <a:rPr lang="en-US" sz="1400" dirty="0" smtClean="0">
                <a:latin typeface="+mn-lt"/>
                <a:cs typeface="Arial"/>
              </a:rPr>
              <a:t> </a:t>
            </a:r>
            <a:r>
              <a:rPr lang="en-US" sz="1400" dirty="0" err="1" smtClean="0">
                <a:latin typeface="+mn-lt"/>
                <a:cs typeface="Arial"/>
              </a:rPr>
              <a:t>senecea</a:t>
            </a:r>
            <a:r>
              <a:rPr lang="en-US" sz="1400" dirty="0" smtClean="0">
                <a:latin typeface="+mn-lt"/>
                <a:cs typeface="Arial"/>
              </a:rPr>
              <a:t> </a:t>
            </a:r>
            <a:r>
              <a:rPr lang="en-US" sz="1400" dirty="0" err="1" smtClean="0">
                <a:latin typeface="+mn-lt"/>
                <a:cs typeface="Arial"/>
              </a:rPr>
              <a:t>nihic</a:t>
            </a:r>
            <a:r>
              <a:rPr lang="en-US" sz="1400" dirty="0" smtClean="0">
                <a:latin typeface="+mn-lt"/>
                <a:cs typeface="Arial"/>
              </a:rPr>
              <a:t> </a:t>
            </a:r>
            <a:r>
              <a:rPr lang="en-US" sz="1400" dirty="0" err="1" smtClean="0">
                <a:latin typeface="+mn-lt"/>
                <a:cs typeface="Arial"/>
              </a:rPr>
              <a:t>te</a:t>
            </a:r>
            <a:r>
              <a:rPr lang="en-US" sz="1400" dirty="0" smtClean="0">
                <a:latin typeface="+mn-lt"/>
                <a:cs typeface="Arial"/>
              </a:rPr>
              <a:t> vide </a:t>
            </a:r>
            <a:r>
              <a:rPr lang="en-US" sz="1400" dirty="0" err="1" smtClean="0">
                <a:latin typeface="+mn-lt"/>
                <a:cs typeface="Arial"/>
              </a:rPr>
              <a:t>noissi</a:t>
            </a:r>
            <a:r>
              <a:rPr lang="en-US" sz="1400" dirty="0" smtClean="0">
                <a:latin typeface="+mn-lt"/>
                <a:cs typeface="Arial"/>
              </a:rPr>
              <a:t> tem </a:t>
            </a:r>
            <a:r>
              <a:rPr lang="en-US" sz="1400" dirty="0" err="1" smtClean="0">
                <a:latin typeface="+mn-lt"/>
                <a:cs typeface="Arial"/>
              </a:rPr>
              <a:t>porum</a:t>
            </a:r>
            <a:r>
              <a:rPr lang="en-US" sz="1400" dirty="0" smtClean="0">
                <a:latin typeface="+mn-lt"/>
                <a:cs typeface="Arial"/>
              </a:rPr>
              <a:t>, </a:t>
            </a:r>
            <a:r>
              <a:rPr lang="en-US" sz="1400" dirty="0" err="1" smtClean="0">
                <a:latin typeface="+mn-lt"/>
                <a:cs typeface="Arial"/>
              </a:rPr>
              <a:t>sam</a:t>
            </a:r>
            <a:r>
              <a:rPr lang="en-US" sz="1400" dirty="0" smtClean="0">
                <a:latin typeface="+mn-lt"/>
                <a:cs typeface="Arial"/>
              </a:rPr>
              <a:t> </a:t>
            </a:r>
            <a:r>
              <a:rPr lang="en-US" sz="1400" dirty="0" err="1" smtClean="0">
                <a:latin typeface="+mn-lt"/>
                <a:cs typeface="Arial"/>
              </a:rPr>
              <a:t>rehent</a:t>
            </a:r>
            <a:r>
              <a:rPr lang="en-US" sz="1400" dirty="0" smtClean="0">
                <a:latin typeface="+mn-lt"/>
                <a:cs typeface="Arial"/>
              </a:rPr>
              <a:t> </a:t>
            </a:r>
            <a:r>
              <a:rPr lang="en-US" sz="1400" dirty="0" err="1" smtClean="0">
                <a:latin typeface="+mn-lt"/>
                <a:cs typeface="Arial"/>
              </a:rPr>
              <a:t>idus</a:t>
            </a:r>
            <a:r>
              <a:rPr lang="en-US" sz="1400" dirty="0" smtClean="0">
                <a:latin typeface="+mn-lt"/>
                <a:cs typeface="Arial"/>
              </a:rPr>
              <a:t> </a:t>
            </a:r>
            <a:r>
              <a:rPr lang="en-US" sz="1400" dirty="0" err="1" smtClean="0">
                <a:latin typeface="+mn-lt"/>
                <a:cs typeface="Arial"/>
              </a:rPr>
              <a:t>nonseque</a:t>
            </a:r>
            <a:r>
              <a:rPr lang="en-US" sz="1400" dirty="0" smtClean="0">
                <a:latin typeface="+mn-lt"/>
                <a:cs typeface="Arial"/>
              </a:rPr>
              <a:t> </a:t>
            </a:r>
            <a:r>
              <a:rPr lang="en-US" sz="1400" dirty="0" err="1" smtClean="0">
                <a:latin typeface="+mn-lt"/>
                <a:cs typeface="Arial"/>
              </a:rPr>
              <a:t>si</a:t>
            </a:r>
            <a:r>
              <a:rPr lang="en-US" sz="1400" dirty="0" smtClean="0">
                <a:latin typeface="+mn-lt"/>
                <a:cs typeface="Arial"/>
              </a:rPr>
              <a:t> </a:t>
            </a:r>
            <a:r>
              <a:rPr lang="en-US" sz="1400" dirty="0" err="1" smtClean="0">
                <a:latin typeface="+mn-lt"/>
                <a:cs typeface="Arial"/>
              </a:rPr>
              <a:t>aute</a:t>
            </a:r>
            <a:r>
              <a:rPr lang="en-US" sz="1400" dirty="0" smtClean="0">
                <a:latin typeface="+mn-lt"/>
                <a:cs typeface="Arial"/>
              </a:rPr>
              <a:t> </a:t>
            </a:r>
            <a:r>
              <a:rPr lang="en-US" sz="1400" dirty="0" err="1" smtClean="0">
                <a:latin typeface="+mn-lt"/>
                <a:cs typeface="Arial"/>
              </a:rPr>
              <a:t>mqu</a:t>
            </a:r>
            <a:r>
              <a:rPr lang="en-US" sz="1400" dirty="0" smtClean="0">
                <a:latin typeface="+mn-lt"/>
                <a:cs typeface="Arial"/>
              </a:rPr>
              <a:t> </a:t>
            </a:r>
            <a:r>
              <a:rPr lang="en-US" sz="1400" dirty="0" err="1" smtClean="0">
                <a:latin typeface="+mn-lt"/>
                <a:cs typeface="Arial"/>
              </a:rPr>
              <a:t>ationsequi</a:t>
            </a:r>
            <a:r>
              <a:rPr lang="en-US" sz="1400" dirty="0" smtClean="0">
                <a:latin typeface="+mn-lt"/>
                <a:cs typeface="Arial"/>
              </a:rPr>
              <a:t> tem </a:t>
            </a:r>
            <a:r>
              <a:rPr lang="en-US" sz="1400" dirty="0" err="1" smtClean="0">
                <a:latin typeface="+mn-lt"/>
                <a:cs typeface="Arial"/>
              </a:rPr>
              <a:t>hillece</a:t>
            </a:r>
            <a:r>
              <a:rPr lang="en-US" sz="1400" dirty="0" smtClean="0">
                <a:latin typeface="+mn-lt"/>
                <a:cs typeface="Arial"/>
              </a:rPr>
              <a:t> </a:t>
            </a:r>
            <a:r>
              <a:rPr lang="en-US" sz="1400" dirty="0" err="1" smtClean="0">
                <a:latin typeface="+mn-lt"/>
                <a:cs typeface="Arial"/>
              </a:rPr>
              <a:t>sequide</a:t>
            </a:r>
            <a:r>
              <a:rPr lang="en-US" sz="1400" dirty="0" smtClean="0">
                <a:latin typeface="+mn-lt"/>
                <a:cs typeface="Arial"/>
              </a:rPr>
              <a:t> </a:t>
            </a:r>
            <a:r>
              <a:rPr lang="en-US" sz="1400" dirty="0" err="1" smtClean="0">
                <a:latin typeface="+mn-lt"/>
                <a:cs typeface="Arial"/>
              </a:rPr>
              <a:t>ntiaect</a:t>
            </a:r>
            <a:r>
              <a:rPr lang="en-US" sz="1400" dirty="0" smtClean="0">
                <a:latin typeface="+mn-lt"/>
                <a:cs typeface="Arial"/>
              </a:rPr>
              <a:t> </a:t>
            </a:r>
            <a:r>
              <a:rPr lang="en-US" sz="1400" dirty="0" err="1" smtClean="0">
                <a:latin typeface="+mn-lt"/>
                <a:cs typeface="Arial"/>
              </a:rPr>
              <a:t>otatem</a:t>
            </a:r>
            <a:r>
              <a:rPr lang="en-US" sz="1400" dirty="0" smtClean="0">
                <a:latin typeface="+mn-lt"/>
                <a:cs typeface="Arial"/>
              </a:rPr>
              <a:t> </a:t>
            </a:r>
            <a:r>
              <a:rPr lang="en-US" sz="1400" dirty="0" err="1" smtClean="0">
                <a:latin typeface="+mn-lt"/>
                <a:cs typeface="Arial"/>
              </a:rPr>
              <a:t>alis</a:t>
            </a:r>
            <a:r>
              <a:rPr lang="en-US" sz="1400" dirty="0" smtClean="0">
                <a:latin typeface="+mn-lt"/>
                <a:cs typeface="Arial"/>
              </a:rPr>
              <a:t> ad </a:t>
            </a:r>
            <a:r>
              <a:rPr lang="en-US" sz="1400" dirty="0" err="1" smtClean="0">
                <a:latin typeface="+mn-lt"/>
                <a:cs typeface="Arial"/>
              </a:rPr>
              <a:t>ut</a:t>
            </a:r>
            <a:r>
              <a:rPr lang="en-US" sz="1400" dirty="0" smtClean="0">
                <a:latin typeface="+mn-lt"/>
                <a:cs typeface="Arial"/>
              </a:rPr>
              <a:t> </a:t>
            </a:r>
            <a:r>
              <a:rPr lang="en-US" sz="1400" dirty="0" err="1" smtClean="0">
                <a:latin typeface="+mn-lt"/>
                <a:cs typeface="Arial"/>
              </a:rPr>
              <a:t>faccus</a:t>
            </a:r>
            <a:r>
              <a:rPr lang="en-US" sz="1400" dirty="0" smtClean="0">
                <a:latin typeface="+mn-lt"/>
                <a:cs typeface="Arial"/>
              </a:rPr>
              <a:t>, od qui </a:t>
            </a:r>
            <a:r>
              <a:rPr lang="en-US" sz="1400" dirty="0" err="1" smtClean="0">
                <a:latin typeface="+mn-lt"/>
                <a:cs typeface="Arial"/>
              </a:rPr>
              <a:t>odite</a:t>
            </a:r>
            <a:r>
              <a:rPr lang="en-US" sz="1400" dirty="0" smtClean="0">
                <a:latin typeface="+mn-lt"/>
                <a:cs typeface="Arial"/>
              </a:rPr>
              <a:t> </a:t>
            </a:r>
            <a:r>
              <a:rPr lang="en-US" sz="1400" dirty="0" err="1" smtClean="0">
                <a:latin typeface="+mn-lt"/>
                <a:cs typeface="Arial"/>
              </a:rPr>
              <a:t>comnis</a:t>
            </a:r>
            <a:r>
              <a:rPr lang="en-US" sz="1400" dirty="0" smtClean="0">
                <a:latin typeface="+mn-lt"/>
                <a:cs typeface="Arial"/>
              </a:rPr>
              <a:t> </a:t>
            </a:r>
            <a:r>
              <a:rPr lang="en-US" sz="1400" dirty="0" err="1" smtClean="0">
                <a:latin typeface="+mn-lt"/>
                <a:cs typeface="Arial"/>
              </a:rPr>
              <a:t>soluptas</a:t>
            </a:r>
            <a:r>
              <a:rPr lang="en-US" sz="1400" dirty="0" smtClean="0">
                <a:latin typeface="+mn-lt"/>
                <a:cs typeface="Arial"/>
              </a:rPr>
              <a:t> </a:t>
            </a:r>
            <a:r>
              <a:rPr lang="en-US" sz="1400" dirty="0" err="1" smtClean="0">
                <a:latin typeface="+mn-lt"/>
                <a:cs typeface="Arial"/>
              </a:rPr>
              <a:t>ipsusciumqui</a:t>
            </a:r>
            <a:r>
              <a:rPr lang="en-US" sz="1400" dirty="0" smtClean="0">
                <a:latin typeface="+mn-lt"/>
                <a:cs typeface="Arial"/>
              </a:rPr>
              <a:t> quam </a:t>
            </a:r>
            <a:r>
              <a:rPr lang="en-US" sz="1400" dirty="0" err="1" smtClean="0">
                <a:latin typeface="+mn-lt"/>
                <a:cs typeface="Arial"/>
              </a:rPr>
              <a:t>simi</a:t>
            </a:r>
            <a:r>
              <a:rPr lang="en-US" sz="1400" dirty="0" smtClean="0">
                <a:latin typeface="+mn-lt"/>
                <a:cs typeface="Arial"/>
              </a:rPr>
              <a:t>, </a:t>
            </a:r>
            <a:r>
              <a:rPr lang="en-US" sz="1400" dirty="0" err="1" smtClean="0">
                <a:latin typeface="+mn-lt"/>
                <a:cs typeface="Arial"/>
              </a:rPr>
              <a:t>nobis</a:t>
            </a:r>
            <a:r>
              <a:rPr lang="en-US" sz="1400" dirty="0" smtClean="0">
                <a:latin typeface="+mn-lt"/>
                <a:cs typeface="Arial"/>
              </a:rPr>
              <a:t> </a:t>
            </a:r>
            <a:r>
              <a:rPr lang="en-US" sz="1400" dirty="0" err="1" smtClean="0">
                <a:latin typeface="+mn-lt"/>
                <a:cs typeface="Arial"/>
              </a:rPr>
              <a:t>int</a:t>
            </a:r>
            <a:r>
              <a:rPr lang="en-US" sz="1400" dirty="0" smtClean="0">
                <a:latin typeface="+mn-lt"/>
                <a:cs typeface="Arial"/>
              </a:rPr>
              <a:t> </a:t>
            </a:r>
            <a:r>
              <a:rPr lang="en-US" sz="1400" dirty="0" err="1" smtClean="0">
                <a:latin typeface="+mn-lt"/>
                <a:cs typeface="Arial"/>
              </a:rPr>
              <a:t>ommodit</a:t>
            </a:r>
            <a:r>
              <a:rPr lang="en-US" sz="1400" dirty="0" smtClean="0">
                <a:latin typeface="+mn-lt"/>
                <a:cs typeface="Arial"/>
              </a:rPr>
              <a:t> </a:t>
            </a:r>
            <a:r>
              <a:rPr lang="en-US" sz="1400" dirty="0" err="1" smtClean="0">
                <a:latin typeface="+mn-lt"/>
                <a:cs typeface="Arial"/>
              </a:rPr>
              <a:t>eaque</a:t>
            </a:r>
            <a:r>
              <a:rPr lang="en-US" sz="1400" dirty="0" smtClean="0">
                <a:latin typeface="+mn-lt"/>
                <a:cs typeface="Arial"/>
              </a:rPr>
              <a:t> et </a:t>
            </a:r>
            <a:r>
              <a:rPr lang="en-US" sz="1400" dirty="0" err="1" smtClean="0">
                <a:latin typeface="+mn-lt"/>
                <a:cs typeface="Arial"/>
              </a:rPr>
              <a:t>aut</a:t>
            </a:r>
            <a:r>
              <a:rPr lang="en-US" sz="1400" dirty="0" smtClean="0">
                <a:latin typeface="+mn-lt"/>
                <a:cs typeface="Arial"/>
              </a:rPr>
              <a:t> </a:t>
            </a:r>
            <a:r>
              <a:rPr lang="en-US" sz="1400" dirty="0" err="1" smtClean="0">
                <a:latin typeface="+mn-lt"/>
                <a:cs typeface="Arial"/>
              </a:rPr>
              <a:t>itet</a:t>
            </a:r>
            <a:r>
              <a:rPr lang="en-US" sz="1400" dirty="0" smtClean="0">
                <a:latin typeface="+mn-lt"/>
                <a:cs typeface="Arial"/>
              </a:rPr>
              <a:t> as </a:t>
            </a:r>
            <a:r>
              <a:rPr lang="en-US" sz="1400" dirty="0" err="1" smtClean="0">
                <a:latin typeface="+mn-lt"/>
                <a:cs typeface="Arial"/>
              </a:rPr>
              <a:t>dolupientium</a:t>
            </a:r>
            <a:r>
              <a:rPr lang="en-US" sz="1400" dirty="0" smtClean="0">
                <a:latin typeface="+mn-lt"/>
                <a:cs typeface="Arial"/>
              </a:rPr>
              <a:t> </a:t>
            </a:r>
            <a:r>
              <a:rPr lang="en-US" sz="1400" dirty="0" err="1" smtClean="0">
                <a:latin typeface="+mn-lt"/>
                <a:cs typeface="Arial"/>
              </a:rPr>
              <a:t>eosant</a:t>
            </a:r>
            <a:r>
              <a:rPr lang="en-US" sz="1400" dirty="0" smtClean="0">
                <a:latin typeface="+mn-lt"/>
                <a:cs typeface="Arial"/>
              </a:rPr>
              <a:t>.</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a:p>
            <a:pPr>
              <a:lnSpc>
                <a:spcPts val="1900"/>
              </a:lnSpc>
            </a:pPr>
            <a:r>
              <a:rPr lang="en-US" sz="1400" dirty="0" smtClean="0">
                <a:solidFill>
                  <a:srgbClr val="CD0920"/>
                </a:solidFill>
                <a:latin typeface="+mn-lt"/>
                <a:cs typeface="Arial"/>
              </a:rPr>
              <a:t>• Bullet point 1</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charset="-128"/>
              </a:defRPr>
            </a:lvl1pPr>
          </a:lstStyle>
          <a:p>
            <a:pPr defTabSz="914400" fontAlgn="base">
              <a:spcBef>
                <a:spcPct val="0"/>
              </a:spcBef>
              <a:spcAft>
                <a:spcPct val="0"/>
              </a:spcAft>
              <a:defRPr/>
            </a:pPr>
            <a:fld id="{66778AEC-1FD7-48FB-97E5-BDC379D69B2A}" type="slidenum">
              <a:rPr lang="en-GB">
                <a:solidFill>
                  <a:srgbClr val="000000"/>
                </a:solidFill>
              </a:rPr>
              <a:pPr defTabSz="914400"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9047014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g"/><Relationship Id="rId7"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45.xml"/><Relationship Id="rId4" Type="http://schemas.openxmlformats.org/officeDocument/2006/relationships/image" Target="../media/image47.emf"/></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jp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hyperlink" Target="http://www.stonewall.org.uk/" TargetMode="External"/><Relationship Id="rId4" Type="http://schemas.openxmlformats.org/officeDocument/2006/relationships/hyperlink" Target="mailto:sidonie.bertrand-shelton@stonewall.org.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_CV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283029" y="2010232"/>
            <a:ext cx="8501062" cy="4247317"/>
          </a:xfrm>
          <a:prstGeom prst="rect">
            <a:avLst/>
          </a:prstGeom>
          <a:noFill/>
        </p:spPr>
        <p:txBody>
          <a:bodyPr wrap="square" rtlCol="0">
            <a:spAutoFit/>
          </a:bodyPr>
          <a:lstStyle/>
          <a:p>
            <a:pPr>
              <a:lnSpc>
                <a:spcPts val="4300"/>
              </a:lnSpc>
            </a:pPr>
            <a:r>
              <a:rPr lang="en-US" sz="4000" dirty="0" smtClean="0">
                <a:solidFill>
                  <a:srgbClr val="FFFFFF"/>
                </a:solidFill>
                <a:latin typeface="Arial"/>
                <a:cs typeface="Arial"/>
              </a:rPr>
              <a:t>CELEBRATING DIFFERENCE AND CHALLENGING HOMOPHOBIA, BIPHOBIA AND TRANSPHOBIA IN GLOUCESTERSHIRE SECONDARY SCHOOLS</a:t>
            </a:r>
          </a:p>
          <a:p>
            <a:pPr>
              <a:lnSpc>
                <a:spcPts val="1700"/>
              </a:lnSpc>
            </a:pPr>
            <a:endParaRPr lang="en-US" sz="2400" dirty="0">
              <a:solidFill>
                <a:srgbClr val="CD0920"/>
              </a:solidFill>
              <a:latin typeface="Arial"/>
              <a:cs typeface="Arial"/>
            </a:endParaRPr>
          </a:p>
          <a:p>
            <a:pPr>
              <a:lnSpc>
                <a:spcPts val="2300"/>
              </a:lnSpc>
            </a:pPr>
            <a:endParaRPr lang="en-US" sz="2400" dirty="0" smtClean="0">
              <a:solidFill>
                <a:schemeClr val="bg1"/>
              </a:solidFill>
              <a:latin typeface="Arial"/>
              <a:cs typeface="Arial"/>
            </a:endParaRPr>
          </a:p>
          <a:p>
            <a:pPr>
              <a:lnSpc>
                <a:spcPts val="2300"/>
              </a:lnSpc>
            </a:pPr>
            <a:r>
              <a:rPr lang="en-US" sz="2400" dirty="0" smtClean="0">
                <a:solidFill>
                  <a:schemeClr val="bg1"/>
                </a:solidFill>
                <a:latin typeface="Arial"/>
                <a:cs typeface="Arial"/>
              </a:rPr>
              <a:t>Sarah Rose</a:t>
            </a:r>
          </a:p>
          <a:p>
            <a:pPr>
              <a:lnSpc>
                <a:spcPts val="2300"/>
              </a:lnSpc>
            </a:pPr>
            <a:r>
              <a:rPr lang="en-US" sz="2400" dirty="0" smtClean="0">
                <a:solidFill>
                  <a:schemeClr val="bg1"/>
                </a:solidFill>
                <a:latin typeface="Arial"/>
                <a:cs typeface="Arial"/>
              </a:rPr>
              <a:t>Senior Account Manager</a:t>
            </a:r>
          </a:p>
          <a:p>
            <a:pPr>
              <a:lnSpc>
                <a:spcPts val="2300"/>
              </a:lnSpc>
            </a:pPr>
            <a:endParaRPr lang="en-US" sz="2000" dirty="0" smtClean="0">
              <a:solidFill>
                <a:srgbClr val="0C0C0C"/>
              </a:solidFill>
              <a:latin typeface="Arial"/>
              <a:cs typeface="Arial"/>
            </a:endParaRPr>
          </a:p>
        </p:txBody>
      </p:sp>
      <p:cxnSp>
        <p:nvCxnSpPr>
          <p:cNvPr id="11" name="Straight Connector 10"/>
          <p:cNvCxnSpPr/>
          <p:nvPr/>
        </p:nvCxnSpPr>
        <p:spPr>
          <a:xfrm>
            <a:off x="399143" y="1836062"/>
            <a:ext cx="3722915" cy="0"/>
          </a:xfrm>
          <a:prstGeom prst="line">
            <a:avLst/>
          </a:prstGeom>
          <a:ln w="38100" cmpd="sng">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55598" y="6428020"/>
            <a:ext cx="3722915" cy="0"/>
          </a:xfrm>
          <a:prstGeom prst="line">
            <a:avLst/>
          </a:prstGeom>
          <a:ln w="38100" cmpd="sng">
            <a:solidFill>
              <a:schemeClr val="bg1"/>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32" y="320339"/>
            <a:ext cx="1392759" cy="1131090"/>
          </a:xfrm>
          <a:prstGeom prst="rect">
            <a:avLst/>
          </a:prstGeom>
        </p:spPr>
      </p:pic>
    </p:spTree>
    <p:extLst>
      <p:ext uri="{BB962C8B-B14F-4D97-AF65-F5344CB8AC3E}">
        <p14:creationId xmlns:p14="http://schemas.microsoft.com/office/powerpoint/2010/main" val="2983018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395536" y="-99392"/>
            <a:ext cx="8229600" cy="1143000"/>
          </a:xfrm>
        </p:spPr>
        <p:txBody>
          <a:bodyPr/>
          <a:lstStyle/>
          <a:p>
            <a:pPr algn="l">
              <a:defRPr/>
            </a:pPr>
            <a:r>
              <a:rPr lang="en-GB" sz="3200" b="1" dirty="0" smtClean="0">
                <a:solidFill>
                  <a:srgbClr val="CD0920"/>
                </a:solidFill>
              </a:rPr>
              <a:t>What does it look like?</a:t>
            </a:r>
          </a:p>
        </p:txBody>
      </p:sp>
      <p:sp>
        <p:nvSpPr>
          <p:cNvPr id="5" name="Rectangle 3"/>
          <p:cNvSpPr txBox="1">
            <a:spLocks noChangeArrowheads="1"/>
          </p:cNvSpPr>
          <p:nvPr/>
        </p:nvSpPr>
        <p:spPr bwMode="auto">
          <a:xfrm>
            <a:off x="271960" y="705272"/>
            <a:ext cx="8353176" cy="508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endParaRPr lang="en-GB" sz="1800" kern="0" dirty="0" smtClean="0">
              <a:solidFill>
                <a:srgbClr val="000000"/>
              </a:solidFill>
              <a:cs typeface="Arial" panose="020B0604020202020204" pitchFamily="34" charset="0"/>
            </a:endParaRPr>
          </a:p>
          <a:p>
            <a:pPr marL="0" indent="0" defTabSz="914400" fontAlgn="auto">
              <a:spcAft>
                <a:spcPts val="0"/>
              </a:spcAft>
              <a:buFontTx/>
              <a:buNone/>
              <a:defRPr/>
            </a:pPr>
            <a:r>
              <a:rPr lang="en-US" sz="1800" kern="0" dirty="0" smtClean="0">
                <a:solidFill>
                  <a:srgbClr val="000000"/>
                </a:solidFill>
                <a:cs typeface="Arial" panose="020B0604020202020204" pitchFamily="34" charset="0"/>
              </a:rPr>
              <a:t>‘</a:t>
            </a:r>
            <a:r>
              <a:rPr lang="en-US" sz="2000" kern="0" dirty="0" smtClean="0">
                <a:solidFill>
                  <a:srgbClr val="000000"/>
                </a:solidFill>
                <a:cs typeface="Arial" panose="020B0604020202020204" pitchFamily="34" charset="0"/>
              </a:rPr>
              <a:t>It’s incredibly widespread – 90 per cent of more of students refer to anything broken defected or unwanted as ‘gay’. The most common insult is to call someone else ‘queer’ ‘faggot’ or ‘gay’’</a:t>
            </a:r>
          </a:p>
          <a:p>
            <a:pPr marL="0" indent="0" defTabSz="914400" fontAlgn="auto">
              <a:spcAft>
                <a:spcPts val="0"/>
              </a:spcAft>
              <a:buFontTx/>
              <a:buNone/>
              <a:defRPr/>
            </a:pPr>
            <a:r>
              <a:rPr lang="en-US" sz="2000" b="1" i="1" kern="0" dirty="0" smtClean="0">
                <a:solidFill>
                  <a:srgbClr val="000000"/>
                </a:solidFill>
                <a:cs typeface="Arial" panose="020B0604020202020204" pitchFamily="34" charset="0"/>
              </a:rPr>
              <a:t>Connor, 17 secondary school (South East)</a:t>
            </a:r>
          </a:p>
          <a:p>
            <a:pPr marL="0" indent="0" defTabSz="914400" fontAlgn="auto">
              <a:spcAft>
                <a:spcPts val="0"/>
              </a:spcAft>
              <a:buFontTx/>
              <a:buNone/>
              <a:defRPr/>
            </a:pPr>
            <a:endParaRPr lang="en-US" sz="800" kern="0" dirty="0" smtClean="0">
              <a:solidFill>
                <a:srgbClr val="000000"/>
              </a:solidFill>
              <a:cs typeface="Arial" panose="020B0604020202020204" pitchFamily="34" charset="0"/>
            </a:endParaRPr>
          </a:p>
          <a:p>
            <a:pPr marL="0" indent="0" defTabSz="914400" fontAlgn="auto">
              <a:spcAft>
                <a:spcPts val="0"/>
              </a:spcAft>
              <a:buFontTx/>
              <a:buNone/>
              <a:defRPr/>
            </a:pPr>
            <a:r>
              <a:rPr lang="en-US" sz="2000" kern="0" dirty="0" smtClean="0">
                <a:solidFill>
                  <a:srgbClr val="000000"/>
                </a:solidFill>
                <a:cs typeface="Arial" panose="020B0604020202020204" pitchFamily="34" charset="0"/>
              </a:rPr>
              <a:t>‘They wouldn’t let me in the girls’ changing rooms for a year or two so I changed for PE in the loos’</a:t>
            </a:r>
          </a:p>
          <a:p>
            <a:pPr marL="0" indent="0" defTabSz="914400" fontAlgn="auto">
              <a:spcAft>
                <a:spcPts val="0"/>
              </a:spcAft>
              <a:buFontTx/>
              <a:buNone/>
              <a:defRPr/>
            </a:pPr>
            <a:r>
              <a:rPr lang="en-US" sz="2000" b="1" kern="0" dirty="0" smtClean="0">
                <a:solidFill>
                  <a:srgbClr val="000000"/>
                </a:solidFill>
                <a:cs typeface="Arial" panose="020B0604020202020204" pitchFamily="34" charset="0"/>
              </a:rPr>
              <a:t>Gillian, 18, </a:t>
            </a:r>
            <a:r>
              <a:rPr lang="en-US" sz="2000" b="1" i="1" kern="0" dirty="0" smtClean="0">
                <a:solidFill>
                  <a:srgbClr val="000000"/>
                </a:solidFill>
                <a:cs typeface="Arial" panose="020B0604020202020204" pitchFamily="34" charset="0"/>
              </a:rPr>
              <a:t>secondary school </a:t>
            </a:r>
            <a:r>
              <a:rPr lang="en-US" sz="2000" b="1" kern="0" dirty="0" smtClean="0">
                <a:solidFill>
                  <a:srgbClr val="000000"/>
                </a:solidFill>
                <a:cs typeface="Arial" panose="020B0604020202020204" pitchFamily="34" charset="0"/>
              </a:rPr>
              <a:t>(South West)</a:t>
            </a:r>
          </a:p>
          <a:p>
            <a:pPr marL="0" indent="0" defTabSz="914400" fontAlgn="auto">
              <a:spcAft>
                <a:spcPts val="0"/>
              </a:spcAft>
              <a:buFontTx/>
              <a:buNone/>
              <a:defRPr/>
            </a:pPr>
            <a:endParaRPr lang="en-US" sz="800" kern="0" dirty="0">
              <a:solidFill>
                <a:srgbClr val="000000"/>
              </a:solidFill>
              <a:cs typeface="Arial" panose="020B0604020202020204" pitchFamily="34" charset="0"/>
            </a:endParaRPr>
          </a:p>
          <a:p>
            <a:pPr marL="0" indent="0" defTabSz="914400" fontAlgn="auto">
              <a:spcAft>
                <a:spcPts val="0"/>
              </a:spcAft>
              <a:buFontTx/>
              <a:buNone/>
              <a:defRPr/>
            </a:pPr>
            <a:r>
              <a:rPr lang="en-US" sz="2000" kern="0" dirty="0" smtClean="0">
                <a:solidFill>
                  <a:srgbClr val="000000"/>
                </a:solidFill>
                <a:cs typeface="Arial" panose="020B0604020202020204" pitchFamily="34" charset="0"/>
              </a:rPr>
              <a:t>‘People </a:t>
            </a:r>
            <a:r>
              <a:rPr lang="en-US" sz="2000" kern="0" dirty="0">
                <a:solidFill>
                  <a:srgbClr val="000000"/>
                </a:solidFill>
                <a:cs typeface="Arial" panose="020B0604020202020204" pitchFamily="34" charset="0"/>
              </a:rPr>
              <a:t>were calling me names and laughing at how short my </a:t>
            </a:r>
            <a:r>
              <a:rPr lang="en-US" sz="2000" kern="0" dirty="0" smtClean="0">
                <a:solidFill>
                  <a:srgbClr val="000000"/>
                </a:solidFill>
                <a:cs typeface="Arial" panose="020B0604020202020204" pitchFamily="34" charset="0"/>
              </a:rPr>
              <a:t>hair is and gossiping to the friend next to them about me’</a:t>
            </a:r>
          </a:p>
          <a:p>
            <a:pPr marL="0" indent="0" defTabSz="914400" fontAlgn="auto">
              <a:spcAft>
                <a:spcPts val="0"/>
              </a:spcAft>
              <a:buFontTx/>
              <a:buNone/>
              <a:defRPr/>
            </a:pPr>
            <a:r>
              <a:rPr lang="en-US" sz="2000" b="1" i="1" kern="0" dirty="0" smtClean="0">
                <a:solidFill>
                  <a:srgbClr val="000000"/>
                </a:solidFill>
                <a:cs typeface="Arial" panose="020B0604020202020204" pitchFamily="34" charset="0"/>
              </a:rPr>
              <a:t>Caitlin, 11, single-sex secondary school (London)</a:t>
            </a:r>
          </a:p>
          <a:p>
            <a:pPr marL="0" indent="0" defTabSz="914400" fontAlgn="auto">
              <a:spcAft>
                <a:spcPts val="0"/>
              </a:spcAft>
              <a:buFontTx/>
              <a:buNone/>
              <a:defRPr/>
            </a:pPr>
            <a:endParaRPr lang="en-US" sz="800" i="1" kern="0" dirty="0">
              <a:solidFill>
                <a:srgbClr val="000000"/>
              </a:solidFill>
              <a:cs typeface="Arial" panose="020B0604020202020204" pitchFamily="34" charset="0"/>
            </a:endParaRPr>
          </a:p>
          <a:p>
            <a:pPr marL="0" indent="0" defTabSz="914400" fontAlgn="auto">
              <a:spcAft>
                <a:spcPts val="0"/>
              </a:spcAft>
              <a:buFontTx/>
              <a:buNone/>
              <a:defRPr/>
            </a:pPr>
            <a:r>
              <a:rPr lang="en-US" sz="2000" kern="0" dirty="0" smtClean="0">
                <a:solidFill>
                  <a:srgbClr val="000000"/>
                </a:solidFill>
                <a:cs typeface="Arial" panose="020B0604020202020204" pitchFamily="34" charset="0"/>
              </a:rPr>
              <a:t>‘I’ve had a death threat sent to me saying how someone wanted to ‘ shove a knife up my </a:t>
            </a:r>
            <a:r>
              <a:rPr lang="en-US" sz="2000" kern="0" dirty="0" err="1" smtClean="0">
                <a:solidFill>
                  <a:srgbClr val="000000"/>
                </a:solidFill>
                <a:cs typeface="Arial" panose="020B0604020202020204" pitchFamily="34" charset="0"/>
              </a:rPr>
              <a:t>arse</a:t>
            </a:r>
            <a:r>
              <a:rPr lang="en-US" sz="2000" kern="0" dirty="0" smtClean="0">
                <a:solidFill>
                  <a:srgbClr val="000000"/>
                </a:solidFill>
                <a:cs typeface="Arial" panose="020B0604020202020204" pitchFamily="34" charset="0"/>
              </a:rPr>
              <a:t> and in my throat…’ because I’m gay’</a:t>
            </a:r>
          </a:p>
          <a:p>
            <a:pPr marL="0" indent="0" defTabSz="914400" fontAlgn="auto">
              <a:spcAft>
                <a:spcPts val="0"/>
              </a:spcAft>
              <a:buFontTx/>
              <a:buNone/>
              <a:defRPr/>
            </a:pPr>
            <a:r>
              <a:rPr lang="en-US" sz="2000" b="1" i="1" kern="0" dirty="0" smtClean="0">
                <a:solidFill>
                  <a:srgbClr val="000000"/>
                </a:solidFill>
                <a:cs typeface="Arial" panose="020B0604020202020204" pitchFamily="34" charset="0"/>
              </a:rPr>
              <a:t>David, 17, secondary school, (East of England)</a:t>
            </a:r>
          </a:p>
          <a:p>
            <a:pPr marL="0" indent="0" algn="ctr" defTabSz="914400" fontAlgn="auto">
              <a:spcAft>
                <a:spcPts val="0"/>
              </a:spcAft>
              <a:buFontTx/>
              <a:buNone/>
              <a:defRPr/>
            </a:pPr>
            <a:endParaRPr lang="en-US" sz="2000" i="1" kern="0" dirty="0">
              <a:solidFill>
                <a:srgbClr val="000000"/>
              </a:solidFill>
              <a:cs typeface="Arial" panose="020B0604020202020204" pitchFamily="34" charset="0"/>
            </a:endParaRPr>
          </a:p>
          <a:p>
            <a:pPr marL="0" indent="0" algn="ctr" defTabSz="914400" fontAlgn="auto">
              <a:spcAft>
                <a:spcPts val="0"/>
              </a:spcAft>
              <a:buFontTx/>
              <a:buNone/>
              <a:defRPr/>
            </a:pPr>
            <a:endParaRPr lang="en-US" sz="2000" i="1" kern="0" dirty="0" smtClean="0">
              <a:solidFill>
                <a:srgbClr val="000000"/>
              </a:solidFill>
              <a:cs typeface="Arial" panose="020B0604020202020204" pitchFamily="34" charset="0"/>
            </a:endParaRPr>
          </a:p>
          <a:p>
            <a:pPr defTabSz="914400" fontAlgn="auto">
              <a:spcAft>
                <a:spcPts val="0"/>
              </a:spcAft>
              <a:defRPr/>
            </a:pPr>
            <a:endParaRPr lang="en-US" sz="2000" kern="0" dirty="0">
              <a:solidFill>
                <a:srgbClr val="FFFFFF"/>
              </a:solidFill>
              <a:cs typeface="Arial" panose="020B0604020202020204" pitchFamily="34" charset="0"/>
            </a:endParaRPr>
          </a:p>
        </p:txBody>
      </p:sp>
    </p:spTree>
    <p:extLst>
      <p:ext uri="{BB962C8B-B14F-4D97-AF65-F5344CB8AC3E}">
        <p14:creationId xmlns:p14="http://schemas.microsoft.com/office/powerpoint/2010/main" val="3280261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65138" y="1412776"/>
            <a:ext cx="8229600" cy="3384376"/>
          </a:xfrm>
        </p:spPr>
        <p:txBody>
          <a:bodyPr/>
          <a:lstStyle/>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60 per cent of </a:t>
            </a:r>
            <a:r>
              <a:rPr lang="en-GB" sz="2000" dirty="0" smtClean="0">
                <a:latin typeface="Arial" panose="020B0604020202020204" pitchFamily="34" charset="0"/>
                <a:cs typeface="Arial" panose="020B0604020202020204" pitchFamily="34" charset="0"/>
              </a:rPr>
              <a:t>pupils who experience homophobic bullying state that this has had an impact on their school work</a:t>
            </a:r>
          </a:p>
          <a:p>
            <a:pPr eaLnBrk="1" hangingPunct="1">
              <a:lnSpc>
                <a:spcPct val="90000"/>
              </a:lnSpc>
              <a:defRPr/>
            </a:pPr>
            <a:endParaRPr lang="en-GB" sz="2000" b="1" dirty="0" smtClean="0">
              <a:latin typeface="Arial" panose="020B0604020202020204" pitchFamily="34" charset="0"/>
              <a:cs typeface="Arial" panose="020B0604020202020204" pitchFamily="34" charset="0"/>
            </a:endParaRPr>
          </a:p>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32 per cent of </a:t>
            </a:r>
            <a:r>
              <a:rPr lang="en-GB" sz="2000" dirty="0" smtClean="0">
                <a:latin typeface="Arial" panose="020B0604020202020204" pitchFamily="34" charset="0"/>
                <a:cs typeface="Arial" panose="020B0604020202020204" pitchFamily="34" charset="0"/>
              </a:rPr>
              <a:t>pupils say that they’ve changed their future educational plans because of </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homophobic bullying</a:t>
            </a:r>
          </a:p>
          <a:p>
            <a:pPr eaLnBrk="1" hangingPunct="1">
              <a:lnSpc>
                <a:spcPct val="90000"/>
              </a:lnSpc>
              <a:defRPr/>
            </a:pPr>
            <a:endParaRPr lang="en-GB" sz="2000" dirty="0">
              <a:latin typeface="Arial" panose="020B0604020202020204" pitchFamily="34" charset="0"/>
              <a:cs typeface="Arial" panose="020B0604020202020204" pitchFamily="34" charset="0"/>
            </a:endParaRPr>
          </a:p>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18 per cent </a:t>
            </a:r>
            <a:r>
              <a:rPr lang="en-GB" sz="2000" dirty="0" smtClean="0">
                <a:latin typeface="Arial" panose="020B0604020202020204" pitchFamily="34" charset="0"/>
                <a:cs typeface="Arial" panose="020B0604020202020204" pitchFamily="34" charset="0"/>
              </a:rPr>
              <a:t>of LGB young people and </a:t>
            </a:r>
            <a:r>
              <a:rPr lang="en-GB" sz="2000" b="1" dirty="0" smtClean="0">
                <a:latin typeface="Arial" panose="020B0604020202020204" pitchFamily="34" charset="0"/>
                <a:cs typeface="Arial" panose="020B0604020202020204" pitchFamily="34" charset="0"/>
              </a:rPr>
              <a:t>32 per cent of </a:t>
            </a:r>
            <a:r>
              <a:rPr lang="en-GB" sz="2000" dirty="0" smtClean="0">
                <a:latin typeface="Arial" panose="020B0604020202020204" pitchFamily="34" charset="0"/>
                <a:cs typeface="Arial" panose="020B0604020202020204" pitchFamily="34" charset="0"/>
              </a:rPr>
              <a:t>trans young people say they’ve missed lessons due to discrimination or fear of discrimination</a:t>
            </a:r>
          </a:p>
        </p:txBody>
      </p:sp>
      <p:sp>
        <p:nvSpPr>
          <p:cNvPr id="12291" name="Text Box 4"/>
          <p:cNvSpPr txBox="1">
            <a:spLocks noChangeArrowheads="1"/>
          </p:cNvSpPr>
          <p:nvPr/>
        </p:nvSpPr>
        <p:spPr bwMode="auto">
          <a:xfrm>
            <a:off x="468313" y="3333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50000"/>
              </a:spcBef>
              <a:spcAft>
                <a:spcPct val="0"/>
              </a:spcAft>
            </a:pPr>
            <a:r>
              <a:rPr lang="en-GB" altLang="en-US" sz="3200" b="1" dirty="0">
                <a:solidFill>
                  <a:srgbClr val="CD0920"/>
                </a:solidFill>
                <a:latin typeface="Arial" panose="020B0604020202020204" pitchFamily="34" charset="0"/>
                <a:cs typeface="Arial" panose="020B0604020202020204" pitchFamily="34" charset="0"/>
              </a:rPr>
              <a:t>What’s the impact</a:t>
            </a:r>
            <a:r>
              <a:rPr lang="en-GB" altLang="en-US" sz="3200" b="1" dirty="0" smtClean="0">
                <a:solidFill>
                  <a:srgbClr val="CD092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034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65138" y="1851025"/>
            <a:ext cx="8229600" cy="4242271"/>
          </a:xfrm>
        </p:spPr>
        <p:txBody>
          <a:bodyPr/>
          <a:lstStyle/>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23 </a:t>
            </a:r>
            <a:r>
              <a:rPr lang="en-GB" sz="2000" b="1" dirty="0">
                <a:latin typeface="Arial" panose="020B0604020202020204" pitchFamily="34" charset="0"/>
                <a:cs typeface="Arial" panose="020B0604020202020204" pitchFamily="34" charset="0"/>
              </a:rPr>
              <a:t>per </a:t>
            </a:r>
            <a:r>
              <a:rPr lang="en-GB" sz="2000" b="1" dirty="0" smtClean="0">
                <a:latin typeface="Arial" panose="020B0604020202020204" pitchFamily="34" charset="0"/>
                <a:cs typeface="Arial" panose="020B0604020202020204" pitchFamily="34" charset="0"/>
              </a:rPr>
              <a:t>cent </a:t>
            </a:r>
            <a:r>
              <a:rPr lang="en-GB" sz="2000" dirty="0" smtClean="0">
                <a:latin typeface="Arial" panose="020B0604020202020204" pitchFamily="34" charset="0"/>
                <a:cs typeface="Arial" panose="020B0604020202020204" pitchFamily="34" charset="0"/>
              </a:rPr>
              <a:t>of </a:t>
            </a:r>
            <a:r>
              <a:rPr lang="en-GB" sz="2000" dirty="0">
                <a:latin typeface="Arial" panose="020B0604020202020204" pitchFamily="34" charset="0"/>
                <a:cs typeface="Arial" panose="020B0604020202020204" pitchFamily="34" charset="0"/>
              </a:rPr>
              <a:t>lesbian, gay and bisexual young people have tried to take their own life at some </a:t>
            </a:r>
            <a:r>
              <a:rPr lang="en-GB" sz="2000" dirty="0" smtClean="0">
                <a:latin typeface="Arial" panose="020B0604020202020204" pitchFamily="34" charset="0"/>
                <a:cs typeface="Arial" panose="020B0604020202020204" pitchFamily="34" charset="0"/>
              </a:rPr>
              <a:t>point</a:t>
            </a:r>
          </a:p>
          <a:p>
            <a:pPr eaLnBrk="1" hangingPunct="1">
              <a:lnSpc>
                <a:spcPct val="90000"/>
              </a:lnSpc>
              <a:defRPr/>
            </a:pPr>
            <a:endParaRPr lang="en-GB" sz="2000" dirty="0">
              <a:latin typeface="Arial" panose="020B0604020202020204" pitchFamily="34" charset="0"/>
              <a:cs typeface="Arial" panose="020B0604020202020204" pitchFamily="34" charset="0"/>
            </a:endParaRPr>
          </a:p>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27 per cent </a:t>
            </a:r>
            <a:r>
              <a:rPr lang="en-GB" sz="2000" dirty="0" smtClean="0">
                <a:latin typeface="Arial" panose="020B0604020202020204" pitchFamily="34" charset="0"/>
                <a:cs typeface="Arial" panose="020B0604020202020204" pitchFamily="34" charset="0"/>
              </a:rPr>
              <a:t>of trans young people have tried to kill themselves, with </a:t>
            </a:r>
            <a:r>
              <a:rPr lang="en-GB" sz="2000" b="1" dirty="0" smtClean="0">
                <a:latin typeface="Arial" panose="020B0604020202020204" pitchFamily="34" charset="0"/>
                <a:cs typeface="Arial" panose="020B0604020202020204" pitchFamily="34" charset="0"/>
              </a:rPr>
              <a:t>62 per cent </a:t>
            </a:r>
            <a:r>
              <a:rPr lang="en-GB" sz="2000" dirty="0" smtClean="0">
                <a:latin typeface="Arial" panose="020B0604020202020204" pitchFamily="34" charset="0"/>
                <a:cs typeface="Arial" panose="020B0604020202020204" pitchFamily="34" charset="0"/>
              </a:rPr>
              <a:t>having thought about committing suicide</a:t>
            </a:r>
          </a:p>
          <a:p>
            <a:pPr eaLnBrk="1" hangingPunct="1">
              <a:lnSpc>
                <a:spcPct val="90000"/>
              </a:lnSpc>
              <a:defRPr/>
            </a:pPr>
            <a:endParaRPr lang="en-GB" sz="2000" b="1" dirty="0" smtClean="0">
              <a:latin typeface="Arial" panose="020B0604020202020204" pitchFamily="34" charset="0"/>
              <a:cs typeface="Arial" panose="020B0604020202020204" pitchFamily="34" charset="0"/>
            </a:endParaRPr>
          </a:p>
          <a:p>
            <a:pPr marL="342900" indent="-342900" eaLnBrk="1" hangingPunct="1">
              <a:lnSpc>
                <a:spcPct val="90000"/>
              </a:lnSpc>
              <a:buFont typeface="Arial" panose="020B0604020202020204" pitchFamily="34" charset="0"/>
              <a:buChar char="•"/>
              <a:defRPr/>
            </a:pPr>
            <a:r>
              <a:rPr lang="en-GB" sz="2000" b="1" dirty="0" smtClean="0">
                <a:latin typeface="Arial" panose="020B0604020202020204" pitchFamily="34" charset="0"/>
                <a:cs typeface="Arial" panose="020B0604020202020204" pitchFamily="34" charset="0"/>
              </a:rPr>
              <a:t>53 </a:t>
            </a:r>
            <a:r>
              <a:rPr lang="en-GB" sz="2000" b="1" dirty="0">
                <a:latin typeface="Arial" panose="020B0604020202020204" pitchFamily="34" charset="0"/>
                <a:cs typeface="Arial" panose="020B0604020202020204" pitchFamily="34" charset="0"/>
              </a:rPr>
              <a:t>per </a:t>
            </a:r>
            <a:r>
              <a:rPr lang="en-GB" sz="2000" b="1" dirty="0" smtClean="0">
                <a:latin typeface="Arial" panose="020B0604020202020204" pitchFamily="34" charset="0"/>
                <a:cs typeface="Arial" panose="020B0604020202020204" pitchFamily="34" charset="0"/>
              </a:rPr>
              <a:t>cent </a:t>
            </a:r>
            <a:r>
              <a:rPr lang="en-GB" sz="2000" dirty="0">
                <a:latin typeface="Arial" panose="020B0604020202020204" pitchFamily="34" charset="0"/>
                <a:cs typeface="Arial" panose="020B0604020202020204" pitchFamily="34" charset="0"/>
              </a:rPr>
              <a:t>of </a:t>
            </a:r>
            <a:r>
              <a:rPr lang="en-GB" sz="2000" dirty="0" smtClean="0">
                <a:latin typeface="Arial" panose="020B0604020202020204" pitchFamily="34" charset="0"/>
                <a:cs typeface="Arial" panose="020B0604020202020204" pitchFamily="34" charset="0"/>
              </a:rPr>
              <a:t>LGBTQ young </a:t>
            </a:r>
            <a:r>
              <a:rPr lang="en-GB" sz="2000" dirty="0">
                <a:latin typeface="Arial" panose="020B0604020202020204" pitchFamily="34" charset="0"/>
                <a:cs typeface="Arial" panose="020B0604020202020204" pitchFamily="34" charset="0"/>
              </a:rPr>
              <a:t>people </a:t>
            </a:r>
            <a:r>
              <a:rPr lang="en-GB" sz="2000" dirty="0" smtClean="0">
                <a:latin typeface="Arial" panose="020B0604020202020204" pitchFamily="34" charset="0"/>
                <a:cs typeface="Arial" panose="020B0604020202020204" pitchFamily="34" charset="0"/>
              </a:rPr>
              <a:t>have deliberately harmed themselves</a:t>
            </a:r>
            <a:endParaRPr lang="en-GB" sz="2000" dirty="0">
              <a:latin typeface="Arial" panose="020B0604020202020204" pitchFamily="34" charset="0"/>
              <a:cs typeface="Arial" panose="020B0604020202020204" pitchFamily="34" charset="0"/>
            </a:endParaRPr>
          </a:p>
          <a:p>
            <a:pPr eaLnBrk="1" hangingPunct="1">
              <a:lnSpc>
                <a:spcPct val="90000"/>
              </a:lnSpc>
              <a:defRPr/>
            </a:pPr>
            <a:endParaRPr lang="en-GB" sz="2800" dirty="0" smtClean="0">
              <a:latin typeface="Frutiger 45 Light"/>
            </a:endParaRPr>
          </a:p>
        </p:txBody>
      </p:sp>
      <p:sp>
        <p:nvSpPr>
          <p:cNvPr id="4" name="Text Box 4"/>
          <p:cNvSpPr txBox="1">
            <a:spLocks noChangeArrowheads="1"/>
          </p:cNvSpPr>
          <p:nvPr/>
        </p:nvSpPr>
        <p:spPr bwMode="auto">
          <a:xfrm>
            <a:off x="395536" y="3333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50000"/>
              </a:spcBef>
              <a:spcAft>
                <a:spcPct val="0"/>
              </a:spcAft>
            </a:pPr>
            <a:r>
              <a:rPr lang="en-GB" altLang="en-US" sz="3200" b="1" dirty="0">
                <a:solidFill>
                  <a:srgbClr val="CD0920"/>
                </a:solidFill>
                <a:latin typeface="Arial"/>
              </a:rPr>
              <a:t>What’s the impact?</a:t>
            </a:r>
          </a:p>
        </p:txBody>
      </p:sp>
    </p:spTree>
    <p:extLst>
      <p:ext uri="{BB962C8B-B14F-4D97-AF65-F5344CB8AC3E}">
        <p14:creationId xmlns:p14="http://schemas.microsoft.com/office/powerpoint/2010/main" val="423856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95536" y="3333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50000"/>
              </a:spcBef>
              <a:spcAft>
                <a:spcPct val="0"/>
              </a:spcAft>
            </a:pPr>
            <a:r>
              <a:rPr lang="en-GB" altLang="en-US" sz="3200" b="1" dirty="0">
                <a:solidFill>
                  <a:srgbClr val="CD0920"/>
                </a:solidFill>
                <a:latin typeface="Arial"/>
              </a:rPr>
              <a:t>What’s the impact?</a:t>
            </a:r>
          </a:p>
        </p:txBody>
      </p:sp>
      <p:sp>
        <p:nvSpPr>
          <p:cNvPr id="5" name="Rectangle 3"/>
          <p:cNvSpPr txBox="1">
            <a:spLocks noChangeArrowheads="1"/>
          </p:cNvSpPr>
          <p:nvPr/>
        </p:nvSpPr>
        <p:spPr bwMode="auto">
          <a:xfrm>
            <a:off x="468313" y="1340768"/>
            <a:ext cx="7992119"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r>
              <a:rPr lang="en-GB" sz="2000" kern="0">
                <a:solidFill>
                  <a:srgbClr val="000000"/>
                </a:solidFill>
                <a:cs typeface="Arial" panose="020B0604020202020204" pitchFamily="34" charset="0"/>
              </a:rPr>
              <a:t>‘I didn’t make friends in college. I tended to stay away from people. There was a bunch of people from my old secondary school who made me feel unsafe. It felt safer to not know anyone at all. At that time I was quite vulnerable and there were people who had it in for me. By the end of college I was so isolated and depressed that I was finding it hard to keep caring. There was no social interaction at college. I stopped enjoying the lessons and I wasn’t confident to do well in exams. When I was younger I always had 100% attendance but it was difficult to attend college. I was usually late. Days would go by and the only words I would say were ‘sorry I’m late’</a:t>
            </a:r>
          </a:p>
          <a:p>
            <a:pPr marL="0" indent="0" algn="ctr" defTabSz="914400" fontAlgn="auto">
              <a:spcAft>
                <a:spcPts val="0"/>
              </a:spcAft>
              <a:buFontTx/>
              <a:buNone/>
              <a:defRPr/>
            </a:pPr>
            <a:endParaRPr lang="en-GB" sz="2000" kern="0">
              <a:solidFill>
                <a:srgbClr val="000000"/>
              </a:solidFill>
              <a:cs typeface="Arial" panose="020B0604020202020204" pitchFamily="34" charset="0"/>
            </a:endParaRPr>
          </a:p>
          <a:p>
            <a:pPr marL="0" indent="0" algn="ctr" defTabSz="914400" fontAlgn="auto">
              <a:spcAft>
                <a:spcPts val="0"/>
              </a:spcAft>
              <a:buFontTx/>
              <a:buNone/>
              <a:defRPr/>
            </a:pPr>
            <a:r>
              <a:rPr lang="en-GB" sz="2000" i="1" kern="0">
                <a:solidFill>
                  <a:srgbClr val="000000"/>
                </a:solidFill>
                <a:cs typeface="Arial" panose="020B0604020202020204" pitchFamily="34" charset="0"/>
              </a:rPr>
              <a:t>Capturing Journeys, </a:t>
            </a:r>
            <a:r>
              <a:rPr lang="en-GB" sz="2000" kern="0">
                <a:solidFill>
                  <a:srgbClr val="000000"/>
                </a:solidFill>
                <a:cs typeface="Arial" panose="020B0604020202020204" pitchFamily="34" charset="0"/>
              </a:rPr>
              <a:t>Gendered Intelligence (2011)</a:t>
            </a:r>
          </a:p>
        </p:txBody>
      </p:sp>
      <p:sp>
        <p:nvSpPr>
          <p:cNvPr id="6" name="Slide Number Placeholder 4"/>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eaLnBrk="0" fontAlgn="base" hangingPunct="0">
              <a:spcBef>
                <a:spcPct val="0"/>
              </a:spcBef>
              <a:spcAft>
                <a:spcPct val="0"/>
              </a:spcAft>
              <a:defRPr sz="14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pPr defTabSz="914400" eaLnBrk="1" hangingPunct="1"/>
            <a:endParaRPr lang="en-GB" altLang="en-US" sz="1050" dirty="0" smtClean="0">
              <a:solidFill>
                <a:srgbClr val="000000"/>
              </a:solidFill>
            </a:endParaRPr>
          </a:p>
        </p:txBody>
      </p:sp>
    </p:spTree>
    <p:extLst>
      <p:ext uri="{BB962C8B-B14F-4D97-AF65-F5344CB8AC3E}">
        <p14:creationId xmlns:p14="http://schemas.microsoft.com/office/powerpoint/2010/main" val="1553098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a:lnSpc>
                <a:spcPct val="110000"/>
              </a:lnSpc>
              <a:spcBef>
                <a:spcPct val="0"/>
              </a:spcBef>
            </a:pPr>
            <a:r>
              <a:rPr lang="en-GB" altLang="en-US" sz="2000" b="1" dirty="0"/>
              <a:t>Education and Inspections Act 2006</a:t>
            </a:r>
            <a:r>
              <a:rPr lang="en-US" altLang="en-US" sz="2000" dirty="0"/>
              <a:t> - Legal duty on schools to safeguard and promote the wellbeing of children. </a:t>
            </a:r>
            <a:r>
              <a:rPr lang="en-GB" altLang="en-US" sz="2000" dirty="0"/>
              <a:t>Schools must identify and implement measures to promote good behaviour and respect for others and prevent </a:t>
            </a:r>
            <a:r>
              <a:rPr lang="en-GB" altLang="en-US" sz="2000" b="1" dirty="0"/>
              <a:t>all</a:t>
            </a:r>
            <a:r>
              <a:rPr lang="en-GB" altLang="en-US" sz="2000" dirty="0"/>
              <a:t> forms of bullying.</a:t>
            </a:r>
          </a:p>
          <a:p>
            <a:pPr>
              <a:lnSpc>
                <a:spcPct val="110000"/>
              </a:lnSpc>
              <a:spcBef>
                <a:spcPct val="0"/>
              </a:spcBef>
            </a:pPr>
            <a:endParaRPr lang="en-GB" altLang="en-US" sz="2000" dirty="0"/>
          </a:p>
          <a:p>
            <a:pPr>
              <a:lnSpc>
                <a:spcPct val="110000"/>
              </a:lnSpc>
              <a:spcBef>
                <a:spcPct val="0"/>
              </a:spcBef>
            </a:pPr>
            <a:endParaRPr lang="en-GB" altLang="en-US" sz="2000" b="1" dirty="0" smtClean="0"/>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What the law says</a:t>
            </a:r>
          </a:p>
        </p:txBody>
      </p:sp>
    </p:spTree>
    <p:extLst>
      <p:ext uri="{BB962C8B-B14F-4D97-AF65-F5344CB8AC3E}">
        <p14:creationId xmlns:p14="http://schemas.microsoft.com/office/powerpoint/2010/main" val="305168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091084"/>
            <a:ext cx="8458200" cy="4310063"/>
          </a:xfrm>
        </p:spPr>
        <p:txBody>
          <a:bodyPr/>
          <a:lstStyle/>
          <a:p>
            <a:pPr>
              <a:lnSpc>
                <a:spcPct val="110000"/>
              </a:lnSpc>
              <a:spcBef>
                <a:spcPct val="0"/>
              </a:spcBef>
            </a:pPr>
            <a:endParaRPr lang="en-GB" altLang="en-US" sz="2000" dirty="0"/>
          </a:p>
          <a:p>
            <a:pPr>
              <a:lnSpc>
                <a:spcPct val="110000"/>
              </a:lnSpc>
              <a:spcBef>
                <a:spcPct val="0"/>
              </a:spcBef>
            </a:pPr>
            <a:r>
              <a:rPr lang="en-GB" altLang="en-US" sz="2000" b="1" dirty="0" smtClean="0"/>
              <a:t>Equality </a:t>
            </a:r>
            <a:r>
              <a:rPr lang="en-GB" altLang="en-US" sz="2000" b="1" dirty="0"/>
              <a:t>Act 2010</a:t>
            </a:r>
            <a:r>
              <a:rPr lang="en-US" altLang="en-US" sz="2000" b="1" dirty="0">
                <a:solidFill>
                  <a:srgbClr val="000000"/>
                </a:solidFill>
              </a:rPr>
              <a:t> </a:t>
            </a:r>
            <a:r>
              <a:rPr lang="en-US" altLang="en-US" sz="2000" dirty="0">
                <a:solidFill>
                  <a:srgbClr val="000000"/>
                </a:solidFill>
              </a:rPr>
              <a:t>- public duty requires public bodies, including schools, to:</a:t>
            </a:r>
          </a:p>
          <a:p>
            <a:pPr lvl="1">
              <a:spcBef>
                <a:spcPct val="0"/>
              </a:spcBef>
            </a:pPr>
            <a:r>
              <a:rPr lang="en-US" altLang="en-US" dirty="0">
                <a:solidFill>
                  <a:srgbClr val="000000"/>
                </a:solidFill>
              </a:rPr>
              <a:t>eliminate discrimination</a:t>
            </a:r>
          </a:p>
          <a:p>
            <a:pPr lvl="1">
              <a:spcBef>
                <a:spcPct val="0"/>
              </a:spcBef>
            </a:pPr>
            <a:r>
              <a:rPr lang="en-US" altLang="en-US" dirty="0">
                <a:solidFill>
                  <a:srgbClr val="000000"/>
                </a:solidFill>
              </a:rPr>
              <a:t>advance equality of opportunity</a:t>
            </a:r>
          </a:p>
          <a:p>
            <a:pPr lvl="1">
              <a:spcBef>
                <a:spcPct val="0"/>
              </a:spcBef>
            </a:pPr>
            <a:r>
              <a:rPr lang="en-US" altLang="en-US" dirty="0">
                <a:solidFill>
                  <a:srgbClr val="000000"/>
                </a:solidFill>
              </a:rPr>
              <a:t>foster good </a:t>
            </a:r>
            <a:r>
              <a:rPr lang="en-US" altLang="en-US" dirty="0" smtClean="0">
                <a:solidFill>
                  <a:srgbClr val="000000"/>
                </a:solidFill>
              </a:rPr>
              <a:t>relations</a:t>
            </a:r>
          </a:p>
          <a:p>
            <a:pPr lvl="1">
              <a:spcBef>
                <a:spcPct val="0"/>
              </a:spcBef>
            </a:pPr>
            <a:endParaRPr lang="en-US" altLang="en-US" dirty="0" smtClean="0">
              <a:solidFill>
                <a:srgbClr val="000000"/>
              </a:solidFill>
            </a:endParaRPr>
          </a:p>
          <a:p>
            <a:pPr lvl="1">
              <a:spcBef>
                <a:spcPct val="0"/>
              </a:spcBef>
            </a:pPr>
            <a:endParaRPr lang="en-US" altLang="en-US" dirty="0">
              <a:solidFill>
                <a:srgbClr val="000000"/>
              </a:solidFill>
            </a:endParaRPr>
          </a:p>
          <a:p>
            <a:pPr marL="0" indent="0">
              <a:lnSpc>
                <a:spcPct val="110000"/>
              </a:lnSpc>
              <a:spcBef>
                <a:spcPct val="0"/>
              </a:spcBef>
              <a:buFontTx/>
              <a:buNone/>
              <a:defRPr/>
            </a:pPr>
            <a:r>
              <a:rPr lang="en-GB" sz="2000" b="1" dirty="0" smtClean="0">
                <a:latin typeface="Arial" panose="020B0604020202020204" pitchFamily="34" charset="0"/>
                <a:cs typeface="Arial" panose="020B0604020202020204" pitchFamily="34" charset="0"/>
              </a:rPr>
              <a:t>Gender reassignment </a:t>
            </a:r>
            <a:r>
              <a:rPr lang="en-GB" sz="2000" dirty="0" smtClean="0">
                <a:latin typeface="Arial" panose="020B0604020202020204" pitchFamily="34" charset="0"/>
                <a:cs typeface="Arial" panose="020B0604020202020204" pitchFamily="34" charset="0"/>
              </a:rPr>
              <a:t>applies to anyone who is undergoing, has undergone or is proposing to undergo a process of reassigning their sex. For this to apply, a pupil does not have to be undergoing a medical procedure to change their sex, but must be taking active steps to live in the opposite gender or proposing to do so. </a:t>
            </a: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What the law says</a:t>
            </a:r>
          </a:p>
        </p:txBody>
      </p:sp>
    </p:spTree>
    <p:extLst>
      <p:ext uri="{BB962C8B-B14F-4D97-AF65-F5344CB8AC3E}">
        <p14:creationId xmlns:p14="http://schemas.microsoft.com/office/powerpoint/2010/main" val="5611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r>
              <a:rPr lang="en-GB" sz="2000" dirty="0">
                <a:latin typeface="Arial" panose="020B0604020202020204" pitchFamily="34" charset="0"/>
                <a:cs typeface="Arial" panose="020B0604020202020204" pitchFamily="34" charset="0"/>
              </a:rPr>
              <a:t>“Homophobic, biphobic and transphobic bullying affects everyone, not just young people who may identify as </a:t>
            </a:r>
            <a:r>
              <a:rPr lang="en-GB" sz="2000" dirty="0" smtClean="0">
                <a:latin typeface="Arial" panose="020B0604020202020204" pitchFamily="34" charset="0"/>
                <a:cs typeface="Arial" panose="020B0604020202020204" pitchFamily="34" charset="0"/>
              </a:rPr>
              <a:t>LGBT. Any </a:t>
            </a:r>
            <a:r>
              <a:rPr lang="en-GB" sz="2000" dirty="0">
                <a:latin typeface="Arial" panose="020B0604020202020204" pitchFamily="34" charset="0"/>
                <a:cs typeface="Arial" panose="020B0604020202020204" pitchFamily="34" charset="0"/>
              </a:rPr>
              <a:t>child who is different can find themselves subjected to distressing and intimidating homophobic abuse.”</a:t>
            </a:r>
          </a:p>
          <a:p>
            <a:pPr>
              <a:lnSpc>
                <a:spcPct val="110000"/>
              </a:lnSpc>
              <a:spcBef>
                <a:spcPct val="0"/>
              </a:spcBef>
              <a:defRPr/>
            </a:pPr>
            <a:endParaRPr lang="en-GB" sz="2000" b="1" dirty="0" smtClean="0">
              <a:latin typeface="Arial" panose="020B0604020202020204" pitchFamily="34" charset="0"/>
              <a:cs typeface="Arial" panose="020B0604020202020204" pitchFamily="34" charset="0"/>
            </a:endParaRPr>
          </a:p>
          <a:p>
            <a:pPr>
              <a:lnSpc>
                <a:spcPct val="110000"/>
              </a:lnSpc>
              <a:spcBef>
                <a:spcPct val="0"/>
              </a:spcBef>
              <a:defRPr/>
            </a:pPr>
            <a:r>
              <a:rPr lang="en-GB" sz="2000" b="1" dirty="0" smtClean="0">
                <a:latin typeface="Arial" panose="020B0604020202020204" pitchFamily="34" charset="0"/>
                <a:cs typeface="Arial" panose="020B0604020202020204" pitchFamily="34" charset="0"/>
              </a:rPr>
              <a:t>Nicky </a:t>
            </a:r>
            <a:r>
              <a:rPr lang="en-GB" sz="2000" b="1" dirty="0">
                <a:latin typeface="Arial" panose="020B0604020202020204" pitchFamily="34" charset="0"/>
                <a:cs typeface="Arial" panose="020B0604020202020204" pitchFamily="34" charset="0"/>
              </a:rPr>
              <a:t>Morgan MP, Secretary of State for Education</a:t>
            </a: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Key government priority</a:t>
            </a:r>
          </a:p>
        </p:txBody>
      </p:sp>
    </p:spTree>
    <p:extLst>
      <p:ext uri="{BB962C8B-B14F-4D97-AF65-F5344CB8AC3E}">
        <p14:creationId xmlns:p14="http://schemas.microsoft.com/office/powerpoint/2010/main" val="1140787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marL="0" indent="0">
              <a:lnSpc>
                <a:spcPct val="110000"/>
              </a:lnSpc>
              <a:spcBef>
                <a:spcPct val="0"/>
              </a:spcBef>
              <a:buFontTx/>
              <a:buNone/>
              <a:defRPr/>
            </a:pPr>
            <a:r>
              <a:rPr lang="en-GB" sz="2000" dirty="0" smtClean="0">
                <a:latin typeface="Arial" panose="020B0604020202020204" pitchFamily="34" charset="0"/>
                <a:cs typeface="Arial" panose="020B0604020202020204" pitchFamily="34" charset="0"/>
              </a:rPr>
              <a:t>At the start of the inspections, inspectors will request:</a:t>
            </a: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records </a:t>
            </a:r>
            <a:r>
              <a:rPr lang="en-GB" sz="2000" dirty="0">
                <a:latin typeface="Arial" panose="020B0604020202020204" pitchFamily="34" charset="0"/>
                <a:cs typeface="Arial" panose="020B0604020202020204" pitchFamily="34" charset="0"/>
              </a:rPr>
              <a:t>and analysis of bullying, discriminatory and prejudicial behaviour, either directly or indirectly, including racist, disability and homophobic bullying, use of derogatory language and racist incidents</a:t>
            </a:r>
          </a:p>
        </p:txBody>
      </p:sp>
      <p:sp>
        <p:nvSpPr>
          <p:cNvPr id="4" name="Rectangle 3"/>
          <p:cNvSpPr txBox="1">
            <a:spLocks noChangeArrowheads="1"/>
          </p:cNvSpPr>
          <p:nvPr/>
        </p:nvSpPr>
        <p:spPr bwMode="auto">
          <a:xfrm>
            <a:off x="457200" y="44450"/>
            <a:ext cx="8496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School Inspection Handbook 09/15</a:t>
            </a:r>
          </a:p>
        </p:txBody>
      </p:sp>
    </p:spTree>
    <p:extLst>
      <p:ext uri="{BB962C8B-B14F-4D97-AF65-F5344CB8AC3E}">
        <p14:creationId xmlns:p14="http://schemas.microsoft.com/office/powerpoint/2010/main" val="2084596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a:lnSpc>
                <a:spcPct val="110000"/>
              </a:lnSpc>
              <a:spcBef>
                <a:spcPct val="0"/>
              </a:spcBef>
              <a:defRPr/>
            </a:pPr>
            <a:r>
              <a:rPr lang="en-GB" sz="2000" dirty="0" smtClean="0">
                <a:latin typeface="Arial" panose="020B0604020202020204" pitchFamily="34" charset="0"/>
                <a:cs typeface="Arial" panose="020B0604020202020204" pitchFamily="34" charset="0"/>
              </a:rPr>
              <a:t>In their judgements of </a:t>
            </a:r>
            <a:r>
              <a:rPr lang="en-GB" sz="2000" b="1" dirty="0" smtClean="0">
                <a:latin typeface="Arial" panose="020B0604020202020204" pitchFamily="34" charset="0"/>
                <a:cs typeface="Arial" panose="020B0604020202020204" pitchFamily="34" charset="0"/>
              </a:rPr>
              <a:t>overall effectiveness</a:t>
            </a:r>
            <a:r>
              <a:rPr lang="en-GB" sz="2000" dirty="0" smtClean="0">
                <a:latin typeface="Arial" panose="020B0604020202020204" pitchFamily="34" charset="0"/>
                <a:cs typeface="Arial" panose="020B0604020202020204" pitchFamily="34" charset="0"/>
              </a:rPr>
              <a:t>, inspectors </a:t>
            </a:r>
            <a:r>
              <a:rPr lang="en-GB" sz="2000" dirty="0">
                <a:latin typeface="Arial" panose="020B0604020202020204" pitchFamily="34" charset="0"/>
                <a:cs typeface="Arial" panose="020B0604020202020204" pitchFamily="34" charset="0"/>
              </a:rPr>
              <a:t>must </a:t>
            </a:r>
            <a:r>
              <a:rPr lang="en-GB" sz="2000" dirty="0" smtClean="0">
                <a:latin typeface="Arial" panose="020B0604020202020204" pitchFamily="34" charset="0"/>
                <a:cs typeface="Arial" panose="020B0604020202020204" pitchFamily="34" charset="0"/>
              </a:rPr>
              <a:t>evaluate </a:t>
            </a:r>
            <a:r>
              <a:rPr lang="en-GB" sz="2000" dirty="0">
                <a:latin typeface="Arial" panose="020B0604020202020204" pitchFamily="34" charset="0"/>
                <a:cs typeface="Arial" panose="020B0604020202020204" pitchFamily="34" charset="0"/>
              </a:rPr>
              <a:t>the provision for pupils’ </a:t>
            </a:r>
            <a:r>
              <a:rPr lang="en-GB" sz="2000" dirty="0" smtClean="0">
                <a:latin typeface="Arial" panose="020B0604020202020204" pitchFamily="34" charset="0"/>
                <a:cs typeface="Arial" panose="020B0604020202020204" pitchFamily="34" charset="0"/>
              </a:rPr>
              <a:t>SMSC. For example, the cultural development of pupils is shown by their:</a:t>
            </a:r>
            <a:endParaRPr lang="en-GB" sz="2000" dirty="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interest </a:t>
            </a:r>
            <a:r>
              <a:rPr lang="en-GB" sz="2000" dirty="0">
                <a:latin typeface="Arial" panose="020B0604020202020204" pitchFamily="34" charset="0"/>
                <a:cs typeface="Arial" panose="020B0604020202020204" pitchFamily="34" charset="0"/>
              </a:rPr>
              <a:t>in exploring, improving understanding of and showing respect for different faiths and cultural diversity and the extent to which they understand, accept, respect and celebrate diversity</a:t>
            </a:r>
          </a:p>
          <a:p>
            <a:pPr>
              <a:lnSpc>
                <a:spcPct val="110000"/>
              </a:lnSpc>
              <a:spcBef>
                <a:spcPct val="0"/>
              </a:spcBef>
              <a:defRPr/>
            </a:pPr>
            <a:endParaRPr lang="en-GB" sz="2000" dirty="0" smtClean="0">
              <a:latin typeface="Arial" panose="020B0604020202020204" pitchFamily="34" charset="0"/>
              <a:cs typeface="Arial" panose="020B0604020202020204" pitchFamily="34" charset="0"/>
            </a:endParaRPr>
          </a:p>
          <a:p>
            <a:pPr>
              <a:lnSpc>
                <a:spcPct val="110000"/>
              </a:lnSpc>
              <a:spcBef>
                <a:spcPct val="0"/>
              </a:spcBef>
              <a:defRPr/>
            </a:pPr>
            <a:r>
              <a:rPr lang="en-GB" sz="2000" dirty="0" smtClean="0">
                <a:latin typeface="Arial" panose="020B0604020202020204" pitchFamily="34" charset="0"/>
                <a:cs typeface="Arial" panose="020B0604020202020204" pitchFamily="34" charset="0"/>
              </a:rPr>
              <a:t>Key </a:t>
            </a:r>
            <a:r>
              <a:rPr lang="en-GB" sz="2000" dirty="0">
                <a:latin typeface="Arial" panose="020B0604020202020204" pitchFamily="34" charset="0"/>
                <a:cs typeface="Arial" panose="020B0604020202020204" pitchFamily="34" charset="0"/>
              </a:rPr>
              <a:t>part of SMSC is an acceptance of and engagement with the fundamental British values:</a:t>
            </a:r>
          </a:p>
          <a:p>
            <a:pPr marL="342900" indent="-342900">
              <a:lnSpc>
                <a:spcPct val="110000"/>
              </a:lnSpc>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democracy		</a:t>
            </a:r>
          </a:p>
          <a:p>
            <a:pPr marL="342900" indent="-342900">
              <a:lnSpc>
                <a:spcPct val="110000"/>
              </a:lnSpc>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the rule of law</a:t>
            </a:r>
          </a:p>
          <a:p>
            <a:pPr marL="342900" indent="-342900">
              <a:lnSpc>
                <a:spcPct val="110000"/>
              </a:lnSpc>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individual liberty</a:t>
            </a:r>
          </a:p>
          <a:p>
            <a:pPr marL="342900" indent="-342900">
              <a:lnSpc>
                <a:spcPct val="110000"/>
              </a:lnSpc>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mutual respect and tolerance of </a:t>
            </a:r>
            <a:r>
              <a:rPr lang="en-GB" sz="2000" dirty="0" smtClean="0">
                <a:latin typeface="Arial" panose="020B0604020202020204" pitchFamily="34" charset="0"/>
                <a:cs typeface="Arial" panose="020B0604020202020204" pitchFamily="34" charset="0"/>
              </a:rPr>
              <a:t>others</a:t>
            </a:r>
          </a:p>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SMSC and British Values</a:t>
            </a:r>
          </a:p>
        </p:txBody>
      </p:sp>
    </p:spTree>
    <p:extLst>
      <p:ext uri="{BB962C8B-B14F-4D97-AF65-F5344CB8AC3E}">
        <p14:creationId xmlns:p14="http://schemas.microsoft.com/office/powerpoint/2010/main" val="1140787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marL="0" indent="0">
              <a:lnSpc>
                <a:spcPct val="110000"/>
              </a:lnSpc>
              <a:spcBef>
                <a:spcPct val="0"/>
              </a:spcBef>
              <a:buFontTx/>
              <a:buNone/>
              <a:defRPr/>
            </a:pPr>
            <a:r>
              <a:rPr lang="en-GB" sz="2000" b="1" dirty="0" smtClean="0">
                <a:latin typeface="Arial" panose="020B0604020202020204" pitchFamily="34" charset="0"/>
                <a:cs typeface="Arial" panose="020B0604020202020204" pitchFamily="34" charset="0"/>
              </a:rPr>
              <a:t>Effectiveness of leadership and management</a:t>
            </a: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a:p>
            <a:pPr marL="0" indent="0">
              <a:lnSpc>
                <a:spcPct val="110000"/>
              </a:lnSpc>
              <a:spcBef>
                <a:spcPct val="0"/>
              </a:spcBef>
              <a:buFontTx/>
              <a:buNone/>
              <a:defRPr/>
            </a:pPr>
            <a:r>
              <a:rPr lang="en-GB" sz="2000" dirty="0" smtClean="0">
                <a:latin typeface="Arial" panose="020B0604020202020204" pitchFamily="34" charset="0"/>
                <a:cs typeface="Arial" panose="020B0604020202020204" pitchFamily="34" charset="0"/>
              </a:rPr>
              <a:t>Inspectors will evaluate the extent to which leaders, managers and governors:</a:t>
            </a:r>
          </a:p>
          <a:p>
            <a:pPr marL="0" indent="0">
              <a:lnSpc>
                <a:spcPct val="110000"/>
              </a:lnSpc>
              <a:spcBef>
                <a:spcPct val="0"/>
              </a:spcBef>
              <a:buFontTx/>
              <a:buNone/>
              <a:defRPr/>
            </a:pPr>
            <a:endParaRPr lang="en-GB" sz="2000" dirty="0" smtClean="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actively </a:t>
            </a:r>
            <a:r>
              <a:rPr lang="en-GB" sz="2000" dirty="0">
                <a:latin typeface="Arial" panose="020B0604020202020204" pitchFamily="34" charset="0"/>
                <a:cs typeface="Arial" panose="020B0604020202020204" pitchFamily="34" charset="0"/>
              </a:rPr>
              <a:t>promote equality and diversity, tackle bullying and discrimination and narrow any gaps in achievement between different groups of children and learners</a:t>
            </a:r>
          </a:p>
        </p:txBody>
      </p:sp>
      <p:sp>
        <p:nvSpPr>
          <p:cNvPr id="4" name="Rectangle 3"/>
          <p:cNvSpPr txBox="1">
            <a:spLocks noChangeArrowheads="1"/>
          </p:cNvSpPr>
          <p:nvPr/>
        </p:nvSpPr>
        <p:spPr bwMode="auto">
          <a:xfrm>
            <a:off x="457200" y="44450"/>
            <a:ext cx="8496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CIF 09/15</a:t>
            </a:r>
          </a:p>
        </p:txBody>
      </p:sp>
      <p:sp>
        <p:nvSpPr>
          <p:cNvPr id="5" name="Slide Number Placeholder 4"/>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eaLnBrk="0" fontAlgn="base" hangingPunct="0">
              <a:spcBef>
                <a:spcPct val="0"/>
              </a:spcBef>
              <a:spcAft>
                <a:spcPct val="0"/>
              </a:spcAft>
              <a:defRPr sz="14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pPr defTabSz="914400" eaLnBrk="1" hangingPunct="1"/>
            <a:endParaRPr lang="en-GB" altLang="en-US" sz="1100" dirty="0" smtClean="0">
              <a:solidFill>
                <a:srgbClr val="000000"/>
              </a:solidFill>
            </a:endParaRPr>
          </a:p>
        </p:txBody>
      </p:sp>
    </p:spTree>
    <p:extLst>
      <p:ext uri="{BB962C8B-B14F-4D97-AF65-F5344CB8AC3E}">
        <p14:creationId xmlns:p14="http://schemas.microsoft.com/office/powerpoint/2010/main" val="4243808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Terminology</a:t>
            </a:r>
            <a:endParaRPr lang="en-GB" sz="3200" b="1" kern="0" dirty="0">
              <a:solidFill>
                <a:srgbClr val="CD0920"/>
              </a:solidFill>
            </a:endParaRPr>
          </a:p>
        </p:txBody>
      </p:sp>
      <p:sp>
        <p:nvSpPr>
          <p:cNvPr id="5" name="Rectangle 3"/>
          <p:cNvSpPr txBox="1">
            <a:spLocks noChangeArrowheads="1"/>
          </p:cNvSpPr>
          <p:nvPr/>
        </p:nvSpPr>
        <p:spPr bwMode="auto">
          <a:xfrm>
            <a:off x="395536" y="1412775"/>
            <a:ext cx="8641655" cy="4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endParaRPr lang="en-GB" sz="2000" i="1" kern="0" dirty="0">
              <a:solidFill>
                <a:srgbClr val="000000"/>
              </a:solidFill>
              <a:cs typeface="Arial" panose="020B0604020202020204" pitchFamily="34" charset="0"/>
            </a:endParaRPr>
          </a:p>
          <a:p>
            <a:pPr marL="0" indent="0" defTabSz="914400" fontAlgn="auto">
              <a:spcAft>
                <a:spcPts val="0"/>
              </a:spcAft>
              <a:buFontTx/>
              <a:buNone/>
              <a:defRPr/>
            </a:pPr>
            <a:r>
              <a:rPr lang="en-GB" sz="2000" kern="0" dirty="0">
                <a:solidFill>
                  <a:srgbClr val="000000"/>
                </a:solidFill>
                <a:cs typeface="Arial" panose="020B0604020202020204" pitchFamily="34" charset="0"/>
              </a:rPr>
              <a:t>Task: </a:t>
            </a:r>
          </a:p>
          <a:p>
            <a:pPr marL="0" indent="0" defTabSz="914400" fontAlgn="auto">
              <a:spcAft>
                <a:spcPts val="0"/>
              </a:spcAft>
              <a:buFontTx/>
              <a:buNone/>
              <a:defRPr/>
            </a:pPr>
            <a:endParaRPr lang="en-GB" sz="2000" kern="0" dirty="0">
              <a:solidFill>
                <a:srgbClr val="000000"/>
              </a:solidFill>
              <a:cs typeface="Arial" panose="020B0604020202020204" pitchFamily="34" charset="0"/>
            </a:endParaRPr>
          </a:p>
          <a:p>
            <a:pPr defTabSz="914400" fontAlgn="auto">
              <a:spcAft>
                <a:spcPts val="0"/>
              </a:spcAft>
              <a:defRPr/>
            </a:pPr>
            <a:r>
              <a:rPr lang="en-GB" sz="2000" kern="0" dirty="0">
                <a:solidFill>
                  <a:srgbClr val="000000"/>
                </a:solidFill>
                <a:cs typeface="Arial" panose="020B0604020202020204" pitchFamily="34" charset="0"/>
              </a:rPr>
              <a:t>In groups, match up the </a:t>
            </a:r>
            <a:r>
              <a:rPr lang="en-GB" sz="2000" kern="0" dirty="0" smtClean="0">
                <a:solidFill>
                  <a:srgbClr val="000000"/>
                </a:solidFill>
                <a:cs typeface="Arial" panose="020B0604020202020204" pitchFamily="34" charset="0"/>
              </a:rPr>
              <a:t>18 </a:t>
            </a:r>
            <a:r>
              <a:rPr lang="en-GB" sz="2000" kern="0" dirty="0">
                <a:solidFill>
                  <a:srgbClr val="000000"/>
                </a:solidFill>
                <a:cs typeface="Arial" panose="020B0604020202020204" pitchFamily="34" charset="0"/>
              </a:rPr>
              <a:t>terms with their definitions. You have 10 minutes.</a:t>
            </a:r>
          </a:p>
          <a:p>
            <a:pPr defTabSz="914400" fontAlgn="auto">
              <a:spcAft>
                <a:spcPts val="0"/>
              </a:spcAft>
              <a:defRPr/>
            </a:pPr>
            <a:endParaRPr lang="en-GB" sz="2000" kern="0" dirty="0">
              <a:solidFill>
                <a:srgbClr val="000000"/>
              </a:solidFill>
              <a:cs typeface="Arial" panose="020B0604020202020204" pitchFamily="34" charset="0"/>
            </a:endParaRPr>
          </a:p>
          <a:p>
            <a:pPr defTabSz="914400" fontAlgn="auto">
              <a:spcAft>
                <a:spcPts val="0"/>
              </a:spcAft>
              <a:defRPr/>
            </a:pPr>
            <a:r>
              <a:rPr lang="en-GB" sz="2000" kern="0" dirty="0">
                <a:solidFill>
                  <a:srgbClr val="000000"/>
                </a:solidFill>
                <a:cs typeface="Arial" panose="020B0604020202020204" pitchFamily="34" charset="0"/>
              </a:rPr>
              <a:t>Don’t worry if you don’t know all of them!</a:t>
            </a:r>
          </a:p>
        </p:txBody>
      </p:sp>
    </p:spTree>
    <p:extLst>
      <p:ext uri="{BB962C8B-B14F-4D97-AF65-F5344CB8AC3E}">
        <p14:creationId xmlns:p14="http://schemas.microsoft.com/office/powerpoint/2010/main" val="3067856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marL="0" indent="0">
              <a:lnSpc>
                <a:spcPct val="110000"/>
              </a:lnSpc>
              <a:spcBef>
                <a:spcPct val="0"/>
              </a:spcBef>
              <a:buFontTx/>
              <a:buNone/>
              <a:defRPr/>
            </a:pPr>
            <a:r>
              <a:rPr lang="en-GB" sz="2000" b="1" dirty="0" smtClean="0">
                <a:latin typeface="Arial" panose="020B0604020202020204" pitchFamily="34" charset="0"/>
                <a:cs typeface="Arial" panose="020B0604020202020204" pitchFamily="34" charset="0"/>
              </a:rPr>
              <a:t>Quality of teaching, learning and assessment</a:t>
            </a: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r>
              <a:rPr lang="en-GB" sz="2000" dirty="0" smtClean="0">
                <a:latin typeface="Arial" panose="020B0604020202020204" pitchFamily="34" charset="0"/>
                <a:cs typeface="Arial" panose="020B0604020202020204" pitchFamily="34" charset="0"/>
              </a:rPr>
              <a:t>Inspectors </a:t>
            </a:r>
            <a:r>
              <a:rPr lang="en-GB" sz="2000" dirty="0">
                <a:latin typeface="Arial" panose="020B0604020202020204" pitchFamily="34" charset="0"/>
                <a:cs typeface="Arial" panose="020B0604020202020204" pitchFamily="34" charset="0"/>
              </a:rPr>
              <a:t>will </a:t>
            </a:r>
            <a:r>
              <a:rPr lang="en-GB" sz="2000" dirty="0" smtClean="0">
                <a:latin typeface="Arial" panose="020B0604020202020204" pitchFamily="34" charset="0"/>
                <a:cs typeface="Arial" panose="020B0604020202020204" pitchFamily="34" charset="0"/>
              </a:rPr>
              <a:t>evaluate the </a:t>
            </a:r>
            <a:r>
              <a:rPr lang="en-GB" sz="2000" dirty="0">
                <a:latin typeface="Arial" panose="020B0604020202020204" pitchFamily="34" charset="0"/>
                <a:cs typeface="Arial" panose="020B0604020202020204" pitchFamily="34" charset="0"/>
              </a:rPr>
              <a:t>extent to </a:t>
            </a:r>
            <a:r>
              <a:rPr lang="en-GB" sz="2000" dirty="0" smtClean="0">
                <a:latin typeface="Arial" panose="020B0604020202020204" pitchFamily="34" charset="0"/>
                <a:cs typeface="Arial" panose="020B0604020202020204" pitchFamily="34" charset="0"/>
              </a:rPr>
              <a:t>which:</a:t>
            </a:r>
          </a:p>
          <a:p>
            <a:pPr>
              <a:lnSpc>
                <a:spcPct val="110000"/>
              </a:lnSpc>
              <a:spcBef>
                <a:spcPct val="0"/>
              </a:spcBef>
              <a:defRPr/>
            </a:pPr>
            <a:endParaRPr lang="en-GB" sz="2000" dirty="0" smtClean="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equality </a:t>
            </a:r>
            <a:r>
              <a:rPr lang="en-GB" sz="2000" dirty="0">
                <a:latin typeface="Arial" panose="020B0604020202020204" pitchFamily="34" charset="0"/>
                <a:cs typeface="Arial" panose="020B0604020202020204" pitchFamily="34" charset="0"/>
              </a:rPr>
              <a:t>of opportunity and recognition of diversity are promoted through teaching and learning</a:t>
            </a:r>
            <a:endParaRPr lang="en-GB" sz="2000" dirty="0" smtClean="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496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CIF 09/15</a:t>
            </a:r>
          </a:p>
        </p:txBody>
      </p:sp>
    </p:spTree>
    <p:extLst>
      <p:ext uri="{BB962C8B-B14F-4D97-AF65-F5344CB8AC3E}">
        <p14:creationId xmlns:p14="http://schemas.microsoft.com/office/powerpoint/2010/main" val="139456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marL="0" indent="0">
              <a:lnSpc>
                <a:spcPct val="110000"/>
              </a:lnSpc>
              <a:spcBef>
                <a:spcPct val="0"/>
              </a:spcBef>
              <a:buFontTx/>
              <a:buNone/>
              <a:defRPr/>
            </a:pPr>
            <a:r>
              <a:rPr lang="en-GB" sz="2000" b="1" dirty="0" smtClean="0">
                <a:latin typeface="Arial" panose="020B0604020202020204" pitchFamily="34" charset="0"/>
                <a:cs typeface="Arial" panose="020B0604020202020204" pitchFamily="34" charset="0"/>
              </a:rPr>
              <a:t>Personal development, behaviour and welfare</a:t>
            </a: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r>
              <a:rPr lang="en-GB" sz="2000" dirty="0" smtClean="0">
                <a:latin typeface="Arial" panose="020B0604020202020204" pitchFamily="34" charset="0"/>
                <a:cs typeface="Arial" panose="020B0604020202020204" pitchFamily="34" charset="0"/>
              </a:rPr>
              <a:t>Inspectors </a:t>
            </a:r>
            <a:r>
              <a:rPr lang="en-GB" sz="2000" dirty="0">
                <a:latin typeface="Arial" panose="020B0604020202020204" pitchFamily="34" charset="0"/>
                <a:cs typeface="Arial" panose="020B0604020202020204" pitchFamily="34" charset="0"/>
              </a:rPr>
              <a:t>will </a:t>
            </a:r>
            <a:r>
              <a:rPr lang="en-GB" sz="2000" dirty="0" smtClean="0">
                <a:latin typeface="Arial" panose="020B0604020202020204" pitchFamily="34" charset="0"/>
                <a:cs typeface="Arial" panose="020B0604020202020204" pitchFamily="34" charset="0"/>
              </a:rPr>
              <a:t>evaluate </a:t>
            </a:r>
            <a:r>
              <a:rPr lang="en-GB" sz="2000" dirty="0">
                <a:latin typeface="Arial" panose="020B0604020202020204" pitchFamily="34" charset="0"/>
                <a:cs typeface="Arial" panose="020B0604020202020204" pitchFamily="34" charset="0"/>
              </a:rPr>
              <a:t>the extent to which the provision is successfully promoting and supporting children’s and other learners’: </a:t>
            </a:r>
          </a:p>
          <a:p>
            <a:pPr marL="342900" indent="-342900">
              <a:lnSpc>
                <a:spcPct val="110000"/>
              </a:lnSpc>
              <a:spcBef>
                <a:spcPct val="0"/>
              </a:spcBef>
              <a:buFont typeface="Arial" panose="020B0604020202020204" pitchFamily="34" charset="0"/>
              <a:buChar char="•"/>
              <a:defRPr/>
            </a:pPr>
            <a:endParaRPr lang="en-GB" sz="2000" dirty="0" smtClean="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following </a:t>
            </a:r>
            <a:r>
              <a:rPr lang="en-GB" sz="2000" dirty="0">
                <a:latin typeface="Arial" panose="020B0604020202020204" pitchFamily="34" charset="0"/>
                <a:cs typeface="Arial" panose="020B0604020202020204" pitchFamily="34" charset="0"/>
              </a:rPr>
              <a:t>of any guidelines for behaviour and </a:t>
            </a:r>
            <a:r>
              <a:rPr lang="en-GB" sz="2000" dirty="0" smtClean="0">
                <a:latin typeface="Arial" panose="020B0604020202020204" pitchFamily="34" charset="0"/>
                <a:cs typeface="Arial" panose="020B0604020202020204" pitchFamily="34" charset="0"/>
              </a:rPr>
              <a:t>conduct</a:t>
            </a:r>
          </a:p>
          <a:p>
            <a:pPr marL="342900" indent="-342900">
              <a:lnSpc>
                <a:spcPct val="110000"/>
              </a:lnSpc>
              <a:spcBef>
                <a:spcPct val="0"/>
              </a:spcBef>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understanding </a:t>
            </a:r>
            <a:r>
              <a:rPr lang="en-GB" sz="2000" dirty="0">
                <a:latin typeface="Arial" panose="020B0604020202020204" pitchFamily="34" charset="0"/>
                <a:cs typeface="Arial" panose="020B0604020202020204" pitchFamily="34" charset="0"/>
              </a:rPr>
              <a:t>of how to keep themselves safe from relevant risks </a:t>
            </a:r>
            <a:r>
              <a:rPr lang="en-GB" sz="2000" dirty="0" smtClean="0">
                <a:latin typeface="Arial" panose="020B0604020202020204" pitchFamily="34" charset="0"/>
                <a:cs typeface="Arial" panose="020B0604020202020204" pitchFamily="34" charset="0"/>
              </a:rPr>
              <a:t>(all forms of bullying, derogatory language)</a:t>
            </a:r>
          </a:p>
          <a:p>
            <a:pPr marL="342900" indent="-342900">
              <a:lnSpc>
                <a:spcPct val="110000"/>
              </a:lnSpc>
              <a:spcBef>
                <a:spcPct val="0"/>
              </a:spcBef>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342900" indent="-342900">
              <a:lnSpc>
                <a:spcPct val="110000"/>
              </a:lnSpc>
              <a:spcBef>
                <a:spcPct val="0"/>
              </a:spcBef>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personal </a:t>
            </a:r>
            <a:r>
              <a:rPr lang="en-GB" sz="2000" dirty="0">
                <a:latin typeface="Arial" panose="020B0604020202020204" pitchFamily="34" charset="0"/>
                <a:cs typeface="Arial" panose="020B0604020202020204" pitchFamily="34" charset="0"/>
              </a:rPr>
              <a:t>development, so that they are well prepared to respect others and contribute to wider society and life in Britain</a:t>
            </a:r>
            <a:endParaRPr lang="en-GB" sz="2000" dirty="0" smtClean="0">
              <a:latin typeface="Arial" panose="020B0604020202020204" pitchFamily="34" charset="0"/>
              <a:cs typeface="Arial" panose="020B0604020202020204" pitchFamily="34" charset="0"/>
            </a:endParaRP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a:p>
            <a:pPr marL="0" indent="0">
              <a:lnSpc>
                <a:spcPct val="110000"/>
              </a:lnSpc>
              <a:spcBef>
                <a:spcPct val="0"/>
              </a:spcBef>
              <a:buFontTx/>
              <a:buNone/>
              <a:defRPr/>
            </a:pPr>
            <a:endParaRPr lang="en-GB" sz="2000" dirty="0" smtClean="0">
              <a:latin typeface="Arial" panose="020B0604020202020204" pitchFamily="34" charset="0"/>
              <a:cs typeface="Arial" panose="020B0604020202020204" pitchFamily="34" charset="0"/>
            </a:endParaRPr>
          </a:p>
          <a:p>
            <a:pPr marL="0" indent="0">
              <a:lnSpc>
                <a:spcPct val="110000"/>
              </a:lnSpc>
              <a:spcBef>
                <a:spcPct val="0"/>
              </a:spcBef>
              <a:buFontTx/>
              <a:buNone/>
              <a:defRPr/>
            </a:pPr>
            <a:endParaRPr lang="en-GB" sz="2000" dirty="0" smtClean="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496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CIF 09/15</a:t>
            </a:r>
          </a:p>
        </p:txBody>
      </p:sp>
      <p:sp>
        <p:nvSpPr>
          <p:cNvPr id="5" name="Slide Number Placeholder 4"/>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eaLnBrk="0" fontAlgn="base" hangingPunct="0">
              <a:spcBef>
                <a:spcPct val="0"/>
              </a:spcBef>
              <a:spcAft>
                <a:spcPct val="0"/>
              </a:spcAft>
              <a:defRPr sz="14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pPr defTabSz="914400" eaLnBrk="1" hangingPunct="1"/>
            <a:endParaRPr lang="en-GB" altLang="en-US" sz="1100" dirty="0" smtClean="0">
              <a:solidFill>
                <a:srgbClr val="000000"/>
              </a:solidFill>
            </a:endParaRPr>
          </a:p>
        </p:txBody>
      </p:sp>
    </p:spTree>
    <p:extLst>
      <p:ext uri="{BB962C8B-B14F-4D97-AF65-F5344CB8AC3E}">
        <p14:creationId xmlns:p14="http://schemas.microsoft.com/office/powerpoint/2010/main" val="2821649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2552699" y="1780059"/>
            <a:ext cx="6486525" cy="4310063"/>
          </a:xfrm>
        </p:spPr>
        <p:txBody>
          <a:bodyPr/>
          <a:lstStyle/>
          <a:p>
            <a:pPr>
              <a:lnSpc>
                <a:spcPct val="110000"/>
              </a:lnSpc>
              <a:spcBef>
                <a:spcPct val="0"/>
              </a:spcBef>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2921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Exploring school’s actions to prevent and tackle homophobic and transphobic bullying</a:t>
            </a: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l="36218" t="21652" r="36218" b="8832"/>
          <a:stretch>
            <a:fillRect/>
          </a:stretch>
        </p:blipFill>
        <p:spPr bwMode="auto">
          <a:xfrm rot="21600000">
            <a:off x="3056766" y="1780059"/>
            <a:ext cx="3030465" cy="4298710"/>
          </a:xfrm>
          <a:prstGeom prst="rect">
            <a:avLst/>
          </a:prstGeom>
          <a:noFill/>
          <a:ln>
            <a:noFill/>
          </a:ln>
          <a:effectLst>
            <a:outerShdw dist="35921" dir="2700000" algn="ctr" rotWithShape="0">
              <a:srgbClr val="808080">
                <a:alpha val="4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7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r>
              <a:rPr lang="en-GB" sz="2000" dirty="0" smtClean="0">
                <a:latin typeface="Arial" panose="020B0604020202020204" pitchFamily="34" charset="0"/>
                <a:cs typeface="Arial" panose="020B0604020202020204" pitchFamily="34" charset="0"/>
              </a:rPr>
              <a:t>There are </a:t>
            </a:r>
            <a:r>
              <a:rPr lang="en-GB" sz="2000" b="1" dirty="0" smtClean="0">
                <a:latin typeface="Arial" panose="020B0604020202020204" pitchFamily="34" charset="0"/>
                <a:cs typeface="Arial" panose="020B0604020202020204" pitchFamily="34" charset="0"/>
              </a:rPr>
              <a:t>no issues </a:t>
            </a:r>
            <a:r>
              <a:rPr lang="en-GB" sz="2000" dirty="0" smtClean="0">
                <a:latin typeface="Arial" panose="020B0604020202020204" pitchFamily="34" charset="0"/>
                <a:cs typeface="Arial" panose="020B0604020202020204" pitchFamily="34" charset="0"/>
              </a:rPr>
              <a:t>under child protection or safeguarding law or practice specific to lesbian, gay, bisexual or trans children and young people aside from what is in place to keep all children and young people safe</a:t>
            </a:r>
            <a:endParaRPr lang="en-GB" sz="2000" b="1" dirty="0" smtClean="0">
              <a:latin typeface="Arial" panose="020B0604020202020204" pitchFamily="34" charset="0"/>
              <a:cs typeface="Arial" panose="020B0604020202020204" pitchFamily="34" charset="0"/>
            </a:endParaRPr>
          </a:p>
          <a:p>
            <a:pPr marL="0" indent="0">
              <a:lnSpc>
                <a:spcPct val="110000"/>
              </a:lnSpc>
              <a:spcBef>
                <a:spcPct val="0"/>
              </a:spcBef>
              <a:buFontTx/>
              <a:buNone/>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Safeguarding</a:t>
            </a:r>
          </a:p>
        </p:txBody>
      </p:sp>
    </p:spTree>
    <p:extLst>
      <p:ext uri="{BB962C8B-B14F-4D97-AF65-F5344CB8AC3E}">
        <p14:creationId xmlns:p14="http://schemas.microsoft.com/office/powerpoint/2010/main" val="279480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68313" y="1484784"/>
            <a:ext cx="8229600" cy="4310063"/>
          </a:xfrm>
        </p:spPr>
        <p:txBody>
          <a:bodyPr/>
          <a:lstStyle/>
          <a:p>
            <a:pPr>
              <a:lnSpc>
                <a:spcPct val="110000"/>
              </a:lnSpc>
              <a:spcBef>
                <a:spcPct val="0"/>
              </a:spcBef>
              <a:defRPr/>
            </a:pPr>
            <a:r>
              <a:rPr lang="en-GB" sz="2000" dirty="0" smtClean="0">
                <a:latin typeface="Arial" panose="020B0604020202020204" pitchFamily="34" charset="0"/>
                <a:cs typeface="Arial" panose="020B0604020202020204" pitchFamily="34" charset="0"/>
              </a:rPr>
              <a:t>Safeguarding action may be needed to protect children and learners from:</a:t>
            </a:r>
          </a:p>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marL="800100" lvl="1" indent="-342900">
              <a:lnSpc>
                <a:spcPct val="110000"/>
              </a:lnSpc>
              <a:spcBef>
                <a:spcPct val="0"/>
              </a:spcBef>
              <a:buFont typeface="Arial" panose="020B0604020202020204" pitchFamily="34" charset="0"/>
              <a:buChar char="•"/>
              <a:defRPr/>
            </a:pPr>
            <a:r>
              <a:rPr lang="en-GB" dirty="0">
                <a:latin typeface="Arial" panose="020B0604020202020204" pitchFamily="34" charset="0"/>
                <a:cs typeface="Arial" panose="020B0604020202020204" pitchFamily="34" charset="0"/>
              </a:rPr>
              <a:t>b</a:t>
            </a:r>
            <a:r>
              <a:rPr lang="en-GB" dirty="0" smtClean="0">
                <a:latin typeface="Arial" panose="020B0604020202020204" pitchFamily="34" charset="0"/>
                <a:cs typeface="Arial" panose="020B0604020202020204" pitchFamily="34" charset="0"/>
              </a:rPr>
              <a:t>ullying, including online bullying and prejudice-based bullying</a:t>
            </a:r>
          </a:p>
          <a:p>
            <a:pPr marL="800100" lvl="1" indent="-342900">
              <a:lnSpc>
                <a:spcPct val="110000"/>
              </a:lnSpc>
              <a:spcBef>
                <a:spcPct val="0"/>
              </a:spcBef>
              <a:buFont typeface="Arial" panose="020B0604020202020204" pitchFamily="34" charset="0"/>
              <a:buChar char="•"/>
              <a:defRPr/>
            </a:pPr>
            <a:r>
              <a:rPr lang="en-GB" dirty="0">
                <a:latin typeface="Arial" panose="020B0604020202020204" pitchFamily="34" charset="0"/>
                <a:cs typeface="Arial" panose="020B0604020202020204" pitchFamily="34" charset="0"/>
              </a:rPr>
              <a:t>r</a:t>
            </a:r>
            <a:r>
              <a:rPr lang="en-GB" dirty="0" smtClean="0">
                <a:latin typeface="Arial" panose="020B0604020202020204" pitchFamily="34" charset="0"/>
                <a:cs typeface="Arial" panose="020B0604020202020204" pitchFamily="34" charset="0"/>
              </a:rPr>
              <a:t>acist, </a:t>
            </a:r>
            <a:r>
              <a:rPr lang="en-GB" dirty="0" err="1" smtClean="0">
                <a:latin typeface="Arial" panose="020B0604020202020204" pitchFamily="34" charset="0"/>
                <a:cs typeface="Arial" panose="020B0604020202020204" pitchFamily="34" charset="0"/>
              </a:rPr>
              <a:t>disabilist</a:t>
            </a:r>
            <a:r>
              <a:rPr lang="en-GB" dirty="0" smtClean="0">
                <a:latin typeface="Arial" panose="020B0604020202020204" pitchFamily="34" charset="0"/>
                <a:cs typeface="Arial" panose="020B0604020202020204" pitchFamily="34" charset="0"/>
              </a:rPr>
              <a:t> and homophobic and transphobic abuse</a:t>
            </a:r>
            <a:endParaRPr lang="en-GB" dirty="0">
              <a:latin typeface="Arial" panose="020B0604020202020204" pitchFamily="34" charset="0"/>
              <a:cs typeface="Arial" panose="020B0604020202020204" pitchFamily="34" charset="0"/>
            </a:endParaRPr>
          </a:p>
          <a:p>
            <a:pPr>
              <a:lnSpc>
                <a:spcPct val="110000"/>
              </a:lnSpc>
              <a:spcBef>
                <a:spcPct val="0"/>
              </a:spcBef>
              <a:defRPr/>
            </a:pPr>
            <a:endParaRPr lang="en-GB" sz="2000" dirty="0">
              <a:latin typeface="Arial" panose="020B0604020202020204" pitchFamily="34" charset="0"/>
              <a:cs typeface="Arial" panose="020B0604020202020204" pitchFamily="34" charset="0"/>
            </a:endParaRPr>
          </a:p>
          <a:p>
            <a:pPr>
              <a:lnSpc>
                <a:spcPct val="110000"/>
              </a:lnSpc>
              <a:spcBef>
                <a:spcPct val="0"/>
              </a:spcBef>
              <a:defRPr/>
            </a:pPr>
            <a:endParaRPr lang="en-GB" sz="20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cs typeface="Arial" panose="020B0604020202020204" pitchFamily="34" charset="0"/>
              </a:rPr>
              <a:t>Ofsted – Inspecting safeguarding in Early </a:t>
            </a:r>
            <a:r>
              <a:rPr lang="en-GB" sz="3200" b="1" kern="0" dirty="0">
                <a:solidFill>
                  <a:srgbClr val="CD0920"/>
                </a:solidFill>
                <a:cs typeface="Arial" panose="020B0604020202020204" pitchFamily="34" charset="0"/>
              </a:rPr>
              <a:t>Y</a:t>
            </a:r>
            <a:r>
              <a:rPr lang="en-GB" sz="3200" b="1" kern="0" dirty="0" smtClean="0">
                <a:solidFill>
                  <a:srgbClr val="CD0920"/>
                </a:solidFill>
                <a:cs typeface="Arial" panose="020B0604020202020204" pitchFamily="34" charset="0"/>
              </a:rPr>
              <a:t>ears, Education and Skills</a:t>
            </a:r>
          </a:p>
        </p:txBody>
      </p:sp>
    </p:spTree>
    <p:extLst>
      <p:ext uri="{BB962C8B-B14F-4D97-AF65-F5344CB8AC3E}">
        <p14:creationId xmlns:p14="http://schemas.microsoft.com/office/powerpoint/2010/main" val="1265892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95536" y="3333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50000"/>
              </a:spcBef>
              <a:spcAft>
                <a:spcPct val="0"/>
              </a:spcAft>
            </a:pPr>
            <a:r>
              <a:rPr lang="en-GB" altLang="en-US" sz="3200" b="1" dirty="0" smtClean="0">
                <a:solidFill>
                  <a:srgbClr val="CD0920"/>
                </a:solidFill>
                <a:latin typeface="Arial"/>
              </a:rPr>
              <a:t>HBT language</a:t>
            </a:r>
            <a:endParaRPr lang="en-GB" altLang="en-US" sz="3200" b="1" dirty="0">
              <a:solidFill>
                <a:srgbClr val="CD0920"/>
              </a:solidFill>
              <a:latin typeface="Arial"/>
            </a:endParaRPr>
          </a:p>
        </p:txBody>
      </p:sp>
      <p:sp>
        <p:nvSpPr>
          <p:cNvPr id="6" name="Rectangle 3"/>
          <p:cNvSpPr txBox="1">
            <a:spLocks noChangeArrowheads="1"/>
          </p:cNvSpPr>
          <p:nvPr/>
        </p:nvSpPr>
        <p:spPr bwMode="auto">
          <a:xfrm>
            <a:off x="395536" y="1412776"/>
            <a:ext cx="8641655" cy="4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endParaRPr lang="en-GB" sz="2000" i="1" kern="0">
              <a:solidFill>
                <a:srgbClr val="000000"/>
              </a:solidFill>
              <a:cs typeface="Arial" panose="020B0604020202020204" pitchFamily="34" charset="0"/>
            </a:endParaRPr>
          </a:p>
          <a:p>
            <a:pPr marL="0" indent="0" defTabSz="914400" fontAlgn="auto">
              <a:spcAft>
                <a:spcPts val="0"/>
              </a:spcAft>
              <a:buFontTx/>
              <a:buNone/>
              <a:defRPr/>
            </a:pPr>
            <a:r>
              <a:rPr lang="en-GB" sz="2000" b="1" kern="0">
                <a:solidFill>
                  <a:srgbClr val="000000"/>
                </a:solidFill>
                <a:cs typeface="Arial" panose="020B0604020202020204" pitchFamily="34" charset="0"/>
              </a:rPr>
              <a:t>Homophobic:</a:t>
            </a:r>
            <a:r>
              <a:rPr lang="en-GB" sz="2000" i="1" kern="0">
                <a:solidFill>
                  <a:srgbClr val="000000"/>
                </a:solidFill>
                <a:cs typeface="Arial" panose="020B0604020202020204" pitchFamily="34" charset="0"/>
              </a:rPr>
              <a:t> ‘This homework’s so gay’</a:t>
            </a:r>
          </a:p>
          <a:p>
            <a:pPr marL="0" indent="0" defTabSz="914400" fontAlgn="auto">
              <a:spcAft>
                <a:spcPts val="0"/>
              </a:spcAft>
              <a:buFontTx/>
              <a:buNone/>
              <a:defRPr/>
            </a:pPr>
            <a:endParaRPr lang="en-GB" sz="2000" i="1" kern="0">
              <a:solidFill>
                <a:srgbClr val="000000"/>
              </a:solidFill>
              <a:cs typeface="Arial" panose="020B0604020202020204" pitchFamily="34" charset="0"/>
            </a:endParaRPr>
          </a:p>
          <a:p>
            <a:pPr marL="0" indent="0" defTabSz="914400" fontAlgn="auto">
              <a:spcAft>
                <a:spcPts val="0"/>
              </a:spcAft>
              <a:buFontTx/>
              <a:buNone/>
              <a:defRPr/>
            </a:pPr>
            <a:r>
              <a:rPr lang="en-GB" sz="2000" b="1" kern="0">
                <a:solidFill>
                  <a:srgbClr val="000000"/>
                </a:solidFill>
                <a:cs typeface="Arial" panose="020B0604020202020204" pitchFamily="34" charset="0"/>
              </a:rPr>
              <a:t>Biphobic: </a:t>
            </a:r>
            <a:r>
              <a:rPr lang="en-GB" sz="2000" i="1" kern="0">
                <a:solidFill>
                  <a:srgbClr val="000000"/>
                </a:solidFill>
                <a:cs typeface="Arial" panose="020B0604020202020204" pitchFamily="34" charset="0"/>
              </a:rPr>
              <a:t>‘Make your mind up, you can’t like boys and girls’</a:t>
            </a:r>
          </a:p>
          <a:p>
            <a:pPr marL="0" indent="0" defTabSz="914400" fontAlgn="auto">
              <a:spcAft>
                <a:spcPts val="0"/>
              </a:spcAft>
              <a:buFontTx/>
              <a:buNone/>
              <a:defRPr/>
            </a:pPr>
            <a:endParaRPr lang="en-GB" sz="2000" i="1" kern="0">
              <a:solidFill>
                <a:srgbClr val="000000"/>
              </a:solidFill>
              <a:cs typeface="Arial" panose="020B0604020202020204" pitchFamily="34" charset="0"/>
            </a:endParaRPr>
          </a:p>
          <a:p>
            <a:pPr marL="0" indent="0" defTabSz="914400" fontAlgn="auto">
              <a:spcAft>
                <a:spcPts val="0"/>
              </a:spcAft>
              <a:buFontTx/>
              <a:buNone/>
              <a:defRPr/>
            </a:pPr>
            <a:r>
              <a:rPr lang="en-GB" sz="2000" b="1" kern="0">
                <a:solidFill>
                  <a:srgbClr val="000000"/>
                </a:solidFill>
                <a:cs typeface="Arial" panose="020B0604020202020204" pitchFamily="34" charset="0"/>
              </a:rPr>
              <a:t>Transphobic:</a:t>
            </a:r>
            <a:r>
              <a:rPr lang="en-GB" sz="2000" b="1" i="1" kern="0">
                <a:solidFill>
                  <a:srgbClr val="000000"/>
                </a:solidFill>
                <a:cs typeface="Arial" panose="020B0604020202020204" pitchFamily="34" charset="0"/>
              </a:rPr>
              <a:t> </a:t>
            </a:r>
            <a:r>
              <a:rPr lang="en-GB" sz="2000" i="1" kern="0">
                <a:solidFill>
                  <a:srgbClr val="000000"/>
                </a:solidFill>
                <a:cs typeface="Arial" panose="020B0604020202020204" pitchFamily="34" charset="0"/>
              </a:rPr>
              <a:t>‘That hair makes you look like a right tranny’</a:t>
            </a:r>
          </a:p>
          <a:p>
            <a:pPr marL="0" indent="0" defTabSz="914400" fontAlgn="auto">
              <a:spcAft>
                <a:spcPts val="0"/>
              </a:spcAft>
              <a:buFontTx/>
              <a:buNone/>
              <a:defRPr/>
            </a:pPr>
            <a:endParaRPr lang="en-GB" sz="2000" i="1" kern="0">
              <a:solidFill>
                <a:srgbClr val="FFFFFF"/>
              </a:solidFill>
              <a:cs typeface="Arial" panose="020B0604020202020204" pitchFamily="34" charset="0"/>
            </a:endParaRPr>
          </a:p>
          <a:p>
            <a:pPr marL="0" indent="0" defTabSz="914400" fontAlgn="auto">
              <a:spcAft>
                <a:spcPts val="0"/>
              </a:spcAft>
              <a:buFontTx/>
              <a:buNone/>
              <a:defRPr/>
            </a:pPr>
            <a:r>
              <a:rPr lang="en-GB" sz="2000" b="1" kern="0">
                <a:solidFill>
                  <a:srgbClr val="000000"/>
                </a:solidFill>
                <a:cs typeface="Arial" panose="020B0604020202020204" pitchFamily="34" charset="0"/>
              </a:rPr>
              <a:t>…..:</a:t>
            </a:r>
            <a:r>
              <a:rPr lang="en-GB" sz="2000" kern="0">
                <a:solidFill>
                  <a:srgbClr val="000000"/>
                </a:solidFill>
                <a:cs typeface="Arial" panose="020B0604020202020204" pitchFamily="34" charset="0"/>
              </a:rPr>
              <a:t> </a:t>
            </a:r>
            <a:r>
              <a:rPr lang="en-GB" sz="2000" i="1" kern="0">
                <a:solidFill>
                  <a:srgbClr val="000000"/>
                </a:solidFill>
                <a:cs typeface="Arial" panose="020B0604020202020204" pitchFamily="34" charset="0"/>
              </a:rPr>
              <a:t>‘Stop being such a girl’</a:t>
            </a:r>
            <a:endParaRPr lang="en-GB" sz="2000" kern="0">
              <a:solidFill>
                <a:srgbClr val="000000"/>
              </a:solidFill>
              <a:cs typeface="Arial" panose="020B0604020202020204" pitchFamily="34" charset="0"/>
            </a:endParaRPr>
          </a:p>
        </p:txBody>
      </p:sp>
    </p:spTree>
    <p:extLst>
      <p:ext uri="{BB962C8B-B14F-4D97-AF65-F5344CB8AC3E}">
        <p14:creationId xmlns:p14="http://schemas.microsoft.com/office/powerpoint/2010/main" val="19272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Confidence ruler </a:t>
            </a:r>
            <a:endParaRPr lang="en-GB" sz="3200" b="1" kern="0" dirty="0">
              <a:solidFill>
                <a:srgbClr val="CD0920"/>
              </a:solidFill>
            </a:endParaRPr>
          </a:p>
        </p:txBody>
      </p:sp>
      <p:sp>
        <p:nvSpPr>
          <p:cNvPr id="15365" name="TextBox 7"/>
          <p:cNvSpPr txBox="1">
            <a:spLocks noChangeArrowheads="1"/>
          </p:cNvSpPr>
          <p:nvPr/>
        </p:nvSpPr>
        <p:spPr bwMode="auto">
          <a:xfrm>
            <a:off x="1042988" y="4203154"/>
            <a:ext cx="6810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fontAlgn="base" hangingPunct="1">
              <a:spcBef>
                <a:spcPct val="0"/>
              </a:spcBef>
              <a:spcAft>
                <a:spcPct val="0"/>
              </a:spcAft>
            </a:pPr>
            <a:r>
              <a:rPr lang="en-GB" altLang="en-US" sz="2000" dirty="0" smtClean="0">
                <a:solidFill>
                  <a:srgbClr val="000000"/>
                </a:solidFill>
              </a:rPr>
              <a:t>How confident do </a:t>
            </a:r>
            <a:r>
              <a:rPr lang="en-GB" altLang="en-US" sz="2000" b="1" dirty="0" smtClean="0">
                <a:solidFill>
                  <a:srgbClr val="000000"/>
                </a:solidFill>
              </a:rPr>
              <a:t>you</a:t>
            </a:r>
            <a:r>
              <a:rPr lang="en-GB" altLang="en-US" sz="2000" dirty="0" smtClean="0">
                <a:solidFill>
                  <a:srgbClr val="000000"/>
                </a:solidFill>
              </a:rPr>
              <a:t> feel challenging homophobic, biphobic and transphobic language? </a:t>
            </a:r>
            <a:endParaRPr lang="en-GB" altLang="en-US" sz="2000" dirty="0">
              <a:solidFill>
                <a:srgbClr val="000000"/>
              </a:solidFill>
            </a:endParaRPr>
          </a:p>
        </p:txBody>
      </p:sp>
      <p:pic>
        <p:nvPicPr>
          <p:cNvPr id="153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556792"/>
            <a:ext cx="6707187"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367" name="TextBox 14"/>
          <p:cNvSpPr txBox="1">
            <a:spLocks noChangeArrowheads="1"/>
          </p:cNvSpPr>
          <p:nvPr/>
        </p:nvSpPr>
        <p:spPr bwMode="auto">
          <a:xfrm>
            <a:off x="250825" y="3803104"/>
            <a:ext cx="2520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NOT AT ALL	</a:t>
            </a:r>
          </a:p>
        </p:txBody>
      </p:sp>
      <p:sp>
        <p:nvSpPr>
          <p:cNvPr id="15368" name="TextBox 15"/>
          <p:cNvSpPr txBox="1">
            <a:spLocks noChangeArrowheads="1"/>
          </p:cNvSpPr>
          <p:nvPr/>
        </p:nvSpPr>
        <p:spPr bwMode="auto">
          <a:xfrm>
            <a:off x="7735267" y="3803044"/>
            <a:ext cx="2519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VERY</a:t>
            </a:r>
          </a:p>
        </p:txBody>
      </p:sp>
    </p:spTree>
    <p:extLst>
      <p:ext uri="{BB962C8B-B14F-4D97-AF65-F5344CB8AC3E}">
        <p14:creationId xmlns:p14="http://schemas.microsoft.com/office/powerpoint/2010/main" val="87249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Confidence ruler </a:t>
            </a:r>
            <a:endParaRPr lang="en-GB" sz="3200" b="1" kern="0" dirty="0">
              <a:solidFill>
                <a:srgbClr val="CD0920"/>
              </a:solidFill>
            </a:endParaRPr>
          </a:p>
        </p:txBody>
      </p:sp>
      <p:sp>
        <p:nvSpPr>
          <p:cNvPr id="15365" name="TextBox 7"/>
          <p:cNvSpPr txBox="1">
            <a:spLocks noChangeArrowheads="1"/>
          </p:cNvSpPr>
          <p:nvPr/>
        </p:nvSpPr>
        <p:spPr bwMode="auto">
          <a:xfrm>
            <a:off x="1042988" y="4203154"/>
            <a:ext cx="6810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fontAlgn="base" hangingPunct="1">
              <a:spcBef>
                <a:spcPct val="0"/>
              </a:spcBef>
              <a:spcAft>
                <a:spcPct val="0"/>
              </a:spcAft>
            </a:pPr>
            <a:r>
              <a:rPr lang="en-GB" altLang="en-US" sz="2000" dirty="0" smtClean="0">
                <a:solidFill>
                  <a:srgbClr val="000000"/>
                </a:solidFill>
              </a:rPr>
              <a:t>How confident do you feel </a:t>
            </a:r>
            <a:r>
              <a:rPr lang="en-GB" altLang="en-US" sz="2000" b="1" dirty="0" smtClean="0">
                <a:solidFill>
                  <a:srgbClr val="000000"/>
                </a:solidFill>
              </a:rPr>
              <a:t>teachers</a:t>
            </a:r>
            <a:r>
              <a:rPr lang="en-GB" altLang="en-US" sz="2000" dirty="0" smtClean="0">
                <a:solidFill>
                  <a:srgbClr val="000000"/>
                </a:solidFill>
              </a:rPr>
              <a:t> at your school are at challenging homophobic, biphobic and transphobic language? </a:t>
            </a:r>
            <a:endParaRPr lang="en-GB" altLang="en-US" sz="2000" dirty="0">
              <a:solidFill>
                <a:srgbClr val="000000"/>
              </a:solidFill>
            </a:endParaRPr>
          </a:p>
        </p:txBody>
      </p:sp>
      <p:pic>
        <p:nvPicPr>
          <p:cNvPr id="153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556792"/>
            <a:ext cx="6707187"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367" name="TextBox 14"/>
          <p:cNvSpPr txBox="1">
            <a:spLocks noChangeArrowheads="1"/>
          </p:cNvSpPr>
          <p:nvPr/>
        </p:nvSpPr>
        <p:spPr bwMode="auto">
          <a:xfrm>
            <a:off x="250825" y="3803104"/>
            <a:ext cx="2520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NOT AT ALL	</a:t>
            </a:r>
          </a:p>
        </p:txBody>
      </p:sp>
      <p:sp>
        <p:nvSpPr>
          <p:cNvPr id="15368" name="TextBox 15"/>
          <p:cNvSpPr txBox="1">
            <a:spLocks noChangeArrowheads="1"/>
          </p:cNvSpPr>
          <p:nvPr/>
        </p:nvSpPr>
        <p:spPr bwMode="auto">
          <a:xfrm>
            <a:off x="7735267" y="3803044"/>
            <a:ext cx="2519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VERY</a:t>
            </a:r>
          </a:p>
        </p:txBody>
      </p:sp>
    </p:spTree>
    <p:extLst>
      <p:ext uri="{BB962C8B-B14F-4D97-AF65-F5344CB8AC3E}">
        <p14:creationId xmlns:p14="http://schemas.microsoft.com/office/powerpoint/2010/main" val="1984002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Confidence ruler </a:t>
            </a:r>
            <a:endParaRPr lang="en-GB" sz="3200" b="1" kern="0" dirty="0">
              <a:solidFill>
                <a:srgbClr val="CD0920"/>
              </a:solidFill>
            </a:endParaRPr>
          </a:p>
        </p:txBody>
      </p:sp>
      <p:sp>
        <p:nvSpPr>
          <p:cNvPr id="15365" name="TextBox 7"/>
          <p:cNvSpPr txBox="1">
            <a:spLocks noChangeArrowheads="1"/>
          </p:cNvSpPr>
          <p:nvPr/>
        </p:nvSpPr>
        <p:spPr bwMode="auto">
          <a:xfrm>
            <a:off x="1042988" y="4203154"/>
            <a:ext cx="6810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fontAlgn="base" hangingPunct="1">
              <a:spcBef>
                <a:spcPct val="0"/>
              </a:spcBef>
              <a:spcAft>
                <a:spcPct val="0"/>
              </a:spcAft>
            </a:pPr>
            <a:r>
              <a:rPr lang="en-GB" altLang="en-US" sz="2000" dirty="0" smtClean="0">
                <a:solidFill>
                  <a:srgbClr val="000000"/>
                </a:solidFill>
              </a:rPr>
              <a:t>How confident do you feel that the </a:t>
            </a:r>
            <a:r>
              <a:rPr lang="en-GB" altLang="en-US" sz="2000" b="1" dirty="0" smtClean="0">
                <a:solidFill>
                  <a:srgbClr val="000000"/>
                </a:solidFill>
              </a:rPr>
              <a:t>whole staff </a:t>
            </a:r>
            <a:r>
              <a:rPr lang="en-GB" altLang="en-US" sz="2000" dirty="0" smtClean="0">
                <a:solidFill>
                  <a:srgbClr val="000000"/>
                </a:solidFill>
              </a:rPr>
              <a:t>at your school are at challenging homophobic, biphobic and transphobic language? </a:t>
            </a:r>
            <a:endParaRPr lang="en-GB" altLang="en-US" sz="2000" dirty="0">
              <a:solidFill>
                <a:srgbClr val="000000"/>
              </a:solidFill>
            </a:endParaRPr>
          </a:p>
        </p:txBody>
      </p:sp>
      <p:pic>
        <p:nvPicPr>
          <p:cNvPr id="153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556792"/>
            <a:ext cx="6707187"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367" name="TextBox 14"/>
          <p:cNvSpPr txBox="1">
            <a:spLocks noChangeArrowheads="1"/>
          </p:cNvSpPr>
          <p:nvPr/>
        </p:nvSpPr>
        <p:spPr bwMode="auto">
          <a:xfrm>
            <a:off x="250825" y="3803104"/>
            <a:ext cx="2520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NOT AT ALL	</a:t>
            </a:r>
          </a:p>
        </p:txBody>
      </p:sp>
      <p:sp>
        <p:nvSpPr>
          <p:cNvPr id="15368" name="TextBox 15"/>
          <p:cNvSpPr txBox="1">
            <a:spLocks noChangeArrowheads="1"/>
          </p:cNvSpPr>
          <p:nvPr/>
        </p:nvSpPr>
        <p:spPr bwMode="auto">
          <a:xfrm>
            <a:off x="7735267" y="3803044"/>
            <a:ext cx="2519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0"/>
              </a:spcBef>
              <a:spcAft>
                <a:spcPct val="0"/>
              </a:spcAft>
            </a:pPr>
            <a:r>
              <a:rPr lang="en-GB" altLang="en-US" sz="2000">
                <a:solidFill>
                  <a:srgbClr val="000000"/>
                </a:solidFill>
              </a:rPr>
              <a:t>VERY</a:t>
            </a:r>
          </a:p>
        </p:txBody>
      </p:sp>
    </p:spTree>
    <p:extLst>
      <p:ext uri="{BB962C8B-B14F-4D97-AF65-F5344CB8AC3E}">
        <p14:creationId xmlns:p14="http://schemas.microsoft.com/office/powerpoint/2010/main" val="1984002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91766"/>
            <a:ext cx="8501062" cy="656590"/>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Developing a script of responses</a:t>
            </a:r>
          </a:p>
          <a:p>
            <a:pPr>
              <a:lnSpc>
                <a:spcPts val="1700"/>
              </a:lnSpc>
            </a:pPr>
            <a:endParaRPr lang="en-US" sz="2400" b="1" dirty="0">
              <a:solidFill>
                <a:srgbClr val="CD0920"/>
              </a:solidFill>
              <a:latin typeface="Arial"/>
              <a:cs typeface="Arial"/>
            </a:endParaRPr>
          </a:p>
        </p:txBody>
      </p:sp>
      <p:sp>
        <p:nvSpPr>
          <p:cNvPr id="10" name="Content Placeholder 2"/>
          <p:cNvSpPr txBox="1">
            <a:spLocks/>
          </p:cNvSpPr>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0" cap="none" spc="0" normalizeH="0" baseline="0" noProof="0" dirty="0" smtClean="0">
                <a:ln>
                  <a:noFill/>
                </a:ln>
                <a:solidFill>
                  <a:srgbClr val="000000"/>
                </a:solidFill>
                <a:effectLst/>
                <a:uLnTx/>
                <a:uFillTx/>
                <a:latin typeface="Arial"/>
                <a:ea typeface="+mn-ea"/>
                <a:cs typeface="+mn-cs"/>
              </a:rPr>
              <a:t>Institutional response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In our school we always try to be kind to each other and when you use ‘gay’ like that it is unkind.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0" cap="none" spc="0" normalizeH="0" baseline="0" noProof="0" dirty="0" smtClean="0">
                <a:ln>
                  <a:noFill/>
                </a:ln>
                <a:solidFill>
                  <a:srgbClr val="000000"/>
                </a:solidFill>
                <a:effectLst/>
                <a:uLnTx/>
                <a:uFillTx/>
                <a:latin typeface="Arial"/>
                <a:ea typeface="+mn-ea"/>
                <a:cs typeface="+mn-cs"/>
              </a:rPr>
              <a:t>Question</a:t>
            </a:r>
            <a:r>
              <a:rPr kumimoji="0" lang="en-GB" sz="2000" b="0" i="0" u="none" strike="noStrike" kern="0" cap="none" spc="0" normalizeH="0" baseline="0" noProof="0" dirty="0" smtClean="0">
                <a:ln>
                  <a:noFill/>
                </a:ln>
                <a:solidFill>
                  <a:srgbClr val="000000"/>
                </a:solidFill>
                <a:effectLst/>
                <a:uLnTx/>
                <a:uFillTx/>
                <a:latin typeface="Arial"/>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What do you think that word means?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0" cap="none" spc="0" normalizeH="0" baseline="0" noProof="0" dirty="0" smtClean="0">
                <a:ln>
                  <a:noFill/>
                </a:ln>
                <a:solidFill>
                  <a:srgbClr val="000000"/>
                </a:solidFill>
                <a:effectLst/>
                <a:uLnTx/>
                <a:uFillTx/>
                <a:latin typeface="Arial"/>
                <a:ea typeface="+mn-ea"/>
                <a:cs typeface="+mn-cs"/>
              </a:rPr>
              <a:t>Confront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Language like that is not acceptable.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0" cap="none" spc="0" normalizeH="0" baseline="0" noProof="0" dirty="0" smtClean="0">
                <a:ln>
                  <a:noFill/>
                </a:ln>
                <a:solidFill>
                  <a:srgbClr val="000000"/>
                </a:solidFill>
                <a:effectLst/>
                <a:uLnTx/>
                <a:uFillTx/>
                <a:latin typeface="Arial"/>
                <a:ea typeface="+mn-ea"/>
                <a:cs typeface="+mn-cs"/>
              </a:rPr>
              <a:t>Personal response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I’m not happy with what you said.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19984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820061"/>
            <a:ext cx="8501062" cy="656590"/>
          </a:xfrm>
          <a:prstGeom prst="rect">
            <a:avLst/>
          </a:prstGeom>
          <a:noFill/>
        </p:spPr>
        <p:txBody>
          <a:bodyPr wrap="square" rtlCol="0">
            <a:spAutoFit/>
          </a:bodyPr>
          <a:lstStyle/>
          <a:p>
            <a:pPr>
              <a:lnSpc>
                <a:spcPts val="2700"/>
              </a:lnSpc>
            </a:pPr>
            <a:r>
              <a:rPr lang="en-US" sz="2400" b="1" dirty="0" smtClean="0">
                <a:solidFill>
                  <a:srgbClr val="CD0920"/>
                </a:solidFill>
                <a:latin typeface="Arial"/>
                <a:cs typeface="Arial"/>
              </a:rPr>
              <a:t>STONEWALL HEADING</a:t>
            </a:r>
          </a:p>
          <a:p>
            <a:pPr>
              <a:lnSpc>
                <a:spcPts val="1700"/>
              </a:lnSpc>
            </a:pPr>
            <a:endParaRPr lang="en-US" sz="2400" b="1" dirty="0">
              <a:solidFill>
                <a:srgbClr val="CD0920"/>
              </a:solidFill>
              <a:latin typeface="Arial"/>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32" y="320339"/>
            <a:ext cx="1392759" cy="1131089"/>
          </a:xfrm>
          <a:prstGeom prst="rect">
            <a:avLst/>
          </a:prstGeom>
        </p:spPr>
      </p:pic>
      <p:pic>
        <p:nvPicPr>
          <p:cNvPr id="1026" name="Picture 2" descr="C:\Users\sarah.rose\Desktop\genderbre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9143245" cy="591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832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91766"/>
            <a:ext cx="8501062" cy="656590"/>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Case studies</a:t>
            </a:r>
          </a:p>
          <a:p>
            <a:pPr>
              <a:lnSpc>
                <a:spcPts val="1700"/>
              </a:lnSpc>
            </a:pPr>
            <a:endParaRPr lang="en-US" sz="2400" b="1" dirty="0">
              <a:solidFill>
                <a:srgbClr val="CD0920"/>
              </a:solidFill>
              <a:latin typeface="Arial"/>
              <a:cs typeface="Arial"/>
            </a:endParaRPr>
          </a:p>
        </p:txBody>
      </p:sp>
      <p:sp>
        <p:nvSpPr>
          <p:cNvPr id="10" name="Content Placeholder 2"/>
          <p:cNvSpPr txBox="1">
            <a:spLocks/>
          </p:cNvSpPr>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defRPr/>
            </a:pPr>
            <a:r>
              <a:rPr lang="en-GB" sz="2000" kern="0" dirty="0" smtClean="0">
                <a:solidFill>
                  <a:srgbClr val="000000"/>
                </a:solidFill>
                <a:latin typeface="Arial"/>
              </a:rPr>
              <a:t>For each case study, think about:</a:t>
            </a:r>
          </a:p>
          <a:p>
            <a:pPr marL="0" indent="0" defTabSz="914400">
              <a:buFontTx/>
              <a:buNone/>
              <a:defRPr/>
            </a:pPr>
            <a:endParaRPr lang="en-GB" sz="2000" kern="0" dirty="0">
              <a:solidFill>
                <a:srgbClr val="000000"/>
              </a:solidFill>
              <a:latin typeface="Arial"/>
            </a:endParaRPr>
          </a:p>
          <a:p>
            <a:pPr marL="457200" indent="-457200" defTabSz="914400">
              <a:buFont typeface="+mj-lt"/>
              <a:buAutoNum type="arabicPeriod"/>
              <a:defRPr/>
            </a:pPr>
            <a:r>
              <a:rPr lang="en-GB" sz="2000" kern="0" dirty="0" smtClean="0">
                <a:solidFill>
                  <a:srgbClr val="000000"/>
                </a:solidFill>
                <a:latin typeface="Arial"/>
              </a:rPr>
              <a:t>Is the response correct?</a:t>
            </a:r>
          </a:p>
          <a:p>
            <a:pPr marL="457200" indent="-457200" defTabSz="914400">
              <a:buFont typeface="+mj-lt"/>
              <a:buAutoNum type="arabicPeriod"/>
              <a:defRPr/>
            </a:pPr>
            <a:endParaRPr lang="en-GB" sz="2000" kern="0" dirty="0">
              <a:solidFill>
                <a:srgbClr val="000000"/>
              </a:solidFill>
              <a:latin typeface="Arial"/>
            </a:endParaRPr>
          </a:p>
          <a:p>
            <a:pPr marL="457200" indent="-457200" defTabSz="914400">
              <a:buFont typeface="+mj-lt"/>
              <a:buAutoNum type="arabicPeriod"/>
              <a:defRPr/>
            </a:pPr>
            <a:r>
              <a:rPr lang="en-GB" sz="2000" kern="0" dirty="0" smtClean="0">
                <a:solidFill>
                  <a:srgbClr val="000000"/>
                </a:solidFill>
                <a:latin typeface="Arial"/>
              </a:rPr>
              <a:t>What should the appropriate response be?</a:t>
            </a:r>
          </a:p>
          <a:p>
            <a:pPr marL="457200" indent="-457200" defTabSz="914400">
              <a:buFont typeface="+mj-lt"/>
              <a:buAutoNum type="arabicPeriod"/>
              <a:defRPr/>
            </a:pPr>
            <a:endParaRPr lang="en-GB" sz="2000" kern="0" dirty="0">
              <a:solidFill>
                <a:srgbClr val="000000"/>
              </a:solidFill>
              <a:latin typeface="Arial"/>
            </a:endParaRPr>
          </a:p>
          <a:p>
            <a:pPr marL="457200" indent="-457200" defTabSz="914400">
              <a:buFont typeface="+mj-lt"/>
              <a:buAutoNum type="arabicPeriod"/>
              <a:defRPr/>
            </a:pPr>
            <a:r>
              <a:rPr lang="en-GB" sz="2000" kern="0" dirty="0" smtClean="0">
                <a:solidFill>
                  <a:srgbClr val="000000"/>
                </a:solidFill>
                <a:latin typeface="Arial"/>
              </a:rPr>
              <a:t>What steps could be taken to prevent this from happening again?</a:t>
            </a:r>
          </a:p>
          <a:p>
            <a:pPr marL="457200" indent="-457200" defTabSz="914400">
              <a:buFont typeface="+mj-lt"/>
              <a:buAutoNum type="arabicPeriod"/>
              <a:defRPr/>
            </a:pPr>
            <a:endParaRPr lang="en-GB" sz="2000" kern="0" dirty="0">
              <a:solidFill>
                <a:srgbClr val="000000"/>
              </a:solidFill>
              <a:latin typeface="Arial"/>
            </a:endParaRPr>
          </a:p>
          <a:p>
            <a:pPr marL="457200" indent="-457200" defTabSz="914400">
              <a:buFont typeface="+mj-lt"/>
              <a:buAutoNum type="arabicPeriod"/>
              <a:defRPr/>
            </a:pPr>
            <a:r>
              <a:rPr lang="en-GB" sz="2000" kern="0" dirty="0" smtClean="0">
                <a:solidFill>
                  <a:srgbClr val="000000"/>
                </a:solidFill>
                <a:latin typeface="Arial"/>
              </a:rPr>
              <a:t>What steps could be taken to prevent this problem arising in your school?</a:t>
            </a:r>
          </a:p>
          <a:p>
            <a:pPr marL="0" indent="0" defTabSz="914400">
              <a:buFontTx/>
              <a:buNone/>
              <a:defRPr/>
            </a:pPr>
            <a:endParaRPr lang="en-GB" sz="2400" kern="0" dirty="0" smtClean="0">
              <a:solidFill>
                <a:srgbClr val="000000"/>
              </a:solidFill>
              <a:latin typeface="Arial"/>
            </a:endParaRPr>
          </a:p>
          <a:p>
            <a:pPr marL="0" indent="0" defTabSz="914400">
              <a:buFontTx/>
              <a:buNone/>
              <a:defRPr/>
            </a:pPr>
            <a:endParaRPr lang="en-GB" sz="2400" kern="0" dirty="0" smtClean="0">
              <a:solidFill>
                <a:srgbClr val="000000"/>
              </a:solidFill>
              <a:latin typeface="Arial"/>
            </a:endParaRPr>
          </a:p>
          <a:p>
            <a:pPr defTabSz="914400">
              <a:defRPr/>
            </a:pPr>
            <a:endParaRPr lang="en-GB" kern="0" dirty="0">
              <a:solidFill>
                <a:srgbClr val="000000"/>
              </a:solidFill>
              <a:latin typeface="Arial"/>
            </a:endParaRPr>
          </a:p>
        </p:txBody>
      </p:sp>
    </p:spTree>
    <p:extLst>
      <p:ext uri="{BB962C8B-B14F-4D97-AF65-F5344CB8AC3E}">
        <p14:creationId xmlns:p14="http://schemas.microsoft.com/office/powerpoint/2010/main" val="2687134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91766"/>
            <a:ext cx="8501062" cy="656590"/>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Case study 1</a:t>
            </a:r>
          </a:p>
          <a:p>
            <a:pPr>
              <a:lnSpc>
                <a:spcPts val="1700"/>
              </a:lnSpc>
            </a:pPr>
            <a:endParaRPr lang="en-US" sz="2400" b="1" dirty="0">
              <a:solidFill>
                <a:srgbClr val="CD0920"/>
              </a:solidFill>
              <a:latin typeface="Arial"/>
              <a:cs typeface="Arial"/>
            </a:endParaRPr>
          </a:p>
        </p:txBody>
      </p:sp>
      <p:sp>
        <p:nvSpPr>
          <p:cNvPr id="10" name="Content Placeholder 2"/>
          <p:cNvSpPr txBox="1">
            <a:spLocks/>
          </p:cNvSpPr>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defRPr/>
            </a:pPr>
            <a:r>
              <a:rPr lang="en-GB" sz="2000" kern="0" dirty="0" smtClean="0">
                <a:solidFill>
                  <a:srgbClr val="000000"/>
                </a:solidFill>
                <a:latin typeface="Arial"/>
              </a:rPr>
              <a:t>Aliyah is 17. She works hard at school and tends not to mix with the other girls very much. The other students have taken to calling her a lesbian every time they see or talk about her. Aliyah doesn’t know if she is a lesbian, but she thinks she probably isn’t. She feels uncomfortable and embarrassed be the taunt. She knows that her teachers have overheard but haven’t intervened. Aliyah thinks this is because her teachers think she is a lesbian too. She is worried that the teachers might say something to her parents, and will stop thinking she is good at her work. Aliyah becomes increasingly withdrawn and her work suffers as a result.</a:t>
            </a:r>
          </a:p>
          <a:p>
            <a:pPr marL="0" indent="0" defTabSz="914400">
              <a:buFontTx/>
              <a:buNone/>
              <a:defRPr/>
            </a:pPr>
            <a:endParaRPr lang="en-GB" sz="2000" kern="0" dirty="0" smtClean="0">
              <a:solidFill>
                <a:srgbClr val="000000"/>
              </a:solidFill>
              <a:latin typeface="Arial"/>
            </a:endParaRPr>
          </a:p>
          <a:p>
            <a:pPr marL="0" indent="0" defTabSz="914400">
              <a:buFontTx/>
              <a:buNone/>
              <a:defRPr/>
            </a:pPr>
            <a:endParaRPr lang="en-GB" sz="2000" kern="0" dirty="0" smtClean="0">
              <a:solidFill>
                <a:srgbClr val="000000"/>
              </a:solidFill>
              <a:latin typeface="Arial"/>
            </a:endParaRPr>
          </a:p>
          <a:p>
            <a:pPr defTabSz="914400">
              <a:defRPr/>
            </a:pPr>
            <a:endParaRPr lang="en-GB" kern="0" dirty="0">
              <a:solidFill>
                <a:srgbClr val="000000"/>
              </a:solidFill>
              <a:latin typeface="Arial"/>
            </a:endParaRPr>
          </a:p>
        </p:txBody>
      </p:sp>
    </p:spTree>
    <p:extLst>
      <p:ext uri="{BB962C8B-B14F-4D97-AF65-F5344CB8AC3E}">
        <p14:creationId xmlns:p14="http://schemas.microsoft.com/office/powerpoint/2010/main" val="4210364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91766"/>
            <a:ext cx="8501062" cy="656590"/>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Case study 2</a:t>
            </a:r>
          </a:p>
          <a:p>
            <a:pPr>
              <a:lnSpc>
                <a:spcPts val="1700"/>
              </a:lnSpc>
            </a:pPr>
            <a:endParaRPr lang="en-US" sz="2400" b="1" dirty="0">
              <a:solidFill>
                <a:srgbClr val="CD0920"/>
              </a:solidFill>
              <a:latin typeface="Arial"/>
              <a:cs typeface="Arial"/>
            </a:endParaRPr>
          </a:p>
        </p:txBody>
      </p:sp>
      <p:sp>
        <p:nvSpPr>
          <p:cNvPr id="10" name="Content Placeholder 2"/>
          <p:cNvSpPr txBox="1">
            <a:spLocks/>
          </p:cNvSpPr>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defRPr/>
            </a:pPr>
            <a:r>
              <a:rPr lang="en-GB" sz="2000" kern="0" dirty="0" smtClean="0">
                <a:solidFill>
                  <a:srgbClr val="000000"/>
                </a:solidFill>
                <a:latin typeface="Arial"/>
              </a:rPr>
              <a:t>A student walks in late and shouts, ‘</a:t>
            </a:r>
            <a:r>
              <a:rPr lang="en-GB" sz="2000" kern="0" dirty="0">
                <a:solidFill>
                  <a:srgbClr val="000000"/>
                </a:solidFill>
                <a:latin typeface="Arial"/>
              </a:rPr>
              <a:t>T</a:t>
            </a:r>
            <a:r>
              <a:rPr lang="en-GB" sz="2000" kern="0" dirty="0" smtClean="0">
                <a:solidFill>
                  <a:srgbClr val="000000"/>
                </a:solidFill>
                <a:latin typeface="Arial"/>
              </a:rPr>
              <a:t>his subject’s so gay, I don’t see why we have to be here!’ Another student replies, ‘You’re so gay Tom, I wish you weren’t here.’ The teacher tries to deal with the situation by saying, ‘Let’s have some quiet please so I can get on with the lesson.’ When the teacher says Tom’s name, members of the class whisper ‘Gay boy.’ This is met with silence from the teacher.</a:t>
            </a:r>
          </a:p>
          <a:p>
            <a:pPr marL="0" indent="0" defTabSz="914400">
              <a:buFontTx/>
              <a:buNone/>
              <a:defRPr/>
            </a:pPr>
            <a:endParaRPr lang="en-GB" sz="2400" kern="0" dirty="0" smtClean="0">
              <a:solidFill>
                <a:srgbClr val="000000"/>
              </a:solidFill>
              <a:latin typeface="Arial"/>
            </a:endParaRPr>
          </a:p>
          <a:p>
            <a:pPr marL="0" indent="0" defTabSz="914400">
              <a:buFontTx/>
              <a:buNone/>
              <a:defRPr/>
            </a:pPr>
            <a:endParaRPr lang="en-GB" sz="2400" kern="0" dirty="0" smtClean="0">
              <a:solidFill>
                <a:srgbClr val="000000"/>
              </a:solidFill>
              <a:latin typeface="Arial"/>
            </a:endParaRPr>
          </a:p>
          <a:p>
            <a:pPr defTabSz="914400">
              <a:defRPr/>
            </a:pPr>
            <a:endParaRPr lang="en-GB" kern="0" dirty="0">
              <a:solidFill>
                <a:srgbClr val="000000"/>
              </a:solidFill>
              <a:latin typeface="Arial"/>
            </a:endParaRPr>
          </a:p>
        </p:txBody>
      </p:sp>
    </p:spTree>
    <p:extLst>
      <p:ext uri="{BB962C8B-B14F-4D97-AF65-F5344CB8AC3E}">
        <p14:creationId xmlns:p14="http://schemas.microsoft.com/office/powerpoint/2010/main" val="4210364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91766"/>
            <a:ext cx="8501062" cy="656590"/>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Case study 3</a:t>
            </a:r>
          </a:p>
          <a:p>
            <a:pPr>
              <a:lnSpc>
                <a:spcPts val="1700"/>
              </a:lnSpc>
            </a:pPr>
            <a:endParaRPr lang="en-US" sz="2400" b="1" dirty="0">
              <a:solidFill>
                <a:srgbClr val="CD0920"/>
              </a:solidFill>
              <a:latin typeface="Arial"/>
              <a:cs typeface="Arial"/>
            </a:endParaRPr>
          </a:p>
        </p:txBody>
      </p:sp>
      <p:sp>
        <p:nvSpPr>
          <p:cNvPr id="10" name="Content Placeholder 2"/>
          <p:cNvSpPr txBox="1">
            <a:spLocks/>
          </p:cNvSpPr>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defRPr/>
            </a:pPr>
            <a:r>
              <a:rPr lang="en-GB" sz="2000" kern="0" dirty="0" smtClean="0">
                <a:solidFill>
                  <a:srgbClr val="000000"/>
                </a:solidFill>
                <a:latin typeface="Arial"/>
              </a:rPr>
              <a:t>Adam is openly gay and has a boyfriend from another school. At the end of the day, his boyfriend meets him outside. Other students see this and make remarks that the couple can overhear. When asked to work in groups the next day, Adam’s fellow students start telling homophobic jokes and team up without him. The teacher overhears the remarks but does not react because he thinks Adam should have been more discreet about his sexual orientation and he should have anticipated these reactions. When it comes to assessment, the teacher realises that Adam’s results are below average.</a:t>
            </a:r>
          </a:p>
          <a:p>
            <a:pPr marL="0" indent="0" defTabSz="914400">
              <a:buFontTx/>
              <a:buNone/>
              <a:defRPr/>
            </a:pPr>
            <a:endParaRPr lang="en-GB" sz="2400" kern="0" dirty="0" smtClean="0">
              <a:solidFill>
                <a:srgbClr val="000000"/>
              </a:solidFill>
              <a:latin typeface="Arial"/>
            </a:endParaRPr>
          </a:p>
          <a:p>
            <a:pPr marL="0" indent="0" defTabSz="914400">
              <a:buFontTx/>
              <a:buNone/>
              <a:defRPr/>
            </a:pPr>
            <a:endParaRPr lang="en-GB" sz="2400" kern="0" dirty="0" smtClean="0">
              <a:solidFill>
                <a:srgbClr val="000000"/>
              </a:solidFill>
              <a:latin typeface="Arial"/>
            </a:endParaRPr>
          </a:p>
          <a:p>
            <a:pPr defTabSz="914400">
              <a:defRPr/>
            </a:pPr>
            <a:endParaRPr lang="en-GB" kern="0" dirty="0">
              <a:solidFill>
                <a:srgbClr val="000000"/>
              </a:solidFill>
              <a:latin typeface="Arial"/>
            </a:endParaRPr>
          </a:p>
        </p:txBody>
      </p:sp>
    </p:spTree>
    <p:extLst>
      <p:ext uri="{BB962C8B-B14F-4D97-AF65-F5344CB8AC3E}">
        <p14:creationId xmlns:p14="http://schemas.microsoft.com/office/powerpoint/2010/main" val="4210364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4294967295"/>
          </p:nvPr>
        </p:nvSpPr>
        <p:spPr>
          <a:xfrm>
            <a:off x="6553200" y="6245225"/>
            <a:ext cx="2133600" cy="476250"/>
          </a:xfrm>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en-US" sz="1000" dirty="0" smtClean="0">
              <a:solidFill>
                <a:srgbClr val="808080"/>
              </a:solidFill>
            </a:endParaRPr>
          </a:p>
        </p:txBody>
      </p:sp>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endParaRPr lang="en-GB" sz="3200" b="1" kern="0" dirty="0">
              <a:solidFill>
                <a:srgbClr val="CD0920"/>
              </a:solidFill>
            </a:endParaRPr>
          </a:p>
        </p:txBody>
      </p:sp>
      <p:sp>
        <p:nvSpPr>
          <p:cNvPr id="5" name="Rectangle 3"/>
          <p:cNvSpPr txBox="1">
            <a:spLocks noChangeArrowheads="1"/>
          </p:cNvSpPr>
          <p:nvPr/>
        </p:nvSpPr>
        <p:spPr bwMode="auto">
          <a:xfrm>
            <a:off x="395536" y="1412775"/>
            <a:ext cx="8641655" cy="4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endParaRPr lang="en-GB" sz="2000" kern="0" dirty="0">
              <a:solidFill>
                <a:srgbClr val="000000"/>
              </a:solidFill>
              <a:cs typeface="Arial" panose="020B060402020202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8"/>
            <a:ext cx="5025148" cy="105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r>
              <a:rPr lang="en-US" altLang="en-US" dirty="0">
                <a:ea typeface="ＭＳ Ｐゴシック" pitchFamily="34" charset="-128"/>
              </a:rPr>
              <a:t>Show NoBystanders </a:t>
            </a:r>
            <a:r>
              <a:rPr lang="en-US" altLang="en-US" dirty="0" smtClean="0">
                <a:ea typeface="ＭＳ Ｐゴシック" pitchFamily="34" charset="-128"/>
              </a:rPr>
              <a:t> video</a:t>
            </a:r>
            <a:endParaRPr lang="en-GB" dirty="0"/>
          </a:p>
        </p:txBody>
      </p:sp>
    </p:spTree>
    <p:extLst>
      <p:ext uri="{BB962C8B-B14F-4D97-AF65-F5344CB8AC3E}">
        <p14:creationId xmlns:p14="http://schemas.microsoft.com/office/powerpoint/2010/main" val="2688212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5888"/>
            <a:ext cx="8229600" cy="1143000"/>
          </a:xfrm>
        </p:spPr>
        <p:txBody>
          <a:bodyPr/>
          <a:lstStyle/>
          <a:p>
            <a:pPr algn="l">
              <a:defRPr/>
            </a:pPr>
            <a:r>
              <a:rPr lang="en-GB" sz="3200" b="1" dirty="0" smtClean="0">
                <a:solidFill>
                  <a:srgbClr val="CD0920"/>
                </a:solidFill>
              </a:rPr>
              <a:t>In practice</a:t>
            </a:r>
            <a:endParaRPr lang="en-GB" sz="3200" b="1" dirty="0">
              <a:solidFill>
                <a:srgbClr val="CD092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9283"/>
            <a:ext cx="37369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878" y="3676650"/>
            <a:ext cx="4590122"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097" y="-41692"/>
            <a:ext cx="2905006" cy="388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7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444052"/>
            <a:ext cx="8501062" cy="445443"/>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Secondary resources</a:t>
            </a:r>
            <a:endParaRPr lang="en-US" sz="3200" b="1" dirty="0">
              <a:solidFill>
                <a:srgbClr val="CD0920"/>
              </a:solidFill>
              <a:latin typeface="Arial"/>
              <a:cs typeface="Arial"/>
            </a:endParaRPr>
          </a:p>
        </p:txBody>
      </p:sp>
      <p:pic>
        <p:nvPicPr>
          <p:cNvPr id="10" name="Picture 4" descr="SW-STICKER_A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000">
            <a:off x="246382" y="1285200"/>
            <a:ext cx="2490788"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2437415" y="1274907"/>
            <a:ext cx="2087562"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283" y="4242407"/>
            <a:ext cx="3227388" cy="25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
            <a:off x="4595018" y="1314275"/>
            <a:ext cx="1935162"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http://www.stonewall.org.uk/images/cm_images/education/SYTYCIG%20im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0000">
            <a:off x="4604828" y="4060528"/>
            <a:ext cx="19256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8437" y="1868302"/>
            <a:ext cx="2595563" cy="366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3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44" y="163526"/>
            <a:ext cx="8682594" cy="1143000"/>
          </a:xfrm>
        </p:spPr>
        <p:txBody>
          <a:bodyPr/>
          <a:lstStyle/>
          <a:p>
            <a:pPr algn="l"/>
            <a:r>
              <a:rPr lang="en-GB" sz="3200" b="1" dirty="0" smtClean="0">
                <a:solidFill>
                  <a:srgbClr val="CD0920"/>
                </a:solidFill>
              </a:rPr>
              <a:t>Resources to tackle homophobic language</a:t>
            </a:r>
            <a:endParaRPr lang="en-GB" sz="3200" b="1" dirty="0">
              <a:solidFill>
                <a:srgbClr val="CD0920"/>
              </a:solidFill>
            </a:endParaRPr>
          </a:p>
        </p:txBody>
      </p:sp>
      <p:pic>
        <p:nvPicPr>
          <p:cNvPr id="4" name="Picture 2" descr="http://www.stonewall.org.uk/images/cm_images/Gay%20post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80000">
            <a:off x="533118" y="1228040"/>
            <a:ext cx="4021933" cy="2845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3970" name="Picture 2" descr="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000">
            <a:off x="4351518" y="1444928"/>
            <a:ext cx="4055532" cy="286953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83972" name="Picture 4" descr="x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462" y="3212976"/>
            <a:ext cx="4049822" cy="28654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3974" name="Picture 6" descr="Tackling Homophob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954233"/>
            <a:ext cx="1728192" cy="2444505"/>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descr="x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9284" y="4130485"/>
            <a:ext cx="1485050" cy="209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0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9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5825" y="3543981"/>
            <a:ext cx="2176461" cy="303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98044" y="163526"/>
            <a:ext cx="8682594" cy="1143000"/>
          </a:xfrm>
        </p:spPr>
        <p:txBody>
          <a:bodyPr/>
          <a:lstStyle/>
          <a:p>
            <a:pPr algn="l"/>
            <a:r>
              <a:rPr lang="en-GB" sz="3200" b="1" dirty="0" smtClean="0">
                <a:solidFill>
                  <a:srgbClr val="CD0920"/>
                </a:solidFill>
              </a:rPr>
              <a:t>Dealing with tough issues</a:t>
            </a:r>
            <a:endParaRPr lang="en-GB" sz="3200" b="1" dirty="0">
              <a:solidFill>
                <a:srgbClr val="CD0920"/>
              </a:solidFill>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1980351" y="1482834"/>
            <a:ext cx="1633537"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575" y="1440544"/>
            <a:ext cx="16049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538" y="1416049"/>
            <a:ext cx="1841500"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1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75" y="0"/>
            <a:ext cx="5694460" cy="1143000"/>
          </a:xfrm>
        </p:spPr>
        <p:txBody>
          <a:bodyPr>
            <a:normAutofit/>
          </a:bodyPr>
          <a:lstStyle/>
          <a:p>
            <a:pPr algn="l"/>
            <a:r>
              <a:rPr lang="en-GB" sz="3200" b="1" dirty="0" smtClean="0">
                <a:solidFill>
                  <a:srgbClr val="CD0920"/>
                </a:solidFill>
              </a:rPr>
              <a:t>In practice</a:t>
            </a:r>
            <a:endParaRPr lang="en-GB" sz="3200" b="1" dirty="0">
              <a:solidFill>
                <a:srgbClr val="CD0920"/>
              </a:solidFill>
            </a:endParaRPr>
          </a:p>
        </p:txBody>
      </p:sp>
      <p:pic>
        <p:nvPicPr>
          <p:cNvPr id="4" name="Content Placeholder 3"/>
          <p:cNvPicPr>
            <a:picLocks noGrp="1" noChangeAspect="1"/>
          </p:cNvPicPr>
          <p:nvPr>
            <p:ph sz="quarter" idx="4294967295"/>
          </p:nvPr>
        </p:nvPicPr>
        <p:blipFill>
          <a:blip r:embed="rId2"/>
          <a:stretch>
            <a:fillRect/>
          </a:stretch>
        </p:blipFill>
        <p:spPr>
          <a:xfrm>
            <a:off x="5687736" y="-103509"/>
            <a:ext cx="3142365" cy="4855808"/>
          </a:xfrm>
          <a:prstGeom prst="rect">
            <a:avLst/>
          </a:prstGeom>
        </p:spPr>
      </p:pic>
      <p:pic>
        <p:nvPicPr>
          <p:cNvPr id="6" name="Picture 1" descr="Description: Macintosh HD:Users:Paully:Desktop:ga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458" y="4752299"/>
            <a:ext cx="3563888" cy="196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4" y="0"/>
            <a:ext cx="2649066" cy="373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danny"/>
          <p:cNvPicPr>
            <a:picLocks noChangeAspect="1" noChangeArrowheads="1"/>
          </p:cNvPicPr>
          <p:nvPr/>
        </p:nvPicPr>
        <p:blipFill>
          <a:blip r:embed="rId5"/>
          <a:srcRect l="15755" t="18402" r="15364" b="5498"/>
          <a:stretch>
            <a:fillRect/>
          </a:stretch>
        </p:blipFill>
        <p:spPr bwMode="auto">
          <a:xfrm>
            <a:off x="307175" y="4059297"/>
            <a:ext cx="3995936" cy="2247939"/>
          </a:xfrm>
          <a:prstGeom prst="rect">
            <a:avLst/>
          </a:prstGeom>
          <a:noFill/>
          <a:ln w="9525">
            <a:noFill/>
            <a:miter lim="800000"/>
            <a:headEnd/>
            <a:tailEnd/>
          </a:ln>
        </p:spPr>
      </p:pic>
    </p:spTree>
    <p:extLst>
      <p:ext uri="{BB962C8B-B14F-4D97-AF65-F5344CB8AC3E}">
        <p14:creationId xmlns:p14="http://schemas.microsoft.com/office/powerpoint/2010/main" val="242712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4294967295"/>
          </p:nvPr>
        </p:nvSpPr>
        <p:spPr>
          <a:xfrm>
            <a:off x="6553200" y="6245225"/>
            <a:ext cx="2133600" cy="476250"/>
          </a:xfrm>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24EFFAB-D32F-47F7-A55C-15D0EF8C7A16}" type="slidenum">
              <a:rPr lang="en-GB" altLang="en-US" sz="1000" smtClean="0">
                <a:solidFill>
                  <a:srgbClr val="808080"/>
                </a:solidFill>
              </a:rPr>
              <a:pPr eaLnBrk="1" hangingPunct="1"/>
              <a:t>4</a:t>
            </a:fld>
            <a:endParaRPr lang="en-GB" altLang="en-US" sz="1000" smtClean="0">
              <a:solidFill>
                <a:srgbClr val="808080"/>
              </a:solidFill>
            </a:endParaRPr>
          </a:p>
        </p:txBody>
      </p:sp>
      <p:sp>
        <p:nvSpPr>
          <p:cNvPr id="6" name="Title 1"/>
          <p:cNvSpPr txBox="1">
            <a:spLocks/>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Quiz</a:t>
            </a:r>
            <a:endParaRPr lang="en-GB" sz="3200" b="1" kern="0" dirty="0">
              <a:solidFill>
                <a:srgbClr val="CD0920"/>
              </a:solidFill>
            </a:endParaRPr>
          </a:p>
        </p:txBody>
      </p:sp>
      <p:sp>
        <p:nvSpPr>
          <p:cNvPr id="5" name="Rectangle 3"/>
          <p:cNvSpPr txBox="1">
            <a:spLocks noChangeArrowheads="1"/>
          </p:cNvSpPr>
          <p:nvPr/>
        </p:nvSpPr>
        <p:spPr bwMode="auto">
          <a:xfrm>
            <a:off x="395536" y="1412775"/>
            <a:ext cx="8641655" cy="4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lang="en-US" sz="3200" b="0" dirty="0" smtClean="0">
                <a:solidFill>
                  <a:schemeClr val="tx1"/>
                </a:solidFill>
                <a:latin typeface="+mj-lt"/>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fontAlgn="auto">
              <a:spcAft>
                <a:spcPts val="0"/>
              </a:spcAft>
              <a:buFontTx/>
              <a:buNone/>
              <a:defRPr/>
            </a:pPr>
            <a:endParaRPr lang="en-GB" sz="2000" kern="0" dirty="0">
              <a:solidFill>
                <a:srgbClr val="000000"/>
              </a:solidFill>
              <a:cs typeface="Arial" panose="020B0604020202020204" pitchFamily="34" charset="0"/>
            </a:endParaRPr>
          </a:p>
        </p:txBody>
      </p:sp>
    </p:spTree>
    <p:extLst>
      <p:ext uri="{BB962C8B-B14F-4D97-AF65-F5344CB8AC3E}">
        <p14:creationId xmlns:p14="http://schemas.microsoft.com/office/powerpoint/2010/main" val="32816628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4294967295"/>
          </p:nvPr>
        </p:nvSpPr>
        <p:spPr>
          <a:xfrm>
            <a:off x="6553200" y="6245225"/>
            <a:ext cx="2133600" cy="476250"/>
          </a:xfrm>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BBEAD0-E34D-4E01-B732-0ADBA25BFE9A}" type="slidenum">
              <a:rPr lang="en-GB" altLang="en-US" sz="1000" smtClean="0">
                <a:solidFill>
                  <a:srgbClr val="000000"/>
                </a:solidFill>
              </a:rPr>
              <a:pPr eaLnBrk="1" hangingPunct="1"/>
              <a:t>40</a:t>
            </a:fld>
            <a:endParaRPr lang="en-GB" altLang="en-US" sz="1000" smtClean="0">
              <a:solidFill>
                <a:srgbClr val="000000"/>
              </a:solidFill>
            </a:endParaRPr>
          </a:p>
        </p:txBody>
      </p:sp>
      <p:sp>
        <p:nvSpPr>
          <p:cNvPr id="4" name="Title 1"/>
          <p:cNvSpPr>
            <a:spLocks noGrp="1"/>
          </p:cNvSpPr>
          <p:nvPr>
            <p:ph type="title"/>
          </p:nvPr>
        </p:nvSpPr>
        <p:spPr>
          <a:xfrm>
            <a:off x="457200" y="115888"/>
            <a:ext cx="8229600" cy="1143000"/>
          </a:xfrm>
        </p:spPr>
        <p:txBody>
          <a:bodyPr/>
          <a:lstStyle/>
          <a:p>
            <a:pPr algn="l">
              <a:defRPr/>
            </a:pPr>
            <a:r>
              <a:rPr lang="en-GB" sz="3200" b="1" dirty="0" smtClean="0">
                <a:solidFill>
                  <a:srgbClr val="CD0920"/>
                </a:solidFill>
              </a:rPr>
              <a:t>Showcasing LGBT role models</a:t>
            </a:r>
            <a:endParaRPr lang="en-GB" sz="3200" b="1" dirty="0">
              <a:solidFill>
                <a:srgbClr val="CD0920"/>
              </a:solidFill>
            </a:endParaRPr>
          </a:p>
        </p:txBody>
      </p:sp>
      <p:pic>
        <p:nvPicPr>
          <p:cNvPr id="5" name="Picture 1" descr="C:\Users\sarah.rose\AppData\Local\Microsoft\Windows\Temporary Internet Files\Content.Outlook\5P2S8E58\Morl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 y="1268760"/>
            <a:ext cx="5628305" cy="422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6" y="3638550"/>
            <a:ext cx="432276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490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4294967295"/>
          </p:nvPr>
        </p:nvSpPr>
        <p:spPr>
          <a:xfrm>
            <a:off x="6553200" y="6245225"/>
            <a:ext cx="2133600" cy="476250"/>
          </a:xfrm>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BBEAD0-E34D-4E01-B732-0ADBA25BFE9A}" type="slidenum">
              <a:rPr lang="en-GB" altLang="en-US" sz="1000" smtClean="0">
                <a:solidFill>
                  <a:srgbClr val="000000"/>
                </a:solidFill>
              </a:rPr>
              <a:pPr eaLnBrk="1" hangingPunct="1"/>
              <a:t>41</a:t>
            </a:fld>
            <a:endParaRPr lang="en-GB" altLang="en-US" sz="1000" smtClean="0">
              <a:solidFill>
                <a:srgbClr val="000000"/>
              </a:solidFill>
            </a:endParaRPr>
          </a:p>
        </p:txBody>
      </p:sp>
      <p:sp>
        <p:nvSpPr>
          <p:cNvPr id="4" name="Title 1"/>
          <p:cNvSpPr>
            <a:spLocks noGrp="1"/>
          </p:cNvSpPr>
          <p:nvPr>
            <p:ph type="title"/>
          </p:nvPr>
        </p:nvSpPr>
        <p:spPr>
          <a:xfrm>
            <a:off x="348017" y="34001"/>
            <a:ext cx="8229600" cy="1143000"/>
          </a:xfrm>
        </p:spPr>
        <p:txBody>
          <a:bodyPr/>
          <a:lstStyle/>
          <a:p>
            <a:pPr algn="l">
              <a:defRPr/>
            </a:pPr>
            <a:r>
              <a:rPr lang="en-GB" sz="3200" b="1" dirty="0" smtClean="0">
                <a:solidFill>
                  <a:srgbClr val="CD0920"/>
                </a:solidFill>
              </a:rPr>
              <a:t>Stonewall role models</a:t>
            </a:r>
            <a:endParaRPr lang="en-GB" sz="3200" b="1" dirty="0">
              <a:solidFill>
                <a:srgbClr val="CD0920"/>
              </a:solidFill>
            </a:endParaRPr>
          </a:p>
        </p:txBody>
      </p:sp>
      <p:pic>
        <p:nvPicPr>
          <p:cNvPr id="5" name="Picture 2" descr="H:\My Pictures\year9 5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423" r="15623"/>
          <a:stretch/>
        </p:blipFill>
        <p:spPr bwMode="auto">
          <a:xfrm>
            <a:off x="607324" y="1122411"/>
            <a:ext cx="4848225" cy="360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68" y="733088"/>
            <a:ext cx="3664057" cy="26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139" y="3556283"/>
            <a:ext cx="499268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2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4294967295"/>
          </p:nvPr>
        </p:nvSpPr>
        <p:spPr>
          <a:xfrm>
            <a:off x="6553200" y="6245225"/>
            <a:ext cx="2133600" cy="476250"/>
          </a:xfrm>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BBEAD0-E34D-4E01-B732-0ADBA25BFE9A}" type="slidenum">
              <a:rPr lang="en-GB" altLang="en-US" sz="1000" smtClean="0">
                <a:solidFill>
                  <a:srgbClr val="000000"/>
                </a:solidFill>
              </a:rPr>
              <a:pPr eaLnBrk="1" hangingPunct="1"/>
              <a:t>42</a:t>
            </a:fld>
            <a:endParaRPr lang="en-GB" altLang="en-US" sz="1000" smtClean="0">
              <a:solidFill>
                <a:srgbClr val="000000"/>
              </a:solidFill>
            </a:endParaRPr>
          </a:p>
        </p:txBody>
      </p:sp>
      <p:sp>
        <p:nvSpPr>
          <p:cNvPr id="4" name="Title 1"/>
          <p:cNvSpPr>
            <a:spLocks noGrp="1"/>
          </p:cNvSpPr>
          <p:nvPr>
            <p:ph type="title"/>
          </p:nvPr>
        </p:nvSpPr>
        <p:spPr>
          <a:xfrm>
            <a:off x="457200" y="-59139"/>
            <a:ext cx="8229600" cy="1143000"/>
          </a:xfrm>
        </p:spPr>
        <p:txBody>
          <a:bodyPr/>
          <a:lstStyle/>
          <a:p>
            <a:pPr algn="l">
              <a:defRPr/>
            </a:pPr>
            <a:r>
              <a:rPr lang="en-GB" sz="3200" b="1" dirty="0" smtClean="0">
                <a:solidFill>
                  <a:srgbClr val="CD0920"/>
                </a:solidFill>
              </a:rPr>
              <a:t>Student-led initiatives</a:t>
            </a:r>
            <a:endParaRPr lang="en-GB" sz="3200" b="1" dirty="0">
              <a:solidFill>
                <a:srgbClr val="CD092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030"/>
            <a:ext cx="57181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79" y="4774844"/>
            <a:ext cx="3987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516313"/>
            <a:ext cx="472440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2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7" name="Slide Number Placeholder 6"/>
          <p:cNvSpPr>
            <a:spLocks noGrp="1"/>
          </p:cNvSpPr>
          <p:nvPr>
            <p:ph type="sldNum" sz="quarter" idx="12"/>
          </p:nvPr>
        </p:nvSpPr>
        <p:spPr>
          <a:xfrm>
            <a:off x="8390995" y="6309743"/>
            <a:ext cx="465667" cy="365125"/>
          </a:xfrm>
        </p:spPr>
        <p:txBody>
          <a:bodyPr/>
          <a:lstStyle/>
          <a:p>
            <a:fld id="{C60CF922-CD15-2B46-8BE2-C98E4FA1F969}" type="slidenum">
              <a:rPr lang="en-US" sz="1000" smtClean="0">
                <a:solidFill>
                  <a:srgbClr val="FFFFFF"/>
                </a:solidFill>
                <a:latin typeface="Arial"/>
                <a:cs typeface="Arial"/>
              </a:rPr>
              <a:pPr/>
              <a:t>43</a:t>
            </a:fld>
            <a:endParaRPr lang="en-US" sz="1000" dirty="0">
              <a:solidFill>
                <a:srgbClr val="FFFFFF"/>
              </a:solidFill>
              <a:latin typeface="Arial"/>
              <a:cs typeface="Arial"/>
            </a:endParaRPr>
          </a:p>
        </p:txBody>
      </p:sp>
      <p:sp>
        <p:nvSpPr>
          <p:cNvPr id="8" name="TextBox 7"/>
          <p:cNvSpPr txBox="1"/>
          <p:nvPr/>
        </p:nvSpPr>
        <p:spPr>
          <a:xfrm>
            <a:off x="321469" y="450376"/>
            <a:ext cx="8501062" cy="672107"/>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Student-led initiatives</a:t>
            </a:r>
          </a:p>
          <a:p>
            <a:pPr>
              <a:lnSpc>
                <a:spcPts val="1700"/>
              </a:lnSpc>
            </a:pPr>
            <a:endParaRPr lang="en-US" sz="2400" b="1" dirty="0">
              <a:solidFill>
                <a:srgbClr val="CD0920"/>
              </a:solidFill>
              <a:latin typeface="Arial"/>
              <a:cs typeface="Arial"/>
            </a:endParaRPr>
          </a:p>
        </p:txBody>
      </p:sp>
      <p:pic>
        <p:nvPicPr>
          <p:cNvPr id="10" name="Picture 7" descr="chew valley drawing"/>
          <p:cNvPicPr>
            <a:picLocks noChangeAspect="1" noChangeArrowheads="1"/>
          </p:cNvPicPr>
          <p:nvPr/>
        </p:nvPicPr>
        <p:blipFill>
          <a:blip r:embed="rId4">
            <a:extLst>
              <a:ext uri="{28A0092B-C50C-407E-A947-70E740481C1C}">
                <a14:useLocalDpi xmlns:a14="http://schemas.microsoft.com/office/drawing/2010/main" val="0"/>
              </a:ext>
            </a:extLst>
          </a:blip>
          <a:srcRect t="6921"/>
          <a:stretch>
            <a:fillRect/>
          </a:stretch>
        </p:blipFill>
        <p:spPr bwMode="auto">
          <a:xfrm>
            <a:off x="656915" y="1340355"/>
            <a:ext cx="5255939" cy="36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keep calm and don't be homophob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085" y="621826"/>
            <a:ext cx="2592288" cy="347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5194" t="14415" r="24308" b="7298"/>
          <a:stretch/>
        </p:blipFill>
        <p:spPr>
          <a:xfrm>
            <a:off x="6551711" y="3923693"/>
            <a:ext cx="2300983" cy="2664296"/>
          </a:xfrm>
          <a:prstGeom prst="rect">
            <a:avLst/>
          </a:prstGeom>
        </p:spPr>
      </p:pic>
      <p:sp>
        <p:nvSpPr>
          <p:cNvPr id="13" name="TextBox 12"/>
          <p:cNvSpPr txBox="1"/>
          <p:nvPr/>
        </p:nvSpPr>
        <p:spPr>
          <a:xfrm>
            <a:off x="1140335" y="5652328"/>
            <a:ext cx="8501062" cy="672107"/>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Doodle for Diversity</a:t>
            </a:r>
          </a:p>
          <a:p>
            <a:pPr>
              <a:lnSpc>
                <a:spcPts val="1700"/>
              </a:lnSpc>
            </a:pPr>
            <a:endParaRPr lang="en-US" sz="2400" b="1" dirty="0">
              <a:solidFill>
                <a:srgbClr val="CD0920"/>
              </a:solidFill>
              <a:latin typeface="Arial"/>
              <a:cs typeface="Arial"/>
            </a:endParaRPr>
          </a:p>
        </p:txBody>
      </p:sp>
    </p:spTree>
    <p:extLst>
      <p:ext uri="{BB962C8B-B14F-4D97-AF65-F5344CB8AC3E}">
        <p14:creationId xmlns:p14="http://schemas.microsoft.com/office/powerpoint/2010/main" val="717951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7" name="Slide Number Placeholder 6"/>
          <p:cNvSpPr>
            <a:spLocks noGrp="1"/>
          </p:cNvSpPr>
          <p:nvPr>
            <p:ph type="sldNum" sz="quarter" idx="12"/>
          </p:nvPr>
        </p:nvSpPr>
        <p:spPr>
          <a:xfrm>
            <a:off x="8390995" y="6309743"/>
            <a:ext cx="465667" cy="365125"/>
          </a:xfrm>
        </p:spPr>
        <p:txBody>
          <a:bodyPr/>
          <a:lstStyle/>
          <a:p>
            <a:endParaRPr lang="en-US" sz="1000" dirty="0">
              <a:solidFill>
                <a:srgbClr val="FFFFFF"/>
              </a:solidFill>
              <a:latin typeface="Arial"/>
              <a:cs typeface="Arial"/>
            </a:endParaRPr>
          </a:p>
        </p:txBody>
      </p:sp>
      <p:sp>
        <p:nvSpPr>
          <p:cNvPr id="8" name="TextBox 7"/>
          <p:cNvSpPr txBox="1"/>
          <p:nvPr/>
        </p:nvSpPr>
        <p:spPr>
          <a:xfrm>
            <a:off x="321469" y="450376"/>
            <a:ext cx="8501062" cy="672107"/>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FIT</a:t>
            </a:r>
          </a:p>
          <a:p>
            <a:pPr>
              <a:lnSpc>
                <a:spcPts val="1700"/>
              </a:lnSpc>
            </a:pPr>
            <a:endParaRPr lang="en-US" sz="2400" b="1" dirty="0">
              <a:solidFill>
                <a:srgbClr val="CD0920"/>
              </a:solidFill>
              <a:latin typeface="Arial"/>
              <a:cs typeface="Aria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09" y="562751"/>
            <a:ext cx="5462591" cy="574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7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7" name="Slide Number Placeholder 6"/>
          <p:cNvSpPr>
            <a:spLocks noGrp="1"/>
          </p:cNvSpPr>
          <p:nvPr>
            <p:ph type="sldNum" sz="quarter" idx="12"/>
          </p:nvPr>
        </p:nvSpPr>
        <p:spPr>
          <a:xfrm>
            <a:off x="8390995" y="6309743"/>
            <a:ext cx="465667" cy="365125"/>
          </a:xfrm>
        </p:spPr>
        <p:txBody>
          <a:bodyPr/>
          <a:lstStyle/>
          <a:p>
            <a:endParaRPr lang="en-US" sz="1000" dirty="0">
              <a:solidFill>
                <a:srgbClr val="FFFFFF"/>
              </a:solidFill>
              <a:latin typeface="Arial"/>
              <a:cs typeface="Arial"/>
            </a:endParaRPr>
          </a:p>
        </p:txBody>
      </p:sp>
      <p:sp>
        <p:nvSpPr>
          <p:cNvPr id="8" name="TextBox 7"/>
          <p:cNvSpPr txBox="1"/>
          <p:nvPr/>
        </p:nvSpPr>
        <p:spPr>
          <a:xfrm>
            <a:off x="321469" y="450376"/>
            <a:ext cx="8501062" cy="672107"/>
          </a:xfrm>
          <a:prstGeom prst="rect">
            <a:avLst/>
          </a:prstGeom>
          <a:noFill/>
        </p:spPr>
        <p:txBody>
          <a:bodyPr wrap="square" rtlCol="0">
            <a:spAutoFit/>
          </a:bodyPr>
          <a:lstStyle/>
          <a:p>
            <a:pPr>
              <a:lnSpc>
                <a:spcPts val="2700"/>
              </a:lnSpc>
            </a:pPr>
            <a:r>
              <a:rPr lang="en-US" sz="3200" b="1" dirty="0" smtClean="0">
                <a:solidFill>
                  <a:srgbClr val="CD0920"/>
                </a:solidFill>
                <a:latin typeface="Arial"/>
                <a:cs typeface="Arial"/>
              </a:rPr>
              <a:t>Can we tell if someone is gay?</a:t>
            </a:r>
          </a:p>
          <a:p>
            <a:pPr>
              <a:lnSpc>
                <a:spcPts val="1700"/>
              </a:lnSpc>
            </a:pPr>
            <a:endParaRPr lang="en-US" sz="2400" b="1" dirty="0">
              <a:solidFill>
                <a:srgbClr val="CD0920"/>
              </a:solidFill>
              <a:latin typeface="Arial"/>
              <a:cs typeface="Arial"/>
            </a:endParaRPr>
          </a:p>
        </p:txBody>
      </p:sp>
      <p:pic>
        <p:nvPicPr>
          <p:cNvPr id="6" name="Picture 1" descr="Description: http://www.stonewall.org.uk/at_school/fit-wallpaper/isaac-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044575"/>
            <a:ext cx="18034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079500"/>
            <a:ext cx="171132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3" y="1044575"/>
            <a:ext cx="17033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2275" y="4167188"/>
            <a:ext cx="171132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122738"/>
            <a:ext cx="175736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6488" y="4076700"/>
            <a:ext cx="17716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641350" y="2505075"/>
            <a:ext cx="1846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Isaac</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18</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Rollerblading,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Playstation</a:t>
            </a: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 collecting baseball caps, street dance, hip hop and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ragga</a:t>
            </a: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 music</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p:txBody>
      </p:sp>
      <p:sp>
        <p:nvSpPr>
          <p:cNvPr id="15" name="Rectangle 2"/>
          <p:cNvSpPr>
            <a:spLocks noChangeArrowheads="1"/>
          </p:cNvSpPr>
          <p:nvPr/>
        </p:nvSpPr>
        <p:spPr bwMode="auto">
          <a:xfrm>
            <a:off x="3609975" y="2530475"/>
            <a:ext cx="21415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Lee</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17</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Basketball, street dance, graffiti art,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Joelly</a:t>
            </a: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 D the pop star, karaoke</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p:txBody>
      </p:sp>
      <p:sp>
        <p:nvSpPr>
          <p:cNvPr id="16" name="Rectangle 3"/>
          <p:cNvSpPr>
            <a:spLocks noChangeArrowheads="1"/>
          </p:cNvSpPr>
          <p:nvPr/>
        </p:nvSpPr>
        <p:spPr bwMode="auto">
          <a:xfrm>
            <a:off x="6516688" y="2540000"/>
            <a:ext cx="27416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Ryan</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18</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Football, martial arts, RnB,  singing,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Playstation</a:t>
            </a: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 </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Sci-fi, street dance</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p:txBody>
      </p:sp>
      <p:sp>
        <p:nvSpPr>
          <p:cNvPr id="17" name="Rectangle 4"/>
          <p:cNvSpPr>
            <a:spLocks noChangeArrowheads="1"/>
          </p:cNvSpPr>
          <p:nvPr/>
        </p:nvSpPr>
        <p:spPr bwMode="auto">
          <a:xfrm>
            <a:off x="641350" y="5443538"/>
            <a:ext cx="228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Jordan</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17</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football,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MCing</a:t>
            </a: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 street</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dance, boxing</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p:txBody>
      </p:sp>
      <p:sp>
        <p:nvSpPr>
          <p:cNvPr id="18" name="Rectangle 5"/>
          <p:cNvSpPr>
            <a:spLocks noChangeArrowheads="1"/>
          </p:cNvSpPr>
          <p:nvPr/>
        </p:nvSpPr>
        <p:spPr bwMode="auto">
          <a:xfrm>
            <a:off x="3587750" y="5402263"/>
            <a:ext cx="20447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Karmel</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17</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fashion, shopping, beauty,</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drama, street dance</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p:txBody>
      </p:sp>
      <p:sp>
        <p:nvSpPr>
          <p:cNvPr id="19" name="Rectangle 6"/>
          <p:cNvSpPr>
            <a:spLocks noChangeArrowheads="1"/>
          </p:cNvSpPr>
          <p:nvPr/>
        </p:nvSpPr>
        <p:spPr bwMode="auto">
          <a:xfrm>
            <a:off x="6657975" y="5437188"/>
            <a:ext cx="26273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bg1"/>
                </a:solidFill>
                <a:latin typeface="Arial" charset="0"/>
              </a:defRPr>
            </a:lvl1pPr>
            <a:lvl2pPr marL="742950" indent="-285750" eaLnBrk="0" hangingPunct="0">
              <a:defRPr sz="1200">
                <a:solidFill>
                  <a:schemeClr val="bg1"/>
                </a:solidFill>
                <a:latin typeface="Arial" charset="0"/>
              </a:defRPr>
            </a:lvl2pPr>
            <a:lvl3pPr marL="1143000" indent="-228600" eaLnBrk="0" hangingPunct="0">
              <a:defRPr sz="1200">
                <a:solidFill>
                  <a:schemeClr val="bg1"/>
                </a:solidFill>
                <a:latin typeface="Arial" charset="0"/>
              </a:defRPr>
            </a:lvl3pPr>
            <a:lvl4pPr marL="1600200" indent="-228600" eaLnBrk="0" hangingPunct="0">
              <a:defRPr sz="1200">
                <a:solidFill>
                  <a:schemeClr val="bg1"/>
                </a:solidFill>
                <a:latin typeface="Arial" charset="0"/>
              </a:defRPr>
            </a:lvl4pPr>
            <a:lvl5pPr marL="2057400" indent="-228600" eaLnBrk="0" hangingPunct="0">
              <a:defRPr sz="1200">
                <a:solidFill>
                  <a:schemeClr val="bg1"/>
                </a:solidFill>
                <a:latin typeface="Arial" charset="0"/>
              </a:defRPr>
            </a:lvl5pPr>
            <a:lvl6pPr marL="2514600" indent="-228600" eaLnBrk="0" fontAlgn="base" hangingPunct="0">
              <a:spcBef>
                <a:spcPct val="0"/>
              </a:spcBef>
              <a:spcAft>
                <a:spcPct val="0"/>
              </a:spcAft>
              <a:defRPr sz="1200">
                <a:solidFill>
                  <a:schemeClr val="bg1"/>
                </a:solidFill>
                <a:latin typeface="Arial" charset="0"/>
              </a:defRPr>
            </a:lvl6pPr>
            <a:lvl7pPr marL="2971800" indent="-228600" eaLnBrk="0" fontAlgn="base" hangingPunct="0">
              <a:spcBef>
                <a:spcPct val="0"/>
              </a:spcBef>
              <a:spcAft>
                <a:spcPct val="0"/>
              </a:spcAft>
              <a:defRPr sz="1200">
                <a:solidFill>
                  <a:schemeClr val="bg1"/>
                </a:solidFill>
                <a:latin typeface="Arial" charset="0"/>
              </a:defRPr>
            </a:lvl7pPr>
            <a:lvl8pPr marL="3429000" indent="-228600" eaLnBrk="0" fontAlgn="base" hangingPunct="0">
              <a:spcBef>
                <a:spcPct val="0"/>
              </a:spcBef>
              <a:spcAft>
                <a:spcPct val="0"/>
              </a:spcAft>
              <a:defRPr sz="1200">
                <a:solidFill>
                  <a:schemeClr val="bg1"/>
                </a:solidFill>
                <a:latin typeface="Arial" charset="0"/>
              </a:defRPr>
            </a:lvl8pPr>
            <a:lvl9pPr marL="3886200" indent="-228600" eaLnBrk="0" fontAlgn="base" hangingPunct="0">
              <a:spcBef>
                <a:spcPct val="0"/>
              </a:spcBef>
              <a:spcAft>
                <a:spcPct val="0"/>
              </a:spcAft>
              <a:defRPr sz="1200">
                <a:solidFill>
                  <a:schemeClr val="bg1"/>
                </a:solidFill>
                <a:latin typeface="Arial" charset="0"/>
              </a:defRPr>
            </a:lvl9pPr>
          </a:lstStyle>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Name: </a:t>
            </a:r>
            <a:r>
              <a:rPr lang="en-GB" altLang="en-US" b="1" dirty="0" err="1" smtClean="0">
                <a:solidFill>
                  <a:prstClr val="black"/>
                </a:solidFill>
                <a:latin typeface="Arial" panose="020B0604020202020204" pitchFamily="34" charset="0"/>
                <a:ea typeface="MS Mincho" pitchFamily="49" charset="-128"/>
                <a:cs typeface="Arial" panose="020B0604020202020204" pitchFamily="34" charset="0"/>
              </a:rPr>
              <a:t>Tegs</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Age: 17</a:t>
            </a:r>
            <a:endParaRPr lang="en-GB" altLang="en-US" dirty="0" smtClean="0">
              <a:solidFill>
                <a:prstClr val="black"/>
              </a:solidFill>
              <a:latin typeface="Arial" panose="020B0604020202020204" pitchFamily="34" charset="0"/>
              <a:ea typeface="MS Mincho" pitchFamily="49" charset="-128"/>
              <a:cs typeface="Arial" panose="020B0604020202020204" pitchFamily="34" charset="0"/>
            </a:endParaRPr>
          </a:p>
          <a:p>
            <a:pPr eaLnBrk="1" hangingPunct="1">
              <a:defRPr/>
            </a:pPr>
            <a:r>
              <a:rPr lang="en-GB" altLang="en-US" b="1" dirty="0" smtClean="0">
                <a:solidFill>
                  <a:prstClr val="black"/>
                </a:solidFill>
                <a:latin typeface="Arial" panose="020B0604020202020204" pitchFamily="34" charset="0"/>
                <a:ea typeface="MS Mincho" pitchFamily="49" charset="-128"/>
                <a:cs typeface="Arial" panose="020B0604020202020204" pitchFamily="34" charset="0"/>
              </a:rPr>
              <a:t>Hobbies: Reading, online gaming, indie music, street dance, tap dancing</a:t>
            </a:r>
            <a:endParaRPr lang="en-GB" altLang="en-US"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773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5888"/>
            <a:ext cx="8229600" cy="1143000"/>
          </a:xfrm>
        </p:spPr>
        <p:txBody>
          <a:bodyPr/>
          <a:lstStyle/>
          <a:p>
            <a:pPr algn="l">
              <a:defRPr/>
            </a:pPr>
            <a:r>
              <a:rPr lang="en-GB" sz="3200" b="1" dirty="0" smtClean="0">
                <a:solidFill>
                  <a:srgbClr val="CD0920"/>
                </a:solidFill>
              </a:rPr>
              <a:t>What each chapter covers</a:t>
            </a:r>
            <a:endParaRPr lang="en-GB" sz="3200" b="1" dirty="0">
              <a:solidFill>
                <a:srgbClr val="CD0920"/>
              </a:solidFill>
            </a:endParaRPr>
          </a:p>
        </p:txBody>
      </p:sp>
      <p:sp>
        <p:nvSpPr>
          <p:cNvPr id="5" name="Title 1"/>
          <p:cNvSpPr txBox="1">
            <a:spLocks/>
          </p:cNvSpPr>
          <p:nvPr/>
        </p:nvSpPr>
        <p:spPr bwMode="auto">
          <a:xfrm>
            <a:off x="588231" y="4646967"/>
            <a:ext cx="8229600"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defRPr/>
            </a:pPr>
            <a:endParaRPr lang="en-GB" sz="2000" b="1" kern="0" dirty="0">
              <a:solidFill>
                <a:srgbClr val="000000"/>
              </a:solidFill>
            </a:endParaRPr>
          </a:p>
        </p:txBody>
      </p:sp>
      <p:sp>
        <p:nvSpPr>
          <p:cNvPr id="2" name="Rectangle 1"/>
          <p:cNvSpPr/>
          <p:nvPr/>
        </p:nvSpPr>
        <p:spPr>
          <a:xfrm>
            <a:off x="588231" y="1859340"/>
            <a:ext cx="8098569" cy="3477875"/>
          </a:xfrm>
          <a:prstGeom prst="rect">
            <a:avLst/>
          </a:prstGeom>
        </p:spPr>
        <p:txBody>
          <a:bodyPr wrap="square">
            <a:spAutoFit/>
          </a:bodyPr>
          <a:lstStyle/>
          <a:p>
            <a:r>
              <a:rPr lang="en-US" altLang="en-US" sz="2000" b="1" dirty="0"/>
              <a:t>Lee</a:t>
            </a:r>
            <a:r>
              <a:rPr lang="en-US" altLang="en-US" sz="2000" dirty="0"/>
              <a:t> - gender stereotyping, </a:t>
            </a:r>
            <a:r>
              <a:rPr lang="en-US" altLang="en-US" sz="2000" dirty="0" smtClean="0"/>
              <a:t>friendship</a:t>
            </a:r>
          </a:p>
          <a:p>
            <a:endParaRPr lang="en-US" altLang="en-US" sz="2000" dirty="0"/>
          </a:p>
          <a:p>
            <a:r>
              <a:rPr lang="en-US" altLang="en-US" sz="2000" b="1" dirty="0" err="1"/>
              <a:t>Karmel</a:t>
            </a:r>
            <a:r>
              <a:rPr lang="en-US" altLang="en-US" sz="2000" dirty="0"/>
              <a:t> - coming out, impact of homophobic language   </a:t>
            </a:r>
            <a:endParaRPr lang="en-US" altLang="en-US" sz="2000" dirty="0" smtClean="0"/>
          </a:p>
          <a:p>
            <a:endParaRPr lang="en-US" altLang="en-US" sz="2000" dirty="0"/>
          </a:p>
          <a:p>
            <a:r>
              <a:rPr lang="en-US" altLang="en-US" sz="2000" b="1" dirty="0" err="1"/>
              <a:t>Tegs</a:t>
            </a:r>
            <a:r>
              <a:rPr lang="en-US" altLang="en-US" sz="2000" dirty="0"/>
              <a:t> - difference and different forms of </a:t>
            </a:r>
            <a:r>
              <a:rPr lang="en-US" altLang="en-US" sz="2000" dirty="0" smtClean="0"/>
              <a:t>bullying</a:t>
            </a:r>
          </a:p>
          <a:p>
            <a:endParaRPr lang="en-US" altLang="en-US" sz="2000" dirty="0"/>
          </a:p>
          <a:p>
            <a:r>
              <a:rPr lang="en-US" altLang="en-US" sz="2000" b="1" dirty="0"/>
              <a:t>Jordan</a:t>
            </a:r>
            <a:r>
              <a:rPr lang="en-US" altLang="en-US" sz="2000" dirty="0"/>
              <a:t> - homophobia in sport and perceptions of gay </a:t>
            </a:r>
            <a:r>
              <a:rPr lang="en-US" altLang="en-US" sz="2000" dirty="0" smtClean="0"/>
              <a:t>people</a:t>
            </a:r>
          </a:p>
          <a:p>
            <a:r>
              <a:rPr lang="en-US" altLang="en-US" sz="2000" dirty="0" smtClean="0"/>
              <a:t> </a:t>
            </a:r>
            <a:endParaRPr lang="en-US" altLang="en-US" sz="2000" dirty="0"/>
          </a:p>
          <a:p>
            <a:r>
              <a:rPr lang="en-US" altLang="en-US" sz="2000" b="1" dirty="0"/>
              <a:t>Ryan</a:t>
            </a:r>
            <a:r>
              <a:rPr lang="en-US" altLang="en-US" sz="2000" dirty="0"/>
              <a:t> - friendship, secrecy, denial and </a:t>
            </a:r>
            <a:r>
              <a:rPr lang="en-US" altLang="en-US" sz="2000" dirty="0" smtClean="0"/>
              <a:t>violence</a:t>
            </a:r>
          </a:p>
          <a:p>
            <a:endParaRPr lang="en-US" altLang="en-US" sz="2000" dirty="0"/>
          </a:p>
          <a:p>
            <a:r>
              <a:rPr lang="en-US" altLang="en-US" sz="2000" b="1" dirty="0"/>
              <a:t>Isaac</a:t>
            </a:r>
            <a:r>
              <a:rPr lang="en-US" altLang="en-US" sz="2000" dirty="0"/>
              <a:t> - prejudice, discrimination and homophobia</a:t>
            </a:r>
          </a:p>
        </p:txBody>
      </p:sp>
    </p:spTree>
    <p:extLst>
      <p:ext uri="{BB962C8B-B14F-4D97-AF65-F5344CB8AC3E}">
        <p14:creationId xmlns:p14="http://schemas.microsoft.com/office/powerpoint/2010/main" val="933850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5888"/>
            <a:ext cx="8229600" cy="1143000"/>
          </a:xfrm>
        </p:spPr>
        <p:txBody>
          <a:bodyPr/>
          <a:lstStyle/>
          <a:p>
            <a:pPr algn="l">
              <a:defRPr/>
            </a:pPr>
            <a:r>
              <a:rPr lang="en-GB" sz="3200" b="1" dirty="0" smtClean="0">
                <a:solidFill>
                  <a:srgbClr val="CD0920"/>
                </a:solidFill>
              </a:rPr>
              <a:t>The Wall</a:t>
            </a:r>
            <a:endParaRPr lang="en-GB" sz="3200" b="1" dirty="0">
              <a:solidFill>
                <a:srgbClr val="CD0920"/>
              </a:solidFill>
            </a:endParaRPr>
          </a:p>
        </p:txBody>
      </p:sp>
      <p:pic>
        <p:nvPicPr>
          <p:cNvPr id="10242" name="Picture 2" descr="http://www.howtobecomesuccessfulinlife.com/wp-content/uploads/2015/04/817-brick-wall-1920x1200-photography-wallpa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152809"/>
            <a:ext cx="5590654" cy="349415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588231" y="4646967"/>
            <a:ext cx="8229600"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defRPr/>
            </a:pPr>
            <a:r>
              <a:rPr lang="en-GB" sz="2000" b="1" kern="0" dirty="0" smtClean="0"/>
              <a:t>What barriers exist in your school to celebrating difference and preventing and tackling homophobia, biphobia and transphobia?</a:t>
            </a:r>
            <a:endParaRPr lang="en-GB" sz="2000" b="1" kern="0" dirty="0"/>
          </a:p>
        </p:txBody>
      </p:sp>
    </p:spTree>
    <p:extLst>
      <p:ext uri="{BB962C8B-B14F-4D97-AF65-F5344CB8AC3E}">
        <p14:creationId xmlns:p14="http://schemas.microsoft.com/office/powerpoint/2010/main" val="1316675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_Foo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3840"/>
            <a:ext cx="9144000" cy="1324160"/>
          </a:xfrm>
          <a:prstGeom prst="rect">
            <a:avLst/>
          </a:prstGeom>
        </p:spPr>
      </p:pic>
      <p:sp>
        <p:nvSpPr>
          <p:cNvPr id="8" name="TextBox 7"/>
          <p:cNvSpPr txBox="1"/>
          <p:nvPr/>
        </p:nvSpPr>
        <p:spPr>
          <a:xfrm>
            <a:off x="355600" y="820061"/>
            <a:ext cx="8997950" cy="5157822"/>
          </a:xfrm>
          <a:prstGeom prst="rect">
            <a:avLst/>
          </a:prstGeom>
          <a:noFill/>
        </p:spPr>
        <p:txBody>
          <a:bodyPr wrap="square" rtlCol="0">
            <a:spAutoFit/>
          </a:bodyPr>
          <a:lstStyle/>
          <a:p>
            <a:pPr>
              <a:lnSpc>
                <a:spcPts val="2700"/>
              </a:lnSpc>
            </a:pPr>
            <a:r>
              <a:rPr lang="en-US" sz="2400" b="1" dirty="0" smtClean="0">
                <a:solidFill>
                  <a:srgbClr val="CD0920"/>
                </a:solidFill>
                <a:latin typeface="Arial"/>
                <a:cs typeface="Arial"/>
              </a:rPr>
              <a:t>QUESTIONS?</a:t>
            </a:r>
          </a:p>
          <a:p>
            <a:pPr>
              <a:lnSpc>
                <a:spcPts val="2700"/>
              </a:lnSpc>
            </a:pPr>
            <a:endParaRPr lang="en-US" sz="2400" b="1" dirty="0" smtClean="0">
              <a:solidFill>
                <a:srgbClr val="CD0920"/>
              </a:solidFill>
              <a:latin typeface="Arial"/>
              <a:cs typeface="Arial"/>
            </a:endParaRPr>
          </a:p>
          <a:p>
            <a:pPr>
              <a:lnSpc>
                <a:spcPts val="2700"/>
              </a:lnSpc>
            </a:pPr>
            <a:endParaRPr lang="en-US" sz="2400" b="1" dirty="0">
              <a:solidFill>
                <a:srgbClr val="CD0920"/>
              </a:solidFill>
              <a:latin typeface="Arial"/>
              <a:cs typeface="Arial"/>
            </a:endParaRPr>
          </a:p>
          <a:p>
            <a:pPr>
              <a:lnSpc>
                <a:spcPts val="2700"/>
              </a:lnSpc>
            </a:pPr>
            <a:endParaRPr lang="en-US" sz="2400" b="1" dirty="0" smtClean="0">
              <a:solidFill>
                <a:srgbClr val="CD0920"/>
              </a:solidFill>
              <a:latin typeface="Arial"/>
              <a:cs typeface="Arial"/>
            </a:endParaRPr>
          </a:p>
          <a:p>
            <a:pPr>
              <a:lnSpc>
                <a:spcPts val="2700"/>
              </a:lnSpc>
            </a:pPr>
            <a:endParaRPr lang="en-US" sz="2400" b="1" dirty="0">
              <a:solidFill>
                <a:srgbClr val="CD0920"/>
              </a:solidFill>
              <a:latin typeface="Arial"/>
              <a:cs typeface="Arial"/>
            </a:endParaRPr>
          </a:p>
          <a:p>
            <a:pPr>
              <a:lnSpc>
                <a:spcPts val="2700"/>
              </a:lnSpc>
            </a:pPr>
            <a:endParaRPr lang="en-US" sz="2400" b="1" dirty="0" smtClean="0">
              <a:solidFill>
                <a:srgbClr val="CD0920"/>
              </a:solidFill>
              <a:latin typeface="Arial"/>
              <a:cs typeface="Arial"/>
            </a:endParaRPr>
          </a:p>
          <a:p>
            <a:pPr>
              <a:lnSpc>
                <a:spcPts val="2700"/>
              </a:lnSpc>
            </a:pPr>
            <a:endParaRPr lang="en-US" sz="2400" b="1" dirty="0">
              <a:solidFill>
                <a:srgbClr val="CD0920"/>
              </a:solidFill>
              <a:latin typeface="Arial"/>
              <a:cs typeface="Arial"/>
            </a:endParaRPr>
          </a:p>
          <a:p>
            <a:pPr>
              <a:lnSpc>
                <a:spcPts val="2700"/>
              </a:lnSpc>
            </a:pPr>
            <a:endParaRPr lang="en-US" sz="2400" b="1" dirty="0">
              <a:solidFill>
                <a:srgbClr val="CD0920"/>
              </a:solidFill>
              <a:latin typeface="Arial"/>
              <a:cs typeface="Arial"/>
            </a:endParaRPr>
          </a:p>
          <a:p>
            <a:pPr>
              <a:lnSpc>
                <a:spcPts val="2700"/>
              </a:lnSpc>
            </a:pPr>
            <a:endParaRPr lang="en-US" sz="2400" b="1" dirty="0" smtClean="0">
              <a:solidFill>
                <a:srgbClr val="CD0920"/>
              </a:solidFill>
              <a:latin typeface="Arial"/>
              <a:cs typeface="Arial"/>
            </a:endParaRPr>
          </a:p>
          <a:p>
            <a:pPr>
              <a:lnSpc>
                <a:spcPts val="2700"/>
              </a:lnSpc>
            </a:pPr>
            <a:r>
              <a:rPr lang="en-US" sz="2400" b="1" dirty="0" smtClean="0">
                <a:solidFill>
                  <a:srgbClr val="CD0920"/>
                </a:solidFill>
                <a:latin typeface="Arial"/>
                <a:cs typeface="Arial"/>
              </a:rPr>
              <a:t>Contact details: </a:t>
            </a:r>
          </a:p>
          <a:p>
            <a:pPr>
              <a:lnSpc>
                <a:spcPts val="2700"/>
              </a:lnSpc>
            </a:pPr>
            <a:r>
              <a:rPr lang="en-US" sz="2400" b="1" dirty="0">
                <a:solidFill>
                  <a:srgbClr val="CD0920"/>
                </a:solidFill>
                <a:latin typeface="Arial"/>
                <a:cs typeface="Arial"/>
                <a:hlinkClick r:id="rId4"/>
              </a:rPr>
              <a:t>s</a:t>
            </a:r>
            <a:r>
              <a:rPr lang="en-US" sz="2400" b="1" dirty="0" smtClean="0">
                <a:solidFill>
                  <a:srgbClr val="CD0920"/>
                </a:solidFill>
                <a:latin typeface="Arial"/>
                <a:cs typeface="Arial"/>
                <a:hlinkClick r:id="rId4"/>
              </a:rPr>
              <a:t>arah.rose@stonewall.org.uk</a:t>
            </a:r>
            <a:r>
              <a:rPr lang="en-US" sz="2400" b="1" dirty="0" smtClean="0">
                <a:solidFill>
                  <a:srgbClr val="CD0920"/>
                </a:solidFill>
                <a:latin typeface="Arial"/>
                <a:cs typeface="Arial"/>
              </a:rPr>
              <a:t> </a:t>
            </a:r>
          </a:p>
          <a:p>
            <a:pPr>
              <a:lnSpc>
                <a:spcPts val="2700"/>
              </a:lnSpc>
            </a:pPr>
            <a:endParaRPr lang="en-US" sz="2400" b="1" dirty="0">
              <a:solidFill>
                <a:srgbClr val="CD0920"/>
              </a:solidFill>
              <a:latin typeface="Arial"/>
              <a:cs typeface="Arial"/>
            </a:endParaRPr>
          </a:p>
          <a:p>
            <a:pPr>
              <a:lnSpc>
                <a:spcPts val="2700"/>
              </a:lnSpc>
            </a:pPr>
            <a:r>
              <a:rPr lang="en-US" sz="2400" b="1" dirty="0" smtClean="0">
                <a:solidFill>
                  <a:srgbClr val="CD0920"/>
                </a:solidFill>
                <a:latin typeface="Arial"/>
                <a:cs typeface="Arial"/>
              </a:rPr>
              <a:t>Website:</a:t>
            </a:r>
          </a:p>
          <a:p>
            <a:pPr>
              <a:lnSpc>
                <a:spcPts val="2700"/>
              </a:lnSpc>
            </a:pPr>
            <a:r>
              <a:rPr lang="en-US" sz="2400" b="1" dirty="0" smtClean="0">
                <a:solidFill>
                  <a:srgbClr val="CD0920"/>
                </a:solidFill>
                <a:latin typeface="Arial"/>
                <a:cs typeface="Arial"/>
                <a:hlinkClick r:id="rId5"/>
              </a:rPr>
              <a:t>www.stonewall.org.uk</a:t>
            </a:r>
            <a:r>
              <a:rPr lang="en-US" sz="2400" b="1" dirty="0" smtClean="0">
                <a:solidFill>
                  <a:srgbClr val="CD0920"/>
                </a:solidFill>
                <a:latin typeface="Arial"/>
                <a:cs typeface="Arial"/>
              </a:rPr>
              <a:t> </a:t>
            </a:r>
          </a:p>
          <a:p>
            <a:pPr>
              <a:lnSpc>
                <a:spcPts val="1700"/>
              </a:lnSpc>
            </a:pPr>
            <a:endParaRPr lang="en-US" sz="2400" b="1" dirty="0">
              <a:solidFill>
                <a:srgbClr val="CD0920"/>
              </a:solidFill>
              <a:latin typeface="Arial"/>
              <a:cs typeface="Aria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332" y="320339"/>
            <a:ext cx="1392759" cy="1131089"/>
          </a:xfrm>
          <a:prstGeom prst="rect">
            <a:avLst/>
          </a:prstGeom>
        </p:spPr>
      </p:pic>
    </p:spTree>
    <p:extLst>
      <p:ext uri="{BB962C8B-B14F-4D97-AF65-F5344CB8AC3E}">
        <p14:creationId xmlns:p14="http://schemas.microsoft.com/office/powerpoint/2010/main" val="15069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44450"/>
            <a:ext cx="8229600" cy="1143000"/>
          </a:xfrm>
        </p:spPr>
        <p:txBody>
          <a:bodyPr/>
          <a:lstStyle/>
          <a:p>
            <a:pPr algn="l" eaLnBrk="1" hangingPunct="1">
              <a:defRPr/>
            </a:pPr>
            <a:r>
              <a:rPr lang="en-US" sz="3200" b="1" dirty="0" smtClean="0">
                <a:solidFill>
                  <a:srgbClr val="CD0920"/>
                </a:solidFill>
              </a:rPr>
              <a:t>Homophobic, biphobic and transphobic bullying in </a:t>
            </a:r>
            <a:r>
              <a:rPr lang="en-US" sz="3200" b="1" dirty="0">
                <a:solidFill>
                  <a:srgbClr val="CD0920"/>
                </a:solidFill>
              </a:rPr>
              <a:t>s</a:t>
            </a:r>
            <a:r>
              <a:rPr lang="en-US" sz="3200" b="1" dirty="0" smtClean="0">
                <a:solidFill>
                  <a:srgbClr val="CD0920"/>
                </a:solidFill>
              </a:rPr>
              <a:t>chools </a:t>
            </a:r>
          </a:p>
        </p:txBody>
      </p:sp>
      <p:sp>
        <p:nvSpPr>
          <p:cNvPr id="5" name="Rectangle 3"/>
          <p:cNvSpPr txBox="1">
            <a:spLocks noChangeArrowheads="1"/>
          </p:cNvSpPr>
          <p:nvPr/>
        </p:nvSpPr>
        <p:spPr bwMode="auto">
          <a:xfrm>
            <a:off x="441325" y="1341438"/>
            <a:ext cx="820737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eaLnBrk="1" hangingPunct="1">
              <a:lnSpc>
                <a:spcPct val="90000"/>
              </a:lnSpc>
              <a:defRPr/>
            </a:pPr>
            <a:endParaRPr lang="en-GB" sz="2400" kern="0" smtClean="0">
              <a:solidFill>
                <a:srgbClr val="000000"/>
              </a:solidFill>
              <a:latin typeface="Frutiger 45 Light"/>
            </a:endParaRPr>
          </a:p>
          <a:p>
            <a:pPr defTabSz="914400" eaLnBrk="1" hangingPunct="1">
              <a:lnSpc>
                <a:spcPct val="90000"/>
              </a:lnSpc>
              <a:defRPr/>
            </a:pPr>
            <a:endParaRPr lang="en-GB" sz="2800" kern="0" smtClean="0">
              <a:solidFill>
                <a:srgbClr val="000000"/>
              </a:solidFill>
              <a:latin typeface="Frutiger 45 Light"/>
            </a:endParaRPr>
          </a:p>
          <a:p>
            <a:pPr defTabSz="914400" eaLnBrk="1" hangingPunct="1">
              <a:lnSpc>
                <a:spcPct val="90000"/>
              </a:lnSpc>
              <a:defRPr/>
            </a:pPr>
            <a:endParaRPr lang="en-GB" sz="2800" kern="0" smtClean="0">
              <a:solidFill>
                <a:srgbClr val="000000"/>
              </a:solidFill>
              <a:latin typeface="Frutiger 45 Light"/>
            </a:endParaRPr>
          </a:p>
          <a:p>
            <a:pPr defTabSz="914400" eaLnBrk="1" hangingPunct="1">
              <a:lnSpc>
                <a:spcPct val="90000"/>
              </a:lnSpc>
              <a:buFontTx/>
              <a:buNone/>
              <a:defRPr/>
            </a:pPr>
            <a:endParaRPr lang="en-GB" sz="2800" kern="0" smtClean="0">
              <a:solidFill>
                <a:srgbClr val="000000"/>
              </a:solidFill>
              <a:latin typeface="Frutiger 45 Light"/>
            </a:endParaRPr>
          </a:p>
        </p:txBody>
      </p:sp>
      <p:sp>
        <p:nvSpPr>
          <p:cNvPr id="6148" name="TextBox 1"/>
          <p:cNvSpPr txBox="1">
            <a:spLocks noChangeArrowheads="1"/>
          </p:cNvSpPr>
          <p:nvPr/>
        </p:nvSpPr>
        <p:spPr bwMode="auto">
          <a:xfrm>
            <a:off x="2689225" y="1364107"/>
            <a:ext cx="6290915" cy="4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lnSpc>
                <a:spcPct val="90000"/>
              </a:lnSpc>
              <a:spcBef>
                <a:spcPct val="0"/>
              </a:spcBef>
              <a:spcAft>
                <a:spcPct val="0"/>
              </a:spcAft>
              <a:buFontTx/>
              <a:buChar char="•"/>
            </a:pPr>
            <a:r>
              <a:rPr lang="en-GB" altLang="en-US" sz="2000" b="1" dirty="0" smtClean="0">
                <a:solidFill>
                  <a:srgbClr val="000000"/>
                </a:solidFill>
                <a:latin typeface="Arial"/>
              </a:rPr>
              <a:t>55 per cent</a:t>
            </a:r>
            <a:r>
              <a:rPr lang="en-GB" altLang="en-US" sz="2000" dirty="0" smtClean="0">
                <a:solidFill>
                  <a:srgbClr val="000000"/>
                </a:solidFill>
                <a:latin typeface="Arial"/>
              </a:rPr>
              <a:t> </a:t>
            </a:r>
            <a:r>
              <a:rPr lang="en-GB" altLang="en-US" sz="2000" dirty="0">
                <a:solidFill>
                  <a:srgbClr val="000000"/>
                </a:solidFill>
                <a:latin typeface="Arial"/>
              </a:rPr>
              <a:t>of lesbian, gay and bisexual young people have experienced homophobic bullying</a:t>
            </a:r>
            <a:endParaRPr lang="en-GB" altLang="en-US" sz="2000" b="1" dirty="0">
              <a:solidFill>
                <a:srgbClr val="000000"/>
              </a:solidFill>
              <a:latin typeface="Arial"/>
            </a:endParaRPr>
          </a:p>
          <a:p>
            <a:pPr defTabSz="914400" eaLnBrk="1" fontAlgn="base" hangingPunct="1">
              <a:lnSpc>
                <a:spcPct val="90000"/>
              </a:lnSpc>
              <a:spcBef>
                <a:spcPct val="0"/>
              </a:spcBef>
              <a:spcAft>
                <a:spcPct val="0"/>
              </a:spcAft>
              <a:buFontTx/>
              <a:buChar char="•"/>
            </a:pPr>
            <a:endParaRPr lang="en-GB" altLang="en-US" sz="2000" b="1" dirty="0">
              <a:solidFill>
                <a:srgbClr val="000000"/>
              </a:solidFill>
              <a:latin typeface="Arial"/>
            </a:endParaRPr>
          </a:p>
          <a:p>
            <a:pPr defTabSz="914400" eaLnBrk="1" fontAlgn="base" hangingPunct="1">
              <a:lnSpc>
                <a:spcPct val="90000"/>
              </a:lnSpc>
              <a:spcBef>
                <a:spcPct val="0"/>
              </a:spcBef>
              <a:spcAft>
                <a:spcPct val="0"/>
              </a:spcAft>
              <a:buFontTx/>
              <a:buChar char="•"/>
            </a:pPr>
            <a:r>
              <a:rPr lang="en-GB" altLang="en-US" sz="2000" b="1" dirty="0" smtClean="0">
                <a:solidFill>
                  <a:srgbClr val="000000"/>
                </a:solidFill>
                <a:latin typeface="Arial"/>
              </a:rPr>
              <a:t>99 </a:t>
            </a:r>
            <a:r>
              <a:rPr lang="en-GB" altLang="en-US" sz="2000" b="1" dirty="0">
                <a:solidFill>
                  <a:srgbClr val="000000"/>
                </a:solidFill>
                <a:latin typeface="Arial"/>
              </a:rPr>
              <a:t>per cent</a:t>
            </a:r>
            <a:r>
              <a:rPr lang="en-GB" altLang="en-US" sz="2000" dirty="0">
                <a:solidFill>
                  <a:srgbClr val="000000"/>
                </a:solidFill>
                <a:latin typeface="Arial"/>
              </a:rPr>
              <a:t> of </a:t>
            </a:r>
            <a:r>
              <a:rPr lang="en-GB" altLang="en-US" sz="2000" dirty="0" smtClean="0">
                <a:solidFill>
                  <a:srgbClr val="000000"/>
                </a:solidFill>
                <a:latin typeface="Arial"/>
              </a:rPr>
              <a:t>lesbian, gay and bisexual young people hear </a:t>
            </a:r>
            <a:r>
              <a:rPr lang="en-GB" altLang="en-US" sz="2000" dirty="0">
                <a:solidFill>
                  <a:srgbClr val="000000"/>
                </a:solidFill>
                <a:latin typeface="Arial"/>
              </a:rPr>
              <a:t>the phrases ‘that’s so gay’ or ‘you’re so gay’ in school</a:t>
            </a:r>
            <a:endParaRPr lang="en-GB" altLang="en-US" sz="2000" b="1" dirty="0">
              <a:solidFill>
                <a:srgbClr val="000000"/>
              </a:solidFill>
              <a:latin typeface="Arial"/>
            </a:endParaRPr>
          </a:p>
          <a:p>
            <a:pPr defTabSz="914400" eaLnBrk="1" fontAlgn="base" hangingPunct="1">
              <a:lnSpc>
                <a:spcPct val="90000"/>
              </a:lnSpc>
              <a:spcBef>
                <a:spcPct val="0"/>
              </a:spcBef>
              <a:spcAft>
                <a:spcPct val="0"/>
              </a:spcAft>
              <a:buFontTx/>
              <a:buChar char="•"/>
            </a:pPr>
            <a:endParaRPr lang="en-GB" altLang="en-US" sz="2000" dirty="0">
              <a:solidFill>
                <a:srgbClr val="000000"/>
              </a:solidFill>
              <a:latin typeface="Arial"/>
            </a:endParaRPr>
          </a:p>
          <a:p>
            <a:pPr defTabSz="914400" eaLnBrk="1" fontAlgn="base" hangingPunct="1">
              <a:lnSpc>
                <a:spcPct val="90000"/>
              </a:lnSpc>
              <a:spcBef>
                <a:spcPct val="0"/>
              </a:spcBef>
              <a:spcAft>
                <a:spcPct val="0"/>
              </a:spcAft>
              <a:buFontTx/>
              <a:buChar char="•"/>
            </a:pPr>
            <a:r>
              <a:rPr lang="en-GB" altLang="en-US" sz="2000" b="1" dirty="0" smtClean="0">
                <a:solidFill>
                  <a:srgbClr val="000000"/>
                </a:solidFill>
                <a:latin typeface="Arial"/>
              </a:rPr>
              <a:t>60 per cent </a:t>
            </a:r>
            <a:r>
              <a:rPr lang="en-GB" altLang="en-US" sz="2000" dirty="0" smtClean="0">
                <a:solidFill>
                  <a:srgbClr val="000000"/>
                </a:solidFill>
                <a:latin typeface="Arial"/>
              </a:rPr>
              <a:t>of lesbian, gay and bisexual young people</a:t>
            </a:r>
            <a:r>
              <a:rPr lang="en-GB" altLang="en-US" sz="2000" b="1" dirty="0" smtClean="0">
                <a:solidFill>
                  <a:srgbClr val="000000"/>
                </a:solidFill>
                <a:latin typeface="Arial"/>
              </a:rPr>
              <a:t> </a:t>
            </a:r>
            <a:r>
              <a:rPr lang="en-GB" altLang="en-US" sz="2000" dirty="0">
                <a:solidFill>
                  <a:srgbClr val="000000"/>
                </a:solidFill>
                <a:latin typeface="Arial"/>
              </a:rPr>
              <a:t>say teachers who witness </a:t>
            </a:r>
            <a:r>
              <a:rPr lang="en-GB" altLang="en-US" sz="2000" dirty="0" smtClean="0">
                <a:solidFill>
                  <a:srgbClr val="000000"/>
                </a:solidFill>
                <a:latin typeface="Arial"/>
              </a:rPr>
              <a:t>homophobic bullying </a:t>
            </a:r>
            <a:r>
              <a:rPr lang="en-GB" altLang="en-US" sz="2000" dirty="0">
                <a:solidFill>
                  <a:srgbClr val="000000"/>
                </a:solidFill>
                <a:latin typeface="Arial"/>
              </a:rPr>
              <a:t>never intervene</a:t>
            </a:r>
          </a:p>
          <a:p>
            <a:pPr defTabSz="914400" eaLnBrk="1" fontAlgn="base" hangingPunct="1">
              <a:lnSpc>
                <a:spcPct val="90000"/>
              </a:lnSpc>
              <a:spcBef>
                <a:spcPct val="0"/>
              </a:spcBef>
              <a:spcAft>
                <a:spcPct val="0"/>
              </a:spcAft>
            </a:pPr>
            <a:endParaRPr lang="en-GB" altLang="en-US" sz="2000" dirty="0">
              <a:solidFill>
                <a:srgbClr val="000000"/>
              </a:solidFill>
              <a:latin typeface="Arial"/>
            </a:endParaRPr>
          </a:p>
          <a:p>
            <a:pPr defTabSz="914400" eaLnBrk="1" fontAlgn="base" hangingPunct="1">
              <a:lnSpc>
                <a:spcPct val="90000"/>
              </a:lnSpc>
              <a:spcBef>
                <a:spcPct val="0"/>
              </a:spcBef>
              <a:spcAft>
                <a:spcPct val="0"/>
              </a:spcAft>
              <a:buFontTx/>
              <a:buChar char="•"/>
            </a:pPr>
            <a:r>
              <a:rPr lang="en-US" altLang="en-US" sz="2000" b="1" dirty="0" smtClean="0">
                <a:solidFill>
                  <a:srgbClr val="000000"/>
                </a:solidFill>
                <a:latin typeface="Arial"/>
              </a:rPr>
              <a:t>53 </a:t>
            </a:r>
            <a:r>
              <a:rPr lang="en-US" altLang="en-US" sz="2000" b="1" dirty="0">
                <a:solidFill>
                  <a:srgbClr val="000000"/>
                </a:solidFill>
                <a:latin typeface="Arial"/>
              </a:rPr>
              <a:t>per </a:t>
            </a:r>
            <a:r>
              <a:rPr lang="en-US" altLang="en-US" sz="2000" b="1" dirty="0" smtClean="0">
                <a:solidFill>
                  <a:srgbClr val="000000"/>
                </a:solidFill>
                <a:latin typeface="Arial"/>
              </a:rPr>
              <a:t>cent </a:t>
            </a:r>
            <a:r>
              <a:rPr lang="en-US" altLang="en-US" sz="2000" dirty="0">
                <a:solidFill>
                  <a:srgbClr val="000000"/>
                </a:solidFill>
                <a:latin typeface="Arial"/>
              </a:rPr>
              <a:t>of </a:t>
            </a:r>
            <a:r>
              <a:rPr lang="en-US" altLang="en-US" sz="2000" dirty="0" smtClean="0">
                <a:solidFill>
                  <a:srgbClr val="000000"/>
                </a:solidFill>
                <a:latin typeface="Arial"/>
              </a:rPr>
              <a:t>lesbian, gay and bisexual pupils </a:t>
            </a:r>
            <a:r>
              <a:rPr lang="en-US" altLang="en-US" sz="2000" dirty="0">
                <a:solidFill>
                  <a:srgbClr val="000000"/>
                </a:solidFill>
                <a:latin typeface="Arial"/>
              </a:rPr>
              <a:t>have never been taught about lesbian and gay people or seen lesbian and gay issues addressed in class. </a:t>
            </a:r>
            <a:endParaRPr lang="en-US" altLang="en-US" sz="2000" dirty="0" smtClean="0">
              <a:solidFill>
                <a:srgbClr val="000000"/>
              </a:solidFill>
              <a:latin typeface="Arial"/>
            </a:endParaRPr>
          </a:p>
          <a:p>
            <a:pPr defTabSz="914400" eaLnBrk="1" fontAlgn="base" hangingPunct="1">
              <a:lnSpc>
                <a:spcPct val="90000"/>
              </a:lnSpc>
              <a:spcBef>
                <a:spcPct val="0"/>
              </a:spcBef>
              <a:spcAft>
                <a:spcPct val="0"/>
              </a:spcAft>
              <a:buFontTx/>
              <a:buChar char="•"/>
            </a:pPr>
            <a:endParaRPr lang="en-US" altLang="en-US" dirty="0">
              <a:solidFill>
                <a:srgbClr val="000000"/>
              </a:solidFill>
              <a:latin typeface="Frutiger 45 Light" pitchFamily="34" charset="0"/>
            </a:endParaRPr>
          </a:p>
        </p:txBody>
      </p:sp>
      <p:pic>
        <p:nvPicPr>
          <p:cNvPr id="6149" name="Picture 7" descr="Teacher report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1891475"/>
            <a:ext cx="2071090" cy="28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6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TextBox 1"/>
          <p:cNvSpPr txBox="1">
            <a:spLocks noChangeArrowheads="1"/>
          </p:cNvSpPr>
          <p:nvPr/>
        </p:nvSpPr>
        <p:spPr bwMode="auto">
          <a:xfrm>
            <a:off x="441325" y="1628800"/>
            <a:ext cx="55705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lnSpc>
                <a:spcPct val="90000"/>
              </a:lnSpc>
              <a:spcBef>
                <a:spcPct val="0"/>
              </a:spcBef>
              <a:spcAft>
                <a:spcPct val="0"/>
              </a:spcAft>
              <a:buFontTx/>
              <a:buChar char="•"/>
            </a:pPr>
            <a:r>
              <a:rPr lang="en-US" altLang="en-US" sz="2000" b="1" dirty="0" smtClean="0">
                <a:solidFill>
                  <a:srgbClr val="000000"/>
                </a:solidFill>
                <a:latin typeface="Arial"/>
              </a:rPr>
              <a:t>65 per cent </a:t>
            </a:r>
            <a:r>
              <a:rPr lang="en-US" altLang="en-US" sz="2000" dirty="0" smtClean="0">
                <a:solidFill>
                  <a:srgbClr val="000000"/>
                </a:solidFill>
                <a:latin typeface="Arial"/>
              </a:rPr>
              <a:t>of LGBT young people say teachers and staff do not speak up against homophobia, biphobia and transphobia</a:t>
            </a:r>
            <a:endParaRPr lang="en-US" altLang="en-US" sz="2000" b="1" dirty="0" smtClean="0">
              <a:solidFill>
                <a:srgbClr val="000000"/>
              </a:solidFill>
              <a:latin typeface="Arial"/>
            </a:endParaRPr>
          </a:p>
          <a:p>
            <a:pPr defTabSz="914400" eaLnBrk="1" fontAlgn="base" hangingPunct="1">
              <a:lnSpc>
                <a:spcPct val="90000"/>
              </a:lnSpc>
              <a:spcBef>
                <a:spcPct val="0"/>
              </a:spcBef>
              <a:spcAft>
                <a:spcPct val="0"/>
              </a:spcAft>
              <a:buFontTx/>
              <a:buChar char="•"/>
            </a:pPr>
            <a:endParaRPr lang="en-US" altLang="en-US" sz="2000" b="1" dirty="0">
              <a:solidFill>
                <a:srgbClr val="000000"/>
              </a:solidFill>
              <a:latin typeface="Arial"/>
            </a:endParaRPr>
          </a:p>
          <a:p>
            <a:pPr defTabSz="914400" eaLnBrk="1" fontAlgn="base" hangingPunct="1">
              <a:lnSpc>
                <a:spcPct val="90000"/>
              </a:lnSpc>
              <a:spcBef>
                <a:spcPct val="0"/>
              </a:spcBef>
              <a:spcAft>
                <a:spcPct val="0"/>
              </a:spcAft>
              <a:buFontTx/>
              <a:buChar char="•"/>
            </a:pPr>
            <a:r>
              <a:rPr lang="en-US" altLang="en-US" sz="2000" b="1" dirty="0" smtClean="0">
                <a:solidFill>
                  <a:srgbClr val="000000"/>
                </a:solidFill>
                <a:latin typeface="Arial"/>
              </a:rPr>
              <a:t>83 per cent </a:t>
            </a:r>
            <a:r>
              <a:rPr lang="en-US" altLang="en-US" sz="2000" dirty="0">
                <a:solidFill>
                  <a:srgbClr val="000000"/>
                </a:solidFill>
                <a:latin typeface="Arial"/>
              </a:rPr>
              <a:t>of trans young people say they’ve experienced name-calling and </a:t>
            </a:r>
            <a:r>
              <a:rPr lang="en-US" altLang="en-US" sz="2000" b="1" dirty="0" smtClean="0">
                <a:solidFill>
                  <a:srgbClr val="000000"/>
                </a:solidFill>
                <a:latin typeface="Arial"/>
              </a:rPr>
              <a:t>35 </a:t>
            </a:r>
            <a:r>
              <a:rPr lang="en-US" altLang="en-US" sz="2000" b="1" dirty="0">
                <a:solidFill>
                  <a:srgbClr val="000000"/>
                </a:solidFill>
                <a:latin typeface="Arial"/>
              </a:rPr>
              <a:t>per cent </a:t>
            </a:r>
            <a:r>
              <a:rPr lang="en-US" altLang="en-US" sz="2000" dirty="0">
                <a:solidFill>
                  <a:srgbClr val="000000"/>
                </a:solidFill>
                <a:latin typeface="Arial"/>
              </a:rPr>
              <a:t>physical abuse, even higher than for LGB young </a:t>
            </a:r>
            <a:r>
              <a:rPr lang="en-US" altLang="en-US" sz="2000" dirty="0" smtClean="0">
                <a:solidFill>
                  <a:srgbClr val="000000"/>
                </a:solidFill>
                <a:latin typeface="Arial"/>
              </a:rPr>
              <a:t>people</a:t>
            </a:r>
          </a:p>
          <a:p>
            <a:pPr defTabSz="914400" eaLnBrk="1" fontAlgn="base" hangingPunct="1">
              <a:lnSpc>
                <a:spcPct val="90000"/>
              </a:lnSpc>
              <a:spcBef>
                <a:spcPct val="0"/>
              </a:spcBef>
              <a:spcAft>
                <a:spcPct val="0"/>
              </a:spcAft>
              <a:buFontTx/>
              <a:buChar char="•"/>
            </a:pPr>
            <a:endParaRPr lang="en-US" altLang="en-US" sz="2000" dirty="0">
              <a:solidFill>
                <a:srgbClr val="000000"/>
              </a:solidFill>
              <a:latin typeface="Arial"/>
            </a:endParaRPr>
          </a:p>
          <a:p>
            <a:pPr defTabSz="914400" eaLnBrk="1" fontAlgn="base" hangingPunct="1">
              <a:lnSpc>
                <a:spcPct val="90000"/>
              </a:lnSpc>
              <a:spcBef>
                <a:spcPct val="0"/>
              </a:spcBef>
              <a:spcAft>
                <a:spcPct val="0"/>
              </a:spcAft>
              <a:buFontTx/>
              <a:buChar char="•"/>
            </a:pPr>
            <a:r>
              <a:rPr lang="en-US" altLang="en-US" sz="2000" b="1" dirty="0" smtClean="0">
                <a:solidFill>
                  <a:srgbClr val="000000"/>
                </a:solidFill>
                <a:latin typeface="Arial"/>
              </a:rPr>
              <a:t>89 per cent </a:t>
            </a:r>
            <a:r>
              <a:rPr lang="en-US" altLang="en-US" sz="2000" dirty="0" smtClean="0">
                <a:solidFill>
                  <a:srgbClr val="000000"/>
                </a:solidFill>
                <a:latin typeface="Arial"/>
              </a:rPr>
              <a:t>of LGBT young people said they have never learned about bisexuality and </a:t>
            </a:r>
            <a:r>
              <a:rPr lang="en-US" altLang="en-US" sz="2000" b="1" dirty="0" smtClean="0">
                <a:solidFill>
                  <a:srgbClr val="000000"/>
                </a:solidFill>
                <a:latin typeface="Arial"/>
              </a:rPr>
              <a:t>94 per cent </a:t>
            </a:r>
            <a:r>
              <a:rPr lang="en-US" altLang="en-US" sz="2000" dirty="0" smtClean="0">
                <a:solidFill>
                  <a:srgbClr val="000000"/>
                </a:solidFill>
                <a:latin typeface="Arial"/>
              </a:rPr>
              <a:t>said they have never learned about transgender issues</a:t>
            </a:r>
            <a:endParaRPr lang="en-US" altLang="en-US" sz="2000" dirty="0">
              <a:solidFill>
                <a:srgbClr val="000000"/>
              </a:solidFill>
              <a:latin typeface="Arial"/>
            </a:endParaRPr>
          </a:p>
        </p:txBody>
      </p:sp>
      <p:pic>
        <p:nvPicPr>
          <p:cNvPr id="10242" name="Picture 2" descr="https://www.metrocentreonline.org/images/page/YouthChance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70" y="1772816"/>
            <a:ext cx="2114473" cy="25202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39552" y="4462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eaLnBrk="1" hangingPunct="1">
              <a:defRPr/>
            </a:pPr>
            <a:r>
              <a:rPr lang="en-US" sz="3200" b="1" kern="0" dirty="0" smtClean="0">
                <a:solidFill>
                  <a:srgbClr val="CD0920"/>
                </a:solidFill>
              </a:rPr>
              <a:t>Homophobic, biphobic and transphobic bullying in schools </a:t>
            </a:r>
          </a:p>
        </p:txBody>
      </p:sp>
    </p:spTree>
    <p:extLst>
      <p:ext uri="{BB962C8B-B14F-4D97-AF65-F5344CB8AC3E}">
        <p14:creationId xmlns:p14="http://schemas.microsoft.com/office/powerpoint/2010/main" val="51383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236913" y="1773238"/>
            <a:ext cx="559911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lnSpc>
                <a:spcPct val="80000"/>
              </a:lnSpc>
              <a:defRPr/>
            </a:pPr>
            <a:r>
              <a:rPr lang="en-GB" sz="2000" b="1" kern="0" dirty="0" smtClean="0">
                <a:solidFill>
                  <a:srgbClr val="000000"/>
                </a:solidFill>
              </a:rPr>
              <a:t>89 per cent </a:t>
            </a:r>
            <a:r>
              <a:rPr lang="en-GB" sz="2000" kern="0" dirty="0" smtClean="0">
                <a:solidFill>
                  <a:srgbClr val="000000"/>
                </a:solidFill>
              </a:rPr>
              <a:t>of</a:t>
            </a:r>
            <a:r>
              <a:rPr lang="en-GB" sz="2000" b="1" kern="0" dirty="0" smtClean="0">
                <a:solidFill>
                  <a:srgbClr val="000000"/>
                </a:solidFill>
              </a:rPr>
              <a:t> </a:t>
            </a:r>
            <a:r>
              <a:rPr lang="en-GB" sz="2000" kern="0" dirty="0" smtClean="0">
                <a:solidFill>
                  <a:srgbClr val="000000"/>
                </a:solidFill>
              </a:rPr>
              <a:t>secondary school teachers say young people regardless of their sexual orientation experience homophobic bullying</a:t>
            </a:r>
          </a:p>
          <a:p>
            <a:pPr defTabSz="914400">
              <a:lnSpc>
                <a:spcPct val="80000"/>
              </a:lnSpc>
              <a:defRPr/>
            </a:pPr>
            <a:endParaRPr lang="en-GB" sz="2000" kern="0" dirty="0" smtClean="0">
              <a:solidFill>
                <a:srgbClr val="000000"/>
              </a:solidFill>
            </a:endParaRPr>
          </a:p>
          <a:p>
            <a:pPr defTabSz="914400">
              <a:lnSpc>
                <a:spcPct val="80000"/>
              </a:lnSpc>
              <a:defRPr/>
            </a:pPr>
            <a:r>
              <a:rPr lang="en-GB" sz="2000" b="1" kern="0" dirty="0" smtClean="0">
                <a:solidFill>
                  <a:srgbClr val="000000"/>
                </a:solidFill>
              </a:rPr>
              <a:t>29 per cent </a:t>
            </a:r>
            <a:r>
              <a:rPr lang="en-GB" sz="2000" kern="0" dirty="0" smtClean="0">
                <a:solidFill>
                  <a:srgbClr val="000000"/>
                </a:solidFill>
              </a:rPr>
              <a:t>of teachers don’t know if they’re allowed to teach about lesbian, gay and bisexual issues </a:t>
            </a:r>
            <a:br>
              <a:rPr lang="en-GB" sz="2000" kern="0" dirty="0" smtClean="0">
                <a:solidFill>
                  <a:srgbClr val="000000"/>
                </a:solidFill>
              </a:rPr>
            </a:br>
            <a:endParaRPr lang="en-US" sz="2000" kern="0" dirty="0" smtClean="0">
              <a:solidFill>
                <a:srgbClr val="000000"/>
              </a:solidFill>
            </a:endParaRPr>
          </a:p>
          <a:p>
            <a:pPr defTabSz="914400">
              <a:lnSpc>
                <a:spcPct val="80000"/>
              </a:lnSpc>
              <a:defRPr/>
            </a:pPr>
            <a:r>
              <a:rPr lang="en-US" sz="2000" b="1" kern="0" dirty="0" smtClean="0">
                <a:solidFill>
                  <a:srgbClr val="000000"/>
                </a:solidFill>
              </a:rPr>
              <a:t>80 per cent </a:t>
            </a:r>
            <a:r>
              <a:rPr lang="en-US" sz="2000" kern="0" dirty="0" smtClean="0">
                <a:solidFill>
                  <a:srgbClr val="000000"/>
                </a:solidFill>
              </a:rPr>
              <a:t>of teachers have not had any specific training on how to tackle it</a:t>
            </a:r>
            <a:endParaRPr lang="en-US" sz="2000" kern="0" dirty="0" smtClean="0">
              <a:solidFill>
                <a:srgbClr val="FFFFFF"/>
              </a:solidFill>
            </a:endParaRPr>
          </a:p>
        </p:txBody>
      </p:sp>
      <p:pic>
        <p:nvPicPr>
          <p:cNvPr id="7174" name="Picture 6" descr="S:\Education for All\Resources\The Teachers Report\Teachers Report 2k14\Front page 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00808"/>
            <a:ext cx="2748949" cy="38884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23528" y="4462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eaLnBrk="1" hangingPunct="1">
              <a:defRPr/>
            </a:pPr>
            <a:r>
              <a:rPr lang="en-US" sz="3200" b="1" kern="0" dirty="0" smtClean="0">
                <a:solidFill>
                  <a:srgbClr val="CD0920"/>
                </a:solidFill>
              </a:rPr>
              <a:t>Homophobic, biphobic and transphobic bullying in schools </a:t>
            </a:r>
          </a:p>
        </p:txBody>
      </p:sp>
    </p:spTree>
    <p:extLst>
      <p:ext uri="{BB962C8B-B14F-4D97-AF65-F5344CB8AC3E}">
        <p14:creationId xmlns:p14="http://schemas.microsoft.com/office/powerpoint/2010/main" val="181079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23528" y="5375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defRPr/>
            </a:pPr>
            <a:r>
              <a:rPr lang="en-GB" sz="3200" b="1" kern="0" dirty="0" smtClean="0">
                <a:solidFill>
                  <a:srgbClr val="CD0920"/>
                </a:solidFill>
              </a:rPr>
              <a:t>Who experiences homophobic and biphobic bullying?</a:t>
            </a:r>
          </a:p>
        </p:txBody>
      </p:sp>
      <p:graphicFrame>
        <p:nvGraphicFramePr>
          <p:cNvPr id="2" name="Content Placeholder 3"/>
          <p:cNvGraphicFramePr>
            <a:graphicFrameLocks/>
          </p:cNvGraphicFramePr>
          <p:nvPr>
            <p:extLst>
              <p:ext uri="{D42A27DB-BD31-4B8C-83A1-F6EECF244321}">
                <p14:modId xmlns:p14="http://schemas.microsoft.com/office/powerpoint/2010/main" val="2019531038"/>
              </p:ext>
            </p:extLst>
          </p:nvPr>
        </p:nvGraphicFramePr>
        <p:xfrm>
          <a:off x="467544" y="1181894"/>
          <a:ext cx="7776864" cy="443874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979712" y="5805264"/>
            <a:ext cx="3744416" cy="246221"/>
          </a:xfrm>
          <a:prstGeom prst="rect">
            <a:avLst/>
          </a:prstGeom>
          <a:noFill/>
        </p:spPr>
        <p:txBody>
          <a:bodyPr wrap="square" rtlCol="0">
            <a:spAutoFit/>
          </a:bodyPr>
          <a:lstStyle/>
          <a:p>
            <a:pPr algn="ctr" defTabSz="914400" fontAlgn="base">
              <a:spcBef>
                <a:spcPct val="0"/>
              </a:spcBef>
              <a:spcAft>
                <a:spcPct val="0"/>
              </a:spcAft>
            </a:pPr>
            <a:r>
              <a:rPr lang="en-GB" sz="1000" dirty="0" smtClean="0">
                <a:solidFill>
                  <a:srgbClr val="000000"/>
                </a:solidFill>
                <a:ea typeface="ＭＳ Ｐゴシック" pitchFamily="34" charset="-128"/>
              </a:rPr>
              <a:t>Data from </a:t>
            </a:r>
            <a:r>
              <a:rPr lang="en-GB" sz="1000" i="1" dirty="0" smtClean="0">
                <a:solidFill>
                  <a:srgbClr val="000000"/>
                </a:solidFill>
                <a:ea typeface="ＭＳ Ｐゴシック" pitchFamily="34" charset="-128"/>
              </a:rPr>
              <a:t>The Teachers’ Report </a:t>
            </a:r>
            <a:r>
              <a:rPr lang="en-GB" sz="1000" dirty="0" smtClean="0">
                <a:solidFill>
                  <a:srgbClr val="000000"/>
                </a:solidFill>
                <a:ea typeface="ＭＳ Ｐゴシック" pitchFamily="34" charset="-128"/>
              </a:rPr>
              <a:t>(2014)</a:t>
            </a:r>
            <a:endParaRPr lang="en-GB" sz="1000" dirty="0">
              <a:solidFill>
                <a:srgbClr val="000000"/>
              </a:solidFill>
              <a:ea typeface="ＭＳ Ｐゴシック" pitchFamily="34" charset="-128"/>
            </a:endParaRPr>
          </a:p>
        </p:txBody>
      </p:sp>
    </p:spTree>
    <p:extLst>
      <p:ext uri="{BB962C8B-B14F-4D97-AF65-F5344CB8AC3E}">
        <p14:creationId xmlns:p14="http://schemas.microsoft.com/office/powerpoint/2010/main" val="3563769308"/>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3528" y="44450"/>
            <a:ext cx="8229600" cy="1143000"/>
          </a:xfrm>
        </p:spPr>
        <p:txBody>
          <a:bodyPr/>
          <a:lstStyle/>
          <a:p>
            <a:pPr algn="l">
              <a:defRPr/>
            </a:pPr>
            <a:r>
              <a:rPr lang="en-GB" sz="3200" b="1" dirty="0" smtClean="0">
                <a:solidFill>
                  <a:srgbClr val="CD0920"/>
                </a:solidFill>
              </a:rPr>
              <a:t>What does it look like?</a:t>
            </a:r>
          </a:p>
        </p:txBody>
      </p:sp>
      <p:graphicFrame>
        <p:nvGraphicFramePr>
          <p:cNvPr id="2" name="Object 1"/>
          <p:cNvGraphicFramePr>
            <a:graphicFrameLocks/>
          </p:cNvGraphicFramePr>
          <p:nvPr>
            <p:extLst>
              <p:ext uri="{D42A27DB-BD31-4B8C-83A1-F6EECF244321}">
                <p14:modId xmlns:p14="http://schemas.microsoft.com/office/powerpoint/2010/main" val="526490289"/>
              </p:ext>
            </p:extLst>
          </p:nvPr>
        </p:nvGraphicFramePr>
        <p:xfrm>
          <a:off x="251520" y="976407"/>
          <a:ext cx="7920880" cy="45971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07704" y="5559043"/>
            <a:ext cx="2304256" cy="246221"/>
          </a:xfrm>
          <a:prstGeom prst="rect">
            <a:avLst/>
          </a:prstGeom>
          <a:noFill/>
        </p:spPr>
        <p:txBody>
          <a:bodyPr wrap="square" rtlCol="0">
            <a:spAutoFit/>
          </a:bodyPr>
          <a:lstStyle/>
          <a:p>
            <a:pPr defTabSz="914400" fontAlgn="base">
              <a:spcBef>
                <a:spcPct val="0"/>
              </a:spcBef>
              <a:spcAft>
                <a:spcPct val="0"/>
              </a:spcAft>
            </a:pPr>
            <a:r>
              <a:rPr lang="en-GB" sz="1000" dirty="0" smtClean="0">
                <a:solidFill>
                  <a:srgbClr val="000000"/>
                </a:solidFill>
                <a:ea typeface="ＭＳ Ｐゴシック" pitchFamily="34" charset="-128"/>
              </a:rPr>
              <a:t>Data from </a:t>
            </a:r>
            <a:r>
              <a:rPr lang="en-GB" sz="1000" i="1" dirty="0" smtClean="0">
                <a:solidFill>
                  <a:srgbClr val="000000"/>
                </a:solidFill>
                <a:ea typeface="ＭＳ Ｐゴシック" pitchFamily="34" charset="-128"/>
              </a:rPr>
              <a:t>The School Report </a:t>
            </a:r>
            <a:r>
              <a:rPr lang="en-GB" sz="1000" dirty="0" smtClean="0">
                <a:solidFill>
                  <a:srgbClr val="000000"/>
                </a:solidFill>
                <a:ea typeface="ＭＳ Ｐゴシック" pitchFamily="34" charset="-128"/>
              </a:rPr>
              <a:t>(2012)</a:t>
            </a:r>
            <a:endParaRPr lang="en-GB" sz="1000" dirty="0">
              <a:solidFill>
                <a:srgbClr val="000000"/>
              </a:solidFill>
              <a:ea typeface="ＭＳ Ｐゴシック" pitchFamily="34" charset="-128"/>
            </a:endParaRPr>
          </a:p>
        </p:txBody>
      </p:sp>
    </p:spTree>
    <p:extLst>
      <p:ext uri="{BB962C8B-B14F-4D97-AF65-F5344CB8AC3E}">
        <p14:creationId xmlns:p14="http://schemas.microsoft.com/office/powerpoint/2010/main" val="1230388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Stonewall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onewall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tonewall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Stonewall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sz="2000" dirty="0"/>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Stonewall_PP_Template.potx</Template>
  <TotalTime>697</TotalTime>
  <Words>7029</Words>
  <Application>Microsoft Office PowerPoint</Application>
  <PresentationFormat>On-screen Show (4:3)</PresentationFormat>
  <Paragraphs>483</Paragraphs>
  <Slides>48</Slides>
  <Notes>45</Notes>
  <HiddenSlides>0</HiddenSlides>
  <MMClips>0</MMClip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Stonewall_PP_Template</vt:lpstr>
      <vt:lpstr>Default Design</vt:lpstr>
      <vt:lpstr>1_Stonewall_PP_Template</vt:lpstr>
      <vt:lpstr>2_Stonewall_PP_Template</vt:lpstr>
      <vt:lpstr>3_Stonewall_PP_Template</vt:lpstr>
      <vt:lpstr>1_Default Design</vt:lpstr>
      <vt:lpstr>PowerPoint Presentation</vt:lpstr>
      <vt:lpstr>PowerPoint Presentation</vt:lpstr>
      <vt:lpstr>PowerPoint Presentation</vt:lpstr>
      <vt:lpstr>PowerPoint Presentation</vt:lpstr>
      <vt:lpstr>Homophobic, biphobic and transphobic bullying in schools </vt:lpstr>
      <vt:lpstr>PowerPoint Presentation</vt:lpstr>
      <vt:lpstr>PowerPoint Presentation</vt:lpstr>
      <vt:lpstr>PowerPoint Presentation</vt:lpstr>
      <vt:lpstr>What does it look like?</vt:lpstr>
      <vt:lpstr>What does it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practice</vt:lpstr>
      <vt:lpstr>PowerPoint Presentation</vt:lpstr>
      <vt:lpstr>Resources to tackle homophobic language</vt:lpstr>
      <vt:lpstr>Dealing with tough issues</vt:lpstr>
      <vt:lpstr>In practice</vt:lpstr>
      <vt:lpstr>Showcasing LGBT role models</vt:lpstr>
      <vt:lpstr>Stonewall role models</vt:lpstr>
      <vt:lpstr>Student-led initiatives</vt:lpstr>
      <vt:lpstr>PowerPoint Presentation</vt:lpstr>
      <vt:lpstr>PowerPoint Presentation</vt:lpstr>
      <vt:lpstr>PowerPoint Presentation</vt:lpstr>
      <vt:lpstr>What each chapter covers</vt:lpstr>
      <vt:lpstr>The Wall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Chilcott</dc:creator>
  <cp:lastModifiedBy>WHITFIELD, Joyce</cp:lastModifiedBy>
  <cp:revision>64</cp:revision>
  <cp:lastPrinted>2015-10-07T15:36:20Z</cp:lastPrinted>
  <dcterms:created xsi:type="dcterms:W3CDTF">2015-07-08T21:54:27Z</dcterms:created>
  <dcterms:modified xsi:type="dcterms:W3CDTF">2015-11-12T14:25:17Z</dcterms:modified>
</cp:coreProperties>
</file>