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59" r:id="rId6"/>
    <p:sldId id="261" r:id="rId7"/>
    <p:sldId id="264" r:id="rId8"/>
    <p:sldId id="265" r:id="rId9"/>
    <p:sldId id="274" r:id="rId10"/>
    <p:sldId id="275" r:id="rId11"/>
    <p:sldId id="276" r:id="rId12"/>
    <p:sldId id="277" r:id="rId13"/>
    <p:sldId id="278" r:id="rId14"/>
    <p:sldId id="279" r:id="rId15"/>
    <p:sldId id="269" r:id="rId16"/>
    <p:sldId id="285"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9AB29-F79A-41CE-BACF-475590CD6F7C}" v="85" dt="2020-05-27T18:23:17.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50" autoAdjust="0"/>
  </p:normalViewPr>
  <p:slideViewPr>
    <p:cSldViewPr snapToGrid="0">
      <p:cViewPr>
        <p:scale>
          <a:sx n="86" d="100"/>
          <a:sy n="86" d="100"/>
        </p:scale>
        <p:origin x="43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39D94-27DB-4F20-A0D9-729B0AA242F0}" type="datetimeFigureOut">
              <a:rPr lang="en-GB" smtClean="0"/>
              <a:t>02/06/2020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A0579-6C16-41FE-BD4F-2B8BC21EB344}" type="slidenum">
              <a:rPr lang="en-GB" smtClean="0"/>
              <a:t>‹#›</a:t>
            </a:fld>
            <a:endParaRPr lang="en-GB"/>
          </a:p>
        </p:txBody>
      </p:sp>
    </p:spTree>
    <p:extLst>
      <p:ext uri="{BB962C8B-B14F-4D97-AF65-F5344CB8AC3E}">
        <p14:creationId xmlns:p14="http://schemas.microsoft.com/office/powerpoint/2010/main" val="190141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x3BJrOHrrT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Adapting – try to draw out the positives that resulted from the changes – that may even be ‘being still’ and appreciating what we have – </a:t>
            </a:r>
          </a:p>
          <a:p>
            <a:r>
              <a:rPr lang="en-GB" dirty="0"/>
              <a:t>Might be worth playing this short </a:t>
            </a:r>
          </a:p>
          <a:p>
            <a:r>
              <a:rPr lang="en-GB" dirty="0" err="1"/>
              <a:t>youtube</a:t>
            </a:r>
            <a:r>
              <a:rPr lang="en-GB" dirty="0"/>
              <a:t> video – Lockdown  fairy tale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https://youtu.be/x3BJrOHrrTE</a:t>
            </a:r>
            <a:endParaRPr lang="en-GB"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EA0579-6C16-41FE-BD4F-2B8BC21EB344}" type="slidenum">
              <a:rPr lang="en-GB" smtClean="0"/>
              <a:t>2</a:t>
            </a:fld>
            <a:endParaRPr lang="en-GB"/>
          </a:p>
        </p:txBody>
      </p:sp>
    </p:spTree>
    <p:extLst>
      <p:ext uri="{BB962C8B-B14F-4D97-AF65-F5344CB8AC3E}">
        <p14:creationId xmlns:p14="http://schemas.microsoft.com/office/powerpoint/2010/main" val="186562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Resilience is the ability to bounce back from stress, challenge, tragedy, trauma or adversity. </a:t>
            </a:r>
          </a:p>
          <a:p>
            <a:r>
              <a:rPr lang="en-GB" dirty="0"/>
              <a:t>When children are resilient, they are braver and more curious, which means they will go looking for new opportunities, new possibilities, which of course will mean transitioning from a place of comfort to a place of uncertainty. Resilient children are more adaptable, and more flexible so have greater ability to bend and not break. Adaptability and flexibility are important skills to have when dealing with transitions and change. </a:t>
            </a:r>
          </a:p>
          <a:p>
            <a:r>
              <a:rPr lang="en-GB" dirty="0"/>
              <a:t>One of the traits of a child who lacks resilience is a tendency to behave like a victim.  </a:t>
            </a:r>
          </a:p>
          <a:p>
            <a:r>
              <a:rPr lang="en-GB" dirty="0"/>
              <a:t> Now of course, there are genuine victims in life. Daily we are aware of people falling victim to the Coronavirus. However, when we talk about behaving like a victim when we teach SUMO, we are referring to those children who refuse to accept responsibility for their own actions. For example, where two children are equally affected by the Coronavirus, but one takes responsibility for maintaining a positive outlook and to keep active and busy, the other adopts a victim mentality and seeks to blame the virus or others and find excuses rather than take some positive action. </a:t>
            </a:r>
          </a:p>
        </p:txBody>
      </p:sp>
      <p:sp>
        <p:nvSpPr>
          <p:cNvPr id="4" name="Slide Number Placeholder 3"/>
          <p:cNvSpPr>
            <a:spLocks noGrp="1"/>
          </p:cNvSpPr>
          <p:nvPr>
            <p:ph type="sldNum" sz="quarter" idx="5"/>
          </p:nvPr>
        </p:nvSpPr>
        <p:spPr/>
        <p:txBody>
          <a:bodyPr/>
          <a:lstStyle/>
          <a:p>
            <a:fld id="{ABEA0579-6C16-41FE-BD4F-2B8BC21EB344}" type="slidenum">
              <a:rPr lang="en-GB" smtClean="0"/>
              <a:t>5</a:t>
            </a:fld>
            <a:endParaRPr lang="en-GB"/>
          </a:p>
        </p:txBody>
      </p:sp>
    </p:spTree>
    <p:extLst>
      <p:ext uri="{BB962C8B-B14F-4D97-AF65-F5344CB8AC3E}">
        <p14:creationId xmlns:p14="http://schemas.microsoft.com/office/powerpoint/2010/main" val="284249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children thrive on the predictability of daily routines. They get used to people, places and favourite activities and change requires them to expend a lot of effort, not only physically, but emotionally, socially, and cognitively. The Coronavirus crisis has meant they have had to quickly come to terms with huge changes to their lives.  </a:t>
            </a:r>
          </a:p>
          <a:p>
            <a:r>
              <a:rPr lang="en-GB" dirty="0"/>
              <a:t> Even children who are usually able to deal comfortably with change are likely to be experiencing some challenges given the scale and speed of the changes in their lives. </a:t>
            </a:r>
          </a:p>
          <a:p>
            <a:r>
              <a:rPr lang="en-GB" dirty="0"/>
              <a:t> Change can improve our resilience – change we have little control over means we have to find ways to adapt….this in turn helps create resilience now and in the future. It may a bit of a ‘bumpy – ride’ at first – as change can be difficulty.</a:t>
            </a:r>
          </a:p>
          <a:p>
            <a:r>
              <a:rPr lang="en-GB" dirty="0"/>
              <a:t>The positive characteristics  shown here – show the ability for a person to adapt…see failure as a chance to learn – to work at something – to work through the problem….</a:t>
            </a:r>
          </a:p>
        </p:txBody>
      </p:sp>
      <p:sp>
        <p:nvSpPr>
          <p:cNvPr id="4" name="Slide Number Placeholder 3"/>
          <p:cNvSpPr>
            <a:spLocks noGrp="1"/>
          </p:cNvSpPr>
          <p:nvPr>
            <p:ph type="sldNum" sz="quarter" idx="5"/>
          </p:nvPr>
        </p:nvSpPr>
        <p:spPr/>
        <p:txBody>
          <a:bodyPr/>
          <a:lstStyle/>
          <a:p>
            <a:fld id="{ABEA0579-6C16-41FE-BD4F-2B8BC21EB344}" type="slidenum">
              <a:rPr lang="en-GB" smtClean="0"/>
              <a:t>6</a:t>
            </a:fld>
            <a:endParaRPr lang="en-GB"/>
          </a:p>
        </p:txBody>
      </p:sp>
    </p:spTree>
    <p:extLst>
      <p:ext uri="{BB962C8B-B14F-4D97-AF65-F5344CB8AC3E}">
        <p14:creationId xmlns:p14="http://schemas.microsoft.com/office/powerpoint/2010/main" val="222512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way she has found a way to use her awful experience and disfigurement  as a way to promote good and influence others. Think about how much we are obsessed by looks – how people see us – could you do what she has done?</a:t>
            </a:r>
          </a:p>
          <a:p>
            <a:r>
              <a:rPr lang="en-GB" dirty="0"/>
              <a:t>That shows amazing resilience.</a:t>
            </a:r>
          </a:p>
          <a:p>
            <a:endParaRPr lang="en-GB" dirty="0"/>
          </a:p>
        </p:txBody>
      </p:sp>
      <p:sp>
        <p:nvSpPr>
          <p:cNvPr id="4" name="Slide Number Placeholder 3"/>
          <p:cNvSpPr>
            <a:spLocks noGrp="1"/>
          </p:cNvSpPr>
          <p:nvPr>
            <p:ph type="sldNum" sz="quarter" idx="5"/>
          </p:nvPr>
        </p:nvSpPr>
        <p:spPr/>
        <p:txBody>
          <a:bodyPr/>
          <a:lstStyle/>
          <a:p>
            <a:fld id="{ABEA0579-6C16-41FE-BD4F-2B8BC21EB344}" type="slidenum">
              <a:rPr lang="en-GB" smtClean="0"/>
              <a:t>9</a:t>
            </a:fld>
            <a:endParaRPr lang="en-GB"/>
          </a:p>
        </p:txBody>
      </p:sp>
    </p:spTree>
    <p:extLst>
      <p:ext uri="{BB962C8B-B14F-4D97-AF65-F5344CB8AC3E}">
        <p14:creationId xmlns:p14="http://schemas.microsoft.com/office/powerpoint/2010/main" val="358023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 K Rowling overcame extreme personal hardship…..and now is a wealthy, influential woman.</a:t>
            </a:r>
          </a:p>
        </p:txBody>
      </p:sp>
      <p:sp>
        <p:nvSpPr>
          <p:cNvPr id="4" name="Slide Number Placeholder 3"/>
          <p:cNvSpPr>
            <a:spLocks noGrp="1"/>
          </p:cNvSpPr>
          <p:nvPr>
            <p:ph type="sldNum" sz="quarter" idx="5"/>
          </p:nvPr>
        </p:nvSpPr>
        <p:spPr/>
        <p:txBody>
          <a:bodyPr/>
          <a:lstStyle/>
          <a:p>
            <a:fld id="{ABEA0579-6C16-41FE-BD4F-2B8BC21EB344}" type="slidenum">
              <a:rPr lang="en-GB" smtClean="0"/>
              <a:t>10</a:t>
            </a:fld>
            <a:endParaRPr lang="en-GB"/>
          </a:p>
        </p:txBody>
      </p:sp>
    </p:spTree>
    <p:extLst>
      <p:ext uri="{BB962C8B-B14F-4D97-AF65-F5344CB8AC3E}">
        <p14:creationId xmlns:p14="http://schemas.microsoft.com/office/powerpoint/2010/main" val="403747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 Farah – came as an immigrant – no money – no job…..now a multiple gold medal winner – </a:t>
            </a:r>
          </a:p>
        </p:txBody>
      </p:sp>
      <p:sp>
        <p:nvSpPr>
          <p:cNvPr id="4" name="Slide Number Placeholder 3"/>
          <p:cNvSpPr>
            <a:spLocks noGrp="1"/>
          </p:cNvSpPr>
          <p:nvPr>
            <p:ph type="sldNum" sz="quarter" idx="5"/>
          </p:nvPr>
        </p:nvSpPr>
        <p:spPr/>
        <p:txBody>
          <a:bodyPr/>
          <a:lstStyle/>
          <a:p>
            <a:fld id="{ABEA0579-6C16-41FE-BD4F-2B8BC21EB344}" type="slidenum">
              <a:rPr lang="en-GB" smtClean="0"/>
              <a:t>12</a:t>
            </a:fld>
            <a:endParaRPr lang="en-GB"/>
          </a:p>
        </p:txBody>
      </p:sp>
    </p:spTree>
    <p:extLst>
      <p:ext uri="{BB962C8B-B14F-4D97-AF65-F5344CB8AC3E}">
        <p14:creationId xmlns:p14="http://schemas.microsoft.com/office/powerpoint/2010/main" val="140663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them of the social norm discussion and the news – how we focus on the bad – try to see the positive in things.</a:t>
            </a:r>
          </a:p>
          <a:p>
            <a:r>
              <a:rPr lang="en-GB" dirty="0"/>
              <a:t>Resilient </a:t>
            </a:r>
            <a:r>
              <a:rPr lang="en-GB" dirty="0" err="1"/>
              <a:t>peolpe</a:t>
            </a:r>
            <a:r>
              <a:rPr lang="en-GB" dirty="0"/>
              <a:t> see failure as  a way to improve – a learning mechanism. </a:t>
            </a:r>
          </a:p>
        </p:txBody>
      </p:sp>
      <p:sp>
        <p:nvSpPr>
          <p:cNvPr id="4" name="Slide Number Placeholder 3"/>
          <p:cNvSpPr>
            <a:spLocks noGrp="1"/>
          </p:cNvSpPr>
          <p:nvPr>
            <p:ph type="sldNum" sz="quarter" idx="5"/>
          </p:nvPr>
        </p:nvSpPr>
        <p:spPr/>
        <p:txBody>
          <a:bodyPr/>
          <a:lstStyle/>
          <a:p>
            <a:fld id="{ABEA0579-6C16-41FE-BD4F-2B8BC21EB344}" type="slidenum">
              <a:rPr lang="en-GB" smtClean="0"/>
              <a:t>15</a:t>
            </a:fld>
            <a:endParaRPr lang="en-GB"/>
          </a:p>
        </p:txBody>
      </p:sp>
    </p:spTree>
    <p:extLst>
      <p:ext uri="{BB962C8B-B14F-4D97-AF65-F5344CB8AC3E}">
        <p14:creationId xmlns:p14="http://schemas.microsoft.com/office/powerpoint/2010/main" val="123733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DA10-9243-41D8-8630-ADF671474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78503F-BBD1-417C-B527-A79007858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76637-7640-4DC2-A86C-EA47BAA9A88D}"/>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5" name="Footer Placeholder 4">
            <a:extLst>
              <a:ext uri="{FF2B5EF4-FFF2-40B4-BE49-F238E27FC236}">
                <a16:creationId xmlns:a16="http://schemas.microsoft.com/office/drawing/2014/main" id="{C7322178-7D16-48A1-8D5B-1945C49524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154F71-90CF-4132-945F-65E6F99B198F}"/>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370203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705B-E088-42B3-BBA0-0B3F1AE4E8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E6FEA3-B101-4826-85B1-55FA969FC6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9FFFB-2202-4DDA-B738-220AA559724B}"/>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5" name="Footer Placeholder 4">
            <a:extLst>
              <a:ext uri="{FF2B5EF4-FFF2-40B4-BE49-F238E27FC236}">
                <a16:creationId xmlns:a16="http://schemas.microsoft.com/office/drawing/2014/main" id="{1E64FA49-32AF-485B-BA50-3F95FF9D3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D4F96B-D777-4BCA-A852-73D1D9ACBEF0}"/>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379192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8147A-EDE5-47A6-81A6-9A54819360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20E9E0-F270-4E30-B196-E3D5D874E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3C0FC0-2DFD-4D20-BFE5-A2340D8684C9}"/>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5" name="Footer Placeholder 4">
            <a:extLst>
              <a:ext uri="{FF2B5EF4-FFF2-40B4-BE49-F238E27FC236}">
                <a16:creationId xmlns:a16="http://schemas.microsoft.com/office/drawing/2014/main" id="{28906C4B-97DF-4553-BB46-6AD989A4B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D83C0-B35A-46BB-A63B-195975F83418}"/>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366565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AA4F69-CB41-4198-BCEE-9E03405A6613}"/>
              </a:ext>
            </a:extLst>
          </p:cNvPr>
          <p:cNvSpPr>
            <a:spLocks noGrp="1"/>
          </p:cNvSpPr>
          <p:nvPr>
            <p:ph type="dt" sz="half" idx="10"/>
          </p:nvPr>
        </p:nvSpPr>
        <p:spPr/>
        <p:txBody>
          <a:bodyPr/>
          <a:lstStyle>
            <a:lvl1pPr>
              <a:defRPr/>
            </a:lvl1pPr>
          </a:lstStyle>
          <a:p>
            <a:pPr>
              <a:defRPr/>
            </a:pPr>
            <a:fld id="{36CFADD5-2997-4B83-ADD3-8384043402B0}" type="datetime1">
              <a:rPr lang="en-US" altLang="en-US"/>
              <a:pPr>
                <a:defRPr/>
              </a:pPr>
              <a:t>6/2/2020</a:t>
            </a:fld>
            <a:endParaRPr lang="en-US" altLang="en-US"/>
          </a:p>
        </p:txBody>
      </p:sp>
      <p:sp>
        <p:nvSpPr>
          <p:cNvPr id="5" name="Footer Placeholder 4">
            <a:extLst>
              <a:ext uri="{FF2B5EF4-FFF2-40B4-BE49-F238E27FC236}">
                <a16:creationId xmlns:a16="http://schemas.microsoft.com/office/drawing/2014/main" id="{205CDB61-A03D-4C94-98C0-CC59E26E47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E1980A-CF66-4CE9-8A62-C57B3B48A264}"/>
              </a:ext>
            </a:extLst>
          </p:cNvPr>
          <p:cNvSpPr>
            <a:spLocks noGrp="1"/>
          </p:cNvSpPr>
          <p:nvPr>
            <p:ph type="sldNum" sz="quarter" idx="12"/>
          </p:nvPr>
        </p:nvSpPr>
        <p:spPr/>
        <p:txBody>
          <a:bodyPr/>
          <a:lstStyle>
            <a:lvl1pPr>
              <a:defRPr/>
            </a:lvl1pPr>
          </a:lstStyle>
          <a:p>
            <a:pPr>
              <a:defRPr/>
            </a:pPr>
            <a:fld id="{40C8228E-DA75-41E6-B9D0-505E6F8C842E}" type="slidenum">
              <a:rPr lang="en-US" altLang="en-US"/>
              <a:pPr>
                <a:defRPr/>
              </a:pPr>
              <a:t>‹#›</a:t>
            </a:fld>
            <a:endParaRPr lang="en-US" altLang="en-US"/>
          </a:p>
        </p:txBody>
      </p:sp>
    </p:spTree>
    <p:extLst>
      <p:ext uri="{BB962C8B-B14F-4D97-AF65-F5344CB8AC3E}">
        <p14:creationId xmlns:p14="http://schemas.microsoft.com/office/powerpoint/2010/main" val="199844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07D1DB-B137-4C6E-A30F-2F32153B1426}"/>
              </a:ext>
            </a:extLst>
          </p:cNvPr>
          <p:cNvSpPr>
            <a:spLocks noGrp="1"/>
          </p:cNvSpPr>
          <p:nvPr>
            <p:ph type="dt" sz="half" idx="10"/>
          </p:nvPr>
        </p:nvSpPr>
        <p:spPr/>
        <p:txBody>
          <a:bodyPr/>
          <a:lstStyle>
            <a:lvl1pPr>
              <a:defRPr/>
            </a:lvl1pPr>
          </a:lstStyle>
          <a:p>
            <a:pPr>
              <a:defRPr/>
            </a:pPr>
            <a:fld id="{965E8E85-1B78-474D-B215-D9E663F54F43}" type="datetime1">
              <a:rPr lang="en-US" altLang="en-US"/>
              <a:pPr>
                <a:defRPr/>
              </a:pPr>
              <a:t>6/2/2020</a:t>
            </a:fld>
            <a:endParaRPr lang="en-US" altLang="en-US"/>
          </a:p>
        </p:txBody>
      </p:sp>
      <p:sp>
        <p:nvSpPr>
          <p:cNvPr id="5" name="Footer Placeholder 4">
            <a:extLst>
              <a:ext uri="{FF2B5EF4-FFF2-40B4-BE49-F238E27FC236}">
                <a16:creationId xmlns:a16="http://schemas.microsoft.com/office/drawing/2014/main" id="{6879FC20-2D94-4617-8EFD-8798B0D742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50EE53-2148-4D0C-84BD-8086F77A3868}"/>
              </a:ext>
            </a:extLst>
          </p:cNvPr>
          <p:cNvSpPr>
            <a:spLocks noGrp="1"/>
          </p:cNvSpPr>
          <p:nvPr>
            <p:ph type="sldNum" sz="quarter" idx="12"/>
          </p:nvPr>
        </p:nvSpPr>
        <p:spPr/>
        <p:txBody>
          <a:bodyPr/>
          <a:lstStyle>
            <a:lvl1pPr>
              <a:defRPr/>
            </a:lvl1pPr>
          </a:lstStyle>
          <a:p>
            <a:pPr>
              <a:defRPr/>
            </a:pPr>
            <a:fld id="{69A30472-6C6C-41CA-A80E-3676F1EC8E59}" type="slidenum">
              <a:rPr lang="en-US" altLang="en-US"/>
              <a:pPr>
                <a:defRPr/>
              </a:pPr>
              <a:t>‹#›</a:t>
            </a:fld>
            <a:endParaRPr lang="en-US" altLang="en-US"/>
          </a:p>
        </p:txBody>
      </p:sp>
    </p:spTree>
    <p:extLst>
      <p:ext uri="{BB962C8B-B14F-4D97-AF65-F5344CB8AC3E}">
        <p14:creationId xmlns:p14="http://schemas.microsoft.com/office/powerpoint/2010/main" val="227864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679BAD-682F-4A7C-BBD7-C9C2B7698AF4}"/>
              </a:ext>
            </a:extLst>
          </p:cNvPr>
          <p:cNvSpPr>
            <a:spLocks noGrp="1"/>
          </p:cNvSpPr>
          <p:nvPr>
            <p:ph type="dt" sz="half" idx="10"/>
          </p:nvPr>
        </p:nvSpPr>
        <p:spPr/>
        <p:txBody>
          <a:bodyPr/>
          <a:lstStyle>
            <a:lvl1pPr>
              <a:defRPr/>
            </a:lvl1pPr>
          </a:lstStyle>
          <a:p>
            <a:pPr>
              <a:defRPr/>
            </a:pPr>
            <a:fld id="{5B895906-F2E9-4FB7-89BB-BB327BB3EF88}" type="datetime1">
              <a:rPr lang="en-US" altLang="en-US"/>
              <a:pPr>
                <a:defRPr/>
              </a:pPr>
              <a:t>6/2/2020</a:t>
            </a:fld>
            <a:endParaRPr lang="en-US" altLang="en-US"/>
          </a:p>
        </p:txBody>
      </p:sp>
      <p:sp>
        <p:nvSpPr>
          <p:cNvPr id="5" name="Footer Placeholder 4">
            <a:extLst>
              <a:ext uri="{FF2B5EF4-FFF2-40B4-BE49-F238E27FC236}">
                <a16:creationId xmlns:a16="http://schemas.microsoft.com/office/drawing/2014/main" id="{7D881D53-9023-4C93-A6A3-BD68EB133E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AF56CC-D639-49D1-9B3A-385DFE34570F}"/>
              </a:ext>
            </a:extLst>
          </p:cNvPr>
          <p:cNvSpPr>
            <a:spLocks noGrp="1"/>
          </p:cNvSpPr>
          <p:nvPr>
            <p:ph type="sldNum" sz="quarter" idx="12"/>
          </p:nvPr>
        </p:nvSpPr>
        <p:spPr/>
        <p:txBody>
          <a:bodyPr/>
          <a:lstStyle>
            <a:lvl1pPr>
              <a:defRPr/>
            </a:lvl1pPr>
          </a:lstStyle>
          <a:p>
            <a:pPr>
              <a:defRPr/>
            </a:pPr>
            <a:fld id="{50F3D524-E35E-4724-8CEF-E4B1D19C7081}" type="slidenum">
              <a:rPr lang="en-US" altLang="en-US"/>
              <a:pPr>
                <a:defRPr/>
              </a:pPr>
              <a:t>‹#›</a:t>
            </a:fld>
            <a:endParaRPr lang="en-US" altLang="en-US"/>
          </a:p>
        </p:txBody>
      </p:sp>
    </p:spTree>
    <p:extLst>
      <p:ext uri="{BB962C8B-B14F-4D97-AF65-F5344CB8AC3E}">
        <p14:creationId xmlns:p14="http://schemas.microsoft.com/office/powerpoint/2010/main" val="71723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397308F-3515-44C2-B451-248BDD552E83}"/>
              </a:ext>
            </a:extLst>
          </p:cNvPr>
          <p:cNvSpPr>
            <a:spLocks noGrp="1"/>
          </p:cNvSpPr>
          <p:nvPr>
            <p:ph type="dt" sz="half" idx="10"/>
          </p:nvPr>
        </p:nvSpPr>
        <p:spPr/>
        <p:txBody>
          <a:bodyPr/>
          <a:lstStyle>
            <a:lvl1pPr>
              <a:defRPr/>
            </a:lvl1pPr>
          </a:lstStyle>
          <a:p>
            <a:pPr>
              <a:defRPr/>
            </a:pPr>
            <a:fld id="{7BBB083F-0231-4D4E-8031-CF68071583F0}" type="datetime1">
              <a:rPr lang="en-US" altLang="en-US"/>
              <a:pPr>
                <a:defRPr/>
              </a:pPr>
              <a:t>6/2/2020</a:t>
            </a:fld>
            <a:endParaRPr lang="en-US" altLang="en-US"/>
          </a:p>
        </p:txBody>
      </p:sp>
      <p:sp>
        <p:nvSpPr>
          <p:cNvPr id="6" name="Footer Placeholder 4">
            <a:extLst>
              <a:ext uri="{FF2B5EF4-FFF2-40B4-BE49-F238E27FC236}">
                <a16:creationId xmlns:a16="http://schemas.microsoft.com/office/drawing/2014/main" id="{1D8B2909-5FC2-4293-927F-FCA28EB015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16CEA4-4DC5-4D10-9065-7D931A8AB63D}"/>
              </a:ext>
            </a:extLst>
          </p:cNvPr>
          <p:cNvSpPr>
            <a:spLocks noGrp="1"/>
          </p:cNvSpPr>
          <p:nvPr>
            <p:ph type="sldNum" sz="quarter" idx="12"/>
          </p:nvPr>
        </p:nvSpPr>
        <p:spPr/>
        <p:txBody>
          <a:bodyPr/>
          <a:lstStyle>
            <a:lvl1pPr>
              <a:defRPr/>
            </a:lvl1pPr>
          </a:lstStyle>
          <a:p>
            <a:pPr>
              <a:defRPr/>
            </a:pPr>
            <a:fld id="{AE8B6751-792D-4C6E-AC7E-0C74E32C45F3}" type="slidenum">
              <a:rPr lang="en-US" altLang="en-US"/>
              <a:pPr>
                <a:defRPr/>
              </a:pPr>
              <a:t>‹#›</a:t>
            </a:fld>
            <a:endParaRPr lang="en-US" altLang="en-US"/>
          </a:p>
        </p:txBody>
      </p:sp>
    </p:spTree>
    <p:extLst>
      <p:ext uri="{BB962C8B-B14F-4D97-AF65-F5344CB8AC3E}">
        <p14:creationId xmlns:p14="http://schemas.microsoft.com/office/powerpoint/2010/main" val="316042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C7DDFB8-66D9-46E6-9CA6-607A533CC5C0}"/>
              </a:ext>
            </a:extLst>
          </p:cNvPr>
          <p:cNvSpPr>
            <a:spLocks noGrp="1"/>
          </p:cNvSpPr>
          <p:nvPr>
            <p:ph type="dt" sz="half" idx="10"/>
          </p:nvPr>
        </p:nvSpPr>
        <p:spPr/>
        <p:txBody>
          <a:bodyPr/>
          <a:lstStyle>
            <a:lvl1pPr>
              <a:defRPr/>
            </a:lvl1pPr>
          </a:lstStyle>
          <a:p>
            <a:pPr>
              <a:defRPr/>
            </a:pPr>
            <a:fld id="{336667B8-F090-410A-B33D-7246F781CEA2}" type="datetime1">
              <a:rPr lang="en-US" altLang="en-US"/>
              <a:pPr>
                <a:defRPr/>
              </a:pPr>
              <a:t>6/2/2020</a:t>
            </a:fld>
            <a:endParaRPr lang="en-US" altLang="en-US"/>
          </a:p>
        </p:txBody>
      </p:sp>
      <p:sp>
        <p:nvSpPr>
          <p:cNvPr id="8" name="Footer Placeholder 4">
            <a:extLst>
              <a:ext uri="{FF2B5EF4-FFF2-40B4-BE49-F238E27FC236}">
                <a16:creationId xmlns:a16="http://schemas.microsoft.com/office/drawing/2014/main" id="{257F6F48-D039-47AE-918A-15C426E0C6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B5A13E-4ED4-4D75-B865-DF9A0943CD9D}"/>
              </a:ext>
            </a:extLst>
          </p:cNvPr>
          <p:cNvSpPr>
            <a:spLocks noGrp="1"/>
          </p:cNvSpPr>
          <p:nvPr>
            <p:ph type="sldNum" sz="quarter" idx="12"/>
          </p:nvPr>
        </p:nvSpPr>
        <p:spPr/>
        <p:txBody>
          <a:bodyPr/>
          <a:lstStyle>
            <a:lvl1pPr>
              <a:defRPr/>
            </a:lvl1pPr>
          </a:lstStyle>
          <a:p>
            <a:pPr>
              <a:defRPr/>
            </a:pPr>
            <a:fld id="{F47D1AD5-3AB2-48A0-918B-FB0B1B75424B}" type="slidenum">
              <a:rPr lang="en-US" altLang="en-US"/>
              <a:pPr>
                <a:defRPr/>
              </a:pPr>
              <a:t>‹#›</a:t>
            </a:fld>
            <a:endParaRPr lang="en-US" altLang="en-US"/>
          </a:p>
        </p:txBody>
      </p:sp>
    </p:spTree>
    <p:extLst>
      <p:ext uri="{BB962C8B-B14F-4D97-AF65-F5344CB8AC3E}">
        <p14:creationId xmlns:p14="http://schemas.microsoft.com/office/powerpoint/2010/main" val="2837873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8EB10B1-F305-4F3C-BC14-F353EE346F2D}"/>
              </a:ext>
            </a:extLst>
          </p:cNvPr>
          <p:cNvSpPr>
            <a:spLocks noGrp="1"/>
          </p:cNvSpPr>
          <p:nvPr>
            <p:ph type="dt" sz="half" idx="10"/>
          </p:nvPr>
        </p:nvSpPr>
        <p:spPr/>
        <p:txBody>
          <a:bodyPr/>
          <a:lstStyle>
            <a:lvl1pPr>
              <a:defRPr/>
            </a:lvl1pPr>
          </a:lstStyle>
          <a:p>
            <a:pPr>
              <a:defRPr/>
            </a:pPr>
            <a:fld id="{2F91DD2B-8A3C-407B-B691-BC9D9033DF62}" type="datetime1">
              <a:rPr lang="en-US" altLang="en-US"/>
              <a:pPr>
                <a:defRPr/>
              </a:pPr>
              <a:t>6/2/2020</a:t>
            </a:fld>
            <a:endParaRPr lang="en-US" altLang="en-US"/>
          </a:p>
        </p:txBody>
      </p:sp>
      <p:sp>
        <p:nvSpPr>
          <p:cNvPr id="4" name="Footer Placeholder 4">
            <a:extLst>
              <a:ext uri="{FF2B5EF4-FFF2-40B4-BE49-F238E27FC236}">
                <a16:creationId xmlns:a16="http://schemas.microsoft.com/office/drawing/2014/main" id="{AB51F428-3E09-468F-AD15-251C449AF39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BA25DB-E2D2-4260-A392-BF7C7EACC3D1}"/>
              </a:ext>
            </a:extLst>
          </p:cNvPr>
          <p:cNvSpPr>
            <a:spLocks noGrp="1"/>
          </p:cNvSpPr>
          <p:nvPr>
            <p:ph type="sldNum" sz="quarter" idx="12"/>
          </p:nvPr>
        </p:nvSpPr>
        <p:spPr/>
        <p:txBody>
          <a:bodyPr/>
          <a:lstStyle>
            <a:lvl1pPr>
              <a:defRPr/>
            </a:lvl1pPr>
          </a:lstStyle>
          <a:p>
            <a:pPr>
              <a:defRPr/>
            </a:pPr>
            <a:fld id="{2EF7D95C-0C9C-432B-A59C-0AA3E88CED0B}" type="slidenum">
              <a:rPr lang="en-US" altLang="en-US"/>
              <a:pPr>
                <a:defRPr/>
              </a:pPr>
              <a:t>‹#›</a:t>
            </a:fld>
            <a:endParaRPr lang="en-US" altLang="en-US"/>
          </a:p>
        </p:txBody>
      </p:sp>
    </p:spTree>
    <p:extLst>
      <p:ext uri="{BB962C8B-B14F-4D97-AF65-F5344CB8AC3E}">
        <p14:creationId xmlns:p14="http://schemas.microsoft.com/office/powerpoint/2010/main" val="3117215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983F55-3846-486C-B772-60C194512FDF}"/>
              </a:ext>
            </a:extLst>
          </p:cNvPr>
          <p:cNvSpPr>
            <a:spLocks noGrp="1"/>
          </p:cNvSpPr>
          <p:nvPr>
            <p:ph type="dt" sz="half" idx="10"/>
          </p:nvPr>
        </p:nvSpPr>
        <p:spPr/>
        <p:txBody>
          <a:bodyPr/>
          <a:lstStyle>
            <a:lvl1pPr>
              <a:defRPr/>
            </a:lvl1pPr>
          </a:lstStyle>
          <a:p>
            <a:pPr>
              <a:defRPr/>
            </a:pPr>
            <a:fld id="{8BDC751E-A893-4DAD-85F8-5F6E3579797A}" type="datetime1">
              <a:rPr lang="en-US" altLang="en-US"/>
              <a:pPr>
                <a:defRPr/>
              </a:pPr>
              <a:t>6/2/2020</a:t>
            </a:fld>
            <a:endParaRPr lang="en-US" altLang="en-US"/>
          </a:p>
        </p:txBody>
      </p:sp>
      <p:sp>
        <p:nvSpPr>
          <p:cNvPr id="3" name="Footer Placeholder 4">
            <a:extLst>
              <a:ext uri="{FF2B5EF4-FFF2-40B4-BE49-F238E27FC236}">
                <a16:creationId xmlns:a16="http://schemas.microsoft.com/office/drawing/2014/main" id="{1F5839A5-2726-4085-8606-661F5E00B8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DF9F46-B429-4C8C-8DF2-3B34B779BD0B}"/>
              </a:ext>
            </a:extLst>
          </p:cNvPr>
          <p:cNvSpPr>
            <a:spLocks noGrp="1"/>
          </p:cNvSpPr>
          <p:nvPr>
            <p:ph type="sldNum" sz="quarter" idx="12"/>
          </p:nvPr>
        </p:nvSpPr>
        <p:spPr/>
        <p:txBody>
          <a:bodyPr/>
          <a:lstStyle>
            <a:lvl1pPr>
              <a:defRPr/>
            </a:lvl1pPr>
          </a:lstStyle>
          <a:p>
            <a:pPr>
              <a:defRPr/>
            </a:pPr>
            <a:fld id="{859F1EF9-0001-4367-A522-400EEE88B063}" type="slidenum">
              <a:rPr lang="en-US" altLang="en-US"/>
              <a:pPr>
                <a:defRPr/>
              </a:pPr>
              <a:t>‹#›</a:t>
            </a:fld>
            <a:endParaRPr lang="en-US" altLang="en-US"/>
          </a:p>
        </p:txBody>
      </p:sp>
    </p:spTree>
    <p:extLst>
      <p:ext uri="{BB962C8B-B14F-4D97-AF65-F5344CB8AC3E}">
        <p14:creationId xmlns:p14="http://schemas.microsoft.com/office/powerpoint/2010/main" val="380903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70859D4-B9F5-411A-834D-43A430D96AD2}"/>
              </a:ext>
            </a:extLst>
          </p:cNvPr>
          <p:cNvSpPr>
            <a:spLocks noGrp="1"/>
          </p:cNvSpPr>
          <p:nvPr>
            <p:ph type="dt" sz="half" idx="10"/>
          </p:nvPr>
        </p:nvSpPr>
        <p:spPr/>
        <p:txBody>
          <a:bodyPr/>
          <a:lstStyle>
            <a:lvl1pPr>
              <a:defRPr/>
            </a:lvl1pPr>
          </a:lstStyle>
          <a:p>
            <a:pPr>
              <a:defRPr/>
            </a:pPr>
            <a:fld id="{3CDE1BEC-5CF7-45F4-810B-BEFA16D178C4}" type="datetime1">
              <a:rPr lang="en-US" altLang="en-US"/>
              <a:pPr>
                <a:defRPr/>
              </a:pPr>
              <a:t>6/2/2020</a:t>
            </a:fld>
            <a:endParaRPr lang="en-US" altLang="en-US"/>
          </a:p>
        </p:txBody>
      </p:sp>
      <p:sp>
        <p:nvSpPr>
          <p:cNvPr id="6" name="Footer Placeholder 4">
            <a:extLst>
              <a:ext uri="{FF2B5EF4-FFF2-40B4-BE49-F238E27FC236}">
                <a16:creationId xmlns:a16="http://schemas.microsoft.com/office/drawing/2014/main" id="{F482DAF0-FF33-419D-95D5-4782442BA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6A802E-E588-4475-B281-D43A862EC7E7}"/>
              </a:ext>
            </a:extLst>
          </p:cNvPr>
          <p:cNvSpPr>
            <a:spLocks noGrp="1"/>
          </p:cNvSpPr>
          <p:nvPr>
            <p:ph type="sldNum" sz="quarter" idx="12"/>
          </p:nvPr>
        </p:nvSpPr>
        <p:spPr/>
        <p:txBody>
          <a:bodyPr/>
          <a:lstStyle>
            <a:lvl1pPr>
              <a:defRPr/>
            </a:lvl1pPr>
          </a:lstStyle>
          <a:p>
            <a:pPr>
              <a:defRPr/>
            </a:pPr>
            <a:fld id="{5D1A394B-48DB-4A69-9133-505624528214}" type="slidenum">
              <a:rPr lang="en-US" altLang="en-US"/>
              <a:pPr>
                <a:defRPr/>
              </a:pPr>
              <a:t>‹#›</a:t>
            </a:fld>
            <a:endParaRPr lang="en-US" altLang="en-US"/>
          </a:p>
        </p:txBody>
      </p:sp>
    </p:spTree>
    <p:extLst>
      <p:ext uri="{BB962C8B-B14F-4D97-AF65-F5344CB8AC3E}">
        <p14:creationId xmlns:p14="http://schemas.microsoft.com/office/powerpoint/2010/main" val="397657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1226-10EF-4428-87DC-39C57360F4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BD10A-70D2-450C-9392-861C0D65E5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8E982A-D207-4D3F-A4CE-5CDE4D9D0D01}"/>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5" name="Footer Placeholder 4">
            <a:extLst>
              <a:ext uri="{FF2B5EF4-FFF2-40B4-BE49-F238E27FC236}">
                <a16:creationId xmlns:a16="http://schemas.microsoft.com/office/drawing/2014/main" id="{762A94EE-3E1F-4131-802F-6EA79530D9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C704F-CF54-4225-B323-1C799E933E42}"/>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2787522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998727E-99EB-4605-BC3C-9BE510E38150}"/>
              </a:ext>
            </a:extLst>
          </p:cNvPr>
          <p:cNvSpPr>
            <a:spLocks noGrp="1"/>
          </p:cNvSpPr>
          <p:nvPr>
            <p:ph type="dt" sz="half" idx="10"/>
          </p:nvPr>
        </p:nvSpPr>
        <p:spPr/>
        <p:txBody>
          <a:bodyPr/>
          <a:lstStyle>
            <a:lvl1pPr>
              <a:defRPr/>
            </a:lvl1pPr>
          </a:lstStyle>
          <a:p>
            <a:pPr>
              <a:defRPr/>
            </a:pPr>
            <a:fld id="{5D94C0FD-8834-420E-96EA-DE661B12C6FD}" type="datetime1">
              <a:rPr lang="en-US" altLang="en-US"/>
              <a:pPr>
                <a:defRPr/>
              </a:pPr>
              <a:t>6/2/2020</a:t>
            </a:fld>
            <a:endParaRPr lang="en-US" altLang="en-US"/>
          </a:p>
        </p:txBody>
      </p:sp>
      <p:sp>
        <p:nvSpPr>
          <p:cNvPr id="6" name="Footer Placeholder 4">
            <a:extLst>
              <a:ext uri="{FF2B5EF4-FFF2-40B4-BE49-F238E27FC236}">
                <a16:creationId xmlns:a16="http://schemas.microsoft.com/office/drawing/2014/main" id="{3A1E84A9-AB56-425D-8712-D11EBB1FD1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7D1C78-5AA0-4A4B-8595-94530885E33A}"/>
              </a:ext>
            </a:extLst>
          </p:cNvPr>
          <p:cNvSpPr>
            <a:spLocks noGrp="1"/>
          </p:cNvSpPr>
          <p:nvPr>
            <p:ph type="sldNum" sz="quarter" idx="12"/>
          </p:nvPr>
        </p:nvSpPr>
        <p:spPr/>
        <p:txBody>
          <a:bodyPr/>
          <a:lstStyle>
            <a:lvl1pPr>
              <a:defRPr/>
            </a:lvl1pPr>
          </a:lstStyle>
          <a:p>
            <a:pPr>
              <a:defRPr/>
            </a:pPr>
            <a:fld id="{853FE7F6-4FB9-47DC-8514-0FF0E37B0FBF}" type="slidenum">
              <a:rPr lang="en-US" altLang="en-US"/>
              <a:pPr>
                <a:defRPr/>
              </a:pPr>
              <a:t>‹#›</a:t>
            </a:fld>
            <a:endParaRPr lang="en-US" altLang="en-US"/>
          </a:p>
        </p:txBody>
      </p:sp>
    </p:spTree>
    <p:extLst>
      <p:ext uri="{BB962C8B-B14F-4D97-AF65-F5344CB8AC3E}">
        <p14:creationId xmlns:p14="http://schemas.microsoft.com/office/powerpoint/2010/main" val="3794419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006674-7213-4941-99DC-580E1265F0C8}"/>
              </a:ext>
            </a:extLst>
          </p:cNvPr>
          <p:cNvSpPr>
            <a:spLocks noGrp="1"/>
          </p:cNvSpPr>
          <p:nvPr>
            <p:ph type="dt" sz="half" idx="10"/>
          </p:nvPr>
        </p:nvSpPr>
        <p:spPr/>
        <p:txBody>
          <a:bodyPr/>
          <a:lstStyle>
            <a:lvl1pPr>
              <a:defRPr/>
            </a:lvl1pPr>
          </a:lstStyle>
          <a:p>
            <a:pPr>
              <a:defRPr/>
            </a:pPr>
            <a:fld id="{5D829D62-F142-4B64-8492-C066D6CE1896}" type="datetime1">
              <a:rPr lang="en-US" altLang="en-US"/>
              <a:pPr>
                <a:defRPr/>
              </a:pPr>
              <a:t>6/2/2020</a:t>
            </a:fld>
            <a:endParaRPr lang="en-US" altLang="en-US"/>
          </a:p>
        </p:txBody>
      </p:sp>
      <p:sp>
        <p:nvSpPr>
          <p:cNvPr id="5" name="Footer Placeholder 4">
            <a:extLst>
              <a:ext uri="{FF2B5EF4-FFF2-40B4-BE49-F238E27FC236}">
                <a16:creationId xmlns:a16="http://schemas.microsoft.com/office/drawing/2014/main" id="{C8ADF64F-2554-4FB5-8615-7974F16191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1C6560-2F18-49A1-8C6B-4A8826E4417B}"/>
              </a:ext>
            </a:extLst>
          </p:cNvPr>
          <p:cNvSpPr>
            <a:spLocks noGrp="1"/>
          </p:cNvSpPr>
          <p:nvPr>
            <p:ph type="sldNum" sz="quarter" idx="12"/>
          </p:nvPr>
        </p:nvSpPr>
        <p:spPr/>
        <p:txBody>
          <a:bodyPr/>
          <a:lstStyle>
            <a:lvl1pPr>
              <a:defRPr/>
            </a:lvl1pPr>
          </a:lstStyle>
          <a:p>
            <a:pPr>
              <a:defRPr/>
            </a:pPr>
            <a:fld id="{2348CC45-7138-4C48-BF77-49B9BEEAA5EC}" type="slidenum">
              <a:rPr lang="en-US" altLang="en-US"/>
              <a:pPr>
                <a:defRPr/>
              </a:pPr>
              <a:t>‹#›</a:t>
            </a:fld>
            <a:endParaRPr lang="en-US" altLang="en-US"/>
          </a:p>
        </p:txBody>
      </p:sp>
    </p:spTree>
    <p:extLst>
      <p:ext uri="{BB962C8B-B14F-4D97-AF65-F5344CB8AC3E}">
        <p14:creationId xmlns:p14="http://schemas.microsoft.com/office/powerpoint/2010/main" val="3383508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8DAE1B-0AC2-4806-BC1E-DCF4F13E7C0A}"/>
              </a:ext>
            </a:extLst>
          </p:cNvPr>
          <p:cNvSpPr>
            <a:spLocks noGrp="1"/>
          </p:cNvSpPr>
          <p:nvPr>
            <p:ph type="dt" sz="half" idx="10"/>
          </p:nvPr>
        </p:nvSpPr>
        <p:spPr/>
        <p:txBody>
          <a:bodyPr/>
          <a:lstStyle>
            <a:lvl1pPr>
              <a:defRPr/>
            </a:lvl1pPr>
          </a:lstStyle>
          <a:p>
            <a:pPr>
              <a:defRPr/>
            </a:pPr>
            <a:fld id="{CF5FF4AF-DBB0-48CD-99E9-DE4E0F1E92E8}" type="datetime1">
              <a:rPr lang="en-US" altLang="en-US"/>
              <a:pPr>
                <a:defRPr/>
              </a:pPr>
              <a:t>6/2/2020</a:t>
            </a:fld>
            <a:endParaRPr lang="en-US" altLang="en-US"/>
          </a:p>
        </p:txBody>
      </p:sp>
      <p:sp>
        <p:nvSpPr>
          <p:cNvPr id="5" name="Footer Placeholder 4">
            <a:extLst>
              <a:ext uri="{FF2B5EF4-FFF2-40B4-BE49-F238E27FC236}">
                <a16:creationId xmlns:a16="http://schemas.microsoft.com/office/drawing/2014/main" id="{F3C543CE-19C6-48E7-83D6-1F8C63EB30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80108C-F3A0-4B2F-A95C-BF7E554D3616}"/>
              </a:ext>
            </a:extLst>
          </p:cNvPr>
          <p:cNvSpPr>
            <a:spLocks noGrp="1"/>
          </p:cNvSpPr>
          <p:nvPr>
            <p:ph type="sldNum" sz="quarter" idx="12"/>
          </p:nvPr>
        </p:nvSpPr>
        <p:spPr/>
        <p:txBody>
          <a:bodyPr/>
          <a:lstStyle>
            <a:lvl1pPr>
              <a:defRPr/>
            </a:lvl1pPr>
          </a:lstStyle>
          <a:p>
            <a:pPr>
              <a:defRPr/>
            </a:pPr>
            <a:fld id="{E7DBDCE8-38BF-42A4-951E-57532AEA5D2B}" type="slidenum">
              <a:rPr lang="en-US" altLang="en-US"/>
              <a:pPr>
                <a:defRPr/>
              </a:pPr>
              <a:t>‹#›</a:t>
            </a:fld>
            <a:endParaRPr lang="en-US" altLang="en-US"/>
          </a:p>
        </p:txBody>
      </p:sp>
    </p:spTree>
    <p:extLst>
      <p:ext uri="{BB962C8B-B14F-4D97-AF65-F5344CB8AC3E}">
        <p14:creationId xmlns:p14="http://schemas.microsoft.com/office/powerpoint/2010/main" val="184800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47E7-8C75-4196-B2D4-C48B89904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5CA781-3A76-4F42-9760-0C264B5F1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2B61-62DF-4F7A-B8A3-7C67443E2006}"/>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5" name="Footer Placeholder 4">
            <a:extLst>
              <a:ext uri="{FF2B5EF4-FFF2-40B4-BE49-F238E27FC236}">
                <a16:creationId xmlns:a16="http://schemas.microsoft.com/office/drawing/2014/main" id="{7222D763-0D0A-44C0-9C2E-B91E54236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1C5000-7DAF-4078-9105-B2621DFA7B68}"/>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149906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8AAC-DAB1-4050-BEAB-E3997A6D14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4DCA6E-1D08-467E-9908-0D2FCC4CA4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4E1ABC-A5AF-443A-947A-79D831E4C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89F46-7F86-47EB-A4DE-8AF6EA6D317A}"/>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6" name="Footer Placeholder 5">
            <a:extLst>
              <a:ext uri="{FF2B5EF4-FFF2-40B4-BE49-F238E27FC236}">
                <a16:creationId xmlns:a16="http://schemas.microsoft.com/office/drawing/2014/main" id="{178C9982-7D19-49A0-A112-8280783982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846497-1B5B-4EC7-B844-A50D0F74AF01}"/>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389289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D2F9-E0CD-4F8D-8434-87B448329F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48A256-D345-416B-9ACC-6436B40BA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2CE95-42AD-4B81-B210-794996D4CE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514F2F-18FD-4243-AC18-D8FFD9EF4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38963-040D-43D5-9BF6-E6D89059C2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B4CCA-F907-4B93-9A26-85203BB16958}"/>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8" name="Footer Placeholder 7">
            <a:extLst>
              <a:ext uri="{FF2B5EF4-FFF2-40B4-BE49-F238E27FC236}">
                <a16:creationId xmlns:a16="http://schemas.microsoft.com/office/drawing/2014/main" id="{465B169C-6F0B-42CB-BF69-1683168882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33A485-CE11-4BE7-9F10-08BA61CAB656}"/>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216930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DA5C-DA47-4F63-BB0C-E199C4E835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42E226-3844-4DA3-8C7E-A9E3ECBDB870}"/>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4" name="Footer Placeholder 3">
            <a:extLst>
              <a:ext uri="{FF2B5EF4-FFF2-40B4-BE49-F238E27FC236}">
                <a16:creationId xmlns:a16="http://schemas.microsoft.com/office/drawing/2014/main" id="{14EC4266-7F83-467B-B6E2-88D50C258A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ECB45-EB97-4062-924A-F9370BA8E8F8}"/>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187971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A1B7F-853B-4236-B8A6-CCEF1C90689C}"/>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3" name="Footer Placeholder 2">
            <a:extLst>
              <a:ext uri="{FF2B5EF4-FFF2-40B4-BE49-F238E27FC236}">
                <a16:creationId xmlns:a16="http://schemas.microsoft.com/office/drawing/2014/main" id="{A81C3709-9864-473B-B8A2-0EBB9D2D86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F8A305-671D-4455-B3C3-8912948EA1EC}"/>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350034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C481-C57B-4079-8EE9-7309332DD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AB43C3-F6D8-49FF-804A-6F239E1A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5010A-E3E2-45BA-8FE0-5507D2266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532C5-9C4C-4847-A37F-71104F6BCCD6}"/>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6" name="Footer Placeholder 5">
            <a:extLst>
              <a:ext uri="{FF2B5EF4-FFF2-40B4-BE49-F238E27FC236}">
                <a16:creationId xmlns:a16="http://schemas.microsoft.com/office/drawing/2014/main" id="{8C7BB24F-5186-4F89-A773-5E9CE477C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F34C68-EC94-4B23-8CC5-E8B2805BE80D}"/>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59114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08C7-1A2F-4F74-BF5F-10C5CDD92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3EF51A-CF14-4490-BE0A-62449D2C4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3731D8-96A2-4EA6-91E5-7AC4F52A6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ABCCC-85D1-4AC8-BCAB-0F88DB532DF0}"/>
              </a:ext>
            </a:extLst>
          </p:cNvPr>
          <p:cNvSpPr>
            <a:spLocks noGrp="1"/>
          </p:cNvSpPr>
          <p:nvPr>
            <p:ph type="dt" sz="half" idx="10"/>
          </p:nvPr>
        </p:nvSpPr>
        <p:spPr/>
        <p:txBody>
          <a:bodyPr/>
          <a:lstStyle/>
          <a:p>
            <a:fld id="{2DBA33B6-4792-4F66-908F-6A3849BC2CD3}" type="datetimeFigureOut">
              <a:rPr lang="en-GB" smtClean="0"/>
              <a:t>02/06/2020</a:t>
            </a:fld>
            <a:endParaRPr lang="en-GB"/>
          </a:p>
        </p:txBody>
      </p:sp>
      <p:sp>
        <p:nvSpPr>
          <p:cNvPr id="6" name="Footer Placeholder 5">
            <a:extLst>
              <a:ext uri="{FF2B5EF4-FFF2-40B4-BE49-F238E27FC236}">
                <a16:creationId xmlns:a16="http://schemas.microsoft.com/office/drawing/2014/main" id="{BC15FB32-3079-423F-9A5D-51CEA7A3C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22A99-7D37-43EA-8B0F-E5F77308D1CC}"/>
              </a:ext>
            </a:extLst>
          </p:cNvPr>
          <p:cNvSpPr>
            <a:spLocks noGrp="1"/>
          </p:cNvSpPr>
          <p:nvPr>
            <p:ph type="sldNum" sz="quarter" idx="12"/>
          </p:nvPr>
        </p:nvSpPr>
        <p:spPr/>
        <p:txBody>
          <a:bodyPr/>
          <a:lstStyle/>
          <a:p>
            <a:fld id="{FA8F11F1-9ED7-4581-9A1C-83ADBFBD6F94}" type="slidenum">
              <a:rPr lang="en-GB" smtClean="0"/>
              <a:t>‹#›</a:t>
            </a:fld>
            <a:endParaRPr lang="en-GB"/>
          </a:p>
        </p:txBody>
      </p:sp>
    </p:spTree>
    <p:extLst>
      <p:ext uri="{BB962C8B-B14F-4D97-AF65-F5344CB8AC3E}">
        <p14:creationId xmlns:p14="http://schemas.microsoft.com/office/powerpoint/2010/main" val="174944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3A366-33B6-4473-AB70-6149B533B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A4B1E6-1F5C-4679-8DCF-8FEF069F4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9C610-E52A-4F74-A3B4-7B29206AA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A33B6-4792-4F66-908F-6A3849BC2CD3}" type="datetimeFigureOut">
              <a:rPr lang="en-GB" smtClean="0"/>
              <a:t>02/06/2020</a:t>
            </a:fld>
            <a:endParaRPr lang="en-GB"/>
          </a:p>
        </p:txBody>
      </p:sp>
      <p:sp>
        <p:nvSpPr>
          <p:cNvPr id="5" name="Footer Placeholder 4">
            <a:extLst>
              <a:ext uri="{FF2B5EF4-FFF2-40B4-BE49-F238E27FC236}">
                <a16:creationId xmlns:a16="http://schemas.microsoft.com/office/drawing/2014/main" id="{D3817564-B00B-450B-BE88-4A5290ADC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2094F6-C8CC-460D-8095-88395E66B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F11F1-9ED7-4581-9A1C-83ADBFBD6F94}" type="slidenum">
              <a:rPr lang="en-GB" smtClean="0"/>
              <a:t>‹#›</a:t>
            </a:fld>
            <a:endParaRPr lang="en-GB"/>
          </a:p>
        </p:txBody>
      </p:sp>
    </p:spTree>
    <p:extLst>
      <p:ext uri="{BB962C8B-B14F-4D97-AF65-F5344CB8AC3E}">
        <p14:creationId xmlns:p14="http://schemas.microsoft.com/office/powerpoint/2010/main" val="287030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65207B-EB32-4463-82C7-ADF55016B8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B36A644-0428-4BD6-AEAA-157D531CACE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CCEAE9-00FA-4514-A1DC-8ED7C43404D7}"/>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charset="-128"/>
              </a:defRPr>
            </a:lvl1pPr>
          </a:lstStyle>
          <a:p>
            <a:pPr>
              <a:defRPr/>
            </a:pPr>
            <a:fld id="{111381CC-4D2E-424F-BB21-E7F7BAA53B96}" type="datetime1">
              <a:rPr lang="en-US" altLang="en-US"/>
              <a:pPr>
                <a:defRPr/>
              </a:pPr>
              <a:t>6/2/2020</a:t>
            </a:fld>
            <a:endParaRPr lang="en-US" altLang="en-US"/>
          </a:p>
        </p:txBody>
      </p:sp>
      <p:sp>
        <p:nvSpPr>
          <p:cNvPr id="5" name="Footer Placeholder 4">
            <a:extLst>
              <a:ext uri="{FF2B5EF4-FFF2-40B4-BE49-F238E27FC236}">
                <a16:creationId xmlns:a16="http://schemas.microsoft.com/office/drawing/2014/main" id="{A583E4E4-3ED0-4C4B-A4ED-17C1C361F75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AB8525B-84A3-4B8C-89C6-416B7AEDE2B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charset="-128"/>
              </a:defRPr>
            </a:lvl1pPr>
          </a:lstStyle>
          <a:p>
            <a:pPr>
              <a:defRPr/>
            </a:pPr>
            <a:fld id="{57DFC75D-F168-44D4-934A-5940274004DC}" type="slidenum">
              <a:rPr lang="en-US" altLang="en-US"/>
              <a:pPr>
                <a:defRPr/>
              </a:pPr>
              <a:t>‹#›</a:t>
            </a:fld>
            <a:endParaRPr lang="en-US" altLang="en-US"/>
          </a:p>
        </p:txBody>
      </p:sp>
    </p:spTree>
    <p:extLst>
      <p:ext uri="{BB962C8B-B14F-4D97-AF65-F5344CB8AC3E}">
        <p14:creationId xmlns:p14="http://schemas.microsoft.com/office/powerpoint/2010/main" val="39307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72E22-B165-41BE-9670-6E5617C233A5}"/>
              </a:ext>
            </a:extLst>
          </p:cNvPr>
          <p:cNvPicPr>
            <a:picLocks noChangeAspect="1"/>
          </p:cNvPicPr>
          <p:nvPr/>
        </p:nvPicPr>
        <p:blipFill>
          <a:blip r:embed="rId2"/>
          <a:stretch>
            <a:fillRect/>
          </a:stretch>
        </p:blipFill>
        <p:spPr>
          <a:xfrm>
            <a:off x="2653748" y="-653902"/>
            <a:ext cx="6738730" cy="8391978"/>
          </a:xfrm>
          <a:prstGeom prst="rect">
            <a:avLst/>
          </a:prstGeom>
        </p:spPr>
      </p:pic>
    </p:spTree>
    <p:extLst>
      <p:ext uri="{BB962C8B-B14F-4D97-AF65-F5344CB8AC3E}">
        <p14:creationId xmlns:p14="http://schemas.microsoft.com/office/powerpoint/2010/main" val="349592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9E94-C89C-4FA5-B3B5-FD6B716BC22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BDA8C22-4DE4-40BF-8ECF-E53B1A20726E}"/>
              </a:ext>
            </a:extLst>
          </p:cNvPr>
          <p:cNvSpPr>
            <a:spLocks noGrp="1"/>
          </p:cNvSpPr>
          <p:nvPr>
            <p:ph sz="half" idx="1"/>
          </p:nvPr>
        </p:nvSpPr>
        <p:spPr>
          <a:xfrm>
            <a:off x="838199" y="1690688"/>
            <a:ext cx="7109638" cy="4912131"/>
          </a:xfrm>
        </p:spPr>
        <p:txBody>
          <a:bodyPr>
            <a:normAutofit/>
          </a:bodyPr>
          <a:lstStyle/>
          <a:p>
            <a:pPr marL="0" lvl="0" indent="0" fontAlgn="base">
              <a:lnSpc>
                <a:spcPct val="80000"/>
              </a:lnSpc>
              <a:spcBef>
                <a:spcPct val="50000"/>
              </a:spcBef>
              <a:spcAft>
                <a:spcPct val="0"/>
              </a:spcAft>
              <a:buNone/>
            </a:pPr>
            <a:r>
              <a:rPr lang="en-US" sz="1600" b="1" dirty="0">
                <a:solidFill>
                  <a:srgbClr val="000000"/>
                </a:solidFill>
                <a:latin typeface="Arial" charset="0"/>
              </a:rPr>
              <a:t>J K Rowling born 31 July 1965</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US" sz="1600" dirty="0">
                <a:solidFill>
                  <a:srgbClr val="000000"/>
                </a:solidFill>
                <a:latin typeface="Arial" charset="0"/>
              </a:rPr>
              <a:t>A British novelist best known as the author of the </a:t>
            </a:r>
            <a:r>
              <a:rPr lang="en-US" sz="1600" i="1" dirty="0">
                <a:solidFill>
                  <a:srgbClr val="000000"/>
                </a:solidFill>
                <a:latin typeface="Arial" charset="0"/>
              </a:rPr>
              <a:t>Harry Potter</a:t>
            </a:r>
            <a:r>
              <a:rPr lang="en-US" sz="1600" dirty="0">
                <a:solidFill>
                  <a:srgbClr val="000000"/>
                </a:solidFill>
                <a:latin typeface="Arial" charset="0"/>
              </a:rPr>
              <a:t> fantasy series.</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US" sz="1600" dirty="0">
                <a:solidFill>
                  <a:srgbClr val="000000"/>
                </a:solidFill>
                <a:latin typeface="Arial" charset="0"/>
              </a:rPr>
              <a:t>Born in Yate, Gloucestershire, Rowling was working as a researcher and bilingual secretary for Amnesty International when she conceived the idea for the </a:t>
            </a:r>
            <a:r>
              <a:rPr lang="en-US" sz="1600" i="1" dirty="0">
                <a:solidFill>
                  <a:srgbClr val="000000"/>
                </a:solidFill>
                <a:latin typeface="Arial" charset="0"/>
              </a:rPr>
              <a:t>Harry Potter</a:t>
            </a:r>
            <a:r>
              <a:rPr lang="en-US" sz="1600" dirty="0">
                <a:solidFill>
                  <a:srgbClr val="000000"/>
                </a:solidFill>
                <a:latin typeface="Arial" charset="0"/>
              </a:rPr>
              <a:t> series .The seven-year period that followed saw the death of her mother, divorce from her first husband and relative poverty until Rowling finished the first novel in the series, </a:t>
            </a:r>
            <a:r>
              <a:rPr lang="en-US" sz="1600" i="1" dirty="0">
                <a:solidFill>
                  <a:srgbClr val="000000"/>
                </a:solidFill>
                <a:latin typeface="Arial" charset="0"/>
              </a:rPr>
              <a:t>Harry Potter and the Philosopher's Stone</a:t>
            </a:r>
            <a:r>
              <a:rPr lang="en-US" sz="1600" dirty="0">
                <a:solidFill>
                  <a:srgbClr val="000000"/>
                </a:solidFill>
                <a:latin typeface="Arial" charset="0"/>
              </a:rPr>
              <a:t> in 1997. </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GB" sz="1600" dirty="0">
                <a:solidFill>
                  <a:srgbClr val="000000"/>
                </a:solidFill>
                <a:latin typeface="Arial" charset="0"/>
              </a:rPr>
              <a:t>Rowling used many of her life experiences to shape the characters in her books, the death of her mother informed the way she wrote about Harry’s sense of loss for his dead parents, a period of clinical depression inspired the soul sucking Dementors and Rowling also said that she based the character of Hermione Granger on herself when she was eleven.</a:t>
            </a:r>
          </a:p>
          <a:p>
            <a:pPr marL="0" lvl="0" indent="0" fontAlgn="base">
              <a:lnSpc>
                <a:spcPct val="80000"/>
              </a:lnSpc>
              <a:spcBef>
                <a:spcPct val="50000"/>
              </a:spcBef>
              <a:spcAft>
                <a:spcPct val="0"/>
              </a:spcAft>
              <a:buNone/>
            </a:pPr>
            <a:r>
              <a:rPr lang="en-US" sz="1600" dirty="0">
                <a:solidFill>
                  <a:srgbClr val="000000"/>
                </a:solidFill>
                <a:latin typeface="Arial" charset="0"/>
              </a:rPr>
              <a:t>Rowling has led a "rags to riches" life story, in which she progressed from living on state benefits to multi-millionaire status within five years.</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US" sz="1600" dirty="0">
                <a:solidFill>
                  <a:srgbClr val="000000"/>
                </a:solidFill>
                <a:latin typeface="Arial" charset="0"/>
              </a:rPr>
              <a:t>In October 2010, Rowling was named the "Most Influential Woman in Britain" by leading magazine editors. She has supported charities including Comic Relief, One Parent Families, Multiple Sclerosis Society of Great Britain and Lumos (formerly the Children's High Level Group).</a:t>
            </a:r>
            <a:endParaRPr lang="en-GB" sz="1600" dirty="0">
              <a:solidFill>
                <a:srgbClr val="000000"/>
              </a:solidFill>
              <a:latin typeface="Arial" charset="0"/>
            </a:endParaRPr>
          </a:p>
          <a:p>
            <a:endParaRPr lang="en-GB" dirty="0"/>
          </a:p>
        </p:txBody>
      </p:sp>
      <p:pic>
        <p:nvPicPr>
          <p:cNvPr id="5" name="Content Placeholder 4">
            <a:extLst>
              <a:ext uri="{FF2B5EF4-FFF2-40B4-BE49-F238E27FC236}">
                <a16:creationId xmlns:a16="http://schemas.microsoft.com/office/drawing/2014/main" id="{4F3E8C05-F467-4BD5-A889-B95181C5FDD0}"/>
              </a:ext>
            </a:extLst>
          </p:cNvPr>
          <p:cNvPicPr>
            <a:picLocks noGrp="1" noChangeAspect="1"/>
          </p:cNvPicPr>
          <p:nvPr>
            <p:ph sz="half" idx="2"/>
          </p:nvPr>
        </p:nvPicPr>
        <p:blipFill>
          <a:blip r:embed="rId3"/>
          <a:stretch>
            <a:fillRect/>
          </a:stretch>
        </p:blipFill>
        <p:spPr>
          <a:xfrm>
            <a:off x="8080743" y="1863105"/>
            <a:ext cx="3312042" cy="4386809"/>
          </a:xfrm>
          <a:prstGeom prst="rect">
            <a:avLst/>
          </a:prstGeom>
        </p:spPr>
      </p:pic>
    </p:spTree>
    <p:extLst>
      <p:ext uri="{BB962C8B-B14F-4D97-AF65-F5344CB8AC3E}">
        <p14:creationId xmlns:p14="http://schemas.microsoft.com/office/powerpoint/2010/main" val="30085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0F9A-A533-4E9D-90BB-741F17134C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527E26-1DC1-459F-9240-D20FEA4D476B}"/>
              </a:ext>
            </a:extLst>
          </p:cNvPr>
          <p:cNvSpPr>
            <a:spLocks noGrp="1"/>
          </p:cNvSpPr>
          <p:nvPr>
            <p:ph sz="half" idx="1"/>
          </p:nvPr>
        </p:nvSpPr>
        <p:spPr>
          <a:xfrm>
            <a:off x="838199" y="1825624"/>
            <a:ext cx="7099006" cy="4915417"/>
          </a:xfrm>
        </p:spPr>
        <p:txBody>
          <a:bodyPr>
            <a:normAutofit/>
          </a:bodyPr>
          <a:lstStyle/>
          <a:p>
            <a:pPr marL="0" lvl="0" indent="0" fontAlgn="base">
              <a:lnSpc>
                <a:spcPct val="80000"/>
              </a:lnSpc>
              <a:spcBef>
                <a:spcPct val="50000"/>
              </a:spcBef>
              <a:spcAft>
                <a:spcPct val="0"/>
              </a:spcAft>
              <a:buNone/>
            </a:pPr>
            <a:r>
              <a:rPr lang="en-US" sz="1600" b="1" dirty="0">
                <a:solidFill>
                  <a:srgbClr val="000000"/>
                </a:solidFill>
                <a:latin typeface="Arial" charset="0"/>
              </a:rPr>
              <a:t>Ellie Simmonds born 11 November 1994</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US" sz="1600" dirty="0">
                <a:solidFill>
                  <a:srgbClr val="000000"/>
                </a:solidFill>
                <a:latin typeface="Arial" charset="0"/>
              </a:rPr>
              <a:t>A British Paralympian swimmer competing in S6 events.</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US" sz="1600" dirty="0">
                <a:solidFill>
                  <a:srgbClr val="000000"/>
                </a:solidFill>
                <a:latin typeface="Arial" charset="0"/>
              </a:rPr>
              <a:t>Simmonds, who has achondroplasia, became interested in swimming at the age of five.</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US" sz="1600" dirty="0">
                <a:solidFill>
                  <a:srgbClr val="000000"/>
                </a:solidFill>
                <a:latin typeface="Arial" charset="0"/>
              </a:rPr>
              <a:t>She swam in Sutton </a:t>
            </a:r>
            <a:r>
              <a:rPr lang="en-US" sz="1600" dirty="0" err="1">
                <a:solidFill>
                  <a:srgbClr val="000000"/>
                </a:solidFill>
                <a:latin typeface="Arial" charset="0"/>
              </a:rPr>
              <a:t>Coldfield</a:t>
            </a:r>
            <a:r>
              <a:rPr lang="en-US" sz="1600" dirty="0">
                <a:solidFill>
                  <a:srgbClr val="000000"/>
                </a:solidFill>
                <a:latin typeface="Arial" charset="0"/>
              </a:rPr>
              <a:t>, under Head Coach Ashley Cox, but she and her mother moved to Swansea when Simmonds was 11 to take advantage of the city's world-class swimming pool.</a:t>
            </a:r>
            <a:endParaRPr lang="en-GB" sz="1600" dirty="0">
              <a:solidFill>
                <a:srgbClr val="000000"/>
              </a:solidFill>
              <a:latin typeface="Arial" charset="0"/>
            </a:endParaRPr>
          </a:p>
          <a:p>
            <a:pPr marL="0" lvl="0" indent="0" fontAlgn="base">
              <a:lnSpc>
                <a:spcPct val="80000"/>
              </a:lnSpc>
              <a:spcBef>
                <a:spcPct val="50000"/>
              </a:spcBef>
              <a:spcAft>
                <a:spcPct val="0"/>
              </a:spcAft>
              <a:buNone/>
            </a:pPr>
            <a:r>
              <a:rPr lang="en-GB" sz="1600" dirty="0">
                <a:solidFill>
                  <a:srgbClr val="000000"/>
                </a:solidFill>
                <a:latin typeface="Arial" charset="0"/>
              </a:rPr>
              <a:t>At the age of 13, Simmonds was the youngest British athlete at the 2008 Summer Paralympics in Beijing, competing in the 50m, 100m and 400m freestyle, 50m butterfly, and 200m Individual Medley. She won gold medals in the 100m and 400m freestyle events. </a:t>
            </a:r>
          </a:p>
          <a:p>
            <a:pPr marL="0" lvl="0" indent="0" fontAlgn="base">
              <a:lnSpc>
                <a:spcPct val="80000"/>
              </a:lnSpc>
              <a:spcBef>
                <a:spcPct val="50000"/>
              </a:spcBef>
              <a:spcAft>
                <a:spcPct val="0"/>
              </a:spcAft>
              <a:buNone/>
            </a:pPr>
            <a:r>
              <a:rPr lang="en-GB" sz="1600" dirty="0">
                <a:solidFill>
                  <a:srgbClr val="000000"/>
                </a:solidFill>
                <a:latin typeface="Arial" charset="0"/>
              </a:rPr>
              <a:t>On 1 September 2012, Simmonds repeated her gold performance to win the 400m freestyle at the 2012 Summer Paralympics in London, in which she took five seconds off the World Record time. Two days later, on the evening of 3 September, she took Gold in the 200m Individual Medley, breaking the World Record that she had set in the qualifying round that morning.</a:t>
            </a:r>
          </a:p>
          <a:p>
            <a:endParaRPr lang="en-GB" dirty="0"/>
          </a:p>
        </p:txBody>
      </p:sp>
      <p:pic>
        <p:nvPicPr>
          <p:cNvPr id="5" name="Content Placeholder 4">
            <a:extLst>
              <a:ext uri="{FF2B5EF4-FFF2-40B4-BE49-F238E27FC236}">
                <a16:creationId xmlns:a16="http://schemas.microsoft.com/office/drawing/2014/main" id="{92C3A7FD-D4DE-42F8-BB0A-9BD90D91ED95}"/>
              </a:ext>
            </a:extLst>
          </p:cNvPr>
          <p:cNvPicPr>
            <a:picLocks noGrp="1" noChangeAspect="1"/>
          </p:cNvPicPr>
          <p:nvPr>
            <p:ph sz="half" idx="2"/>
          </p:nvPr>
        </p:nvPicPr>
        <p:blipFill>
          <a:blip r:embed="rId2"/>
          <a:stretch>
            <a:fillRect/>
          </a:stretch>
        </p:blipFill>
        <p:spPr>
          <a:xfrm>
            <a:off x="8016949" y="2099930"/>
            <a:ext cx="3255453" cy="3386469"/>
          </a:xfrm>
          <a:prstGeom prst="rect">
            <a:avLst/>
          </a:prstGeom>
        </p:spPr>
      </p:pic>
    </p:spTree>
    <p:extLst>
      <p:ext uri="{BB962C8B-B14F-4D97-AF65-F5344CB8AC3E}">
        <p14:creationId xmlns:p14="http://schemas.microsoft.com/office/powerpoint/2010/main" val="42301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BEB4-3B69-4436-8A44-13E896C703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B02AE9-08C1-4710-B7A6-25A6492C1F80}"/>
              </a:ext>
            </a:extLst>
          </p:cNvPr>
          <p:cNvSpPr>
            <a:spLocks noGrp="1"/>
          </p:cNvSpPr>
          <p:nvPr>
            <p:ph sz="half" idx="1"/>
          </p:nvPr>
        </p:nvSpPr>
        <p:spPr>
          <a:xfrm>
            <a:off x="542261" y="1825625"/>
            <a:ext cx="7028122" cy="4968580"/>
          </a:xfrm>
        </p:spPr>
        <p:txBody>
          <a:bodyPr>
            <a:normAutofit/>
          </a:bodyPr>
          <a:lstStyle/>
          <a:p>
            <a:pPr marL="0" lvl="0" indent="0" fontAlgn="base">
              <a:lnSpc>
                <a:spcPct val="80000"/>
              </a:lnSpc>
              <a:spcBef>
                <a:spcPct val="50000"/>
              </a:spcBef>
              <a:spcAft>
                <a:spcPct val="0"/>
              </a:spcAft>
              <a:buNone/>
            </a:pPr>
            <a:r>
              <a:rPr lang="en-US" sz="2000" b="1" dirty="0">
                <a:solidFill>
                  <a:srgbClr val="000000"/>
                </a:solidFill>
                <a:latin typeface="Arial" charset="0"/>
              </a:rPr>
              <a:t>Mo Farah born 23 March 1983</a:t>
            </a:r>
            <a:endParaRPr lang="en-GB" sz="2000" dirty="0">
              <a:solidFill>
                <a:srgbClr val="000000"/>
              </a:solidFill>
              <a:latin typeface="Arial" charset="0"/>
            </a:endParaRPr>
          </a:p>
          <a:p>
            <a:pPr marL="0" lvl="0" indent="0" fontAlgn="base">
              <a:lnSpc>
                <a:spcPct val="80000"/>
              </a:lnSpc>
              <a:spcBef>
                <a:spcPct val="50000"/>
              </a:spcBef>
              <a:spcAft>
                <a:spcPct val="0"/>
              </a:spcAft>
              <a:buNone/>
            </a:pPr>
            <a:r>
              <a:rPr lang="en-US" sz="2000" dirty="0">
                <a:solidFill>
                  <a:srgbClr val="000000"/>
                </a:solidFill>
                <a:latin typeface="Arial" charset="0"/>
              </a:rPr>
              <a:t>A  Somali-born British long-distance and middle-distance runner. He is the current Olympic, World and European champion in the 5000 </a:t>
            </a:r>
            <a:r>
              <a:rPr lang="en-US" sz="2000" dirty="0" err="1">
                <a:solidFill>
                  <a:srgbClr val="000000"/>
                </a:solidFill>
                <a:latin typeface="Arial" charset="0"/>
              </a:rPr>
              <a:t>metres</a:t>
            </a:r>
            <a:r>
              <a:rPr lang="en-US" sz="2000" dirty="0">
                <a:solidFill>
                  <a:srgbClr val="000000"/>
                </a:solidFill>
                <a:latin typeface="Arial" charset="0"/>
              </a:rPr>
              <a:t> to 10,000 </a:t>
            </a:r>
            <a:r>
              <a:rPr lang="en-US" sz="2000" dirty="0" err="1">
                <a:solidFill>
                  <a:srgbClr val="000000"/>
                </a:solidFill>
                <a:latin typeface="Arial" charset="0"/>
              </a:rPr>
              <a:t>metres</a:t>
            </a:r>
            <a:endParaRPr lang="en-GB" sz="2000" dirty="0">
              <a:solidFill>
                <a:srgbClr val="000000"/>
              </a:solidFill>
              <a:latin typeface="Arial" charset="0"/>
            </a:endParaRPr>
          </a:p>
          <a:p>
            <a:pPr marL="0" lvl="0" indent="0" fontAlgn="base">
              <a:lnSpc>
                <a:spcPct val="80000"/>
              </a:lnSpc>
              <a:spcBef>
                <a:spcPct val="50000"/>
              </a:spcBef>
              <a:spcAft>
                <a:spcPct val="0"/>
              </a:spcAft>
              <a:buNone/>
            </a:pPr>
            <a:r>
              <a:rPr lang="en-US" sz="2000" dirty="0">
                <a:solidFill>
                  <a:srgbClr val="000000"/>
                </a:solidFill>
                <a:latin typeface="Arial" charset="0"/>
              </a:rPr>
              <a:t>Farah's first major title was at 5000 </a:t>
            </a:r>
            <a:r>
              <a:rPr lang="en-US" sz="2000" dirty="0" err="1">
                <a:solidFill>
                  <a:srgbClr val="000000"/>
                </a:solidFill>
                <a:latin typeface="Arial" charset="0"/>
              </a:rPr>
              <a:t>metres</a:t>
            </a:r>
            <a:r>
              <a:rPr lang="en-US" sz="2000" dirty="0">
                <a:solidFill>
                  <a:srgbClr val="000000"/>
                </a:solidFill>
                <a:latin typeface="Arial" charset="0"/>
              </a:rPr>
              <a:t> at the European Athletics Junior Championship in 2001.</a:t>
            </a:r>
            <a:endParaRPr lang="en-GB" sz="2000" dirty="0">
              <a:solidFill>
                <a:srgbClr val="000000"/>
              </a:solidFill>
              <a:latin typeface="Arial" charset="0"/>
            </a:endParaRPr>
          </a:p>
          <a:p>
            <a:pPr marL="0" lvl="0" indent="0" fontAlgn="base">
              <a:lnSpc>
                <a:spcPct val="80000"/>
              </a:lnSpc>
              <a:spcBef>
                <a:spcPct val="50000"/>
              </a:spcBef>
              <a:spcAft>
                <a:spcPct val="0"/>
              </a:spcAft>
              <a:buNone/>
            </a:pPr>
            <a:r>
              <a:rPr lang="en-US" sz="2000" dirty="0">
                <a:solidFill>
                  <a:srgbClr val="000000"/>
                </a:solidFill>
                <a:latin typeface="Arial" charset="0"/>
              </a:rPr>
              <a:t>In May 2008, Farah ran 10,000 m events, claiming the fastest UK men's time for almost eight years. However, he was knocked out before the 5000 m final at the 2008 Olympics in Beijing.</a:t>
            </a:r>
            <a:endParaRPr lang="en-GB" sz="2000" dirty="0">
              <a:solidFill>
                <a:srgbClr val="000000"/>
              </a:solidFill>
              <a:latin typeface="Arial" charset="0"/>
            </a:endParaRPr>
          </a:p>
          <a:p>
            <a:pPr marL="0" lvl="0" indent="0" fontAlgn="base">
              <a:lnSpc>
                <a:spcPct val="80000"/>
              </a:lnSpc>
              <a:spcBef>
                <a:spcPct val="50000"/>
              </a:spcBef>
              <a:spcAft>
                <a:spcPct val="0"/>
              </a:spcAft>
              <a:buNone/>
            </a:pPr>
            <a:r>
              <a:rPr lang="en-US" sz="2000" dirty="0">
                <a:solidFill>
                  <a:srgbClr val="000000"/>
                </a:solidFill>
                <a:latin typeface="Arial" charset="0"/>
              </a:rPr>
              <a:t>At the London 2012 Olympics, on 4 August, Farah won the 10,000 m gold in a time of 27:30.42. This was Great Britain's first Olympic gold medal in the 10,000 m, and came after two other gold medals for the country in the same athletics session.</a:t>
            </a:r>
            <a:endParaRPr lang="en-GB" sz="2000" dirty="0">
              <a:solidFill>
                <a:srgbClr val="000000"/>
              </a:solidFill>
              <a:latin typeface="Arial" charset="0"/>
            </a:endParaRPr>
          </a:p>
          <a:p>
            <a:endParaRPr lang="en-GB" dirty="0"/>
          </a:p>
        </p:txBody>
      </p:sp>
      <p:pic>
        <p:nvPicPr>
          <p:cNvPr id="5" name="Content Placeholder 4">
            <a:extLst>
              <a:ext uri="{FF2B5EF4-FFF2-40B4-BE49-F238E27FC236}">
                <a16:creationId xmlns:a16="http://schemas.microsoft.com/office/drawing/2014/main" id="{AA81902E-436D-4FF4-B1D6-8EC19C40C81D}"/>
              </a:ext>
            </a:extLst>
          </p:cNvPr>
          <p:cNvPicPr>
            <a:picLocks noGrp="1" noChangeAspect="1"/>
          </p:cNvPicPr>
          <p:nvPr>
            <p:ph sz="half" idx="2"/>
          </p:nvPr>
        </p:nvPicPr>
        <p:blipFill>
          <a:blip r:embed="rId3"/>
          <a:stretch>
            <a:fillRect/>
          </a:stretch>
        </p:blipFill>
        <p:spPr>
          <a:xfrm>
            <a:off x="7570382" y="1897912"/>
            <a:ext cx="3745622" cy="3625701"/>
          </a:xfrm>
          <a:prstGeom prst="rect">
            <a:avLst/>
          </a:prstGeom>
        </p:spPr>
      </p:pic>
    </p:spTree>
    <p:extLst>
      <p:ext uri="{BB962C8B-B14F-4D97-AF65-F5344CB8AC3E}">
        <p14:creationId xmlns:p14="http://schemas.microsoft.com/office/powerpoint/2010/main" val="49951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23B58-0514-46E1-989C-557C4E176C8A}"/>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07CC3D1C-F08F-4449-B3E1-F4B0A51E40D1}"/>
              </a:ext>
            </a:extLst>
          </p:cNvPr>
          <p:cNvSpPr>
            <a:spLocks noGrp="1"/>
          </p:cNvSpPr>
          <p:nvPr>
            <p:ph idx="1"/>
          </p:nvPr>
        </p:nvSpPr>
        <p:spPr/>
        <p:txBody>
          <a:bodyPr>
            <a:normAutofit fontScale="62500" lnSpcReduction="20000"/>
          </a:bodyPr>
          <a:lstStyle/>
          <a:p>
            <a:r>
              <a:rPr lang="en-GB" sz="4600" dirty="0">
                <a:solidFill>
                  <a:srgbClr val="00B050"/>
                </a:solidFill>
                <a:latin typeface="Calibri" pitchFamily="34" charset="0"/>
              </a:rPr>
              <a:t>What do you believe are key  characteristics of resilient people?</a:t>
            </a:r>
          </a:p>
          <a:p>
            <a:r>
              <a:rPr lang="en-GB" sz="4600" dirty="0">
                <a:solidFill>
                  <a:srgbClr val="00B050"/>
                </a:solidFill>
                <a:latin typeface="Calibri" pitchFamily="34" charset="0"/>
              </a:rPr>
              <a:t>What characteristics do You have that show resilience?</a:t>
            </a:r>
          </a:p>
          <a:p>
            <a:r>
              <a:rPr lang="en-GB" sz="4600" dirty="0">
                <a:solidFill>
                  <a:srgbClr val="00B050"/>
                </a:solidFill>
                <a:latin typeface="Calibri" pitchFamily="34" charset="0"/>
              </a:rPr>
              <a:t>Do you think you the pandemic has enabled you to improve  your ability to be resilient?</a:t>
            </a:r>
          </a:p>
          <a:p>
            <a:endParaRPr lang="en-GB" dirty="0">
              <a:solidFill>
                <a:srgbClr val="00B050"/>
              </a:solidFill>
              <a:latin typeface="Calibri" pitchFamily="34" charset="0"/>
            </a:endParaRPr>
          </a:p>
          <a:p>
            <a:endParaRPr lang="en-GB" dirty="0">
              <a:solidFill>
                <a:srgbClr val="00B050"/>
              </a:solidFill>
              <a:latin typeface="Calibri" pitchFamily="34" charset="0"/>
            </a:endParaRPr>
          </a:p>
          <a:p>
            <a:pPr marL="0" indent="0">
              <a:buNone/>
            </a:pPr>
            <a:r>
              <a:rPr lang="en-GB" sz="5100" dirty="0">
                <a:latin typeface="Calibri" pitchFamily="34" charset="0"/>
              </a:rPr>
              <a:t>Look at the following slide – what do you see?</a:t>
            </a:r>
          </a:p>
          <a:p>
            <a:endParaRPr lang="en-GB" dirty="0">
              <a:solidFill>
                <a:srgbClr val="00B050"/>
              </a:solidFill>
              <a:latin typeface="Calibri" pitchFamily="34" charset="0"/>
            </a:endParaRPr>
          </a:p>
          <a:p>
            <a:pPr marL="0" indent="0">
              <a:buNone/>
            </a:pPr>
            <a:r>
              <a:rPr lang="en-GB" dirty="0">
                <a:solidFill>
                  <a:srgbClr val="00B050"/>
                </a:solidFill>
                <a:latin typeface="Calibri" pitchFamily="34" charset="0"/>
              </a:rPr>
              <a:t> </a:t>
            </a:r>
            <a:endParaRPr lang="en-GB" dirty="0">
              <a:latin typeface="Calibri" pitchFamily="34" charset="0"/>
            </a:endParaRPr>
          </a:p>
          <a:p>
            <a:endParaRPr lang="en-GB" dirty="0">
              <a:solidFill>
                <a:srgbClr val="00B050"/>
              </a:solidFill>
              <a:latin typeface="Calibri" pitchFamily="34" charset="0"/>
            </a:endParaRPr>
          </a:p>
          <a:p>
            <a:endParaRPr lang="en-GB" dirty="0">
              <a:solidFill>
                <a:srgbClr val="00B050"/>
              </a:solidFill>
              <a:latin typeface="Calibri" pitchFamily="34" charset="0"/>
            </a:endParaRPr>
          </a:p>
          <a:p>
            <a:pPr>
              <a:buNone/>
            </a:pPr>
            <a:r>
              <a:rPr lang="en-GB" dirty="0">
                <a:solidFill>
                  <a:schemeClr val="bg1"/>
                </a:solidFill>
              </a:rPr>
              <a:t>What characteristics do I have?</a:t>
            </a:r>
            <a:endParaRPr lang="en-GB" dirty="0">
              <a:solidFill>
                <a:srgbClr val="00194D"/>
              </a:solidFill>
              <a:latin typeface="Calibri" pitchFamily="34" charset="0"/>
            </a:endParaRPr>
          </a:p>
          <a:p>
            <a:pPr marL="0" indent="0">
              <a:buNone/>
            </a:pPr>
            <a:endParaRPr lang="en-GB" dirty="0"/>
          </a:p>
        </p:txBody>
      </p:sp>
    </p:spTree>
    <p:extLst>
      <p:ext uri="{BB962C8B-B14F-4D97-AF65-F5344CB8AC3E}">
        <p14:creationId xmlns:p14="http://schemas.microsoft.com/office/powerpoint/2010/main" val="144137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B4F52A0-D978-4361-8389-6ABADA0F31EB}"/>
              </a:ext>
            </a:extLst>
          </p:cNvPr>
          <p:cNvSpPr>
            <a:spLocks noGrp="1"/>
          </p:cNvSpPr>
          <p:nvPr>
            <p:ph type="title"/>
          </p:nvPr>
        </p:nvSpPr>
        <p:spPr/>
        <p:txBody>
          <a:bodyPr/>
          <a:lstStyle/>
          <a:p>
            <a:pPr eaLnBrk="1" hangingPunct="1"/>
            <a:r>
              <a:rPr lang="en-US" altLang="en-US">
                <a:ea typeface="ＭＳ Ｐゴシック" panose="020B0600070205080204" pitchFamily="34" charset="-128"/>
              </a:rPr>
              <a:t>1-4-9</a:t>
            </a:r>
          </a:p>
        </p:txBody>
      </p:sp>
      <p:sp>
        <p:nvSpPr>
          <p:cNvPr id="3" name="TextBox 2">
            <a:extLst>
              <a:ext uri="{FF2B5EF4-FFF2-40B4-BE49-F238E27FC236}">
                <a16:creationId xmlns:a16="http://schemas.microsoft.com/office/drawing/2014/main" id="{6125D0AE-5A21-43B6-9E4D-765E7D815A04}"/>
              </a:ext>
            </a:extLst>
          </p:cNvPr>
          <p:cNvSpPr txBox="1"/>
          <p:nvPr/>
        </p:nvSpPr>
        <p:spPr>
          <a:xfrm>
            <a:off x="5113339" y="2060575"/>
            <a:ext cx="5240337" cy="3048000"/>
          </a:xfrm>
          <a:prstGeom prst="rect">
            <a:avLst/>
          </a:prstGeom>
          <a:noFill/>
        </p:spPr>
        <p:txBody>
          <a:bodyPr>
            <a:spAutoFit/>
          </a:bodyPr>
          <a:lstStyle/>
          <a:p>
            <a:pPr defTabSz="457200" fontAlgn="base">
              <a:spcBef>
                <a:spcPct val="0"/>
              </a:spcBef>
              <a:spcAft>
                <a:spcPct val="0"/>
              </a:spcAft>
              <a:defRPr/>
            </a:pPr>
            <a:r>
              <a:rPr lang="en-US" altLang="en-US" sz="4800" dirty="0">
                <a:solidFill>
                  <a:prstClr val="black"/>
                </a:solidFill>
                <a:latin typeface="Calibri"/>
                <a:ea typeface="ＭＳ Ｐゴシック" panose="020B0600070205080204" pitchFamily="34" charset="-128"/>
              </a:rPr>
              <a:t>1x1 = 1</a:t>
            </a:r>
          </a:p>
          <a:p>
            <a:pPr defTabSz="457200" fontAlgn="base">
              <a:spcBef>
                <a:spcPct val="0"/>
              </a:spcBef>
              <a:spcAft>
                <a:spcPct val="0"/>
              </a:spcAft>
              <a:defRPr/>
            </a:pPr>
            <a:r>
              <a:rPr lang="en-US" altLang="en-US" sz="4800" dirty="0">
                <a:solidFill>
                  <a:prstClr val="black"/>
                </a:solidFill>
                <a:latin typeface="Calibri"/>
                <a:ea typeface="ＭＳ Ｐゴシック" panose="020B0600070205080204" pitchFamily="34" charset="-128"/>
              </a:rPr>
              <a:t>2x2=4</a:t>
            </a:r>
          </a:p>
          <a:p>
            <a:pPr defTabSz="457200" fontAlgn="base">
              <a:spcBef>
                <a:spcPct val="0"/>
              </a:spcBef>
              <a:spcAft>
                <a:spcPct val="0"/>
              </a:spcAft>
              <a:defRPr/>
            </a:pPr>
            <a:r>
              <a:rPr lang="en-US" altLang="en-US" sz="4800" dirty="0">
                <a:solidFill>
                  <a:prstClr val="black"/>
                </a:solidFill>
                <a:latin typeface="Calibri"/>
                <a:ea typeface="ＭＳ Ｐゴシック" panose="020B0600070205080204" pitchFamily="34" charset="-128"/>
              </a:rPr>
              <a:t>3x3=9</a:t>
            </a:r>
          </a:p>
          <a:p>
            <a:pPr defTabSz="457200" fontAlgn="base">
              <a:spcBef>
                <a:spcPct val="0"/>
              </a:spcBef>
              <a:spcAft>
                <a:spcPct val="0"/>
              </a:spcAft>
              <a:defRPr/>
            </a:pPr>
            <a:r>
              <a:rPr lang="en-US" altLang="en-US" sz="4800" dirty="0">
                <a:solidFill>
                  <a:prstClr val="black"/>
                </a:solidFill>
                <a:latin typeface="Calibri"/>
                <a:ea typeface="ＭＳ Ｐゴシック" panose="020B0600070205080204" pitchFamily="34" charset="-128"/>
              </a:rPr>
              <a:t>4x4=15</a:t>
            </a:r>
          </a:p>
        </p:txBody>
      </p:sp>
      <p:sp>
        <p:nvSpPr>
          <p:cNvPr id="4" name="Right Arrow 3">
            <a:extLst>
              <a:ext uri="{FF2B5EF4-FFF2-40B4-BE49-F238E27FC236}">
                <a16:creationId xmlns:a16="http://schemas.microsoft.com/office/drawing/2014/main" id="{454AC66F-3D62-4BAD-A77E-717285F88105}"/>
              </a:ext>
            </a:extLst>
          </p:cNvPr>
          <p:cNvSpPr/>
          <p:nvPr/>
        </p:nvSpPr>
        <p:spPr>
          <a:xfrm>
            <a:off x="1701800" y="2743200"/>
            <a:ext cx="3411538" cy="16383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en-GB" sz="2800" dirty="0">
                <a:solidFill>
                  <a:prstClr val="white"/>
                </a:solidFill>
                <a:latin typeface="Calibri"/>
              </a:rPr>
              <a:t>What do you see?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3E6606B-0A67-4391-9E21-BC1343FFC0EB}"/>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Discussion</a:t>
            </a:r>
          </a:p>
        </p:txBody>
      </p:sp>
      <p:sp>
        <p:nvSpPr>
          <p:cNvPr id="25603" name="Content Placeholder 2">
            <a:extLst>
              <a:ext uri="{FF2B5EF4-FFF2-40B4-BE49-F238E27FC236}">
                <a16:creationId xmlns:a16="http://schemas.microsoft.com/office/drawing/2014/main" id="{D05503B7-088A-4A03-B719-0C19B05E6A0B}"/>
              </a:ext>
            </a:extLst>
          </p:cNvPr>
          <p:cNvSpPr>
            <a:spLocks noGrp="1"/>
          </p:cNvSpPr>
          <p:nvPr>
            <p:ph idx="1"/>
          </p:nvPr>
        </p:nvSpPr>
        <p:spPr/>
        <p:txBody>
          <a:bodyPr/>
          <a:lstStyle/>
          <a:p>
            <a:pPr eaLnBrk="1" hangingPunct="1">
              <a:buFont typeface="Arial" panose="020B0604020202020204" pitchFamily="34" charset="0"/>
              <a:buNone/>
            </a:pPr>
            <a:r>
              <a:rPr lang="en-US" altLang="en-US" dirty="0">
                <a:ea typeface="ＭＳ Ｐゴシック" panose="020B0600070205080204" pitchFamily="34" charset="-128"/>
              </a:rPr>
              <a:t>Did you focus on the 3 that were right?</a:t>
            </a:r>
          </a:p>
          <a:p>
            <a:pPr eaLnBrk="1" hangingPunct="1">
              <a:buFont typeface="Arial" panose="020B0604020202020204" pitchFamily="34" charset="0"/>
              <a:buNone/>
            </a:pPr>
            <a:r>
              <a:rPr lang="en-US" altLang="en-US" dirty="0">
                <a:ea typeface="ＭＳ Ｐゴシック" panose="020B0600070205080204" pitchFamily="34" charset="-128"/>
              </a:rPr>
              <a:t>Or the one that was wrong?</a:t>
            </a:r>
          </a:p>
          <a:p>
            <a:pPr eaLnBrk="1" hangingPunct="1">
              <a:buFont typeface="Arial" panose="020B0604020202020204" pitchFamily="34" charset="0"/>
              <a:buNone/>
            </a:pPr>
            <a:endParaRPr lang="en-US" altLang="en-US" dirty="0">
              <a:ea typeface="ＭＳ Ｐゴシック" panose="020B0600070205080204" pitchFamily="34" charset="-128"/>
            </a:endParaRPr>
          </a:p>
          <a:p>
            <a:pPr eaLnBrk="1" hangingPunct="1">
              <a:buFont typeface="Arial" panose="020B0604020202020204" pitchFamily="34" charset="0"/>
              <a:buNone/>
            </a:pPr>
            <a:r>
              <a:rPr lang="en-US" altLang="en-US" dirty="0">
                <a:ea typeface="ＭＳ Ｐゴシック" panose="020B0600070205080204" pitchFamily="34" charset="-128"/>
              </a:rPr>
              <a:t>Is it important to focus on the positives to help maintain and</a:t>
            </a:r>
          </a:p>
          <a:p>
            <a:pPr eaLnBrk="1" hangingPunct="1">
              <a:buFont typeface="Arial" panose="020B0604020202020204" pitchFamily="34" charset="0"/>
              <a:buNone/>
            </a:pPr>
            <a:r>
              <a:rPr lang="en-US" altLang="en-US" dirty="0">
                <a:ea typeface="ＭＳ Ｐゴシック" panose="020B0600070205080204" pitchFamily="34" charset="-128"/>
              </a:rPr>
              <a:t>develop resilience?</a:t>
            </a:r>
          </a:p>
          <a:p>
            <a:pPr eaLnBrk="1" hangingPunct="1">
              <a:buNone/>
            </a:pPr>
            <a:r>
              <a:rPr lang="en-US" altLang="en-US" dirty="0">
                <a:ea typeface="ＭＳ Ｐゴシック" panose="020B0600070205080204" pitchFamily="34" charset="-128"/>
              </a:rPr>
              <a:t>Challenge yourself to see a 1 – 4 – 9 every day!</a:t>
            </a:r>
          </a:p>
          <a:p>
            <a:pPr eaLnBrk="1" hangingPunct="1">
              <a:buFont typeface="Arial" panose="020B0604020202020204" pitchFamily="34" charset="0"/>
              <a:buNone/>
            </a:pPr>
            <a:endParaRPr lang="en-US" altLang="en-US" dirty="0">
              <a:ea typeface="ＭＳ Ｐゴシック" panose="020B0600070205080204" pitchFamily="34" charset="-128"/>
            </a:endParaRPr>
          </a:p>
          <a:p>
            <a:pPr eaLnBrk="1" hangingPunct="1">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a:extLst>
              <a:ext uri="{FF2B5EF4-FFF2-40B4-BE49-F238E27FC236}">
                <a16:creationId xmlns:a16="http://schemas.microsoft.com/office/drawing/2014/main" id="{3B088A3C-6C7F-4476-AFAA-E266FF22D83D}"/>
              </a:ext>
            </a:extLst>
          </p:cNvPr>
          <p:cNvSpPr>
            <a:spLocks noGrp="1"/>
          </p:cNvSpPr>
          <p:nvPr>
            <p:ph type="title"/>
          </p:nvPr>
        </p:nvSpPr>
        <p:spPr/>
        <p:txBody>
          <a:bodyPr/>
          <a:lstStyle/>
          <a:p>
            <a:pPr eaLnBrk="1" hangingPunct="1"/>
            <a:r>
              <a:rPr lang="en-US" altLang="en-US">
                <a:ea typeface="ＭＳ Ｐゴシック" panose="020B0600070205080204" pitchFamily="34" charset="-128"/>
              </a:rPr>
              <a:t>Remember:</a:t>
            </a:r>
          </a:p>
        </p:txBody>
      </p:sp>
      <p:pic>
        <p:nvPicPr>
          <p:cNvPr id="27651" name="Content Placeholder 9">
            <a:extLst>
              <a:ext uri="{FF2B5EF4-FFF2-40B4-BE49-F238E27FC236}">
                <a16:creationId xmlns:a16="http://schemas.microsoft.com/office/drawing/2014/main" id="{C83AF77C-596A-46BA-8F03-C1342CE3100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7289" r="-7289"/>
          <a:stretch>
            <a:fillRect/>
          </a:stretch>
        </p:blipFill>
        <p:spPr/>
      </p:pic>
      <p:sp>
        <p:nvSpPr>
          <p:cNvPr id="27652" name="Content Placeholder 8">
            <a:extLst>
              <a:ext uri="{FF2B5EF4-FFF2-40B4-BE49-F238E27FC236}">
                <a16:creationId xmlns:a16="http://schemas.microsoft.com/office/drawing/2014/main" id="{D2AD5E36-D401-4FA4-94F3-59E97156D427}"/>
              </a:ext>
            </a:extLst>
          </p:cNvPr>
          <p:cNvSpPr>
            <a:spLocks noGrp="1"/>
          </p:cNvSpPr>
          <p:nvPr>
            <p:ph sz="half" idx="2"/>
          </p:nvPr>
        </p:nvSpPr>
        <p:spPr/>
        <p:txBody>
          <a:bodyPr/>
          <a:lstStyle/>
          <a:p>
            <a:pPr marL="0" indent="0" eaLnBrk="1" hangingPunct="1">
              <a:buNone/>
            </a:pPr>
            <a:r>
              <a:rPr lang="en-US" altLang="en-US" b="1" dirty="0">
                <a:ea typeface="ＭＳ Ｐゴシック" panose="020B0600070205080204" pitchFamily="34" charset="-128"/>
              </a:rPr>
              <a:t>"LIFE is not about how fast you run or how high you climb but how well you bounce." Tigger.</a:t>
            </a: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D4DF-D0C5-4E91-9537-D05CDA7B987B}"/>
              </a:ext>
            </a:extLst>
          </p:cNvPr>
          <p:cNvSpPr>
            <a:spLocks noGrp="1"/>
          </p:cNvSpPr>
          <p:nvPr>
            <p:ph type="title"/>
          </p:nvPr>
        </p:nvSpPr>
        <p:spPr/>
        <p:txBody>
          <a:bodyPr/>
          <a:lstStyle/>
          <a:p>
            <a:pPr algn="ctr"/>
            <a:r>
              <a:rPr lang="en-GB" sz="1800" dirty="0"/>
              <a:t>Session 2</a:t>
            </a:r>
            <a:br>
              <a:rPr lang="en-GB" dirty="0"/>
            </a:br>
            <a:r>
              <a:rPr lang="en-GB" b="1" dirty="0"/>
              <a:t>Change is Challenging</a:t>
            </a:r>
          </a:p>
        </p:txBody>
      </p:sp>
      <p:sp>
        <p:nvSpPr>
          <p:cNvPr id="3" name="Content Placeholder 2">
            <a:extLst>
              <a:ext uri="{FF2B5EF4-FFF2-40B4-BE49-F238E27FC236}">
                <a16:creationId xmlns:a16="http://schemas.microsoft.com/office/drawing/2014/main" id="{B7D6138E-C411-4225-8AD9-119CA2314A56}"/>
              </a:ext>
            </a:extLst>
          </p:cNvPr>
          <p:cNvSpPr>
            <a:spLocks noGrp="1"/>
          </p:cNvSpPr>
          <p:nvPr>
            <p:ph idx="1"/>
          </p:nvPr>
        </p:nvSpPr>
        <p:spPr/>
        <p:txBody>
          <a:bodyPr/>
          <a:lstStyle/>
          <a:p>
            <a:pPr marL="0" indent="0">
              <a:buNone/>
            </a:pPr>
            <a:r>
              <a:rPr lang="en-GB" dirty="0"/>
              <a:t>Charles Darwin has been described as one of the most influential figures in human history. Though there is still some debate as to the actual originator, for many years he has been credited with the following quote:</a:t>
            </a:r>
          </a:p>
          <a:p>
            <a:pPr marL="0" indent="0">
              <a:buNone/>
            </a:pPr>
            <a:r>
              <a:rPr lang="en-GB" dirty="0"/>
              <a:t> ‘It is not the strongest nor the most intelligent of the species that survives. It is the one that is most adaptable to change.’ </a:t>
            </a:r>
          </a:p>
          <a:p>
            <a:r>
              <a:rPr lang="en-GB" dirty="0">
                <a:solidFill>
                  <a:srgbClr val="00B050"/>
                </a:solidFill>
              </a:rPr>
              <a:t>Think back to lock down – what were the 2 hardest changes for you to deal with?</a:t>
            </a:r>
          </a:p>
          <a:p>
            <a:r>
              <a:rPr lang="en-GB" dirty="0">
                <a:solidFill>
                  <a:srgbClr val="00B050"/>
                </a:solidFill>
              </a:rPr>
              <a:t>How did you adapt? Can you think of any thing you did that helped?</a:t>
            </a:r>
          </a:p>
          <a:p>
            <a:endParaRPr lang="en-GB" dirty="0">
              <a:solidFill>
                <a:srgbClr val="00B050"/>
              </a:solidFill>
            </a:endParaRPr>
          </a:p>
          <a:p>
            <a:endParaRPr lang="en-GB" dirty="0">
              <a:solidFill>
                <a:srgbClr val="00B05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919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78F1-96F6-4BD8-9D53-F6BD921201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755AB4-454B-4D91-934F-1B65ABF1D8C9}"/>
              </a:ext>
            </a:extLst>
          </p:cNvPr>
          <p:cNvSpPr>
            <a:spLocks noGrp="1"/>
          </p:cNvSpPr>
          <p:nvPr>
            <p:ph idx="1"/>
          </p:nvPr>
        </p:nvSpPr>
        <p:spPr/>
        <p:txBody>
          <a:bodyPr>
            <a:normAutofit fontScale="92500" lnSpcReduction="10000"/>
          </a:bodyPr>
          <a:lstStyle/>
          <a:p>
            <a:pPr marL="0" indent="0">
              <a:buNone/>
            </a:pPr>
            <a:r>
              <a:rPr lang="en-GB" dirty="0"/>
              <a:t>We thrive on the predictability and our daily routines. We get used to people, places and favourite activities.</a:t>
            </a:r>
          </a:p>
          <a:p>
            <a:pPr marL="0" indent="0">
              <a:buNone/>
            </a:pPr>
            <a:r>
              <a:rPr lang="en-GB" dirty="0"/>
              <a:t>Changes require us to expend a lot of effort, not only physically, but emotionally, socially, and cognitively. </a:t>
            </a:r>
          </a:p>
          <a:p>
            <a:pPr marL="0" indent="0">
              <a:buNone/>
            </a:pPr>
            <a:r>
              <a:rPr lang="en-GB" dirty="0"/>
              <a:t>The Coronavirus crisis has meant that we have had to quickly come to terms with huge changes in our lives.</a:t>
            </a:r>
          </a:p>
          <a:p>
            <a:pPr marL="0" indent="0">
              <a:buNone/>
            </a:pPr>
            <a:endParaRPr lang="en-GB" dirty="0"/>
          </a:p>
          <a:p>
            <a:r>
              <a:rPr lang="en-GB" dirty="0">
                <a:solidFill>
                  <a:srgbClr val="00B050"/>
                </a:solidFill>
              </a:rPr>
              <a:t>This sudden change can be very difficult, are there are times you can recall where you have surprised yourself and been able to adapt in a positive way? </a:t>
            </a:r>
          </a:p>
          <a:p>
            <a:r>
              <a:rPr lang="en-GB" dirty="0">
                <a:solidFill>
                  <a:srgbClr val="00B050"/>
                </a:solidFill>
              </a:rPr>
              <a:t>How do you think this learning to adapt quickly might you in the future?</a:t>
            </a:r>
          </a:p>
          <a:p>
            <a:endParaRPr lang="en-GB" dirty="0">
              <a:solidFill>
                <a:srgbClr val="00B050"/>
              </a:solidFill>
            </a:endParaRPr>
          </a:p>
        </p:txBody>
      </p:sp>
    </p:spTree>
    <p:extLst>
      <p:ext uri="{BB962C8B-B14F-4D97-AF65-F5344CB8AC3E}">
        <p14:creationId xmlns:p14="http://schemas.microsoft.com/office/powerpoint/2010/main" val="23130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FF53-4563-4EFD-9376-724968118CF6}"/>
              </a:ext>
            </a:extLst>
          </p:cNvPr>
          <p:cNvSpPr>
            <a:spLocks noGrp="1"/>
          </p:cNvSpPr>
          <p:nvPr>
            <p:ph type="title"/>
          </p:nvPr>
        </p:nvSpPr>
        <p:spPr>
          <a:xfrm>
            <a:off x="838200" y="365126"/>
            <a:ext cx="10515600" cy="47473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0CD461C6-98D2-4BE4-8CCD-D507CAA390FF}"/>
              </a:ext>
            </a:extLst>
          </p:cNvPr>
          <p:cNvSpPr>
            <a:spLocks noGrp="1"/>
          </p:cNvSpPr>
          <p:nvPr>
            <p:ph idx="1"/>
          </p:nvPr>
        </p:nvSpPr>
        <p:spPr>
          <a:xfrm>
            <a:off x="838200" y="1018761"/>
            <a:ext cx="10515600" cy="5158202"/>
          </a:xfrm>
        </p:spPr>
        <p:txBody>
          <a:bodyPr>
            <a:normAutofit fontScale="92500"/>
          </a:bodyPr>
          <a:lstStyle/>
          <a:p>
            <a:pPr marL="0" indent="0">
              <a:buNone/>
            </a:pPr>
            <a:r>
              <a:rPr lang="en-GB" dirty="0"/>
              <a:t>It’s much easier for us to navigate change if: </a:t>
            </a:r>
          </a:p>
          <a:p>
            <a:r>
              <a:rPr lang="en-GB" dirty="0"/>
              <a:t> We are provided with advanced warning and have time to process and prepare for the change.  </a:t>
            </a:r>
          </a:p>
          <a:p>
            <a:r>
              <a:rPr lang="en-GB" dirty="0"/>
              <a:t> We can maintain routines as much as possible, keeping as much the same as possible, for example getting up the usual time, following a timetable, completing school work.</a:t>
            </a:r>
          </a:p>
          <a:p>
            <a:r>
              <a:rPr lang="en-GB" dirty="0"/>
              <a:t>We understand our emotions will be a bit –’up’ and ‘down’, and that it is normal. </a:t>
            </a:r>
          </a:p>
          <a:p>
            <a:r>
              <a:rPr lang="en-GB" dirty="0"/>
              <a:t>We understand this change will create instability, vulnerability, worries, stress and anxiety and a fear of the unknown – all of which are normal</a:t>
            </a:r>
          </a:p>
          <a:p>
            <a:r>
              <a:rPr lang="en-GB" dirty="0"/>
              <a:t> We anticipating the grieving process we may go through as we try to deal with the loss of routines or what was normality.</a:t>
            </a:r>
          </a:p>
        </p:txBody>
      </p:sp>
    </p:spTree>
    <p:extLst>
      <p:ext uri="{BB962C8B-B14F-4D97-AF65-F5344CB8AC3E}">
        <p14:creationId xmlns:p14="http://schemas.microsoft.com/office/powerpoint/2010/main" val="7216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17C6-DB02-4118-81C3-D9788E3E6118}"/>
              </a:ext>
            </a:extLst>
          </p:cNvPr>
          <p:cNvSpPr>
            <a:spLocks noGrp="1"/>
          </p:cNvSpPr>
          <p:nvPr>
            <p:ph type="title"/>
          </p:nvPr>
        </p:nvSpPr>
        <p:spPr/>
        <p:txBody>
          <a:bodyPr/>
          <a:lstStyle/>
          <a:p>
            <a:r>
              <a:rPr lang="en-GB" dirty="0"/>
              <a:t>What do we mean by the term ‘resilience’?</a:t>
            </a:r>
          </a:p>
        </p:txBody>
      </p:sp>
      <p:sp>
        <p:nvSpPr>
          <p:cNvPr id="3" name="Content Placeholder 2">
            <a:extLst>
              <a:ext uri="{FF2B5EF4-FFF2-40B4-BE49-F238E27FC236}">
                <a16:creationId xmlns:a16="http://schemas.microsoft.com/office/drawing/2014/main" id="{C011306D-F9A1-409E-AF79-54D8107208FC}"/>
              </a:ext>
            </a:extLst>
          </p:cNvPr>
          <p:cNvSpPr>
            <a:spLocks noGrp="1"/>
          </p:cNvSpPr>
          <p:nvPr>
            <p:ph idx="1"/>
          </p:nvPr>
        </p:nvSpPr>
        <p:spPr>
          <a:xfrm>
            <a:off x="838200" y="1329070"/>
            <a:ext cx="10515600" cy="4847893"/>
          </a:xfrm>
        </p:spPr>
        <p:txBody>
          <a:bodyPr>
            <a:normAutofit fontScale="92500" lnSpcReduction="10000"/>
          </a:bodyPr>
          <a:lstStyle/>
          <a:p>
            <a:pPr marL="0" indent="0">
              <a:buNone/>
            </a:pPr>
            <a:r>
              <a:rPr lang="en-GB" dirty="0"/>
              <a:t>Dictionary Definition:  the capacity to recover quickly from difficulties</a:t>
            </a:r>
          </a:p>
          <a:p>
            <a:pPr marL="0" indent="0">
              <a:buNone/>
            </a:pPr>
            <a:endParaRPr lang="en-GB" dirty="0"/>
          </a:p>
          <a:p>
            <a:pPr marL="0" indent="0">
              <a:buNone/>
            </a:pPr>
            <a:r>
              <a:rPr lang="en-GB" dirty="0"/>
              <a:t>Resilience explains how two people can experience the same event but cope with it entirely differently.</a:t>
            </a:r>
          </a:p>
          <a:p>
            <a:pPr marL="0" indent="0">
              <a:buNone/>
            </a:pPr>
            <a:r>
              <a:rPr lang="en-GB" dirty="0"/>
              <a:t> Where one person may stay calm and look for a rational response; to problem solve and find solutions, the other may panic and over-react and respond with little thought. </a:t>
            </a:r>
          </a:p>
          <a:p>
            <a:pPr marL="0" indent="0">
              <a:buNone/>
            </a:pPr>
            <a:r>
              <a:rPr lang="en-GB" dirty="0"/>
              <a:t>One child might give up and the other will push on through the same barrier, obstacle or setback regardless. </a:t>
            </a:r>
          </a:p>
          <a:p>
            <a:r>
              <a:rPr lang="en-GB" dirty="0">
                <a:solidFill>
                  <a:srgbClr val="00B050"/>
                </a:solidFill>
              </a:rPr>
              <a:t>What do you think enables people to become more able to deal with the ‘ups’ and ‘downs’?</a:t>
            </a:r>
          </a:p>
          <a:p>
            <a:r>
              <a:rPr lang="en-GB" dirty="0">
                <a:solidFill>
                  <a:srgbClr val="00B050"/>
                </a:solidFill>
              </a:rPr>
              <a:t>So, are we born more resilient? </a:t>
            </a:r>
          </a:p>
          <a:p>
            <a:endParaRPr lang="en-GB" dirty="0">
              <a:solidFill>
                <a:srgbClr val="00B050"/>
              </a:solidFill>
            </a:endParaRPr>
          </a:p>
        </p:txBody>
      </p:sp>
    </p:spTree>
    <p:extLst>
      <p:ext uri="{BB962C8B-B14F-4D97-AF65-F5344CB8AC3E}">
        <p14:creationId xmlns:p14="http://schemas.microsoft.com/office/powerpoint/2010/main" val="18307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6BEDDEC-4A89-48EA-8F87-E859B7ABA18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So, is a resilient person someone who…</a:t>
            </a:r>
          </a:p>
        </p:txBody>
      </p:sp>
      <p:sp>
        <p:nvSpPr>
          <p:cNvPr id="3" name="Content Placeholder 2">
            <a:extLst>
              <a:ext uri="{FF2B5EF4-FFF2-40B4-BE49-F238E27FC236}">
                <a16:creationId xmlns:a16="http://schemas.microsoft.com/office/drawing/2014/main" id="{82DAFB0E-45D6-430E-B47F-00797E87B18D}"/>
              </a:ext>
            </a:extLst>
          </p:cNvPr>
          <p:cNvSpPr>
            <a:spLocks noGrp="1"/>
          </p:cNvSpPr>
          <p:nvPr>
            <p:ph idx="1"/>
          </p:nvPr>
        </p:nvSpPr>
        <p:spPr/>
        <p:txBody>
          <a:bodyPr rtlCol="0">
            <a:normAutofit fontScale="70000" lnSpcReduction="20000"/>
          </a:bodyPr>
          <a:lstStyle/>
          <a:p>
            <a:pPr eaLnBrk="1" fontAlgn="auto" hangingPunct="1">
              <a:spcAft>
                <a:spcPts val="0"/>
              </a:spcAft>
              <a:buFont typeface="Arial"/>
              <a:buChar char="•"/>
              <a:defRPr/>
            </a:pPr>
            <a:r>
              <a:rPr lang="en-US" dirty="0">
                <a:ea typeface="+mn-ea"/>
                <a:cs typeface="+mn-cs"/>
              </a:rPr>
              <a:t>Gives in</a:t>
            </a:r>
          </a:p>
          <a:p>
            <a:pPr eaLnBrk="1" fontAlgn="auto" hangingPunct="1">
              <a:spcAft>
                <a:spcPts val="0"/>
              </a:spcAft>
              <a:buFont typeface="Arial"/>
              <a:buChar char="•"/>
              <a:defRPr/>
            </a:pPr>
            <a:r>
              <a:rPr lang="en-US" dirty="0">
                <a:ea typeface="+mn-ea"/>
                <a:cs typeface="+mn-cs"/>
              </a:rPr>
              <a:t>Is a bad loser</a:t>
            </a:r>
          </a:p>
          <a:p>
            <a:pPr eaLnBrk="1" fontAlgn="auto" hangingPunct="1">
              <a:spcAft>
                <a:spcPts val="0"/>
              </a:spcAft>
              <a:buFont typeface="Arial"/>
              <a:buChar char="•"/>
              <a:defRPr/>
            </a:pPr>
            <a:r>
              <a:rPr lang="en-US" dirty="0">
                <a:ea typeface="+mn-ea"/>
                <a:cs typeface="+mn-cs"/>
              </a:rPr>
              <a:t>Sees the best in things </a:t>
            </a:r>
          </a:p>
          <a:p>
            <a:pPr eaLnBrk="1" fontAlgn="auto" hangingPunct="1">
              <a:spcAft>
                <a:spcPts val="0"/>
              </a:spcAft>
              <a:buFont typeface="Arial"/>
              <a:buChar char="•"/>
              <a:defRPr/>
            </a:pPr>
            <a:r>
              <a:rPr lang="en-US" dirty="0">
                <a:ea typeface="+mn-ea"/>
                <a:cs typeface="+mn-cs"/>
              </a:rPr>
              <a:t>Tries again</a:t>
            </a:r>
          </a:p>
          <a:p>
            <a:pPr eaLnBrk="1" fontAlgn="auto" hangingPunct="1">
              <a:spcAft>
                <a:spcPts val="0"/>
              </a:spcAft>
              <a:buFont typeface="Arial"/>
              <a:buChar char="•"/>
              <a:defRPr/>
            </a:pPr>
            <a:r>
              <a:rPr lang="en-US" dirty="0">
                <a:ea typeface="+mn-ea"/>
                <a:cs typeface="+mn-cs"/>
              </a:rPr>
              <a:t>Sees the positive in themselves</a:t>
            </a:r>
          </a:p>
          <a:p>
            <a:pPr eaLnBrk="1" fontAlgn="auto" hangingPunct="1">
              <a:spcAft>
                <a:spcPts val="0"/>
              </a:spcAft>
              <a:buFont typeface="Arial"/>
              <a:buChar char="•"/>
              <a:defRPr/>
            </a:pPr>
            <a:r>
              <a:rPr lang="en-US" dirty="0">
                <a:ea typeface="+mn-ea"/>
                <a:cs typeface="+mn-cs"/>
              </a:rPr>
              <a:t>Understands why they feel as they do</a:t>
            </a:r>
          </a:p>
          <a:p>
            <a:pPr eaLnBrk="1" fontAlgn="auto" hangingPunct="1">
              <a:spcAft>
                <a:spcPts val="0"/>
              </a:spcAft>
              <a:buFont typeface="Arial"/>
              <a:buChar char="•"/>
              <a:defRPr/>
            </a:pPr>
            <a:r>
              <a:rPr lang="en-US" dirty="0">
                <a:ea typeface="+mn-ea"/>
                <a:cs typeface="+mn-cs"/>
              </a:rPr>
              <a:t>Accepts a challenge</a:t>
            </a:r>
          </a:p>
          <a:p>
            <a:pPr eaLnBrk="1" fontAlgn="auto" hangingPunct="1">
              <a:spcAft>
                <a:spcPts val="0"/>
              </a:spcAft>
              <a:buFont typeface="Arial"/>
              <a:buChar char="•"/>
              <a:defRPr/>
            </a:pPr>
            <a:r>
              <a:rPr lang="en-US" dirty="0">
                <a:ea typeface="+mn-ea"/>
                <a:cs typeface="+mn-cs"/>
              </a:rPr>
              <a:t>Bounces back </a:t>
            </a:r>
          </a:p>
          <a:p>
            <a:pPr eaLnBrk="1" fontAlgn="auto" hangingPunct="1">
              <a:spcAft>
                <a:spcPts val="0"/>
              </a:spcAft>
              <a:buFont typeface="Arial"/>
              <a:buChar char="•"/>
              <a:defRPr/>
            </a:pPr>
            <a:r>
              <a:rPr lang="en-US" dirty="0">
                <a:ea typeface="+mn-ea"/>
                <a:cs typeface="+mn-cs"/>
              </a:rPr>
              <a:t>Accepts or asks for help</a:t>
            </a:r>
          </a:p>
          <a:p>
            <a:pPr eaLnBrk="1" fontAlgn="auto" hangingPunct="1">
              <a:spcAft>
                <a:spcPts val="0"/>
              </a:spcAft>
              <a:buFont typeface="Arial"/>
              <a:buChar char="•"/>
              <a:defRPr/>
            </a:pPr>
            <a:r>
              <a:rPr lang="en-US" dirty="0">
                <a:ea typeface="+mn-ea"/>
                <a:cs typeface="+mn-cs"/>
              </a:rPr>
              <a:t>Understands the that the teenage brain is still developing emotionally</a:t>
            </a:r>
          </a:p>
          <a:p>
            <a:pPr eaLnBrk="1" fontAlgn="auto" hangingPunct="1">
              <a:spcAft>
                <a:spcPts val="0"/>
              </a:spcAft>
              <a:buFont typeface="Arial"/>
              <a:buChar char="•"/>
              <a:defRPr/>
            </a:pPr>
            <a:r>
              <a:rPr lang="en-US" dirty="0"/>
              <a:t>Gets upset if something doesn’t go right for them</a:t>
            </a:r>
          </a:p>
          <a:p>
            <a:pPr marL="0" indent="0" eaLnBrk="1" fontAlgn="auto" hangingPunct="1">
              <a:spcAft>
                <a:spcPts val="0"/>
              </a:spcAft>
              <a:buNone/>
              <a:defRPr/>
            </a:pPr>
            <a:endParaRPr lang="en-US" dirty="0"/>
          </a:p>
          <a:p>
            <a:pPr marL="0" indent="0" eaLnBrk="1" fontAlgn="auto" hangingPunct="1">
              <a:spcAft>
                <a:spcPts val="0"/>
              </a:spcAft>
              <a:buNone/>
              <a:defRPr/>
            </a:pPr>
            <a:r>
              <a:rPr lang="en-US" dirty="0">
                <a:solidFill>
                  <a:srgbClr val="00B050"/>
                </a:solidFill>
              </a:rPr>
              <a:t>Which of the above, do you believe are true for some for someone who shows resilience?</a:t>
            </a:r>
          </a:p>
          <a:p>
            <a:pPr eaLnBrk="1" fontAlgn="auto" hangingPunct="1">
              <a:spcAft>
                <a:spcPts val="0"/>
              </a:spcAft>
              <a:buFont typeface="Arial"/>
              <a:buChar char="•"/>
              <a:defRPr/>
            </a:pP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a:extLst>
              <a:ext uri="{FF2B5EF4-FFF2-40B4-BE49-F238E27FC236}">
                <a16:creationId xmlns:a16="http://schemas.microsoft.com/office/drawing/2014/main" id="{6BD8B814-77D5-4779-9201-DA87DC02D319}"/>
              </a:ext>
            </a:extLst>
          </p:cNvPr>
          <p:cNvSpPr>
            <a:spLocks noGrp="1"/>
          </p:cNvSpPr>
          <p:nvPr>
            <p:ph type="title"/>
          </p:nvPr>
        </p:nvSpPr>
        <p:spPr/>
        <p:txBody>
          <a:bodyPr/>
          <a:lstStyle/>
          <a:p>
            <a:pPr eaLnBrk="1" hangingPunct="1"/>
            <a:r>
              <a:rPr lang="en-US" altLang="en-US">
                <a:ea typeface="ＭＳ Ｐゴシック" panose="020B0600070205080204" pitchFamily="34" charset="-128"/>
              </a:rPr>
              <a:t>Are people born resilient or can you learn it?</a:t>
            </a:r>
          </a:p>
        </p:txBody>
      </p:sp>
      <p:sp>
        <p:nvSpPr>
          <p:cNvPr id="18435" name="Content Placeholder 10">
            <a:extLst>
              <a:ext uri="{FF2B5EF4-FFF2-40B4-BE49-F238E27FC236}">
                <a16:creationId xmlns:a16="http://schemas.microsoft.com/office/drawing/2014/main" id="{54492316-79FC-4703-84DA-01627AB10961}"/>
              </a:ext>
            </a:extLst>
          </p:cNvPr>
          <p:cNvSpPr>
            <a:spLocks noGrp="1"/>
          </p:cNvSpPr>
          <p:nvPr>
            <p:ph idx="1"/>
          </p:nvPr>
        </p:nvSpPr>
        <p:spPr/>
        <p:txBody>
          <a:bodyPr/>
          <a:lstStyle/>
          <a:p>
            <a:pPr marL="0" indent="0" eaLnBrk="1" hangingPunct="1">
              <a:buNone/>
            </a:pPr>
            <a:r>
              <a:rPr lang="en-US" altLang="en-US" dirty="0">
                <a:ea typeface="ＭＳ Ｐゴシック" panose="020B0600070205080204" pitchFamily="34" charset="-128"/>
              </a:rPr>
              <a:t>So what is it that makes someone resilient?</a:t>
            </a:r>
          </a:p>
          <a:p>
            <a:pPr marL="0" indent="0" eaLnBrk="1" hangingPunct="1">
              <a:buNone/>
            </a:pPr>
            <a:r>
              <a:rPr lang="en-US" altLang="en-US" dirty="0">
                <a:ea typeface="ＭＳ Ｐゴシック" panose="020B0600070205080204" pitchFamily="34" charset="-128"/>
              </a:rPr>
              <a:t>Psychologists believe that although we may be born with a certain amount of resilience, we can do certain things to improve our resilience.</a:t>
            </a:r>
          </a:p>
          <a:p>
            <a:pPr marL="0" indent="0" eaLnBrk="1" hangingPunct="1">
              <a:buNone/>
            </a:pPr>
            <a:r>
              <a:rPr lang="en-US" altLang="en-US" dirty="0">
                <a:ea typeface="ＭＳ Ｐゴシック" panose="020B0600070205080204" pitchFamily="34" charset="-128"/>
              </a:rPr>
              <a:t>Look at the following people.</a:t>
            </a:r>
          </a:p>
          <a:p>
            <a:pPr eaLnBrk="1" hangingPunct="1"/>
            <a:endParaRPr lang="en-US" altLang="en-US" dirty="0">
              <a:ea typeface="ＭＳ Ｐゴシック" panose="020B0600070205080204" pitchFamily="34" charset="-128"/>
            </a:endParaRPr>
          </a:p>
          <a:p>
            <a:pPr marL="0" indent="0" eaLnBrk="1" hangingPunct="1">
              <a:buNone/>
            </a:pPr>
            <a:endParaRPr lang="en-US" altLang="en-US" dirty="0">
              <a:ea typeface="ＭＳ Ｐゴシック" panose="020B0600070205080204" pitchFamily="34" charset="-128"/>
            </a:endParaRPr>
          </a:p>
          <a:p>
            <a:pPr marL="0" indent="0" eaLnBrk="1" hangingPunct="1">
              <a:buNone/>
            </a:pPr>
            <a:endParaRPr lang="en-US" altLang="en-US"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7DDF-D7BD-4C7E-8FF0-4752304C112E}"/>
              </a:ext>
            </a:extLst>
          </p:cNvPr>
          <p:cNvSpPr>
            <a:spLocks noGrp="1"/>
          </p:cNvSpPr>
          <p:nvPr>
            <p:ph type="title"/>
          </p:nvPr>
        </p:nvSpPr>
        <p:spPr/>
        <p:txBody>
          <a:bodyPr>
            <a:normAutofit fontScale="90000"/>
          </a:bodyPr>
          <a:lstStyle/>
          <a:p>
            <a:r>
              <a:rPr lang="en-GB" dirty="0"/>
              <a:t>What do you think helps these people to be more resilient?</a:t>
            </a:r>
            <a:br>
              <a:rPr lang="en-GB" dirty="0"/>
            </a:br>
            <a:endParaRPr lang="en-GB" dirty="0"/>
          </a:p>
        </p:txBody>
      </p:sp>
      <p:pic>
        <p:nvPicPr>
          <p:cNvPr id="9" name="Content Placeholder 8">
            <a:extLst>
              <a:ext uri="{FF2B5EF4-FFF2-40B4-BE49-F238E27FC236}">
                <a16:creationId xmlns:a16="http://schemas.microsoft.com/office/drawing/2014/main" id="{DCA6E571-7E4F-445A-8F67-C184D31B7396}"/>
              </a:ext>
            </a:extLst>
          </p:cNvPr>
          <p:cNvPicPr>
            <a:picLocks noGrp="1" noChangeAspect="1"/>
          </p:cNvPicPr>
          <p:nvPr>
            <p:ph idx="1"/>
          </p:nvPr>
        </p:nvPicPr>
        <p:blipFill>
          <a:blip r:embed="rId2"/>
          <a:stretch>
            <a:fillRect/>
          </a:stretch>
        </p:blipFill>
        <p:spPr>
          <a:xfrm>
            <a:off x="784918" y="1690688"/>
            <a:ext cx="2743438" cy="2414225"/>
          </a:xfrm>
          <a:prstGeom prst="rect">
            <a:avLst/>
          </a:prstGeom>
        </p:spPr>
      </p:pic>
      <p:pic>
        <p:nvPicPr>
          <p:cNvPr id="10" name="Picture 9">
            <a:extLst>
              <a:ext uri="{FF2B5EF4-FFF2-40B4-BE49-F238E27FC236}">
                <a16:creationId xmlns:a16="http://schemas.microsoft.com/office/drawing/2014/main" id="{72FA37BB-B0DB-4A8F-82D4-EAC8CA488A1B}"/>
              </a:ext>
            </a:extLst>
          </p:cNvPr>
          <p:cNvPicPr>
            <a:picLocks noChangeAspect="1"/>
          </p:cNvPicPr>
          <p:nvPr/>
        </p:nvPicPr>
        <p:blipFill>
          <a:blip r:embed="rId3"/>
          <a:stretch>
            <a:fillRect/>
          </a:stretch>
        </p:blipFill>
        <p:spPr>
          <a:xfrm>
            <a:off x="4441956" y="1690688"/>
            <a:ext cx="2627604" cy="1981372"/>
          </a:xfrm>
          <a:prstGeom prst="rect">
            <a:avLst/>
          </a:prstGeom>
        </p:spPr>
      </p:pic>
      <p:pic>
        <p:nvPicPr>
          <p:cNvPr id="11" name="Picture 10">
            <a:extLst>
              <a:ext uri="{FF2B5EF4-FFF2-40B4-BE49-F238E27FC236}">
                <a16:creationId xmlns:a16="http://schemas.microsoft.com/office/drawing/2014/main" id="{9B7733AB-B6FD-4221-80D6-FDE916C2DCC6}"/>
              </a:ext>
            </a:extLst>
          </p:cNvPr>
          <p:cNvPicPr>
            <a:picLocks noChangeAspect="1"/>
          </p:cNvPicPr>
          <p:nvPr/>
        </p:nvPicPr>
        <p:blipFill>
          <a:blip r:embed="rId4"/>
          <a:stretch>
            <a:fillRect/>
          </a:stretch>
        </p:blipFill>
        <p:spPr>
          <a:xfrm>
            <a:off x="8083769" y="1690688"/>
            <a:ext cx="1841152" cy="2438611"/>
          </a:xfrm>
          <a:prstGeom prst="rect">
            <a:avLst/>
          </a:prstGeom>
        </p:spPr>
      </p:pic>
      <p:pic>
        <p:nvPicPr>
          <p:cNvPr id="12" name="Picture 11">
            <a:extLst>
              <a:ext uri="{FF2B5EF4-FFF2-40B4-BE49-F238E27FC236}">
                <a16:creationId xmlns:a16="http://schemas.microsoft.com/office/drawing/2014/main" id="{2BBDA16A-0C78-4E90-8785-D52F3509D538}"/>
              </a:ext>
            </a:extLst>
          </p:cNvPr>
          <p:cNvPicPr>
            <a:picLocks noChangeAspect="1"/>
          </p:cNvPicPr>
          <p:nvPr/>
        </p:nvPicPr>
        <p:blipFill>
          <a:blip r:embed="rId5"/>
          <a:stretch>
            <a:fillRect/>
          </a:stretch>
        </p:blipFill>
        <p:spPr>
          <a:xfrm>
            <a:off x="4207530" y="4252832"/>
            <a:ext cx="2926334" cy="1828959"/>
          </a:xfrm>
          <a:prstGeom prst="rect">
            <a:avLst/>
          </a:prstGeom>
        </p:spPr>
      </p:pic>
    </p:spTree>
    <p:extLst>
      <p:ext uri="{BB962C8B-B14F-4D97-AF65-F5344CB8AC3E}">
        <p14:creationId xmlns:p14="http://schemas.microsoft.com/office/powerpoint/2010/main" val="2727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8CE345-2F18-4123-9949-F1282890778D}"/>
              </a:ext>
            </a:extLst>
          </p:cNvPr>
          <p:cNvSpPr>
            <a:spLocks noGrp="1"/>
          </p:cNvSpPr>
          <p:nvPr>
            <p:ph type="title"/>
          </p:nvPr>
        </p:nvSpPr>
        <p:spPr/>
        <p:txBody>
          <a:bodyPr/>
          <a:lstStyle/>
          <a:p>
            <a:pPr lvl="0" fontAlgn="base">
              <a:lnSpc>
                <a:spcPct val="80000"/>
              </a:lnSpc>
              <a:spcBef>
                <a:spcPct val="50000"/>
              </a:spcBef>
              <a:spcAft>
                <a:spcPct val="0"/>
              </a:spcAft>
              <a:defRPr/>
            </a:pPr>
            <a:r>
              <a:rPr lang="en-GB" sz="2400" dirty="0">
                <a:solidFill>
                  <a:srgbClr val="003399">
                    <a:lumMod val="50000"/>
                  </a:srgbClr>
                </a:solidFill>
                <a:latin typeface="Calibri" pitchFamily="34" charset="0"/>
                <a:ea typeface="+mn-ea"/>
                <a:cs typeface="+mn-cs"/>
              </a:rPr>
              <a:t>What do you think helps these people to be more resilient?</a:t>
            </a:r>
            <a:br>
              <a:rPr lang="en-GB" sz="2400" dirty="0">
                <a:solidFill>
                  <a:srgbClr val="003399">
                    <a:lumMod val="50000"/>
                  </a:srgbClr>
                </a:solidFill>
                <a:latin typeface="Calibri" pitchFamily="34" charset="0"/>
                <a:ea typeface="+mn-ea"/>
                <a:cs typeface="+mn-cs"/>
              </a:rPr>
            </a:br>
            <a:endParaRPr lang="en-GB" dirty="0"/>
          </a:p>
        </p:txBody>
      </p:sp>
      <p:sp>
        <p:nvSpPr>
          <p:cNvPr id="3" name="Content Placeholder 2">
            <a:extLst>
              <a:ext uri="{FF2B5EF4-FFF2-40B4-BE49-F238E27FC236}">
                <a16:creationId xmlns:a16="http://schemas.microsoft.com/office/drawing/2014/main" id="{D21724F3-8032-4E24-A725-7C89C7A6C34F}"/>
              </a:ext>
            </a:extLst>
          </p:cNvPr>
          <p:cNvSpPr>
            <a:spLocks noGrp="1"/>
          </p:cNvSpPr>
          <p:nvPr>
            <p:ph sz="half" idx="1"/>
          </p:nvPr>
        </p:nvSpPr>
        <p:spPr>
          <a:xfrm>
            <a:off x="838200" y="1270591"/>
            <a:ext cx="5181600" cy="4906372"/>
          </a:xfrm>
        </p:spPr>
        <p:txBody>
          <a:bodyPr>
            <a:normAutofit/>
          </a:bodyPr>
          <a:lstStyle/>
          <a:p>
            <a:pPr marL="0" lvl="0" indent="0" fontAlgn="base">
              <a:lnSpc>
                <a:spcPct val="80000"/>
              </a:lnSpc>
              <a:spcBef>
                <a:spcPct val="50000"/>
              </a:spcBef>
              <a:spcAft>
                <a:spcPct val="0"/>
              </a:spcAft>
              <a:buNone/>
            </a:pPr>
            <a:r>
              <a:rPr lang="en-US" sz="1800" b="1" dirty="0">
                <a:solidFill>
                  <a:srgbClr val="000000"/>
                </a:solidFill>
                <a:latin typeface="Arial" charset="0"/>
              </a:rPr>
              <a:t>Katie Piper born 12 October 1983</a:t>
            </a:r>
            <a:endParaRPr lang="en-GB" sz="1800" dirty="0">
              <a:solidFill>
                <a:srgbClr val="000000"/>
              </a:solidFill>
              <a:latin typeface="Arial" charset="0"/>
            </a:endParaRPr>
          </a:p>
          <a:p>
            <a:pPr marL="0" lvl="0" indent="0" fontAlgn="base">
              <a:lnSpc>
                <a:spcPct val="80000"/>
              </a:lnSpc>
              <a:spcBef>
                <a:spcPct val="50000"/>
              </a:spcBef>
              <a:spcAft>
                <a:spcPct val="0"/>
              </a:spcAft>
              <a:buNone/>
            </a:pPr>
            <a:r>
              <a:rPr lang="en-US" sz="1800" dirty="0">
                <a:solidFill>
                  <a:srgbClr val="000000"/>
                </a:solidFill>
                <a:latin typeface="Arial" charset="0"/>
              </a:rPr>
              <a:t>An English philanthropist, television presenter and former model. Piper had hoped to have a full-time career in the media, but in March 2008 </a:t>
            </a:r>
            <a:r>
              <a:rPr lang="en-US" sz="1800" dirty="0" err="1">
                <a:solidFill>
                  <a:srgbClr val="000000"/>
                </a:solidFill>
                <a:latin typeface="Arial" charset="0"/>
              </a:rPr>
              <a:t>sulphuric</a:t>
            </a:r>
            <a:r>
              <a:rPr lang="en-US" sz="1800" dirty="0">
                <a:solidFill>
                  <a:srgbClr val="000000"/>
                </a:solidFill>
                <a:latin typeface="Arial" charset="0"/>
              </a:rPr>
              <a:t> acid was thrown in her face. The attack, which blinded Piper in one eye, was arranged by Piper's ex-boyfriend and carried out by an accomplice; both men were arrested and are serving life sentences in prison for their crimes</a:t>
            </a:r>
            <a:endParaRPr lang="en-GB" sz="1800" dirty="0">
              <a:solidFill>
                <a:srgbClr val="000000"/>
              </a:solidFill>
              <a:latin typeface="Arial" charset="0"/>
            </a:endParaRPr>
          </a:p>
          <a:p>
            <a:pPr marL="0" lvl="0" indent="0" fontAlgn="base">
              <a:lnSpc>
                <a:spcPct val="80000"/>
              </a:lnSpc>
              <a:spcBef>
                <a:spcPct val="50000"/>
              </a:spcBef>
              <a:spcAft>
                <a:spcPct val="0"/>
              </a:spcAft>
              <a:buNone/>
            </a:pPr>
            <a:r>
              <a:rPr lang="en-US" sz="1800" dirty="0">
                <a:solidFill>
                  <a:srgbClr val="000000"/>
                </a:solidFill>
                <a:latin typeface="Arial" charset="0"/>
              </a:rPr>
              <a:t>In 2009, Piper chose to give up her anonymity in order to increase awareness about burn victims.</a:t>
            </a:r>
            <a:endParaRPr lang="en-GB" sz="1800" dirty="0">
              <a:solidFill>
                <a:srgbClr val="000000"/>
              </a:solidFill>
              <a:latin typeface="Arial" charset="0"/>
            </a:endParaRPr>
          </a:p>
          <a:p>
            <a:pPr marL="0" lvl="0" indent="0" fontAlgn="base">
              <a:lnSpc>
                <a:spcPct val="80000"/>
              </a:lnSpc>
              <a:spcBef>
                <a:spcPct val="50000"/>
              </a:spcBef>
              <a:spcAft>
                <a:spcPct val="0"/>
              </a:spcAft>
              <a:buNone/>
            </a:pPr>
            <a:r>
              <a:rPr lang="en-US" sz="1800" dirty="0">
                <a:solidFill>
                  <a:srgbClr val="000000"/>
                </a:solidFill>
                <a:latin typeface="Arial" charset="0"/>
              </a:rPr>
              <a:t>She has been through over 100 medical operations since the acid attack. Katie uses her experience to educate others about burns and raise awareness of different treatments used in treating such problems. She also uses her experiences to challenge attitudes towards beauty and cosmetic surgery.</a:t>
            </a:r>
            <a:endParaRPr lang="en-GB" sz="1800" dirty="0">
              <a:solidFill>
                <a:srgbClr val="000000"/>
              </a:solidFill>
              <a:latin typeface="Arial" charset="0"/>
            </a:endParaRPr>
          </a:p>
          <a:p>
            <a:pPr marL="0" indent="0">
              <a:buNone/>
            </a:pPr>
            <a:endParaRPr lang="en-GB" dirty="0"/>
          </a:p>
        </p:txBody>
      </p:sp>
      <p:pic>
        <p:nvPicPr>
          <p:cNvPr id="7" name="Content Placeholder 6">
            <a:extLst>
              <a:ext uri="{FF2B5EF4-FFF2-40B4-BE49-F238E27FC236}">
                <a16:creationId xmlns:a16="http://schemas.microsoft.com/office/drawing/2014/main" id="{5EC1CC0F-8C43-4A4B-AD62-7C35ED0720FB}"/>
              </a:ext>
            </a:extLst>
          </p:cNvPr>
          <p:cNvPicPr>
            <a:picLocks noGrp="1" noChangeAspect="1"/>
          </p:cNvPicPr>
          <p:nvPr>
            <p:ph sz="half" idx="2"/>
          </p:nvPr>
        </p:nvPicPr>
        <p:blipFill>
          <a:blip r:embed="rId3"/>
          <a:stretch>
            <a:fillRect/>
          </a:stretch>
        </p:blipFill>
        <p:spPr>
          <a:xfrm>
            <a:off x="6327607" y="1345019"/>
            <a:ext cx="4549499" cy="3742660"/>
          </a:xfrm>
          <a:prstGeom prst="rect">
            <a:avLst/>
          </a:prstGeom>
        </p:spPr>
      </p:pic>
    </p:spTree>
    <p:extLst>
      <p:ext uri="{BB962C8B-B14F-4D97-AF65-F5344CB8AC3E}">
        <p14:creationId xmlns:p14="http://schemas.microsoft.com/office/powerpoint/2010/main" val="1947687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2008</Words>
  <Application>Microsoft Office PowerPoint</Application>
  <PresentationFormat>Widescreen</PresentationFormat>
  <Paragraphs>121</Paragraphs>
  <Slides>16</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1_Office Theme</vt:lpstr>
      <vt:lpstr>PowerPoint Presentation</vt:lpstr>
      <vt:lpstr>Session 2 Change is Challenging</vt:lpstr>
      <vt:lpstr>PowerPoint Presentation</vt:lpstr>
      <vt:lpstr>PowerPoint Presentation</vt:lpstr>
      <vt:lpstr>What do we mean by the term ‘resilience’?</vt:lpstr>
      <vt:lpstr>So, is a resilient person someone who…</vt:lpstr>
      <vt:lpstr>Are people born resilient or can you learn it?</vt:lpstr>
      <vt:lpstr>What do you think helps these people to be more resilient? </vt:lpstr>
      <vt:lpstr>What do you think helps these people to be more resilient? </vt:lpstr>
      <vt:lpstr>PowerPoint Presentation</vt:lpstr>
      <vt:lpstr>PowerPoint Presentation</vt:lpstr>
      <vt:lpstr>PowerPoint Presentation</vt:lpstr>
      <vt:lpstr>PowerPoint Presentation</vt:lpstr>
      <vt:lpstr>1-4-9</vt:lpstr>
      <vt:lpstr>Discussion</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Harrill</dc:creator>
  <cp:lastModifiedBy>D Harrill</cp:lastModifiedBy>
  <cp:revision>5</cp:revision>
  <dcterms:created xsi:type="dcterms:W3CDTF">2020-05-27T17:04:43Z</dcterms:created>
  <dcterms:modified xsi:type="dcterms:W3CDTF">2020-06-02T19:23:57Z</dcterms:modified>
</cp:coreProperties>
</file>