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9DEB00-528C-4E48-A40D-4AC744A556CB}" v="18" dt="2020-05-28T15:26:35.1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29" autoAdjust="0"/>
  </p:normalViewPr>
  <p:slideViewPr>
    <p:cSldViewPr snapToGrid="0">
      <p:cViewPr varScale="1">
        <p:scale>
          <a:sx n="81" d="100"/>
          <a:sy n="81" d="100"/>
        </p:scale>
        <p:origin x="639"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E64E6-0F8C-49DF-825F-B71EBCB82659}" type="datetimeFigureOut">
              <a:rPr lang="en-GB" smtClean="0"/>
              <a:t>02/06/2020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E2167-2E39-424B-A56B-777B97F1BFFA}" type="slidenum">
              <a:rPr lang="en-GB" smtClean="0"/>
              <a:t>‹#›</a:t>
            </a:fld>
            <a:endParaRPr lang="en-GB"/>
          </a:p>
        </p:txBody>
      </p:sp>
    </p:spTree>
    <p:extLst>
      <p:ext uri="{BB962C8B-B14F-4D97-AF65-F5344CB8AC3E}">
        <p14:creationId xmlns:p14="http://schemas.microsoft.com/office/powerpoint/2010/main" val="4249768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know talking is the best thing we can do. </a:t>
            </a:r>
          </a:p>
          <a:p>
            <a:r>
              <a:rPr lang="en-GB" dirty="0"/>
              <a:t>A problem shared…..</a:t>
            </a:r>
          </a:p>
          <a:p>
            <a:r>
              <a:rPr lang="en-GB" dirty="0"/>
              <a:t>It may not solve the problem – but it can help us organise our thoughts and feelings – help us to understand the feelings are normal. </a:t>
            </a:r>
          </a:p>
          <a:p>
            <a:r>
              <a:rPr lang="en-GB" dirty="0"/>
              <a:t>Some times we might want to talk to someone who knows us well – but sometimes we find it easier to talk to someone anonymously – we can do this by using organisations like </a:t>
            </a:r>
          </a:p>
          <a:p>
            <a:r>
              <a:rPr lang="en-GB" dirty="0"/>
              <a:t>Childline – Samaritans – TIC +. </a:t>
            </a:r>
          </a:p>
          <a:p>
            <a:r>
              <a:rPr lang="en-GB" dirty="0"/>
              <a:t>It may be a teacher or a friend -  it’s your choice! </a:t>
            </a:r>
          </a:p>
        </p:txBody>
      </p:sp>
      <p:sp>
        <p:nvSpPr>
          <p:cNvPr id="4" name="Slide Number Placeholder 3"/>
          <p:cNvSpPr>
            <a:spLocks noGrp="1"/>
          </p:cNvSpPr>
          <p:nvPr>
            <p:ph type="sldNum" sz="quarter" idx="5"/>
          </p:nvPr>
        </p:nvSpPr>
        <p:spPr/>
        <p:txBody>
          <a:bodyPr/>
          <a:lstStyle/>
          <a:p>
            <a:fld id="{6EAE2167-2E39-424B-A56B-777B97F1BFFA}" type="slidenum">
              <a:rPr lang="en-GB" smtClean="0"/>
              <a:t>2</a:t>
            </a:fld>
            <a:endParaRPr lang="en-GB"/>
          </a:p>
        </p:txBody>
      </p:sp>
    </p:spTree>
    <p:extLst>
      <p:ext uri="{BB962C8B-B14F-4D97-AF65-F5344CB8AC3E}">
        <p14:creationId xmlns:p14="http://schemas.microsoft.com/office/powerpoint/2010/main" val="4218642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Remember – we are hard – wired to focus on the negatives….we have to actively make ourselves see beyond this. </a:t>
            </a:r>
          </a:p>
          <a:p>
            <a:r>
              <a:rPr lang="en-GB" dirty="0"/>
              <a:t>Be very  cautious of the news headlines – make sure look at the bigger picture.  </a:t>
            </a:r>
          </a:p>
          <a:p>
            <a:r>
              <a:rPr lang="en-GB" dirty="0"/>
              <a:t>Also – remember  there is fake news too.</a:t>
            </a:r>
          </a:p>
          <a:p>
            <a:endParaRPr lang="en-GB" dirty="0"/>
          </a:p>
        </p:txBody>
      </p:sp>
      <p:sp>
        <p:nvSpPr>
          <p:cNvPr id="4" name="Slide Number Placeholder 3"/>
          <p:cNvSpPr>
            <a:spLocks noGrp="1"/>
          </p:cNvSpPr>
          <p:nvPr>
            <p:ph type="sldNum" sz="quarter" idx="5"/>
          </p:nvPr>
        </p:nvSpPr>
        <p:spPr/>
        <p:txBody>
          <a:bodyPr/>
          <a:lstStyle/>
          <a:p>
            <a:fld id="{6EAE2167-2E39-424B-A56B-777B97F1BFFA}" type="slidenum">
              <a:rPr lang="en-GB" smtClean="0"/>
              <a:t>3</a:t>
            </a:fld>
            <a:endParaRPr lang="en-GB"/>
          </a:p>
        </p:txBody>
      </p:sp>
    </p:spTree>
    <p:extLst>
      <p:ext uri="{BB962C8B-B14F-4D97-AF65-F5344CB8AC3E}">
        <p14:creationId xmlns:p14="http://schemas.microsoft.com/office/powerpoint/2010/main" val="3832004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to come up with some striking – positive headlines – can be about anything around the pandemic – but must have a positive spin….or be positive news!</a:t>
            </a:r>
          </a:p>
          <a:p>
            <a:r>
              <a:rPr lang="en-GB" dirty="0"/>
              <a:t>Get them to share their headline!</a:t>
            </a:r>
          </a:p>
        </p:txBody>
      </p:sp>
      <p:sp>
        <p:nvSpPr>
          <p:cNvPr id="4" name="Slide Number Placeholder 3"/>
          <p:cNvSpPr>
            <a:spLocks noGrp="1"/>
          </p:cNvSpPr>
          <p:nvPr>
            <p:ph type="sldNum" sz="quarter" idx="5"/>
          </p:nvPr>
        </p:nvSpPr>
        <p:spPr/>
        <p:txBody>
          <a:bodyPr/>
          <a:lstStyle/>
          <a:p>
            <a:fld id="{6EAE2167-2E39-424B-A56B-777B97F1BFFA}" type="slidenum">
              <a:rPr lang="en-GB" smtClean="0"/>
              <a:t>4</a:t>
            </a:fld>
            <a:endParaRPr lang="en-GB"/>
          </a:p>
        </p:txBody>
      </p:sp>
    </p:spTree>
    <p:extLst>
      <p:ext uri="{BB962C8B-B14F-4D97-AF65-F5344CB8AC3E}">
        <p14:creationId xmlns:p14="http://schemas.microsoft.com/office/powerpoint/2010/main" val="2959729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Get them to think about the things that help them lift their mood –</a:t>
            </a:r>
          </a:p>
          <a:p>
            <a:r>
              <a:rPr lang="en-GB" dirty="0"/>
              <a:t>Music </a:t>
            </a:r>
          </a:p>
          <a:p>
            <a:r>
              <a:rPr lang="en-GB" dirty="0"/>
              <a:t>Reading</a:t>
            </a:r>
          </a:p>
          <a:p>
            <a:r>
              <a:rPr lang="en-GB" dirty="0"/>
              <a:t>Exercise </a:t>
            </a:r>
          </a:p>
          <a:p>
            <a:r>
              <a:rPr lang="en-GB" dirty="0"/>
              <a:t>Mindfulness</a:t>
            </a:r>
          </a:p>
          <a:p>
            <a:r>
              <a:rPr lang="en-GB" dirty="0"/>
              <a:t>Talking</a:t>
            </a:r>
          </a:p>
          <a:p>
            <a:r>
              <a:rPr lang="en-GB" dirty="0"/>
              <a:t>Binge watch a programme</a:t>
            </a:r>
          </a:p>
          <a:p>
            <a:r>
              <a:rPr lang="en-GB" dirty="0"/>
              <a:t>Computer games</a:t>
            </a:r>
          </a:p>
          <a:p>
            <a:r>
              <a:rPr lang="en-GB" dirty="0"/>
              <a:t>etc</a:t>
            </a:r>
          </a:p>
        </p:txBody>
      </p:sp>
      <p:sp>
        <p:nvSpPr>
          <p:cNvPr id="4" name="Slide Number Placeholder 3"/>
          <p:cNvSpPr>
            <a:spLocks noGrp="1"/>
          </p:cNvSpPr>
          <p:nvPr>
            <p:ph type="sldNum" sz="quarter" idx="5"/>
          </p:nvPr>
        </p:nvSpPr>
        <p:spPr/>
        <p:txBody>
          <a:bodyPr/>
          <a:lstStyle/>
          <a:p>
            <a:fld id="{6EAE2167-2E39-424B-A56B-777B97F1BFFA}" type="slidenum">
              <a:rPr lang="en-GB" smtClean="0"/>
              <a:t>5</a:t>
            </a:fld>
            <a:endParaRPr lang="en-GB"/>
          </a:p>
        </p:txBody>
      </p:sp>
    </p:spTree>
    <p:extLst>
      <p:ext uri="{BB962C8B-B14F-4D97-AF65-F5344CB8AC3E}">
        <p14:creationId xmlns:p14="http://schemas.microsoft.com/office/powerpoint/2010/main" val="4206903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2000" b="1" dirty="0">
                <a:solidFill>
                  <a:srgbClr val="E60D61"/>
                </a:solidFill>
                <a:latin typeface="GEInspira-Bold"/>
              </a:rPr>
              <a:t>Connect </a:t>
            </a:r>
            <a:r>
              <a:rPr lang="en-GB" dirty="0">
                <a:solidFill>
                  <a:srgbClr val="000000"/>
                </a:solidFill>
                <a:latin typeface="GEInspira"/>
              </a:rPr>
              <a:t>– connecting with others – ask how their day has been? How they’re feeling? Drop a card off for someone….</a:t>
            </a:r>
          </a:p>
          <a:p>
            <a:pPr marL="0" indent="0">
              <a:buNone/>
            </a:pPr>
            <a:r>
              <a:rPr lang="en-GB" sz="2000" b="1" dirty="0">
                <a:solidFill>
                  <a:srgbClr val="A41A85"/>
                </a:solidFill>
                <a:latin typeface="GEInspira-Bold"/>
              </a:rPr>
              <a:t>Give </a:t>
            </a:r>
            <a:r>
              <a:rPr lang="en-GB" dirty="0">
                <a:solidFill>
                  <a:srgbClr val="000000"/>
                </a:solidFill>
                <a:latin typeface="GEInspira"/>
              </a:rPr>
              <a:t>– giving – looking outward as well as inward – do something for someone without being asked – make them feel special – be kind!</a:t>
            </a:r>
          </a:p>
          <a:p>
            <a:pPr marL="0" indent="0">
              <a:buNone/>
            </a:pPr>
            <a:r>
              <a:rPr lang="en-GB" sz="2000" b="1" dirty="0">
                <a:solidFill>
                  <a:srgbClr val="43C5DF"/>
                </a:solidFill>
                <a:latin typeface="GEInspira-Bold"/>
              </a:rPr>
              <a:t>Be active </a:t>
            </a:r>
            <a:r>
              <a:rPr lang="en-GB" dirty="0">
                <a:solidFill>
                  <a:srgbClr val="000000"/>
                </a:solidFill>
                <a:latin typeface="GEInspira"/>
              </a:rPr>
              <a:t>– doing something active</a:t>
            </a:r>
          </a:p>
          <a:p>
            <a:pPr marL="0" indent="0">
              <a:buNone/>
            </a:pPr>
            <a:r>
              <a:rPr lang="en-GB" sz="2000" b="1" dirty="0">
                <a:solidFill>
                  <a:srgbClr val="8DC840"/>
                </a:solidFill>
                <a:latin typeface="GEInspira-Bold"/>
              </a:rPr>
              <a:t>Take Notice </a:t>
            </a:r>
            <a:r>
              <a:rPr lang="en-GB" dirty="0">
                <a:solidFill>
                  <a:srgbClr val="000000"/>
                </a:solidFill>
                <a:latin typeface="GEInspira"/>
              </a:rPr>
              <a:t>– taking notice of the world around you</a:t>
            </a:r>
          </a:p>
          <a:p>
            <a:pPr marL="0" indent="0">
              <a:buNone/>
            </a:pPr>
            <a:r>
              <a:rPr lang="en-GB" sz="2000" b="1" dirty="0">
                <a:solidFill>
                  <a:srgbClr val="FBA633"/>
                </a:solidFill>
                <a:latin typeface="GEInspira-Bold"/>
              </a:rPr>
              <a:t>Keep Learning </a:t>
            </a:r>
            <a:r>
              <a:rPr lang="en-GB" dirty="0">
                <a:solidFill>
                  <a:srgbClr val="000000"/>
                </a:solidFill>
                <a:latin typeface="GEInspira"/>
              </a:rPr>
              <a:t>– learning new things</a:t>
            </a:r>
          </a:p>
          <a:p>
            <a:endParaRPr lang="en-GB" dirty="0"/>
          </a:p>
        </p:txBody>
      </p:sp>
      <p:sp>
        <p:nvSpPr>
          <p:cNvPr id="4" name="Slide Number Placeholder 3"/>
          <p:cNvSpPr>
            <a:spLocks noGrp="1"/>
          </p:cNvSpPr>
          <p:nvPr>
            <p:ph type="sldNum" sz="quarter" idx="5"/>
          </p:nvPr>
        </p:nvSpPr>
        <p:spPr/>
        <p:txBody>
          <a:bodyPr/>
          <a:lstStyle/>
          <a:p>
            <a:fld id="{6EAE2167-2E39-424B-A56B-777B97F1BFFA}" type="slidenum">
              <a:rPr lang="en-GB" smtClean="0"/>
              <a:t>6</a:t>
            </a:fld>
            <a:endParaRPr lang="en-GB"/>
          </a:p>
        </p:txBody>
      </p:sp>
    </p:spTree>
    <p:extLst>
      <p:ext uri="{BB962C8B-B14F-4D97-AF65-F5344CB8AC3E}">
        <p14:creationId xmlns:p14="http://schemas.microsoft.com/office/powerpoint/2010/main" val="3008186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07D5-6637-484B-AC1B-199EBDA12A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C0EBFF-9095-40AF-891B-E1C8C74BDA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3F692F-5A78-4D07-AE34-B0A72A8DE74E}"/>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5" name="Footer Placeholder 4">
            <a:extLst>
              <a:ext uri="{FF2B5EF4-FFF2-40B4-BE49-F238E27FC236}">
                <a16:creationId xmlns:a16="http://schemas.microsoft.com/office/drawing/2014/main" id="{FF814B6C-AFE5-4FE4-83CE-0F1580F942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2FC60C-2DF4-42A4-AEEC-28A9C94C628A}"/>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209953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EB37-EBB2-4F82-BC27-A9ECB304483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EA0857-0602-4A1C-BCD7-821F2AEC10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E0070-B7D1-4A5D-8FF2-1DA47A0C4ADD}"/>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5" name="Footer Placeholder 4">
            <a:extLst>
              <a:ext uri="{FF2B5EF4-FFF2-40B4-BE49-F238E27FC236}">
                <a16:creationId xmlns:a16="http://schemas.microsoft.com/office/drawing/2014/main" id="{A9BEDFCA-78CB-48E3-BE4E-4175494A3E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54E4FB-A369-4A55-B58D-CA35E8769B13}"/>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417606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CCA52B-3E18-4791-BBC3-1A3EDB817C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22BA30-2F4C-4D6E-B479-DF284A9D41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F70259-58BD-405E-BABD-2983695C2C52}"/>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5" name="Footer Placeholder 4">
            <a:extLst>
              <a:ext uri="{FF2B5EF4-FFF2-40B4-BE49-F238E27FC236}">
                <a16:creationId xmlns:a16="http://schemas.microsoft.com/office/drawing/2014/main" id="{43E83EC7-402B-4227-B3A2-3752FFE52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D47FA0-30C5-4C4E-A0F7-FEFB8D482FCE}"/>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283059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EDE1C-C233-40B3-87D7-D90B40D92E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F316D8-FE39-4659-A1F5-0FA9BCAA13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0C8A8E-A5AE-4517-BA08-A1CD53756682}"/>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5" name="Footer Placeholder 4">
            <a:extLst>
              <a:ext uri="{FF2B5EF4-FFF2-40B4-BE49-F238E27FC236}">
                <a16:creationId xmlns:a16="http://schemas.microsoft.com/office/drawing/2014/main" id="{5C90CB3E-186B-4579-A526-2FC98465BC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4EF97A-C9BE-4A66-8C03-CAA761A4BD7E}"/>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252998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6C0C-367C-47A5-9E33-8E3E010E8C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0131D6-42C8-43DE-B4E9-B056B83AF3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2AADFA-CD28-4FE5-BDE2-B24AED8CE8DA}"/>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5" name="Footer Placeholder 4">
            <a:extLst>
              <a:ext uri="{FF2B5EF4-FFF2-40B4-BE49-F238E27FC236}">
                <a16:creationId xmlns:a16="http://schemas.microsoft.com/office/drawing/2014/main" id="{43FCC61F-D2E9-4AE3-AA87-6AC5151A12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6CCE2F-2B2B-4AF3-A466-90C61C9AC341}"/>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274384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20B2-B615-4055-B5AF-96DBEF1059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E9444E-C062-4605-9112-37CBA11DC8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973D62-AE5E-4A9C-A89F-CD7CA0E81A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32C206-AB5A-485A-811F-1421A0CBE13D}"/>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6" name="Footer Placeholder 5">
            <a:extLst>
              <a:ext uri="{FF2B5EF4-FFF2-40B4-BE49-F238E27FC236}">
                <a16:creationId xmlns:a16="http://schemas.microsoft.com/office/drawing/2014/main" id="{E8A391C1-7765-4AE9-B5C9-F2EBD2EB9D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522209-8A54-425B-8600-EDEB7D27A772}"/>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337830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6AEDF-62F5-402A-86A5-37F4F5A1C1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5AEA96-A673-4DDC-97F6-AC8287CCB6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5485D7-420A-4801-98C2-AA107A78FD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E6A800-BFCF-4367-81BC-C9E750B37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0DE200-F9ED-439E-8E9A-FAE44EF5FF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99A562-67EA-40EE-A1B2-9C0F2F5F0B3A}"/>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8" name="Footer Placeholder 7">
            <a:extLst>
              <a:ext uri="{FF2B5EF4-FFF2-40B4-BE49-F238E27FC236}">
                <a16:creationId xmlns:a16="http://schemas.microsoft.com/office/drawing/2014/main" id="{FBFC6432-AFFE-4110-BD15-A5012A53EC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5FFEE29-8B5F-4DAF-BA9A-8FCA5C58ECE5}"/>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1897902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67D2-E579-4F25-8FC8-7CD473BC21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B1CB5-9EBE-49B5-8D82-8F5B591E09C1}"/>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4" name="Footer Placeholder 3">
            <a:extLst>
              <a:ext uri="{FF2B5EF4-FFF2-40B4-BE49-F238E27FC236}">
                <a16:creationId xmlns:a16="http://schemas.microsoft.com/office/drawing/2014/main" id="{17127863-FCC1-4E6C-836A-A297239942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5A2F2E-753A-4FE1-A8A8-D217703A3074}"/>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18815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6C3CC-0B1E-4D6C-BAAD-74F3F7528B65}"/>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3" name="Footer Placeholder 2">
            <a:extLst>
              <a:ext uri="{FF2B5EF4-FFF2-40B4-BE49-F238E27FC236}">
                <a16:creationId xmlns:a16="http://schemas.microsoft.com/office/drawing/2014/main" id="{1F74399B-990F-48DC-9098-DD8F2D9971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CA6B07-A6CA-4634-B6EB-EFC57AD564A2}"/>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17448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2BBA-3582-43D5-80F7-D2765AAD07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750C16-1EE6-44A7-850A-9E2B54029A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FCC5FB-C85B-46C5-A35B-0F3995DE39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1D8AD-3F6E-4E5A-8B00-C53B13100C8F}"/>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6" name="Footer Placeholder 5">
            <a:extLst>
              <a:ext uri="{FF2B5EF4-FFF2-40B4-BE49-F238E27FC236}">
                <a16:creationId xmlns:a16="http://schemas.microsoft.com/office/drawing/2014/main" id="{AA27E1A4-108D-4201-9789-2AB360C98C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DCC7CF-8483-4DDB-A52B-556D08E54BF3}"/>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278844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CCAB-BF7A-4461-9CE3-346082236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A2AF7D-2AEA-4B1C-B802-0DCC803537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C5EF6A-A0C2-42B0-8A5D-BC14A2B3B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491593-2940-4FBC-8974-73BB4BC5BF7C}"/>
              </a:ext>
            </a:extLst>
          </p:cNvPr>
          <p:cNvSpPr>
            <a:spLocks noGrp="1"/>
          </p:cNvSpPr>
          <p:nvPr>
            <p:ph type="dt" sz="half" idx="10"/>
          </p:nvPr>
        </p:nvSpPr>
        <p:spPr/>
        <p:txBody>
          <a:bodyPr/>
          <a:lstStyle/>
          <a:p>
            <a:fld id="{91744F34-3FD1-44C6-A242-CAA2050E0A3B}" type="datetimeFigureOut">
              <a:rPr lang="en-GB" smtClean="0"/>
              <a:t>02/06/2020</a:t>
            </a:fld>
            <a:endParaRPr lang="en-GB"/>
          </a:p>
        </p:txBody>
      </p:sp>
      <p:sp>
        <p:nvSpPr>
          <p:cNvPr id="6" name="Footer Placeholder 5">
            <a:extLst>
              <a:ext uri="{FF2B5EF4-FFF2-40B4-BE49-F238E27FC236}">
                <a16:creationId xmlns:a16="http://schemas.microsoft.com/office/drawing/2014/main" id="{09EAB206-700A-4D5A-8AD0-B382668767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41F01C-7B05-4BF6-B33D-8D19525BD72E}"/>
              </a:ext>
            </a:extLst>
          </p:cNvPr>
          <p:cNvSpPr>
            <a:spLocks noGrp="1"/>
          </p:cNvSpPr>
          <p:nvPr>
            <p:ph type="sldNum" sz="quarter" idx="12"/>
          </p:nvPr>
        </p:nvSpPr>
        <p:spPr/>
        <p:txBody>
          <a:bodyPr/>
          <a:lstStyle/>
          <a:p>
            <a:fld id="{15163CB2-0298-4B45-8EE6-CC1597EAD90F}" type="slidenum">
              <a:rPr lang="en-GB" smtClean="0"/>
              <a:t>‹#›</a:t>
            </a:fld>
            <a:endParaRPr lang="en-GB"/>
          </a:p>
        </p:txBody>
      </p:sp>
    </p:spTree>
    <p:extLst>
      <p:ext uri="{BB962C8B-B14F-4D97-AF65-F5344CB8AC3E}">
        <p14:creationId xmlns:p14="http://schemas.microsoft.com/office/powerpoint/2010/main" val="72903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D2BB4E-C3BE-4E23-AD26-E4A8E1C412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457BA5-A392-443A-9FA6-90C20F2FFF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41E34-404A-48AA-BF2A-D9D4679042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44F34-3FD1-44C6-A242-CAA2050E0A3B}" type="datetimeFigureOut">
              <a:rPr lang="en-GB" smtClean="0"/>
              <a:t>02/06/2020</a:t>
            </a:fld>
            <a:endParaRPr lang="en-GB"/>
          </a:p>
        </p:txBody>
      </p:sp>
      <p:sp>
        <p:nvSpPr>
          <p:cNvPr id="5" name="Footer Placeholder 4">
            <a:extLst>
              <a:ext uri="{FF2B5EF4-FFF2-40B4-BE49-F238E27FC236}">
                <a16:creationId xmlns:a16="http://schemas.microsoft.com/office/drawing/2014/main" id="{26E6B7D1-E5D2-44CB-8F2E-6E411BC010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E6D040-7A53-4E07-A6D8-B35AF8CAE9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63CB2-0298-4B45-8EE6-CC1597EAD90F}" type="slidenum">
              <a:rPr lang="en-GB" smtClean="0"/>
              <a:t>‹#›</a:t>
            </a:fld>
            <a:endParaRPr lang="en-GB"/>
          </a:p>
        </p:txBody>
      </p:sp>
    </p:spTree>
    <p:extLst>
      <p:ext uri="{BB962C8B-B14F-4D97-AF65-F5344CB8AC3E}">
        <p14:creationId xmlns:p14="http://schemas.microsoft.com/office/powerpoint/2010/main" val="3451027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02F1FF-8F90-4307-A07D-E9ADA2AA22E0}"/>
              </a:ext>
            </a:extLst>
          </p:cNvPr>
          <p:cNvPicPr>
            <a:picLocks noChangeAspect="1"/>
          </p:cNvPicPr>
          <p:nvPr/>
        </p:nvPicPr>
        <p:blipFill>
          <a:blip r:embed="rId2"/>
          <a:stretch>
            <a:fillRect/>
          </a:stretch>
        </p:blipFill>
        <p:spPr>
          <a:xfrm>
            <a:off x="421754" y="1297058"/>
            <a:ext cx="11745294" cy="4412972"/>
          </a:xfrm>
          <a:prstGeom prst="rect">
            <a:avLst/>
          </a:prstGeom>
        </p:spPr>
      </p:pic>
    </p:spTree>
    <p:extLst>
      <p:ext uri="{BB962C8B-B14F-4D97-AF65-F5344CB8AC3E}">
        <p14:creationId xmlns:p14="http://schemas.microsoft.com/office/powerpoint/2010/main" val="399819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249D9-D453-4BBE-8D91-EAC7A57D414C}"/>
              </a:ext>
            </a:extLst>
          </p:cNvPr>
          <p:cNvSpPr>
            <a:spLocks noGrp="1"/>
          </p:cNvSpPr>
          <p:nvPr>
            <p:ph type="title"/>
          </p:nvPr>
        </p:nvSpPr>
        <p:spPr/>
        <p:txBody>
          <a:bodyPr>
            <a:normAutofit/>
          </a:bodyPr>
          <a:lstStyle/>
          <a:p>
            <a:pPr algn="ctr"/>
            <a:r>
              <a:rPr lang="en-GB" sz="2000" dirty="0"/>
              <a:t>Session 6</a:t>
            </a:r>
            <a:br>
              <a:rPr lang="en-GB" sz="2000" dirty="0"/>
            </a:br>
            <a:r>
              <a:rPr lang="en-GB" sz="3600" b="1" dirty="0"/>
              <a:t>It’s good to talk</a:t>
            </a:r>
            <a:br>
              <a:rPr lang="en-GB" sz="2000" b="1" dirty="0"/>
            </a:br>
            <a:endParaRPr lang="en-GB" sz="2000" b="1" dirty="0"/>
          </a:p>
        </p:txBody>
      </p:sp>
      <p:sp>
        <p:nvSpPr>
          <p:cNvPr id="3" name="Content Placeholder 2">
            <a:extLst>
              <a:ext uri="{FF2B5EF4-FFF2-40B4-BE49-F238E27FC236}">
                <a16:creationId xmlns:a16="http://schemas.microsoft.com/office/drawing/2014/main" id="{F21855AD-A902-4B0A-9A42-D6DB99A66256}"/>
              </a:ext>
            </a:extLst>
          </p:cNvPr>
          <p:cNvSpPr>
            <a:spLocks noGrp="1"/>
          </p:cNvSpPr>
          <p:nvPr>
            <p:ph idx="1"/>
          </p:nvPr>
        </p:nvSpPr>
        <p:spPr/>
        <p:txBody>
          <a:bodyPr/>
          <a:lstStyle/>
          <a:p>
            <a:pPr marL="0" indent="0">
              <a:buNone/>
            </a:pPr>
            <a:r>
              <a:rPr lang="en-GB" dirty="0"/>
              <a:t>Let’s Talk About It </a:t>
            </a:r>
          </a:p>
          <a:p>
            <a:pPr marL="0" indent="0">
              <a:buNone/>
            </a:pPr>
            <a:r>
              <a:rPr lang="en-GB" dirty="0"/>
              <a:t>Talking  about the Coronavirus pandemic is never going to be an easy conversation. It’s new for us all – young and old!</a:t>
            </a:r>
          </a:p>
          <a:p>
            <a:pPr marL="0" indent="0">
              <a:buNone/>
            </a:pPr>
            <a:r>
              <a:rPr lang="en-GB" dirty="0"/>
              <a:t>Talking things through, sharing your concerns and questions with someone will help you get things off your chest and is better than bottling things up. </a:t>
            </a:r>
          </a:p>
          <a:p>
            <a:pPr marL="0" indent="0">
              <a:buNone/>
            </a:pPr>
            <a:r>
              <a:rPr lang="en-GB" dirty="0"/>
              <a:t>No one will have all the answers but an honest conversation about your own feelings and questions, balanced by the fact that most of the things we worry about do not come true, will help.</a:t>
            </a:r>
          </a:p>
        </p:txBody>
      </p:sp>
    </p:spTree>
    <p:extLst>
      <p:ext uri="{BB962C8B-B14F-4D97-AF65-F5344CB8AC3E}">
        <p14:creationId xmlns:p14="http://schemas.microsoft.com/office/powerpoint/2010/main" val="164622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389F0-3AE7-411E-8733-20C81342C30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45E18D2-9220-4C4E-B832-05D5C1B590F1}"/>
              </a:ext>
            </a:extLst>
          </p:cNvPr>
          <p:cNvSpPr>
            <a:spLocks noGrp="1"/>
          </p:cNvSpPr>
          <p:nvPr>
            <p:ph idx="1"/>
          </p:nvPr>
        </p:nvSpPr>
        <p:spPr/>
        <p:txBody>
          <a:bodyPr/>
          <a:lstStyle/>
          <a:p>
            <a:pPr marL="0" indent="0">
              <a:buNone/>
            </a:pPr>
            <a:r>
              <a:rPr lang="en-GB" dirty="0"/>
              <a:t>As we saw earlier, sensationalised news that more often focusses on the negatives, can make it difficult for us to separate the current reality from headlines, designed to catch our attention. </a:t>
            </a:r>
          </a:p>
          <a:p>
            <a:pPr marL="0" indent="0">
              <a:buNone/>
            </a:pPr>
            <a:r>
              <a:rPr lang="en-GB" dirty="0"/>
              <a:t>There worst case scenarios can play havoc on our mental well being.</a:t>
            </a:r>
          </a:p>
          <a:p>
            <a:pPr marL="0" indent="0">
              <a:buNone/>
            </a:pPr>
            <a:r>
              <a:rPr lang="en-GB" dirty="0"/>
              <a:t>If we understand how news works, it will help us to bring some important perspective. </a:t>
            </a:r>
          </a:p>
          <a:p>
            <a:pPr marL="0" indent="0">
              <a:buNone/>
            </a:pPr>
            <a:r>
              <a:rPr lang="en-GB" dirty="0"/>
              <a:t>Think about the social norms message – </a:t>
            </a:r>
          </a:p>
          <a:p>
            <a:pPr marL="0" indent="0">
              <a:buNone/>
            </a:pPr>
            <a:r>
              <a:rPr lang="en-GB" dirty="0"/>
              <a:t>look for th positives, they generally far out </a:t>
            </a:r>
          </a:p>
          <a:p>
            <a:pPr marL="0" indent="0">
              <a:buNone/>
            </a:pPr>
            <a:r>
              <a:rPr lang="en-GB" dirty="0"/>
              <a:t>weigh any negatives, but don’t sell papers!!</a:t>
            </a:r>
          </a:p>
        </p:txBody>
      </p:sp>
      <p:pic>
        <p:nvPicPr>
          <p:cNvPr id="4" name="Picture 3">
            <a:extLst>
              <a:ext uri="{FF2B5EF4-FFF2-40B4-BE49-F238E27FC236}">
                <a16:creationId xmlns:a16="http://schemas.microsoft.com/office/drawing/2014/main" id="{FF6273AC-25B7-4AA0-A40B-419B1CDB7346}"/>
              </a:ext>
            </a:extLst>
          </p:cNvPr>
          <p:cNvPicPr>
            <a:picLocks noChangeAspect="1"/>
          </p:cNvPicPr>
          <p:nvPr/>
        </p:nvPicPr>
        <p:blipFill>
          <a:blip r:embed="rId3"/>
          <a:stretch>
            <a:fillRect/>
          </a:stretch>
        </p:blipFill>
        <p:spPr>
          <a:xfrm>
            <a:off x="6944726" y="4067316"/>
            <a:ext cx="5098773" cy="2678596"/>
          </a:xfrm>
          <a:prstGeom prst="rect">
            <a:avLst/>
          </a:prstGeom>
        </p:spPr>
      </p:pic>
    </p:spTree>
    <p:extLst>
      <p:ext uri="{BB962C8B-B14F-4D97-AF65-F5344CB8AC3E}">
        <p14:creationId xmlns:p14="http://schemas.microsoft.com/office/powerpoint/2010/main" val="180444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0B5A7-4C96-40C3-BB62-2495378FB75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AF56BFD-EFFE-4ECB-91F8-76C40FF5FF97}"/>
              </a:ext>
            </a:extLst>
          </p:cNvPr>
          <p:cNvSpPr>
            <a:spLocks noGrp="1"/>
          </p:cNvSpPr>
          <p:nvPr>
            <p:ph idx="1"/>
          </p:nvPr>
        </p:nvSpPr>
        <p:spPr/>
        <p:txBody>
          <a:bodyPr/>
          <a:lstStyle/>
          <a:p>
            <a:pPr marL="0" indent="0">
              <a:buNone/>
            </a:pPr>
            <a:r>
              <a:rPr lang="en-GB" dirty="0"/>
              <a:t>So, for example, on a positive note, thousands of scientists and experts all around the world are working very hard to reduce the impact of the pandemic, and greater understanding of the virus is growing every day by the health professionals. Modern medicine can treat so many illnesses and it is constantly progressing.  </a:t>
            </a:r>
          </a:p>
          <a:p>
            <a:r>
              <a:rPr lang="en-GB" dirty="0">
                <a:solidFill>
                  <a:srgbClr val="00B050"/>
                </a:solidFill>
              </a:rPr>
              <a:t>Can you think of other news around the pandemic that is positive and should be the headline?</a:t>
            </a:r>
          </a:p>
          <a:p>
            <a:r>
              <a:rPr lang="en-GB" dirty="0">
                <a:solidFill>
                  <a:srgbClr val="00B050"/>
                </a:solidFill>
              </a:rPr>
              <a:t>Create a positive newspaper headline around the pandemic.</a:t>
            </a:r>
          </a:p>
          <a:p>
            <a:pPr marL="0" indent="0">
              <a:buNone/>
            </a:pPr>
            <a:endParaRPr lang="en-GB" dirty="0"/>
          </a:p>
        </p:txBody>
      </p:sp>
    </p:spTree>
    <p:extLst>
      <p:ext uri="{BB962C8B-B14F-4D97-AF65-F5344CB8AC3E}">
        <p14:creationId xmlns:p14="http://schemas.microsoft.com/office/powerpoint/2010/main" val="385787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7BC0-00C0-4940-B9F7-77FFE42F35D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1E61CB8-2B76-4F3C-ACB0-E58C230797A3}"/>
              </a:ext>
            </a:extLst>
          </p:cNvPr>
          <p:cNvSpPr>
            <a:spLocks noGrp="1"/>
          </p:cNvSpPr>
          <p:nvPr>
            <p:ph idx="1"/>
          </p:nvPr>
        </p:nvSpPr>
        <p:spPr/>
        <p:txBody>
          <a:bodyPr>
            <a:normAutofit lnSpcReduction="10000"/>
          </a:bodyPr>
          <a:lstStyle/>
          <a:p>
            <a:pPr marL="0" indent="0">
              <a:buNone/>
            </a:pPr>
            <a:r>
              <a:rPr lang="en-GB" dirty="0"/>
              <a:t>By facing up to the challenge of the Coronavirus, keeping yourself safe, is helping to keep others safe.</a:t>
            </a:r>
          </a:p>
          <a:p>
            <a:pPr marL="0" indent="0">
              <a:buNone/>
            </a:pPr>
            <a:r>
              <a:rPr lang="en-GB" dirty="0"/>
              <a:t>Trying to stay up-beat each day is a way of helping you keep a positive mindset and build resilience.  </a:t>
            </a:r>
          </a:p>
          <a:p>
            <a:pPr marL="0" indent="0">
              <a:buNone/>
            </a:pPr>
            <a:r>
              <a:rPr lang="en-GB" dirty="0"/>
              <a:t>It will also help you to not feel so scared all the time. </a:t>
            </a:r>
          </a:p>
          <a:p>
            <a:r>
              <a:rPr lang="en-GB" dirty="0">
                <a:solidFill>
                  <a:srgbClr val="00B050"/>
                </a:solidFill>
              </a:rPr>
              <a:t>It’s not always easy to be positive – we often have to work hard to shift our thoughts. </a:t>
            </a:r>
          </a:p>
          <a:p>
            <a:r>
              <a:rPr lang="en-GB" dirty="0">
                <a:solidFill>
                  <a:srgbClr val="00B050"/>
                </a:solidFill>
              </a:rPr>
              <a:t>Doing things we enjoy can often help us to move away from negatives. </a:t>
            </a:r>
          </a:p>
          <a:p>
            <a:r>
              <a:rPr lang="en-GB" dirty="0">
                <a:solidFill>
                  <a:srgbClr val="00B050"/>
                </a:solidFill>
              </a:rPr>
              <a:t>What did you do during lockdown to help you with your mood?</a:t>
            </a:r>
          </a:p>
          <a:p>
            <a:pPr marL="0" indent="0">
              <a:buNone/>
            </a:pPr>
            <a:endParaRPr lang="en-GB" dirty="0">
              <a:solidFill>
                <a:srgbClr val="00B050"/>
              </a:solidFill>
            </a:endParaRPr>
          </a:p>
        </p:txBody>
      </p:sp>
    </p:spTree>
    <p:extLst>
      <p:ext uri="{BB962C8B-B14F-4D97-AF65-F5344CB8AC3E}">
        <p14:creationId xmlns:p14="http://schemas.microsoft.com/office/powerpoint/2010/main" val="409237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9049-7536-4D30-BF5F-07BDE5F828F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AB593ABF-74FA-4A4A-9EC8-6B3EC00E10DA}"/>
              </a:ext>
            </a:extLst>
          </p:cNvPr>
          <p:cNvSpPr>
            <a:spLocks noGrp="1"/>
          </p:cNvSpPr>
          <p:nvPr>
            <p:ph idx="1"/>
          </p:nvPr>
        </p:nvSpPr>
        <p:spPr>
          <a:xfrm>
            <a:off x="838200" y="1361661"/>
            <a:ext cx="10515600" cy="4815302"/>
          </a:xfrm>
        </p:spPr>
        <p:txBody>
          <a:bodyPr>
            <a:normAutofit fontScale="77500" lnSpcReduction="20000"/>
          </a:bodyPr>
          <a:lstStyle/>
          <a:p>
            <a:pPr marL="0" indent="0">
              <a:buNone/>
            </a:pPr>
            <a:r>
              <a:rPr lang="en-GB" dirty="0"/>
              <a:t>Don’t forget the Five Ways to Wellbeing!</a:t>
            </a:r>
          </a:p>
          <a:p>
            <a:pPr marL="0" indent="0">
              <a:buNone/>
            </a:pPr>
            <a:r>
              <a:rPr lang="en-GB" dirty="0"/>
              <a:t>The five evidence based actions that promote wellbeing that are based on scientific evidence. These simple actions, if taken regularly, can improve wellbeing and enhance quality of life.</a:t>
            </a:r>
          </a:p>
          <a:p>
            <a:pPr marL="0" indent="0">
              <a:buNone/>
            </a:pPr>
            <a:r>
              <a:rPr lang="en-GB" sz="4400" b="1" dirty="0">
                <a:solidFill>
                  <a:srgbClr val="E60D61"/>
                </a:solidFill>
                <a:latin typeface="GEInspira-Bold"/>
              </a:rPr>
              <a:t>Connect </a:t>
            </a:r>
            <a:r>
              <a:rPr lang="en-GB" dirty="0">
                <a:solidFill>
                  <a:srgbClr val="000000"/>
                </a:solidFill>
                <a:latin typeface="GEInspira"/>
              </a:rPr>
              <a:t>– connecting with others</a:t>
            </a:r>
          </a:p>
          <a:p>
            <a:pPr marL="0" indent="0">
              <a:buNone/>
            </a:pPr>
            <a:r>
              <a:rPr lang="en-GB" sz="4400" b="1" dirty="0">
                <a:solidFill>
                  <a:srgbClr val="A41A85"/>
                </a:solidFill>
                <a:latin typeface="GEInspira-Bold"/>
              </a:rPr>
              <a:t>Give </a:t>
            </a:r>
            <a:r>
              <a:rPr lang="en-GB" dirty="0">
                <a:solidFill>
                  <a:srgbClr val="000000"/>
                </a:solidFill>
                <a:latin typeface="GEInspira"/>
              </a:rPr>
              <a:t>– giving – looking outward as well as inward</a:t>
            </a:r>
          </a:p>
          <a:p>
            <a:pPr marL="0" indent="0">
              <a:buNone/>
            </a:pPr>
            <a:r>
              <a:rPr lang="en-GB" sz="4400" b="1" dirty="0">
                <a:solidFill>
                  <a:srgbClr val="43C5DF"/>
                </a:solidFill>
                <a:latin typeface="GEInspira-Bold"/>
              </a:rPr>
              <a:t>Be active </a:t>
            </a:r>
            <a:r>
              <a:rPr lang="en-GB" dirty="0">
                <a:solidFill>
                  <a:srgbClr val="000000"/>
                </a:solidFill>
                <a:latin typeface="GEInspira"/>
              </a:rPr>
              <a:t>– doing something active</a:t>
            </a:r>
          </a:p>
          <a:p>
            <a:pPr marL="0" indent="0">
              <a:buNone/>
            </a:pPr>
            <a:r>
              <a:rPr lang="en-GB" sz="4400" b="1" dirty="0">
                <a:solidFill>
                  <a:srgbClr val="8DC840"/>
                </a:solidFill>
                <a:latin typeface="GEInspira-Bold"/>
              </a:rPr>
              <a:t>Take Notice </a:t>
            </a:r>
            <a:r>
              <a:rPr lang="en-GB" dirty="0">
                <a:solidFill>
                  <a:srgbClr val="000000"/>
                </a:solidFill>
                <a:latin typeface="GEInspira"/>
              </a:rPr>
              <a:t>– taking notice of the world around you</a:t>
            </a:r>
          </a:p>
          <a:p>
            <a:pPr marL="0" indent="0">
              <a:buNone/>
            </a:pPr>
            <a:r>
              <a:rPr lang="en-GB" sz="4400" b="1" dirty="0">
                <a:solidFill>
                  <a:srgbClr val="FBA633"/>
                </a:solidFill>
                <a:latin typeface="GEInspira-Bold"/>
              </a:rPr>
              <a:t>Keep Learning </a:t>
            </a:r>
            <a:r>
              <a:rPr lang="en-GB" dirty="0">
                <a:solidFill>
                  <a:srgbClr val="000000"/>
                </a:solidFill>
                <a:latin typeface="GEInspira"/>
              </a:rPr>
              <a:t>– learning new things</a:t>
            </a:r>
          </a:p>
          <a:p>
            <a:r>
              <a:rPr lang="en-GB" dirty="0">
                <a:solidFill>
                  <a:srgbClr val="00B050"/>
                </a:solidFill>
              </a:rPr>
              <a:t>Think of something you did during lockdown for each of the Five Ways to Wellbeing. </a:t>
            </a:r>
          </a:p>
          <a:p>
            <a:r>
              <a:rPr lang="en-GB" dirty="0">
                <a:solidFill>
                  <a:srgbClr val="00B050"/>
                </a:solidFill>
              </a:rPr>
              <a:t>Are there any you will continue with?</a:t>
            </a:r>
          </a:p>
          <a:p>
            <a:endParaRPr lang="en-GB" dirty="0">
              <a:solidFill>
                <a:srgbClr val="00B05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240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758</Words>
  <Application>Microsoft Office PowerPoint</Application>
  <PresentationFormat>Widescreen</PresentationFormat>
  <Paragraphs>60</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GEInspira</vt:lpstr>
      <vt:lpstr>GEInspira-Bold</vt:lpstr>
      <vt:lpstr>Office Theme</vt:lpstr>
      <vt:lpstr>PowerPoint Presentation</vt:lpstr>
      <vt:lpstr>Session 6 It’s good to talk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Harrill</dc:creator>
  <cp:lastModifiedBy>D Harrill</cp:lastModifiedBy>
  <cp:revision>3</cp:revision>
  <dcterms:created xsi:type="dcterms:W3CDTF">2020-05-28T14:45:28Z</dcterms:created>
  <dcterms:modified xsi:type="dcterms:W3CDTF">2020-06-02T19:47:47Z</dcterms:modified>
</cp:coreProperties>
</file>