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62" r:id="rId2"/>
    <p:sldId id="301" r:id="rId3"/>
    <p:sldId id="302" r:id="rId4"/>
    <p:sldId id="258" r:id="rId5"/>
    <p:sldId id="261" r:id="rId6"/>
    <p:sldId id="303" r:id="rId7"/>
    <p:sldId id="309" r:id="rId8"/>
    <p:sldId id="706" r:id="rId9"/>
    <p:sldId id="735" r:id="rId10"/>
    <p:sldId id="300" r:id="rId11"/>
    <p:sldId id="305" r:id="rId12"/>
    <p:sldId id="306" r:id="rId13"/>
    <p:sldId id="307" r:id="rId14"/>
    <p:sldId id="731" r:id="rId15"/>
    <p:sldId id="702" r:id="rId16"/>
    <p:sldId id="703" r:id="rId17"/>
    <p:sldId id="734" r:id="rId18"/>
    <p:sldId id="736" r:id="rId19"/>
    <p:sldId id="737" r:id="rId20"/>
    <p:sldId id="738" r:id="rId21"/>
    <p:sldId id="729" r:id="rId22"/>
    <p:sldId id="718" r:id="rId23"/>
    <p:sldId id="719" r:id="rId24"/>
    <p:sldId id="720" r:id="rId25"/>
    <p:sldId id="721" r:id="rId26"/>
    <p:sldId id="722" r:id="rId27"/>
    <p:sldId id="723" r:id="rId28"/>
    <p:sldId id="724" r:id="rId29"/>
    <p:sldId id="725" r:id="rId30"/>
    <p:sldId id="726" r:id="rId31"/>
    <p:sldId id="727" r:id="rId32"/>
    <p:sldId id="728" r:id="rId33"/>
    <p:sldId id="266" r:id="rId34"/>
    <p:sldId id="732" r:id="rId35"/>
    <p:sldId id="267" r:id="rId36"/>
    <p:sldId id="271" r:id="rId37"/>
    <p:sldId id="269" r:id="rId38"/>
    <p:sldId id="739" r:id="rId39"/>
    <p:sldId id="740" r:id="rId40"/>
    <p:sldId id="746" r:id="rId41"/>
    <p:sldId id="745" r:id="rId42"/>
    <p:sldId id="74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3DD"/>
    <a:srgbClr val="485368"/>
    <a:srgbClr val="94ADBD"/>
    <a:srgbClr val="394458"/>
    <a:srgbClr val="7A8BA0"/>
    <a:srgbClr val="1A151A"/>
    <a:srgbClr val="00000C"/>
    <a:srgbClr val="283439"/>
    <a:srgbClr val="AEA9A5"/>
    <a:srgbClr val="1316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E19EFB-A4A2-49EA-3833-5158245ACCE0}" v="147" dt="2025-04-02T12:52:55.16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Lynham" userId="S::t.lynham@swr.gloucs.sch.uk::49ae2916-5839-4e27-9126-66a76def705b" providerId="AD" clId="Web-{C8A48E58-369E-DDD4-A482-3D034526A55C}"/>
    <pc:docChg chg="modSld">
      <pc:chgData name="T Lynham" userId="S::t.lynham@swr.gloucs.sch.uk::49ae2916-5839-4e27-9126-66a76def705b" providerId="AD" clId="Web-{C8A48E58-369E-DDD4-A482-3D034526A55C}" dt="2024-11-07T16:29:10.775" v="12" actId="1076"/>
      <pc:docMkLst>
        <pc:docMk/>
      </pc:docMkLst>
      <pc:sldChg chg="addSp modSp">
        <pc:chgData name="T Lynham" userId="S::t.lynham@swr.gloucs.sch.uk::49ae2916-5839-4e27-9126-66a76def705b" providerId="AD" clId="Web-{C8A48E58-369E-DDD4-A482-3D034526A55C}" dt="2024-11-07T16:29:10.775" v="12" actId="1076"/>
        <pc:sldMkLst>
          <pc:docMk/>
          <pc:sldMk cId="3927534838" sldId="739"/>
        </pc:sldMkLst>
        <pc:spChg chg="add mod">
          <ac:chgData name="T Lynham" userId="S::t.lynham@swr.gloucs.sch.uk::49ae2916-5839-4e27-9126-66a76def705b" providerId="AD" clId="Web-{C8A48E58-369E-DDD4-A482-3D034526A55C}" dt="2024-11-07T16:29:10.775" v="12" actId="1076"/>
          <ac:spMkLst>
            <pc:docMk/>
            <pc:sldMk cId="3927534838" sldId="739"/>
            <ac:spMk id="2" creationId="{35B91F6E-655F-4D07-A3F7-5F1116D8CE86}"/>
          </ac:spMkLst>
        </pc:spChg>
        <pc:picChg chg="add mod">
          <ac:chgData name="T Lynham" userId="S::t.lynham@swr.gloucs.sch.uk::49ae2916-5839-4e27-9126-66a76def705b" providerId="AD" clId="Web-{C8A48E58-369E-DDD4-A482-3D034526A55C}" dt="2024-11-07T16:29:03.666" v="11" actId="1076"/>
          <ac:picMkLst>
            <pc:docMk/>
            <pc:sldMk cId="3927534838" sldId="739"/>
            <ac:picMk id="5" creationId="{35D08CE9-95AC-119B-0874-D0A2862BB3F4}"/>
          </ac:picMkLst>
        </pc:picChg>
      </pc:sldChg>
    </pc:docChg>
  </pc:docChgLst>
  <pc:docChgLst>
    <pc:chgData name="T Lynham" userId="S::t.lynham@swr.gloucs.sch.uk::49ae2916-5839-4e27-9126-66a76def705b" providerId="AD" clId="Web-{6142C227-7CB4-3EBE-0951-BB91641E4C95}"/>
    <pc:docChg chg="modSld">
      <pc:chgData name="T Lynham" userId="S::t.lynham@swr.gloucs.sch.uk::49ae2916-5839-4e27-9126-66a76def705b" providerId="AD" clId="Web-{6142C227-7CB4-3EBE-0951-BB91641E4C95}" dt="2024-12-12T14:30:48.584" v="2" actId="14100"/>
      <pc:docMkLst>
        <pc:docMk/>
      </pc:docMkLst>
      <pc:sldChg chg="modSp">
        <pc:chgData name="T Lynham" userId="S::t.lynham@swr.gloucs.sch.uk::49ae2916-5839-4e27-9126-66a76def705b" providerId="AD" clId="Web-{6142C227-7CB4-3EBE-0951-BB91641E4C95}" dt="2024-12-12T14:30:48.584" v="2" actId="14100"/>
        <pc:sldMkLst>
          <pc:docMk/>
          <pc:sldMk cId="2873211524" sldId="706"/>
        </pc:sldMkLst>
        <pc:spChg chg="mod">
          <ac:chgData name="T Lynham" userId="S::t.lynham@swr.gloucs.sch.uk::49ae2916-5839-4e27-9126-66a76def705b" providerId="AD" clId="Web-{6142C227-7CB4-3EBE-0951-BB91641E4C95}" dt="2024-12-12T14:30:48.584" v="2" actId="14100"/>
          <ac:spMkLst>
            <pc:docMk/>
            <pc:sldMk cId="2873211524" sldId="706"/>
            <ac:spMk id="7" creationId="{23095E24-6B04-F9FD-D4BA-9FFF88BCD2EC}"/>
          </ac:spMkLst>
        </pc:spChg>
      </pc:sldChg>
    </pc:docChg>
  </pc:docChgLst>
  <pc:docChgLst>
    <pc:chgData name="T Lynham" userId="S::t.lynham@swr.gloucs.sch.uk::49ae2916-5839-4e27-9126-66a76def705b" providerId="AD" clId="Web-{C2E19EFB-A4A2-49EA-3833-5158245ACCE0}"/>
    <pc:docChg chg="addSld delSld modSld sldOrd">
      <pc:chgData name="T Lynham" userId="S::t.lynham@swr.gloucs.sch.uk::49ae2916-5839-4e27-9126-66a76def705b" providerId="AD" clId="Web-{C2E19EFB-A4A2-49EA-3833-5158245ACCE0}" dt="2025-04-02T12:52:55.161" v="132" actId="1076"/>
      <pc:docMkLst>
        <pc:docMk/>
      </pc:docMkLst>
      <pc:sldChg chg="addSp delSp modSp ord">
        <pc:chgData name="T Lynham" userId="S::t.lynham@swr.gloucs.sch.uk::49ae2916-5839-4e27-9126-66a76def705b" providerId="AD" clId="Web-{C2E19EFB-A4A2-49EA-3833-5158245ACCE0}" dt="2025-04-02T12:51:42.925" v="112" actId="1076"/>
        <pc:sldMkLst>
          <pc:docMk/>
          <pc:sldMk cId="1024353504" sldId="740"/>
        </pc:sldMkLst>
        <pc:spChg chg="del">
          <ac:chgData name="T Lynham" userId="S::t.lynham@swr.gloucs.sch.uk::49ae2916-5839-4e27-9126-66a76def705b" providerId="AD" clId="Web-{C2E19EFB-A4A2-49EA-3833-5158245ACCE0}" dt="2025-04-02T12:49:32.750" v="11"/>
          <ac:spMkLst>
            <pc:docMk/>
            <pc:sldMk cId="1024353504" sldId="740"/>
            <ac:spMk id="2" creationId="{E426D214-BF81-98D2-8B5A-B474CB422DBA}"/>
          </ac:spMkLst>
        </pc:spChg>
        <pc:spChg chg="del">
          <ac:chgData name="T Lynham" userId="S::t.lynham@swr.gloucs.sch.uk::49ae2916-5839-4e27-9126-66a76def705b" providerId="AD" clId="Web-{C2E19EFB-A4A2-49EA-3833-5158245ACCE0}" dt="2025-04-02T12:49:25.422" v="9"/>
          <ac:spMkLst>
            <pc:docMk/>
            <pc:sldMk cId="1024353504" sldId="740"/>
            <ac:spMk id="3" creationId="{4541BE12-5087-2279-7BD0-9FE9E158997A}"/>
          </ac:spMkLst>
        </pc:spChg>
        <pc:spChg chg="del">
          <ac:chgData name="T Lynham" userId="S::t.lynham@swr.gloucs.sch.uk::49ae2916-5839-4e27-9126-66a76def705b" providerId="AD" clId="Web-{C2E19EFB-A4A2-49EA-3833-5158245ACCE0}" dt="2025-04-02T12:49:40.797" v="14"/>
          <ac:spMkLst>
            <pc:docMk/>
            <pc:sldMk cId="1024353504" sldId="740"/>
            <ac:spMk id="6" creationId="{FFF6AD88-3F03-0BB5-A390-2C998573C794}"/>
          </ac:spMkLst>
        </pc:spChg>
        <pc:spChg chg="del mod">
          <ac:chgData name="T Lynham" userId="S::t.lynham@swr.gloucs.sch.uk::49ae2916-5839-4e27-9126-66a76def705b" providerId="AD" clId="Web-{C2E19EFB-A4A2-49EA-3833-5158245ACCE0}" dt="2025-04-02T12:49:36.891" v="13"/>
          <ac:spMkLst>
            <pc:docMk/>
            <pc:sldMk cId="1024353504" sldId="740"/>
            <ac:spMk id="7" creationId="{77E0F1B1-274F-B248-86E1-45897E3D2134}"/>
          </ac:spMkLst>
        </pc:spChg>
        <pc:spChg chg="add mod">
          <ac:chgData name="T Lynham" userId="S::t.lynham@swr.gloucs.sch.uk::49ae2916-5839-4e27-9126-66a76def705b" providerId="AD" clId="Web-{C2E19EFB-A4A2-49EA-3833-5158245ACCE0}" dt="2025-04-02T12:51:15.221" v="76"/>
          <ac:spMkLst>
            <pc:docMk/>
            <pc:sldMk cId="1024353504" sldId="740"/>
            <ac:spMk id="11" creationId="{E97D678C-97E6-6E74-BD05-809A7874CA37}"/>
          </ac:spMkLst>
        </pc:spChg>
        <pc:spChg chg="add mod">
          <ac:chgData name="T Lynham" userId="S::t.lynham@swr.gloucs.sch.uk::49ae2916-5839-4e27-9126-66a76def705b" providerId="AD" clId="Web-{C2E19EFB-A4A2-49EA-3833-5158245ACCE0}" dt="2025-04-02T12:51:05.330" v="72" actId="1076"/>
          <ac:spMkLst>
            <pc:docMk/>
            <pc:sldMk cId="1024353504" sldId="740"/>
            <ac:spMk id="14" creationId="{0A6BD51E-26C0-2EF0-479F-E01F54E598DA}"/>
          </ac:spMkLst>
        </pc:spChg>
        <pc:spChg chg="add mod">
          <ac:chgData name="T Lynham" userId="S::t.lynham@swr.gloucs.sch.uk::49ae2916-5839-4e27-9126-66a76def705b" providerId="AD" clId="Web-{C2E19EFB-A4A2-49EA-3833-5158245ACCE0}" dt="2025-04-02T12:51:42.925" v="112" actId="1076"/>
          <ac:spMkLst>
            <pc:docMk/>
            <pc:sldMk cId="1024353504" sldId="740"/>
            <ac:spMk id="15" creationId="{A3EBB639-A8BF-5940-D333-E8B2B4F73051}"/>
          </ac:spMkLst>
        </pc:spChg>
        <pc:picChg chg="del">
          <ac:chgData name="T Lynham" userId="S::t.lynham@swr.gloucs.sch.uk::49ae2916-5839-4e27-9126-66a76def705b" providerId="AD" clId="Web-{C2E19EFB-A4A2-49EA-3833-5158245ACCE0}" dt="2025-04-02T12:49:26.859" v="10"/>
          <ac:picMkLst>
            <pc:docMk/>
            <pc:sldMk cId="1024353504" sldId="740"/>
            <ac:picMk id="5" creationId="{24230891-DDE0-3811-CC1A-444E7CA2F904}"/>
          </ac:picMkLst>
        </pc:picChg>
        <pc:picChg chg="add del">
          <ac:chgData name="T Lynham" userId="S::t.lynham@swr.gloucs.sch.uk::49ae2916-5839-4e27-9126-66a76def705b" providerId="AD" clId="Web-{C2E19EFB-A4A2-49EA-3833-5158245ACCE0}" dt="2025-04-02T12:50:04.782" v="18"/>
          <ac:picMkLst>
            <pc:docMk/>
            <pc:sldMk cId="1024353504" sldId="740"/>
            <ac:picMk id="9" creationId="{82D2143F-0525-DB5D-96B5-19B5007B8359}"/>
          </ac:picMkLst>
        </pc:picChg>
        <pc:picChg chg="add">
          <ac:chgData name="T Lynham" userId="S::t.lynham@swr.gloucs.sch.uk::49ae2916-5839-4e27-9126-66a76def705b" providerId="AD" clId="Web-{C2E19EFB-A4A2-49EA-3833-5158245ACCE0}" dt="2025-04-02T12:50:14.110" v="20"/>
          <ac:picMkLst>
            <pc:docMk/>
            <pc:sldMk cId="1024353504" sldId="740"/>
            <ac:picMk id="13" creationId="{A3A3FCB0-BBFF-6FD0-5D63-F2A6A30BA983}"/>
          </ac:picMkLst>
        </pc:picChg>
      </pc:sldChg>
      <pc:sldChg chg="addSp delSp new del">
        <pc:chgData name="T Lynham" userId="S::t.lynham@swr.gloucs.sch.uk::49ae2916-5839-4e27-9126-66a76def705b" providerId="AD" clId="Web-{C2E19EFB-A4A2-49EA-3833-5158245ACCE0}" dt="2025-04-02T12:49:47.422" v="16"/>
        <pc:sldMkLst>
          <pc:docMk/>
          <pc:sldMk cId="3182969070" sldId="743"/>
        </pc:sldMkLst>
        <pc:picChg chg="add del">
          <ac:chgData name="T Lynham" userId="S::t.lynham@swr.gloucs.sch.uk::49ae2916-5839-4e27-9126-66a76def705b" providerId="AD" clId="Web-{C2E19EFB-A4A2-49EA-3833-5158245ACCE0}" dt="2025-04-02T12:48:49.452" v="4"/>
          <ac:picMkLst>
            <pc:docMk/>
            <pc:sldMk cId="3182969070" sldId="743"/>
            <ac:picMk id="5" creationId="{4F24D90C-F59C-7887-CA69-7B309C6831CC}"/>
          </ac:picMkLst>
        </pc:picChg>
      </pc:sldChg>
      <pc:sldChg chg="addSp delSp modSp add del">
        <pc:chgData name="T Lynham" userId="S::t.lynham@swr.gloucs.sch.uk::49ae2916-5839-4e27-9126-66a76def705b" providerId="AD" clId="Web-{C2E19EFB-A4A2-49EA-3833-5158245ACCE0}" dt="2025-04-02T12:52:19.489" v="126"/>
        <pc:sldMkLst>
          <pc:docMk/>
          <pc:sldMk cId="931958643" sldId="744"/>
        </pc:sldMkLst>
        <pc:picChg chg="add del">
          <ac:chgData name="T Lynham" userId="S::t.lynham@swr.gloucs.sch.uk::49ae2916-5839-4e27-9126-66a76def705b" providerId="AD" clId="Web-{C2E19EFB-A4A2-49EA-3833-5158245ACCE0}" dt="2025-04-02T12:51:51.629" v="115"/>
          <ac:picMkLst>
            <pc:docMk/>
            <pc:sldMk cId="931958643" sldId="744"/>
            <ac:picMk id="11" creationId="{64D6FC41-EBAC-CA5D-0CAA-F8054F31635D}"/>
          </ac:picMkLst>
        </pc:picChg>
        <pc:picChg chg="del mod">
          <ac:chgData name="T Lynham" userId="S::t.lynham@swr.gloucs.sch.uk::49ae2916-5839-4e27-9126-66a76def705b" providerId="AD" clId="Web-{C2E19EFB-A4A2-49EA-3833-5158245ACCE0}" dt="2025-04-02T12:48:55.405" v="5"/>
          <ac:picMkLst>
            <pc:docMk/>
            <pc:sldMk cId="931958643" sldId="744"/>
            <ac:picMk id="6148" creationId="{C60D2694-8E29-61DF-95C5-965AB171F44F}"/>
          </ac:picMkLst>
        </pc:picChg>
      </pc:sldChg>
      <pc:sldChg chg="add replId">
        <pc:chgData name="T Lynham" userId="S::t.lynham@swr.gloucs.sch.uk::49ae2916-5839-4e27-9126-66a76def705b" providerId="AD" clId="Web-{C2E19EFB-A4A2-49EA-3833-5158245ACCE0}" dt="2025-04-02T12:49:18.359" v="7"/>
        <pc:sldMkLst>
          <pc:docMk/>
          <pc:sldMk cId="3517486451" sldId="745"/>
        </pc:sldMkLst>
      </pc:sldChg>
      <pc:sldChg chg="addSp modSp add del replId modNotes">
        <pc:chgData name="T Lynham" userId="S::t.lynham@swr.gloucs.sch.uk::49ae2916-5839-4e27-9126-66a76def705b" providerId="AD" clId="Web-{C2E19EFB-A4A2-49EA-3833-5158245ACCE0}" dt="2025-04-02T12:52:55.161" v="132" actId="1076"/>
        <pc:sldMkLst>
          <pc:docMk/>
          <pc:sldMk cId="3972004891" sldId="746"/>
        </pc:sldMkLst>
        <pc:spChg chg="add">
          <ac:chgData name="T Lynham" userId="S::t.lynham@swr.gloucs.sch.uk::49ae2916-5839-4e27-9126-66a76def705b" providerId="AD" clId="Web-{C2E19EFB-A4A2-49EA-3833-5158245ACCE0}" dt="2025-04-02T12:52:04.285" v="116"/>
          <ac:spMkLst>
            <pc:docMk/>
            <pc:sldMk cId="3972004891" sldId="746"/>
            <ac:spMk id="3" creationId="{DFE7BEB5-1B5E-D19C-836C-611E57BA69E7}"/>
          </ac:spMkLst>
        </pc:spChg>
        <pc:spChg chg="add">
          <ac:chgData name="T Lynham" userId="S::t.lynham@swr.gloucs.sch.uk::49ae2916-5839-4e27-9126-66a76def705b" providerId="AD" clId="Web-{C2E19EFB-A4A2-49EA-3833-5158245ACCE0}" dt="2025-04-02T12:52:04.285" v="117"/>
          <ac:spMkLst>
            <pc:docMk/>
            <pc:sldMk cId="3972004891" sldId="746"/>
            <ac:spMk id="6" creationId="{E97B88CF-8214-F040-4B43-DB9B881641DF}"/>
          </ac:spMkLst>
        </pc:spChg>
        <pc:spChg chg="add">
          <ac:chgData name="T Lynham" userId="S::t.lynham@swr.gloucs.sch.uk::49ae2916-5839-4e27-9126-66a76def705b" providerId="AD" clId="Web-{C2E19EFB-A4A2-49EA-3833-5158245ACCE0}" dt="2025-04-02T12:52:04.410" v="120"/>
          <ac:spMkLst>
            <pc:docMk/>
            <pc:sldMk cId="3972004891" sldId="746"/>
            <ac:spMk id="12" creationId="{FAFCC2FF-A51F-9C2A-81EF-F70BCB60A0FB}"/>
          </ac:spMkLst>
        </pc:spChg>
        <pc:spChg chg="add mod">
          <ac:chgData name="T Lynham" userId="S::t.lynham@swr.gloucs.sch.uk::49ae2916-5839-4e27-9126-66a76def705b" providerId="AD" clId="Web-{C2E19EFB-A4A2-49EA-3833-5158245ACCE0}" dt="2025-04-02T12:52:55.161" v="132" actId="1076"/>
          <ac:spMkLst>
            <pc:docMk/>
            <pc:sldMk cId="3972004891" sldId="746"/>
            <ac:spMk id="14" creationId="{3FAF2F31-4CE1-0583-768D-D921589EDF12}"/>
          </ac:spMkLst>
        </pc:spChg>
        <pc:spChg chg="add">
          <ac:chgData name="T Lynham" userId="S::t.lynham@swr.gloucs.sch.uk::49ae2916-5839-4e27-9126-66a76def705b" providerId="AD" clId="Web-{C2E19EFB-A4A2-49EA-3833-5158245ACCE0}" dt="2025-04-02T12:52:04.441" v="122"/>
          <ac:spMkLst>
            <pc:docMk/>
            <pc:sldMk cId="3972004891" sldId="746"/>
            <ac:spMk id="16" creationId="{168F8A61-3DAF-12DE-40A1-67A260FB2822}"/>
          </ac:spMkLst>
        </pc:spChg>
        <pc:spChg chg="add">
          <ac:chgData name="T Lynham" userId="S::t.lynham@swr.gloucs.sch.uk::49ae2916-5839-4e27-9126-66a76def705b" providerId="AD" clId="Web-{C2E19EFB-A4A2-49EA-3833-5158245ACCE0}" dt="2025-04-02T12:52:04.441" v="123"/>
          <ac:spMkLst>
            <pc:docMk/>
            <pc:sldMk cId="3972004891" sldId="746"/>
            <ac:spMk id="18" creationId="{76222E59-B686-206F-CDA0-477885317A72}"/>
          </ac:spMkLst>
        </pc:spChg>
        <pc:picChg chg="mod">
          <ac:chgData name="T Lynham" userId="S::t.lynham@swr.gloucs.sch.uk::49ae2916-5839-4e27-9126-66a76def705b" providerId="AD" clId="Web-{C2E19EFB-A4A2-49EA-3833-5158245ACCE0}" dt="2025-04-02T12:52:42.770" v="130" actId="1076"/>
          <ac:picMkLst>
            <pc:docMk/>
            <pc:sldMk cId="3972004891" sldId="746"/>
            <ac:picMk id="4" creationId="{41717680-970E-8D2E-2C16-E988892D059E}"/>
          </ac:picMkLst>
        </pc:picChg>
        <pc:picChg chg="add">
          <ac:chgData name="T Lynham" userId="S::t.lynham@swr.gloucs.sch.uk::49ae2916-5839-4e27-9126-66a76def705b" providerId="AD" clId="Web-{C2E19EFB-A4A2-49EA-3833-5158245ACCE0}" dt="2025-04-02T12:52:04.332" v="118"/>
          <ac:picMkLst>
            <pc:docMk/>
            <pc:sldMk cId="3972004891" sldId="746"/>
            <ac:picMk id="8" creationId="{3907706A-54BB-AFA0-1BDE-DD5F068C0415}"/>
          </ac:picMkLst>
        </pc:picChg>
        <pc:picChg chg="add">
          <ac:chgData name="T Lynham" userId="S::t.lynham@swr.gloucs.sch.uk::49ae2916-5839-4e27-9126-66a76def705b" providerId="AD" clId="Web-{C2E19EFB-A4A2-49EA-3833-5158245ACCE0}" dt="2025-04-02T12:52:04.394" v="119"/>
          <ac:picMkLst>
            <pc:docMk/>
            <pc:sldMk cId="3972004891" sldId="746"/>
            <ac:picMk id="10" creationId="{80552CC7-DCC0-00C9-2299-B843E13767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94299-E1EF-4964-8547-9CF288D035B4}" type="datetimeFigureOut">
              <a:rPr lang="en-GB" smtClean="0"/>
              <a:t>02/04/2025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2750F-317C-4AD3-9246-93E870E347A2}" type="slidenum">
              <a:rPr lang="en-GB" smtClean="0"/>
              <a:t>‹#›</a:t>
            </a:fld>
            <a:endParaRPr lang="en-GB"/>
          </a:p>
        </p:txBody>
      </p:sp>
    </p:spTree>
    <p:extLst>
      <p:ext uri="{BB962C8B-B14F-4D97-AF65-F5344CB8AC3E}">
        <p14:creationId xmlns:p14="http://schemas.microsoft.com/office/powerpoint/2010/main" val="289570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rod4d4yFea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hysoc.onlinelibrary.wiley.com/doi/full/10.1113/JP270492"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who.int/europe/news/item/31-05-2024-peering-through-tobacco-s-smokescreen--young-people-fight-for-clarity-and-freedom"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Explore who there is! Through this lesson resources their – tobacco companies. </a:t>
            </a:r>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a:t>
            </a:fld>
            <a:endParaRPr lang="en-GB"/>
          </a:p>
        </p:txBody>
      </p:sp>
    </p:spTree>
    <p:extLst>
      <p:ext uri="{BB962C8B-B14F-4D97-AF65-F5344CB8AC3E}">
        <p14:creationId xmlns:p14="http://schemas.microsoft.com/office/powerpoint/2010/main" val="178267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Young People</a:t>
            </a:r>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11</a:t>
            </a:fld>
            <a:endParaRPr lang="en-GB"/>
          </a:p>
        </p:txBody>
      </p:sp>
    </p:spTree>
    <p:extLst>
      <p:ext uri="{BB962C8B-B14F-4D97-AF65-F5344CB8AC3E}">
        <p14:creationId xmlns:p14="http://schemas.microsoft.com/office/powerpoint/2010/main" val="327604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Unpick the picture</a:t>
            </a:r>
          </a:p>
          <a:p>
            <a:r>
              <a:rPr lang="en-US"/>
              <a:t>Students have already explored the idea of media and images and what they depict regarding tobacco and vaping. </a:t>
            </a:r>
          </a:p>
          <a:p>
            <a:endParaRPr lang="en-US"/>
          </a:p>
          <a:p>
            <a:r>
              <a:rPr lang="en-US"/>
              <a:t>You may want to have a class discussion around this picture and use the questions as a prompt. </a:t>
            </a:r>
          </a:p>
          <a:p>
            <a:r>
              <a:rPr lang="en-US"/>
              <a:t>Or you may want to print a copy of this picture, glue it into their books/booklets. Use the questions to annotate the picture or draw bubbles around the picture or different </a:t>
            </a:r>
            <a:r>
              <a:rPr lang="en-US" err="1"/>
              <a:t>colour</a:t>
            </a:r>
            <a:r>
              <a:rPr lang="en-US"/>
              <a:t> pens to answer the questions. It’s a great way to establish what students already know. </a:t>
            </a:r>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14</a:t>
            </a:fld>
            <a:endParaRPr lang="en-GB"/>
          </a:p>
        </p:txBody>
      </p:sp>
    </p:spTree>
    <p:extLst>
      <p:ext uri="{BB962C8B-B14F-4D97-AF65-F5344CB8AC3E}">
        <p14:creationId xmlns:p14="http://schemas.microsoft.com/office/powerpoint/2010/main" val="314042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GB">
                <a:hlinkClick r:id="rId3"/>
              </a:rPr>
              <a:t>https://www.youtube.com/watch?v=rod4d4yFeaE</a:t>
            </a:r>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15</a:t>
            </a:fld>
            <a:endParaRPr lang="en-GB"/>
          </a:p>
        </p:txBody>
      </p:sp>
    </p:spTree>
    <p:extLst>
      <p:ext uri="{BB962C8B-B14F-4D97-AF65-F5344CB8AC3E}">
        <p14:creationId xmlns:p14="http://schemas.microsoft.com/office/powerpoint/2010/main" val="245093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glued the picture into the books students could start to respond to any of the questions they may have. </a:t>
            </a:r>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16</a:t>
            </a:fld>
            <a:endParaRPr lang="en-GB"/>
          </a:p>
        </p:txBody>
      </p:sp>
    </p:spTree>
    <p:extLst>
      <p:ext uri="{BB962C8B-B14F-4D97-AF65-F5344CB8AC3E}">
        <p14:creationId xmlns:p14="http://schemas.microsoft.com/office/powerpoint/2010/main" val="112890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highlight>
                  <a:srgbClr val="FFFFFF"/>
                </a:highlight>
                <a:latin typeface="Helvetica Neue"/>
              </a:rPr>
              <a:t>The study, published in </a:t>
            </a:r>
            <a:r>
              <a:rPr lang="en-US" b="0" i="1">
                <a:solidFill>
                  <a:srgbClr val="000000"/>
                </a:solidFill>
                <a:effectLst/>
                <a:highlight>
                  <a:srgbClr val="FFFFFF"/>
                </a:highlight>
                <a:latin typeface="Helvetica Neue"/>
              </a:rPr>
              <a:t>Lancet Public Health </a:t>
            </a:r>
            <a:r>
              <a:rPr lang="en-US" b="0" i="0">
                <a:solidFill>
                  <a:srgbClr val="000000"/>
                </a:solidFill>
                <a:effectLst/>
                <a:highlight>
                  <a:srgbClr val="FFFFFF"/>
                </a:highlight>
                <a:latin typeface="Helvetica Neue"/>
              </a:rPr>
              <a:t>and funded by Cancer Research UK, estimated that, as of April 2024, about one million adults who had never regularly smoked now vaped in England, a sevenfold increase since 2021, with most of them vaping daily and over a sustained period.</a:t>
            </a:r>
            <a:endParaRPr lang="en-GB"/>
          </a:p>
          <a:p>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17</a:t>
            </a:fld>
            <a:endParaRPr lang="en-GB"/>
          </a:p>
        </p:txBody>
      </p:sp>
    </p:spTree>
    <p:extLst>
      <p:ext uri="{BB962C8B-B14F-4D97-AF65-F5344CB8AC3E}">
        <p14:creationId xmlns:p14="http://schemas.microsoft.com/office/powerpoint/2010/main" val="107867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GB" kern="1200"/>
              <a:t>Ask students in pairs to look at some of the main impacts of vaping on the slide and order them from which might be the biggest deterrent (something that puts them off) to the smallest deterrent for young people thinking about vaping for the first time. A diamond 7 can work well with this activity. </a:t>
            </a:r>
            <a:endParaRPr lang="en-US"/>
          </a:p>
          <a:p>
            <a:pPr marL="285750" indent="-285750">
              <a:buChar char="•"/>
              <a:defRPr/>
            </a:pPr>
            <a:endParaRPr lang="en-GB" kern="1200"/>
          </a:p>
          <a:p>
            <a:pPr marL="285750" indent="-285750">
              <a:buChar char="•"/>
              <a:defRPr/>
            </a:pPr>
            <a:r>
              <a:rPr lang="en-GB" kern="1200"/>
              <a:t>Hold a class discussion on the impact of vaping and which factors they think could be the main deterrents. For less popular factors, why do they think this impact factor might not stop young people vaping?</a:t>
            </a:r>
            <a:endParaRPr lang="en-US"/>
          </a:p>
          <a:p>
            <a:pPr marL="285750" indent="-285750">
              <a:buChar char="•"/>
              <a:defRPr/>
            </a:pPr>
            <a:endParaRPr lang="en-GB" kern="1200"/>
          </a:p>
          <a:p>
            <a:pPr marL="285750" indent="-285750">
              <a:buChar char="•"/>
              <a:defRPr/>
            </a:pPr>
            <a:r>
              <a:rPr lang="en-GB" kern="1200"/>
              <a:t>Share with the class that vaping is much less harmful than smoking as you don't inhale the toxic tar and carbon monoxide you get from tobacco smoke. But vapes aren't harmless and are especially risky for teenagers' developing brains and lungs. Nicotine also has an impact on mental health and can lead to increased anxiety and stress and poorer concentration.</a:t>
            </a:r>
            <a:endParaRPr lang="en-US"/>
          </a:p>
          <a:p>
            <a:pPr marL="285750" indent="-285750">
              <a:buChar char="•"/>
              <a:defRPr/>
            </a:pPr>
            <a:endParaRPr lang="en-GB" kern="1200"/>
          </a:p>
          <a:p>
            <a:pPr marL="285750" indent="-285750">
              <a:buChar char="•"/>
              <a:defRPr/>
            </a:pPr>
            <a:r>
              <a:rPr lang="en-GB" kern="1200"/>
              <a:t>The period while the lungs are growing is important. We know smoking from an early age is especially damaging </a:t>
            </a:r>
            <a:r>
              <a:rPr lang="en-GB" b="0" i="0">
                <a:solidFill>
                  <a:srgbClr val="202124"/>
                </a:solidFill>
                <a:effectLst/>
                <a:latin typeface="arial" panose="020B0604020202020204" pitchFamily="34" charset="0"/>
              </a:rPr>
              <a:t>–</a:t>
            </a:r>
            <a:r>
              <a:rPr lang="en-GB" kern="1200"/>
              <a:t> the lungs don’t develop as they should, so lung function never reaches the peak it should have. Although the effects of vaping will be lower than smoking, those effects will still be more marked in teenagers.</a:t>
            </a:r>
            <a:endParaRPr lang="en-US"/>
          </a:p>
          <a:p>
            <a:pPr marL="285750" indent="-285750">
              <a:buChar char="•"/>
              <a:defRPr/>
            </a:pPr>
            <a:endParaRPr lang="en-GB" kern="1200"/>
          </a:p>
          <a:p>
            <a:pPr marL="285750" indent="-285750">
              <a:buChar char="•"/>
              <a:defRPr/>
            </a:pPr>
            <a:r>
              <a:rPr lang="en-GB" kern="1200"/>
              <a:t>The environmental impact of vapes can be higher than cigarettes. Both vapes and disposable vapes can be recycled, but often they end up in landfill and incorrect disposal can potentially release hazardous chemical waste.</a:t>
            </a:r>
            <a:endParaRPr lang="en-US"/>
          </a:p>
          <a:p>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18</a:t>
            </a:fld>
            <a:endParaRPr lang="en-GB"/>
          </a:p>
        </p:txBody>
      </p:sp>
    </p:spTree>
    <p:extLst>
      <p:ext uri="{BB962C8B-B14F-4D97-AF65-F5344CB8AC3E}">
        <p14:creationId xmlns:p14="http://schemas.microsoft.com/office/powerpoint/2010/main" val="187984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 using mini whiteboard with true on one side and false on the other. </a:t>
            </a:r>
          </a:p>
          <a:p>
            <a:r>
              <a:rPr lang="en-US"/>
              <a:t>Or heads down thumbs up or down for True / False</a:t>
            </a:r>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19</a:t>
            </a:fld>
            <a:endParaRPr lang="en-GB"/>
          </a:p>
        </p:txBody>
      </p:sp>
    </p:spTree>
    <p:extLst>
      <p:ext uri="{BB962C8B-B14F-4D97-AF65-F5344CB8AC3E}">
        <p14:creationId xmlns:p14="http://schemas.microsoft.com/office/powerpoint/2010/main" val="175307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20</a:t>
            </a:fld>
            <a:endParaRPr lang="en-GB"/>
          </a:p>
        </p:txBody>
      </p:sp>
    </p:spTree>
    <p:extLst>
      <p:ext uri="{BB962C8B-B14F-4D97-AF65-F5344CB8AC3E}">
        <p14:creationId xmlns:p14="http://schemas.microsoft.com/office/powerpoint/2010/main" val="2065845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In an attempt to support our SEND students in the classroom and the importance of movement – both of these activities incorporate some element of movement. </a:t>
            </a:r>
          </a:p>
          <a:p>
            <a:pPr marL="0" indent="0" algn="l">
              <a:buNone/>
            </a:pPr>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Quiz – Stand up, sit down. A quick quiz which explores a range of different statistics. Click through the slides where the answer will be displayed on the second click. The data is in the notes section so feel free to discuss / unpack. </a:t>
            </a:r>
          </a:p>
          <a:p>
            <a:pPr marL="228600" indent="-228600" algn="l">
              <a:buAutoNum type="arabicParenR"/>
            </a:pPr>
            <a:r>
              <a:rPr lang="en-US" sz="1200">
                <a:latin typeface="Calibri" panose="020F0502020204030204" pitchFamily="34" charset="0"/>
                <a:cs typeface="Calibri" panose="020F0502020204030204" pitchFamily="34" charset="0"/>
              </a:rPr>
              <a:t>Figures from memory – print 2 copies of the figures slide (slide x). Put the students into groups of 4. Give each child a number. Between them they will need a piece of plain paper. </a:t>
            </a:r>
          </a:p>
          <a:p>
            <a:pPr marL="0" indent="0" algn="l">
              <a:buNone/>
            </a:pPr>
            <a:r>
              <a:rPr lang="en-US" sz="1200">
                <a:latin typeface="Calibri" panose="020F0502020204030204" pitchFamily="34" charset="0"/>
                <a:cs typeface="Calibri" panose="020F0502020204030204" pitchFamily="34" charset="0"/>
              </a:rPr>
              <a:t>At the front of the class, turned over you will have the 2 printed slides. </a:t>
            </a:r>
          </a:p>
          <a:p>
            <a:pPr marL="0" indent="0" algn="l">
              <a:buNone/>
            </a:pPr>
            <a:r>
              <a:rPr lang="en-US" sz="1200">
                <a:latin typeface="Calibri" panose="020F0502020204030204" pitchFamily="34" charset="0"/>
                <a:cs typeface="Calibri" panose="020F0502020204030204" pitchFamily="34" charset="0"/>
              </a:rPr>
              <a:t>All students will come up for 30 seconds. They will be called by their numbers – e.g. All number 1’s come up – you have 30 seconds to </a:t>
            </a:r>
            <a:r>
              <a:rPr lang="en-US" sz="1200" err="1">
                <a:latin typeface="Calibri" panose="020F0502020204030204" pitchFamily="34" charset="0"/>
                <a:cs typeface="Calibri" panose="020F0502020204030204" pitchFamily="34" charset="0"/>
              </a:rPr>
              <a:t>memorise</a:t>
            </a:r>
            <a:r>
              <a:rPr lang="en-US" sz="1200">
                <a:latin typeface="Calibri" panose="020F0502020204030204" pitchFamily="34" charset="0"/>
                <a:cs typeface="Calibri" panose="020F0502020204030204" pitchFamily="34" charset="0"/>
              </a:rPr>
              <a:t> the content/figures/icons. They can’t write anything down until they have returned to their group and the cannot shout it across the room.  All number 1s return o group after 30 seconds. They have 30 seconds ‘memory dump’ time to get down on their paper what they can remember. Then all number 2’s come up and so on. For example – the cherry (11% of young people vape because they like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 their </a:t>
            </a:r>
            <a:r>
              <a:rPr lang="en-US" sz="1200" err="1">
                <a:latin typeface="Calibri" panose="020F0502020204030204" pitchFamily="34" charset="0"/>
                <a:cs typeface="Calibri" panose="020F0502020204030204" pitchFamily="34" charset="0"/>
              </a:rPr>
              <a:t>favourite</a:t>
            </a:r>
            <a:r>
              <a:rPr lang="en-US" sz="1200">
                <a:latin typeface="Calibri" panose="020F0502020204030204" pitchFamily="34" charset="0"/>
                <a:cs typeface="Calibri" panose="020F0502020204030204" pitchFamily="34" charset="0"/>
              </a:rPr>
              <a:t> </a:t>
            </a:r>
            <a:r>
              <a:rPr lang="en-US" sz="1200" err="1">
                <a:latin typeface="Calibri" panose="020F0502020204030204" pitchFamily="34" charset="0"/>
                <a:cs typeface="Calibri" panose="020F0502020204030204" pitchFamily="34" charset="0"/>
              </a:rPr>
              <a:t>flavour</a:t>
            </a:r>
            <a:r>
              <a:rPr lang="en-US" sz="1200">
                <a:latin typeface="Calibri" panose="020F0502020204030204" pitchFamily="34" charset="0"/>
                <a:cs typeface="Calibri" panose="020F0502020204030204" pitchFamily="34" charset="0"/>
              </a:rPr>
              <a:t> is fruity). </a:t>
            </a:r>
          </a:p>
          <a:p>
            <a:pPr marL="0" indent="0" algn="l">
              <a:buNone/>
            </a:pPr>
            <a:endParaRPr lang="en-US" sz="1200">
              <a:latin typeface="Calibri" panose="020F0502020204030204" pitchFamily="34" charset="0"/>
              <a:cs typeface="Calibri" panose="020F0502020204030204" pitchFamily="34" charset="0"/>
            </a:endParaRPr>
          </a:p>
          <a:p>
            <a:pPr marL="0" indent="0" algn="l">
              <a:buNone/>
            </a:pPr>
            <a:endParaRPr lang="en-US" sz="1200">
              <a:latin typeface="Calibri" panose="020F0502020204030204" pitchFamily="34" charset="0"/>
              <a:cs typeface="Calibri" panose="020F0502020204030204" pitchFamily="34" charset="0"/>
            </a:endParaRP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At the end of the activity, this is an opportunity to have a whole class discussion around the data and unpacking what the icons might mean. </a:t>
            </a: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21</a:t>
            </a:fld>
            <a:endParaRPr lang="en-GB"/>
          </a:p>
        </p:txBody>
      </p:sp>
    </p:spTree>
    <p:extLst>
      <p:ext uri="{BB962C8B-B14F-4D97-AF65-F5344CB8AC3E}">
        <p14:creationId xmlns:p14="http://schemas.microsoft.com/office/powerpoint/2010/main" val="2865469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22</a:t>
            </a:fld>
            <a:endParaRPr lang="en-GB"/>
          </a:p>
        </p:txBody>
      </p:sp>
    </p:spTree>
    <p:extLst>
      <p:ext uri="{BB962C8B-B14F-4D97-AF65-F5344CB8AC3E}">
        <p14:creationId xmlns:p14="http://schemas.microsoft.com/office/powerpoint/2010/main" val="114107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adverts focused on women – cigarettes can reduce appetite and therefore focused on women suggesting that women should be a certain size and were part of a weight control!</a:t>
            </a:r>
          </a:p>
        </p:txBody>
      </p:sp>
      <p:sp>
        <p:nvSpPr>
          <p:cNvPr id="4" name="Slide Number Placeholder 3"/>
          <p:cNvSpPr>
            <a:spLocks noGrp="1"/>
          </p:cNvSpPr>
          <p:nvPr>
            <p:ph type="sldNum" sz="quarter" idx="5"/>
          </p:nvPr>
        </p:nvSpPr>
        <p:spPr/>
        <p:txBody>
          <a:bodyPr/>
          <a:lstStyle/>
          <a:p>
            <a:fld id="{8EF6AD9E-04A4-404F-B12F-5B18CF4B4CC8}" type="slidenum">
              <a:rPr lang="en-GB" smtClean="0"/>
              <a:t>2</a:t>
            </a:fld>
            <a:endParaRPr lang="en-GB"/>
          </a:p>
        </p:txBody>
      </p:sp>
    </p:spTree>
    <p:extLst>
      <p:ext uri="{BB962C8B-B14F-4D97-AF65-F5344CB8AC3E}">
        <p14:creationId xmlns:p14="http://schemas.microsoft.com/office/powerpoint/2010/main" val="4068205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23</a:t>
            </a:fld>
            <a:endParaRPr lang="en-GB"/>
          </a:p>
        </p:txBody>
      </p:sp>
    </p:spTree>
    <p:extLst>
      <p:ext uri="{BB962C8B-B14F-4D97-AF65-F5344CB8AC3E}">
        <p14:creationId xmlns:p14="http://schemas.microsoft.com/office/powerpoint/2010/main" val="427852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24</a:t>
            </a:fld>
            <a:endParaRPr lang="en-GB"/>
          </a:p>
        </p:txBody>
      </p:sp>
    </p:spTree>
    <p:extLst>
      <p:ext uri="{BB962C8B-B14F-4D97-AF65-F5344CB8AC3E}">
        <p14:creationId xmlns:p14="http://schemas.microsoft.com/office/powerpoint/2010/main" val="986284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25</a:t>
            </a:fld>
            <a:endParaRPr lang="en-GB"/>
          </a:p>
        </p:txBody>
      </p:sp>
    </p:spTree>
    <p:extLst>
      <p:ext uri="{BB962C8B-B14F-4D97-AF65-F5344CB8AC3E}">
        <p14:creationId xmlns:p14="http://schemas.microsoft.com/office/powerpoint/2010/main" val="2384821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26</a:t>
            </a:fld>
            <a:endParaRPr lang="en-GB"/>
          </a:p>
        </p:txBody>
      </p:sp>
    </p:spTree>
    <p:extLst>
      <p:ext uri="{BB962C8B-B14F-4D97-AF65-F5344CB8AC3E}">
        <p14:creationId xmlns:p14="http://schemas.microsoft.com/office/powerpoint/2010/main" val="1708276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27</a:t>
            </a:fld>
            <a:endParaRPr lang="en-GB"/>
          </a:p>
        </p:txBody>
      </p:sp>
    </p:spTree>
    <p:extLst>
      <p:ext uri="{BB962C8B-B14F-4D97-AF65-F5344CB8AC3E}">
        <p14:creationId xmlns:p14="http://schemas.microsoft.com/office/powerpoint/2010/main" val="3883048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28</a:t>
            </a:fld>
            <a:endParaRPr lang="en-GB"/>
          </a:p>
        </p:txBody>
      </p:sp>
    </p:spTree>
    <p:extLst>
      <p:ext uri="{BB962C8B-B14F-4D97-AF65-F5344CB8AC3E}">
        <p14:creationId xmlns:p14="http://schemas.microsoft.com/office/powerpoint/2010/main" val="2505592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29</a:t>
            </a:fld>
            <a:endParaRPr lang="en-GB"/>
          </a:p>
        </p:txBody>
      </p:sp>
    </p:spTree>
    <p:extLst>
      <p:ext uri="{BB962C8B-B14F-4D97-AF65-F5344CB8AC3E}">
        <p14:creationId xmlns:p14="http://schemas.microsoft.com/office/powerpoint/2010/main" val="4284257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30</a:t>
            </a:fld>
            <a:endParaRPr lang="en-GB"/>
          </a:p>
        </p:txBody>
      </p:sp>
    </p:spTree>
    <p:extLst>
      <p:ext uri="{BB962C8B-B14F-4D97-AF65-F5344CB8AC3E}">
        <p14:creationId xmlns:p14="http://schemas.microsoft.com/office/powerpoint/2010/main" val="1115802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31</a:t>
            </a:fld>
            <a:endParaRPr lang="en-GB"/>
          </a:p>
        </p:txBody>
      </p:sp>
    </p:spTree>
    <p:extLst>
      <p:ext uri="{BB962C8B-B14F-4D97-AF65-F5344CB8AC3E}">
        <p14:creationId xmlns:p14="http://schemas.microsoft.com/office/powerpoint/2010/main" val="3880466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32</a:t>
            </a:fld>
            <a:endParaRPr lang="en-GB"/>
          </a:p>
        </p:txBody>
      </p:sp>
    </p:spTree>
    <p:extLst>
      <p:ext uri="{BB962C8B-B14F-4D97-AF65-F5344CB8AC3E}">
        <p14:creationId xmlns:p14="http://schemas.microsoft.com/office/powerpoint/2010/main" val="1841048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000000"/>
                </a:solidFill>
                <a:effectLst/>
                <a:latin typeface="cnn_sans_display"/>
              </a:rPr>
              <a:t>A real doctor in Chicago and Los Angeles promoting supposedly healthy cigars. Later died of lung cancer. </a:t>
            </a:r>
            <a:br>
              <a:rPr lang="en-GB" b="0" i="0">
                <a:solidFill>
                  <a:srgbClr val="000000"/>
                </a:solidFill>
                <a:effectLst/>
                <a:latin typeface="cnn_sans_display"/>
              </a:rPr>
            </a:br>
            <a:endParaRPr lang="en-GB"/>
          </a:p>
        </p:txBody>
      </p:sp>
      <p:sp>
        <p:nvSpPr>
          <p:cNvPr id="4" name="Slide Number Placeholder 3"/>
          <p:cNvSpPr>
            <a:spLocks noGrp="1"/>
          </p:cNvSpPr>
          <p:nvPr>
            <p:ph type="sldNum" sz="quarter" idx="5"/>
          </p:nvPr>
        </p:nvSpPr>
        <p:spPr/>
        <p:txBody>
          <a:bodyPr/>
          <a:lstStyle/>
          <a:p>
            <a:fld id="{8EF6AD9E-04A4-404F-B12F-5B18CF4B4CC8}" type="slidenum">
              <a:rPr lang="en-GB" smtClean="0"/>
              <a:t>3</a:t>
            </a:fld>
            <a:endParaRPr lang="en-GB"/>
          </a:p>
        </p:txBody>
      </p:sp>
    </p:spTree>
    <p:extLst>
      <p:ext uri="{BB962C8B-B14F-4D97-AF65-F5344CB8AC3E}">
        <p14:creationId xmlns:p14="http://schemas.microsoft.com/office/powerpoint/2010/main" val="4280868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33</a:t>
            </a:fld>
            <a:endParaRPr lang="en-GB"/>
          </a:p>
        </p:txBody>
      </p:sp>
    </p:spTree>
    <p:extLst>
      <p:ext uri="{BB962C8B-B14F-4D97-AF65-F5344CB8AC3E}">
        <p14:creationId xmlns:p14="http://schemas.microsoft.com/office/powerpoint/2010/main" val="182561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National Data has been taken from the 2024 Ash Report who surveyed 11-18 year olds. </a:t>
            </a:r>
          </a:p>
          <a:p>
            <a:pPr algn="l"/>
            <a:endParaRPr lang="en-US" sz="1200">
              <a:latin typeface="Calibri" panose="020F0502020204030204" pitchFamily="34" charset="0"/>
              <a:cs typeface="Calibri" panose="020F0502020204030204" pitchFamily="34" charset="0"/>
            </a:endParaRPr>
          </a:p>
          <a:p>
            <a:pPr marL="228600" indent="-228600" algn="l">
              <a:buAutoNum type="arabicParenR"/>
            </a:pPr>
            <a:r>
              <a:rPr lang="en-US" sz="1200">
                <a:latin typeface="Calibri" panose="020F0502020204030204" pitchFamily="34" charset="0"/>
                <a:cs typeface="Calibri" panose="020F0502020204030204" pitchFamily="34" charset="0"/>
              </a:rPr>
              <a:t>18% of young people have tried vaping nationally, that equates to 980,000</a:t>
            </a:r>
          </a:p>
          <a:p>
            <a:pPr marL="228600" indent="-228600" algn="l">
              <a:buAutoNum type="arabicParenR"/>
            </a:pPr>
            <a:r>
              <a:rPr lang="en-US" sz="1200">
                <a:latin typeface="Calibri" panose="020F0502020204030204" pitchFamily="34" charset="0"/>
                <a:cs typeface="Calibri" panose="020F0502020204030204" pitchFamily="34" charset="0"/>
              </a:rPr>
              <a:t>72% of those surveyed had been exposed to advertising – main source being shops at 55%, followed by 29% online advertisements – through the platforms of TikTok </a:t>
            </a:r>
            <a:r>
              <a:rPr lang="en-US" sz="1200" err="1">
                <a:latin typeface="Calibri" panose="020F0502020204030204" pitchFamily="34" charset="0"/>
                <a:cs typeface="Calibri" panose="020F0502020204030204" pitchFamily="34" charset="0"/>
              </a:rPr>
              <a:t>Youtube</a:t>
            </a:r>
            <a:r>
              <a:rPr lang="en-US" sz="1200">
                <a:latin typeface="Calibri" panose="020F0502020204030204" pitchFamily="34" charset="0"/>
                <a:cs typeface="Calibri" panose="020F0502020204030204" pitchFamily="34" charset="0"/>
              </a:rPr>
              <a:t> and Instagram.</a:t>
            </a:r>
          </a:p>
          <a:p>
            <a:pPr marL="228600" indent="-228600" algn="l">
              <a:buAutoNum type="arabicParenR"/>
            </a:pPr>
            <a:r>
              <a:rPr lang="en-US" sz="1200">
                <a:latin typeface="Calibri" panose="020F0502020204030204" pitchFamily="34" charset="0"/>
                <a:cs typeface="Calibri" panose="020F0502020204030204" pitchFamily="34" charset="0"/>
              </a:rPr>
              <a:t>14% of 11-14 year olds have tried vaping, compared to 28% of 16-17 year olds</a:t>
            </a:r>
          </a:p>
          <a:p>
            <a:pPr marL="228600" indent="-228600" algn="l">
              <a:buAutoNum type="arabicParenR"/>
            </a:pPr>
            <a:r>
              <a:rPr lang="en-US" sz="1200">
                <a:latin typeface="Calibri" panose="020F0502020204030204" pitchFamily="34" charset="0"/>
                <a:cs typeface="Calibri" panose="020F0502020204030204" pitchFamily="34" charset="0"/>
              </a:rPr>
              <a:t>7.2% of our young people regularly vape, compared to 5.1% who regularly smoke. Vaping overtook smoking back in 2021. However, smoking rates are back up to pre pandemic levels. </a:t>
            </a:r>
          </a:p>
          <a:p>
            <a:pPr marL="0" indent="0" algn="l">
              <a:buNone/>
            </a:pPr>
            <a:endParaRPr lang="en-US" sz="1200">
              <a:latin typeface="Calibri" panose="020F0502020204030204" pitchFamily="34" charset="0"/>
              <a:cs typeface="Calibri" panose="020F0502020204030204" pitchFamily="34" charset="0"/>
            </a:endParaRPr>
          </a:p>
          <a:p>
            <a:pPr marL="0" indent="0" algn="l">
              <a:buNone/>
            </a:pPr>
            <a:r>
              <a:rPr lang="en-US" sz="1200">
                <a:latin typeface="Calibri" panose="020F0502020204030204" pitchFamily="34" charset="0"/>
                <a:cs typeface="Calibri" panose="020F0502020204030204" pitchFamily="34" charset="0"/>
              </a:rPr>
              <a:t>Reasons Why:</a:t>
            </a:r>
          </a:p>
          <a:p>
            <a:pPr marL="228600" indent="-228600" algn="l">
              <a:buAutoNum type="arabicParenR"/>
            </a:pPr>
            <a:r>
              <a:rPr lang="en-US" sz="1200">
                <a:latin typeface="Calibri" panose="020F0502020204030204" pitchFamily="34" charset="0"/>
                <a:cs typeface="Calibri" panose="020F0502020204030204" pitchFamily="34" charset="0"/>
              </a:rPr>
              <a:t>51% said it was just to give it a try, 18% said that other people did it and they wanted to join in, 11% liked the </a:t>
            </a:r>
            <a:r>
              <a:rPr lang="en-US" sz="1200" err="1">
                <a:latin typeface="Calibri" panose="020F0502020204030204" pitchFamily="34" charset="0"/>
                <a:cs typeface="Calibri" panose="020F0502020204030204" pitchFamily="34" charset="0"/>
              </a:rPr>
              <a:t>flavours</a:t>
            </a:r>
            <a:r>
              <a:rPr lang="en-US" sz="1200">
                <a:latin typeface="Calibri" panose="020F0502020204030204" pitchFamily="34" charset="0"/>
                <a:cs typeface="Calibri" panose="020F0502020204030204" pitchFamily="34" charset="0"/>
              </a:rPr>
              <a:t> and 10% said to manage stress and mental health. </a:t>
            </a: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34</a:t>
            </a:fld>
            <a:endParaRPr lang="en-GB"/>
          </a:p>
        </p:txBody>
      </p:sp>
    </p:spTree>
    <p:extLst>
      <p:ext uri="{BB962C8B-B14F-4D97-AF65-F5344CB8AC3E}">
        <p14:creationId xmlns:p14="http://schemas.microsoft.com/office/powerpoint/2010/main" val="712202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35</a:t>
            </a:fld>
            <a:endParaRPr lang="en-GB"/>
          </a:p>
        </p:txBody>
      </p:sp>
    </p:spTree>
    <p:extLst>
      <p:ext uri="{BB962C8B-B14F-4D97-AF65-F5344CB8AC3E}">
        <p14:creationId xmlns:p14="http://schemas.microsoft.com/office/powerpoint/2010/main" val="2091572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However, we are starting to see law enforcement agencies taking crimes linked to vaping seriously – with trading standards working to identify which shop owners are selling illegal vapes and cigarettes, and those that are selling them to children. </a:t>
            </a:r>
          </a:p>
          <a:p>
            <a:pPr algn="l"/>
            <a:endParaRPr lang="en-US" sz="1200">
              <a:latin typeface="Calibri" panose="020F0502020204030204" pitchFamily="34" charset="0"/>
              <a:cs typeface="Calibri" panose="020F0502020204030204" pitchFamily="34" charset="0"/>
            </a:endParaRPr>
          </a:p>
          <a:p>
            <a:pPr algn="l"/>
            <a:r>
              <a:rPr lang="en-US" sz="1200">
                <a:latin typeface="Calibri" panose="020F0502020204030204" pitchFamily="34" charset="0"/>
                <a:cs typeface="Calibri" panose="020F0502020204030204" pitchFamily="34" charset="0"/>
              </a:rPr>
              <a:t>However further worries come in what could be inside the vapes: </a:t>
            </a:r>
          </a:p>
          <a:p>
            <a:pPr algn="l"/>
            <a:endParaRPr lang="en-US" sz="1200">
              <a:latin typeface="Calibri" panose="020F0502020204030204" pitchFamily="34" charset="0"/>
              <a:cs typeface="Calibri" panose="020F0502020204030204" pitchFamily="34" charset="0"/>
            </a:endParaRPr>
          </a:p>
          <a:p>
            <a:pPr algn="l" fontAlgn="base"/>
            <a:r>
              <a:rPr lang="en-US" b="1" i="0">
                <a:solidFill>
                  <a:srgbClr val="141414"/>
                </a:solidFill>
                <a:effectLst/>
                <a:highlight>
                  <a:srgbClr val="FFFFFF"/>
                </a:highlight>
                <a:latin typeface="inherit"/>
              </a:rPr>
              <a:t>Vapes confiscated from school pupils contain high levels of lead, nickel and chromium, </a:t>
            </a:r>
            <a:endParaRPr lang="en-US" b="0" i="0">
              <a:solidFill>
                <a:srgbClr val="141414"/>
              </a:solidFill>
              <a:effectLst/>
              <a:highlight>
                <a:srgbClr val="FFFFFF"/>
              </a:highlight>
              <a:latin typeface="ReithSans"/>
            </a:endParaRPr>
          </a:p>
          <a:p>
            <a:pPr algn="l" fontAlgn="base"/>
            <a:r>
              <a:rPr lang="en-US" b="0" i="0">
                <a:solidFill>
                  <a:srgbClr val="141414"/>
                </a:solidFill>
                <a:effectLst/>
                <a:highlight>
                  <a:srgbClr val="FFFFFF"/>
                </a:highlight>
                <a:latin typeface="ReithSans"/>
              </a:rPr>
              <a:t>The results showed children using them could be inhaling more than twice the daily safe amount </a:t>
            </a:r>
            <a:r>
              <a:rPr lang="en-US" b="1" i="0">
                <a:solidFill>
                  <a:srgbClr val="141414"/>
                </a:solidFill>
                <a:effectLst/>
                <a:highlight>
                  <a:srgbClr val="FFFFFF"/>
                </a:highlight>
                <a:latin typeface="ReithSans"/>
              </a:rPr>
              <a:t>of lead, and nine times the safe amount of nickel.</a:t>
            </a:r>
          </a:p>
          <a:p>
            <a:pPr algn="l" fontAlgn="base"/>
            <a:endParaRPr lang="en-US" b="1" i="0">
              <a:solidFill>
                <a:srgbClr val="141414"/>
              </a:solidFill>
              <a:effectLst/>
              <a:highlight>
                <a:srgbClr val="FFFFFF"/>
              </a:highlight>
              <a:latin typeface="ReithSans"/>
            </a:endParaRPr>
          </a:p>
          <a:p>
            <a:pPr algn="l" fontAlgn="base"/>
            <a:r>
              <a:rPr lang="en-US" b="0" i="0">
                <a:solidFill>
                  <a:srgbClr val="141414"/>
                </a:solidFill>
                <a:effectLst/>
                <a:highlight>
                  <a:srgbClr val="FFFFFF"/>
                </a:highlight>
                <a:latin typeface="ReithSans"/>
              </a:rPr>
              <a:t>Some vapes also contained harmful chemicals like those in cigarette smoke.</a:t>
            </a:r>
          </a:p>
          <a:p>
            <a:pPr algn="l" fontAlgn="base"/>
            <a:endParaRPr lang="en-US" b="0" i="0">
              <a:solidFill>
                <a:srgbClr val="141414"/>
              </a:solidFill>
              <a:effectLst/>
              <a:highlight>
                <a:srgbClr val="FFFFFF"/>
              </a:highlight>
              <a:latin typeface="ReithSans"/>
            </a:endParaRPr>
          </a:p>
          <a:p>
            <a:pPr algn="l" fontAlgn="base"/>
            <a:r>
              <a:rPr lang="en-US" b="0" i="0">
                <a:solidFill>
                  <a:srgbClr val="141414"/>
                </a:solidFill>
                <a:effectLst/>
                <a:highlight>
                  <a:srgbClr val="FFFFFF"/>
                </a:highlight>
                <a:latin typeface="ReithSans"/>
              </a:rPr>
              <a:t>The Inter Scientific laboratory, in Liverpool, which works with vape manufacturers to ensure regulatory standards are met, </a:t>
            </a:r>
            <a:r>
              <a:rPr lang="en-US" b="0" i="0" err="1">
                <a:solidFill>
                  <a:srgbClr val="141414"/>
                </a:solidFill>
                <a:effectLst/>
                <a:highlight>
                  <a:srgbClr val="FFFFFF"/>
                </a:highlight>
                <a:latin typeface="ReithSans"/>
              </a:rPr>
              <a:t>analysed</a:t>
            </a:r>
            <a:r>
              <a:rPr lang="en-US" b="0" i="0">
                <a:solidFill>
                  <a:srgbClr val="141414"/>
                </a:solidFill>
                <a:effectLst/>
                <a:highlight>
                  <a:srgbClr val="FFFFFF"/>
                </a:highlight>
                <a:latin typeface="ReithSans"/>
              </a:rPr>
              <a:t> 18 vapes.</a:t>
            </a:r>
          </a:p>
          <a:p>
            <a:pPr algn="l" fontAlgn="base"/>
            <a:endParaRPr lang="en-US" b="0" i="0">
              <a:solidFill>
                <a:srgbClr val="141414"/>
              </a:solidFill>
              <a:effectLst/>
              <a:highlight>
                <a:srgbClr val="FFFFFF"/>
              </a:highlight>
              <a:latin typeface="ReithSans"/>
            </a:endParaRPr>
          </a:p>
          <a:p>
            <a:pPr algn="l" fontAlgn="base"/>
            <a:r>
              <a:rPr lang="en-US" b="0" i="0">
                <a:solidFill>
                  <a:srgbClr val="141414"/>
                </a:solidFill>
                <a:effectLst/>
                <a:highlight>
                  <a:srgbClr val="FFFFFF"/>
                </a:highlight>
                <a:latin typeface="ReithSans"/>
              </a:rPr>
              <a:t>Most were illegal and had not gone through any kind of testing before being sold in the UK.</a:t>
            </a:r>
          </a:p>
          <a:p>
            <a:pPr algn="l" fontAlgn="base"/>
            <a:endParaRPr lang="en-US" b="0" i="0">
              <a:solidFill>
                <a:srgbClr val="141414"/>
              </a:solidFill>
              <a:effectLst/>
              <a:highlight>
                <a:srgbClr val="FFFFFF"/>
              </a:highlight>
              <a:latin typeface="ReithSans"/>
            </a:endParaRPr>
          </a:p>
          <a:p>
            <a:pPr algn="l" fontAlgn="base"/>
            <a:r>
              <a:rPr lang="en-US" b="0" i="0">
                <a:solidFill>
                  <a:srgbClr val="141414"/>
                </a:solidFill>
                <a:effectLst/>
                <a:highlight>
                  <a:srgbClr val="FFFFFF"/>
                </a:highlight>
                <a:latin typeface="ReithSans"/>
              </a:rPr>
              <a:t>In "highlighter vapes" - designed with bright </a:t>
            </a:r>
            <a:r>
              <a:rPr lang="en-US" b="0" i="0" err="1">
                <a:solidFill>
                  <a:srgbClr val="141414"/>
                </a:solidFill>
                <a:effectLst/>
                <a:highlight>
                  <a:srgbClr val="FFFFFF"/>
                </a:highlight>
                <a:latin typeface="ReithSans"/>
              </a:rPr>
              <a:t>colours</a:t>
            </a:r>
            <a:r>
              <a:rPr lang="en-US" b="0" i="0">
                <a:solidFill>
                  <a:srgbClr val="141414"/>
                </a:solidFill>
                <a:effectLst/>
                <a:highlight>
                  <a:srgbClr val="FFFFFF"/>
                </a:highlight>
                <a:latin typeface="ReithSans"/>
              </a:rPr>
              <a:t> to look like highlighter pens - the amounts of the metals found were:</a:t>
            </a:r>
          </a:p>
          <a:p>
            <a:pPr algn="l" fontAlgn="base">
              <a:buFont typeface="Arial" panose="020B0604020202020204" pitchFamily="34" charset="0"/>
              <a:buChar char="•"/>
            </a:pPr>
            <a:r>
              <a:rPr lang="en-US" b="0" i="0">
                <a:solidFill>
                  <a:srgbClr val="141414"/>
                </a:solidFill>
                <a:effectLst/>
                <a:highlight>
                  <a:srgbClr val="FFFFFF"/>
                </a:highlight>
                <a:latin typeface="ReithSans"/>
              </a:rPr>
              <a:t>lead - 12 micrograms per gram, 2.4 times the stipulated safe exposure level</a:t>
            </a:r>
          </a:p>
          <a:p>
            <a:pPr algn="l" fontAlgn="base">
              <a:buFont typeface="Arial" panose="020B0604020202020204" pitchFamily="34" charset="0"/>
              <a:buChar char="•"/>
            </a:pPr>
            <a:r>
              <a:rPr lang="en-US" b="0" i="0">
                <a:solidFill>
                  <a:srgbClr val="141414"/>
                </a:solidFill>
                <a:effectLst/>
                <a:highlight>
                  <a:srgbClr val="FFFFFF"/>
                </a:highlight>
                <a:latin typeface="ReithSans"/>
              </a:rPr>
              <a:t>nickel - 9.6 times safe levels</a:t>
            </a:r>
          </a:p>
          <a:p>
            <a:pPr algn="l" fontAlgn="base">
              <a:buFont typeface="Arial" panose="020B0604020202020204" pitchFamily="34" charset="0"/>
              <a:buChar char="•"/>
            </a:pPr>
            <a:r>
              <a:rPr lang="en-US" b="0" i="0">
                <a:solidFill>
                  <a:srgbClr val="141414"/>
                </a:solidFill>
                <a:effectLst/>
                <a:highlight>
                  <a:srgbClr val="FFFFFF"/>
                </a:highlight>
                <a:latin typeface="ReithSans"/>
              </a:rPr>
              <a:t>chromium - 6.6 times safe levels</a:t>
            </a:r>
          </a:p>
          <a:p>
            <a:pPr algn="l" fontAlgn="base">
              <a:buFont typeface="Arial" panose="020B0604020202020204" pitchFamily="34" charset="0"/>
              <a:buChar char="•"/>
            </a:pPr>
            <a:endParaRPr lang="en-US" b="0" i="0">
              <a:solidFill>
                <a:srgbClr val="141414"/>
              </a:solidFill>
              <a:effectLst/>
              <a:highlight>
                <a:srgbClr val="FFFFFF"/>
              </a:highlight>
              <a:latin typeface="ReithSans"/>
            </a:endParaRPr>
          </a:p>
          <a:p>
            <a:br>
              <a:rPr lang="en-US"/>
            </a:br>
            <a:endParaRPr lang="en-US" sz="1200">
              <a:latin typeface="Calibri" panose="020F0502020204030204" pitchFamily="34" charset="0"/>
              <a:cs typeface="Calibri" panose="020F0502020204030204" pitchFamily="34" charset="0"/>
            </a:endParaRPr>
          </a:p>
          <a:p>
            <a:pPr algn="l"/>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36</a:t>
            </a:fld>
            <a:endParaRPr lang="en-GB"/>
          </a:p>
        </p:txBody>
      </p:sp>
    </p:spTree>
    <p:extLst>
      <p:ext uri="{BB962C8B-B14F-4D97-AF65-F5344CB8AC3E}">
        <p14:creationId xmlns:p14="http://schemas.microsoft.com/office/powerpoint/2010/main" val="3383984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37</a:t>
            </a:fld>
            <a:endParaRPr lang="en-GB"/>
          </a:p>
        </p:txBody>
      </p:sp>
    </p:spTree>
    <p:extLst>
      <p:ext uri="{BB962C8B-B14F-4D97-AF65-F5344CB8AC3E}">
        <p14:creationId xmlns:p14="http://schemas.microsoft.com/office/powerpoint/2010/main" val="2201310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latin typeface="Calibri" panose="020F0502020204030204" pitchFamily="34" charset="0"/>
                <a:cs typeface="Calibri" panose="020F0502020204030204" pitchFamily="34" charset="0"/>
              </a:rPr>
              <a:t>Current laws and guidance on vaping</a:t>
            </a:r>
          </a:p>
          <a:p>
            <a:pPr algn="l"/>
            <a:r>
              <a:rPr lang="en-US" sz="1200">
                <a:latin typeface="Calibri" panose="020F0502020204030204" pitchFamily="34" charset="0"/>
                <a:cs typeface="Calibri" panose="020F0502020204030204" pitchFamily="34" charset="0"/>
              </a:rPr>
              <a:t>It is illegal to sell vapes from children. Despite this 48% of all vapes are bought from shops. </a:t>
            </a:r>
          </a:p>
          <a:p>
            <a:pPr algn="l"/>
            <a:r>
              <a:rPr lang="en-US" sz="1200">
                <a:latin typeface="Calibri" panose="020F0502020204030204" pitchFamily="34" charset="0"/>
                <a:cs typeface="Calibri" panose="020F0502020204030204" pitchFamily="34" charset="0"/>
              </a:rPr>
              <a:t>Whilst 27% are bought informally through friends/contacts. </a:t>
            </a:r>
          </a:p>
          <a:p>
            <a:pPr algn="l"/>
            <a:endParaRPr lang="en-US" sz="1200">
              <a:latin typeface="Calibri" panose="020F0502020204030204" pitchFamily="34" charset="0"/>
              <a:cs typeface="Calibri" panose="020F0502020204030204" pitchFamily="34" charset="0"/>
            </a:endParaRPr>
          </a:p>
          <a:p>
            <a:pPr algn="l"/>
            <a:r>
              <a:rPr lang="en-US" sz="1200">
                <a:latin typeface="Calibri" panose="020F0502020204030204" pitchFamily="34" charset="0"/>
                <a:cs typeface="Calibri" panose="020F0502020204030204" pitchFamily="34" charset="0"/>
              </a:rPr>
              <a:t>54% of what they are buying are disposable – most popular one being an </a:t>
            </a:r>
            <a:r>
              <a:rPr lang="en-US" sz="1200" err="1">
                <a:latin typeface="Calibri" panose="020F0502020204030204" pitchFamily="34" charset="0"/>
                <a:cs typeface="Calibri" panose="020F0502020204030204" pitchFamily="34" charset="0"/>
              </a:rPr>
              <a:t>ElfBar</a:t>
            </a:r>
            <a:endParaRPr lang="en-US" sz="1200">
              <a:latin typeface="Calibri" panose="020F0502020204030204" pitchFamily="34" charset="0"/>
              <a:cs typeface="Calibri" panose="020F0502020204030204" pitchFamily="34" charset="0"/>
            </a:endParaRPr>
          </a:p>
          <a:p>
            <a:pPr algn="l"/>
            <a:r>
              <a:rPr lang="en-US" sz="1200">
                <a:latin typeface="Calibri" panose="020F0502020204030204" pitchFamily="34" charset="0"/>
                <a:cs typeface="Calibri" panose="020F0502020204030204" pitchFamily="34" charset="0"/>
              </a:rPr>
              <a:t>However, by 2025 single use vapes will be banned. </a:t>
            </a:r>
          </a:p>
          <a:p>
            <a:pPr algn="l"/>
            <a:endParaRPr lang="en-US" sz="1200">
              <a:latin typeface="Calibri" panose="020F0502020204030204" pitchFamily="34" charset="0"/>
              <a:cs typeface="Calibri" panose="020F0502020204030204" pitchFamily="34" charset="0"/>
            </a:endParaRPr>
          </a:p>
          <a:p>
            <a:pPr algn="l"/>
            <a:r>
              <a:rPr lang="en-US" sz="1200">
                <a:latin typeface="Calibri" panose="020F0502020204030204" pitchFamily="34" charset="0"/>
                <a:cs typeface="Calibri" panose="020F0502020204030204" pitchFamily="34" charset="0"/>
              </a:rPr>
              <a:t>But – it is not illegal to give them to children free as a promotion by a company. 2.9% children reported that was how they first got into vaping.</a:t>
            </a:r>
          </a:p>
          <a:p>
            <a:pPr algn="l"/>
            <a:r>
              <a:rPr lang="en-US" sz="1200">
                <a:latin typeface="Calibri" panose="020F0502020204030204" pitchFamily="34" charset="0"/>
                <a:cs typeface="Calibri" panose="020F0502020204030204" pitchFamily="34" charset="0"/>
              </a:rPr>
              <a:t>In terms of legal and recommended amount of nicotine found in vapes used by young people – 24% were at the top adults recommended limit, whilst 12% were over the recommended limit. </a:t>
            </a:r>
          </a:p>
          <a:p>
            <a:pPr algn="l"/>
            <a:endParaRPr lang="en-US" sz="1200">
              <a:latin typeface="Calibri" panose="020F0502020204030204" pitchFamily="34" charset="0"/>
              <a:cs typeface="Calibri" panose="020F0502020204030204" pitchFamily="34" charset="0"/>
            </a:endParaRPr>
          </a:p>
          <a:p>
            <a:pPr algn="l"/>
            <a:endParaRPr lang="en-US" sz="1200">
              <a:latin typeface="Calibri" panose="020F0502020204030204" pitchFamily="34" charset="0"/>
              <a:cs typeface="Calibri" panose="020F0502020204030204" pitchFamily="34" charset="0"/>
            </a:endParaRPr>
          </a:p>
          <a:p>
            <a:pPr algn="l"/>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a:p>
            <a:pPr marL="228600" indent="-228600" algn="ctr">
              <a:buAutoNum type="arabicParenR"/>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38</a:t>
            </a:fld>
            <a:endParaRPr lang="en-GB"/>
          </a:p>
        </p:txBody>
      </p:sp>
    </p:spTree>
    <p:extLst>
      <p:ext uri="{BB962C8B-B14F-4D97-AF65-F5344CB8AC3E}">
        <p14:creationId xmlns:p14="http://schemas.microsoft.com/office/powerpoint/2010/main" val="3142121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39</a:t>
            </a:fld>
            <a:endParaRPr lang="en-GB"/>
          </a:p>
        </p:txBody>
      </p:sp>
    </p:spTree>
    <p:extLst>
      <p:ext uri="{BB962C8B-B14F-4D97-AF65-F5344CB8AC3E}">
        <p14:creationId xmlns:p14="http://schemas.microsoft.com/office/powerpoint/2010/main" val="27050448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3690-5713-FA92-DB76-4438F33B8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35363-644B-9126-5F5B-637843D8BC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42633-0C6A-79F2-3B9F-FA2032BC3CAE}"/>
              </a:ext>
            </a:extLst>
          </p:cNvPr>
          <p:cNvSpPr>
            <a:spLocks noGrp="1"/>
          </p:cNvSpPr>
          <p:nvPr>
            <p:ph type="body" idx="1"/>
          </p:nvPr>
        </p:nvSpPr>
        <p:spPr/>
        <p:txBody>
          <a:bodyPr/>
          <a:lstStyle/>
          <a:p>
            <a:r>
              <a:rPr lang="en-US"/>
              <a:t>But nicotine addiction is also very big business. The tobacco industry has not quietly faded into the background, but instead is manufacturing and marketing a whole new generation of products aimed primarily at young people. Including the latest novel product development: nicotine pouches.</a:t>
            </a:r>
          </a:p>
          <a:p>
            <a:endParaRPr lang="en-US"/>
          </a:p>
          <a:p>
            <a:r>
              <a:rPr lang="en-US"/>
              <a:t>Nicotine pouches are typically sold in small, round, plastic containers that fit easily into a pocket or purse. The pouches themselves look like miniature teabags and are filled with plant </a:t>
            </a:r>
            <a:r>
              <a:rPr lang="en-US" err="1"/>
              <a:t>fibres</a:t>
            </a:r>
            <a:r>
              <a:rPr lang="en-US"/>
              <a:t> that act as a filler, sugars, </a:t>
            </a:r>
            <a:r>
              <a:rPr lang="en-US" err="1"/>
              <a:t>flavours</a:t>
            </a:r>
            <a:r>
              <a:rPr lang="en-US"/>
              <a:t>, and of course nicotine.</a:t>
            </a:r>
          </a:p>
          <a:p>
            <a:endParaRPr lang="en-US"/>
          </a:p>
          <a:p>
            <a:r>
              <a:rPr lang="en-US"/>
              <a:t>The small pouches are placed between the lip and the gum so that users can absorb the nicotine in their mouths. Once all the nicotine has all been absorbed, users simply remove the pouch and replace it with another one. Pouches are very discreet, smell pleasant </a:t>
            </a:r>
          </a:p>
          <a:p>
            <a:endParaRPr lang="en-US"/>
          </a:p>
          <a:p>
            <a:r>
              <a:rPr lang="en-US"/>
              <a:t>This lack of regulation means that pouches, unlike cigarettes, can be legally sold to people under the age of 18 in the UK. </a:t>
            </a:r>
          </a:p>
          <a:p>
            <a:endParaRPr lang="en-US"/>
          </a:p>
          <a:p>
            <a:pPr>
              <a:lnSpc>
                <a:spcPts val="1950"/>
              </a:lnSpc>
              <a:spcAft>
                <a:spcPts val="1500"/>
              </a:spcAft>
            </a:pPr>
            <a:r>
              <a:rPr lang="en-US"/>
              <a:t>We do know that using pouches results in exposure to toxic nicotine, which can lead to nicotine addiction and may also encourage and facilitate the use of other products like vapes or cigarettes.</a:t>
            </a:r>
          </a:p>
          <a:p>
            <a:pPr>
              <a:lnSpc>
                <a:spcPts val="1950"/>
              </a:lnSpc>
              <a:spcAft>
                <a:spcPts val="1500"/>
              </a:spcAft>
            </a:pPr>
            <a:r>
              <a:rPr lang="en-US"/>
              <a:t>In addition to addiction, nicotine has negative effects on </a:t>
            </a:r>
            <a:r>
              <a:rPr lang="en-US">
                <a:hlinkClick r:id="rId3"/>
              </a:rPr>
              <a:t>adolescent brain development</a:t>
            </a:r>
            <a:r>
              <a:rPr lang="en-US"/>
              <a:t>, including on learning outcomes. In high doses, nicotine may cause dizziness, headache, nausea and abdominal cramps, especially among people who have never been exposed to nicotine before.</a:t>
            </a:r>
          </a:p>
          <a:p>
            <a:endParaRPr lang="en-US"/>
          </a:p>
          <a:p>
            <a:r>
              <a:rPr lang="en-US"/>
              <a:t>The tobacco industry has </a:t>
            </a:r>
            <a:r>
              <a:rPr lang="en-US">
                <a:hlinkClick r:id="rId4"/>
              </a:rPr>
              <a:t>proven itself highly adept at marketing harmful</a:t>
            </a:r>
            <a:r>
              <a:rPr lang="en-US"/>
              <a:t> and addictive products to young people, and with so few limits on the promotion and sale of pouches, there is a real danger that pouch use, and nicotine addiction, could rapidly increase among young people.</a:t>
            </a:r>
          </a:p>
        </p:txBody>
      </p:sp>
      <p:sp>
        <p:nvSpPr>
          <p:cNvPr id="4" name="Slide Number Placeholder 3">
            <a:extLst>
              <a:ext uri="{FF2B5EF4-FFF2-40B4-BE49-F238E27FC236}">
                <a16:creationId xmlns:a16="http://schemas.microsoft.com/office/drawing/2014/main" id="{0126D99E-2B14-3AB1-5C5B-9ECA457C48C1}"/>
              </a:ext>
            </a:extLst>
          </p:cNvPr>
          <p:cNvSpPr>
            <a:spLocks noGrp="1"/>
          </p:cNvSpPr>
          <p:nvPr>
            <p:ph type="sldNum" sz="quarter" idx="5"/>
          </p:nvPr>
        </p:nvSpPr>
        <p:spPr/>
        <p:txBody>
          <a:bodyPr/>
          <a:lstStyle/>
          <a:p>
            <a:fld id="{D8C2750F-317C-4AD3-9246-93E870E347A2}" type="slidenum">
              <a:rPr lang="en-GB" smtClean="0"/>
              <a:t>40</a:t>
            </a:fld>
            <a:endParaRPr lang="en-GB"/>
          </a:p>
        </p:txBody>
      </p:sp>
    </p:spTree>
    <p:extLst>
      <p:ext uri="{BB962C8B-B14F-4D97-AF65-F5344CB8AC3E}">
        <p14:creationId xmlns:p14="http://schemas.microsoft.com/office/powerpoint/2010/main" val="1272643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AD29-616A-B070-4C1D-FE742D12A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B6596-129F-321C-FEA8-E8F304C81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B54C4-B139-929D-C61F-B0A8F6ACAACE}"/>
              </a:ext>
            </a:extLst>
          </p:cNvPr>
          <p:cNvSpPr>
            <a:spLocks noGrp="1"/>
          </p:cNvSpPr>
          <p:nvPr>
            <p:ph type="body" idx="1"/>
          </p:nvPr>
        </p:nvSpPr>
        <p:spPr/>
        <p:txBody>
          <a:bodyPr/>
          <a:lstStyle/>
          <a:p>
            <a:pPr marL="0" indent="0" algn="ctr">
              <a:buNone/>
            </a:pPr>
            <a:endParaRPr lang="en-US" sz="12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67D7D47-F14F-06CA-FA1A-38CED0A8A923}"/>
              </a:ext>
            </a:extLst>
          </p:cNvPr>
          <p:cNvSpPr>
            <a:spLocks noGrp="1"/>
          </p:cNvSpPr>
          <p:nvPr>
            <p:ph type="sldNum" sz="quarter" idx="5"/>
          </p:nvPr>
        </p:nvSpPr>
        <p:spPr/>
        <p:txBody>
          <a:bodyPr/>
          <a:lstStyle/>
          <a:p>
            <a:fld id="{D8C2750F-317C-4AD3-9246-93E870E347A2}" type="slidenum">
              <a:rPr lang="en-GB" smtClean="0"/>
              <a:t>41</a:t>
            </a:fld>
            <a:endParaRPr lang="en-GB"/>
          </a:p>
        </p:txBody>
      </p:sp>
    </p:spTree>
    <p:extLst>
      <p:ext uri="{BB962C8B-B14F-4D97-AF65-F5344CB8AC3E}">
        <p14:creationId xmlns:p14="http://schemas.microsoft.com/office/powerpoint/2010/main" val="14913491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endParaRPr lang="en-US" sz="12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8C2750F-317C-4AD3-9246-93E870E347A2}" type="slidenum">
              <a:rPr lang="en-GB" smtClean="0"/>
              <a:t>42</a:t>
            </a:fld>
            <a:endParaRPr lang="en-GB"/>
          </a:p>
        </p:txBody>
      </p:sp>
    </p:spTree>
    <p:extLst>
      <p:ext uri="{BB962C8B-B14F-4D97-AF65-F5344CB8AC3E}">
        <p14:creationId xmlns:p14="http://schemas.microsoft.com/office/powerpoint/2010/main" val="3586326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C0C0C"/>
                </a:solidFill>
                <a:effectLst/>
                <a:latin typeface="cnn_sans_display"/>
              </a:rPr>
              <a:t>By today's standards, the ads were shocking. In one ad, a "doctor" describes how a little girl could live to 100 -- years longer than her mother -- while promoting the virtues of smoking.</a:t>
            </a:r>
            <a:br>
              <a:rPr lang="en-GB"/>
            </a:br>
            <a:br>
              <a:rPr lang="en-GB"/>
            </a:br>
            <a:r>
              <a:rPr lang="en-GB" b="0" i="0">
                <a:solidFill>
                  <a:srgbClr val="0C0C0C"/>
                </a:solidFill>
                <a:effectLst/>
                <a:latin typeface="cnn_sans_display"/>
              </a:rPr>
              <a:t>"The none-too-subtle message was that if the doctor, with all of his expertise, chose to smoke a particular brand, then it must be safe," SRITA said. Tobacco ads using images of health professionals like doctors, nurses and dentists ran from about 1935 through the early '60s</a:t>
            </a:r>
            <a:endParaRPr lang="en-GB"/>
          </a:p>
          <a:p>
            <a:endParaRPr lang="en-GB"/>
          </a:p>
        </p:txBody>
      </p:sp>
      <p:sp>
        <p:nvSpPr>
          <p:cNvPr id="4" name="Slide Number Placeholder 3"/>
          <p:cNvSpPr>
            <a:spLocks noGrp="1"/>
          </p:cNvSpPr>
          <p:nvPr>
            <p:ph type="sldNum" sz="quarter" idx="5"/>
          </p:nvPr>
        </p:nvSpPr>
        <p:spPr/>
        <p:txBody>
          <a:bodyPr/>
          <a:lstStyle/>
          <a:p>
            <a:fld id="{8EF6AD9E-04A4-404F-B12F-5B18CF4B4CC8}" type="slidenum">
              <a:rPr lang="en-GB" smtClean="0"/>
              <a:t>4</a:t>
            </a:fld>
            <a:endParaRPr lang="en-GB"/>
          </a:p>
        </p:txBody>
      </p:sp>
    </p:spTree>
    <p:extLst>
      <p:ext uri="{BB962C8B-B14F-4D97-AF65-F5344CB8AC3E}">
        <p14:creationId xmlns:p14="http://schemas.microsoft.com/office/powerpoint/2010/main" val="165083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0" i="0">
              <a:solidFill>
                <a:srgbClr val="000000"/>
              </a:solidFill>
              <a:effectLst/>
              <a:latin typeface="cnn_sans_display"/>
            </a:endParaRPr>
          </a:p>
          <a:p>
            <a:pPr algn="l"/>
            <a:r>
              <a:rPr lang="en-GB" b="0" i="0">
                <a:solidFill>
                  <a:srgbClr val="0C0C0C"/>
                </a:solidFill>
                <a:effectLst/>
                <a:latin typeface="cnn_sans_display"/>
              </a:rPr>
              <a:t>Some cigarette companies were bold enough to state health benefits on their ads. Here, Marshall's Cubeb cigarettes claim to be a "sure remedy" for asthma, nasal congestion and the common cold.</a:t>
            </a:r>
          </a:p>
          <a:p>
            <a:endParaRPr lang="en-GB"/>
          </a:p>
        </p:txBody>
      </p:sp>
      <p:sp>
        <p:nvSpPr>
          <p:cNvPr id="4" name="Slide Number Placeholder 3"/>
          <p:cNvSpPr>
            <a:spLocks noGrp="1"/>
          </p:cNvSpPr>
          <p:nvPr>
            <p:ph type="sldNum" sz="quarter" idx="5"/>
          </p:nvPr>
        </p:nvSpPr>
        <p:spPr/>
        <p:txBody>
          <a:bodyPr/>
          <a:lstStyle/>
          <a:p>
            <a:fld id="{8EF6AD9E-04A4-404F-B12F-5B18CF4B4CC8}" type="slidenum">
              <a:rPr lang="en-GB" smtClean="0"/>
              <a:t>5</a:t>
            </a:fld>
            <a:endParaRPr lang="en-GB"/>
          </a:p>
        </p:txBody>
      </p:sp>
    </p:spTree>
    <p:extLst>
      <p:ext uri="{BB962C8B-B14F-4D97-AF65-F5344CB8AC3E}">
        <p14:creationId xmlns:p14="http://schemas.microsoft.com/office/powerpoint/2010/main" val="10659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video to explore smoking</a:t>
            </a:r>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7</a:t>
            </a:fld>
            <a:endParaRPr lang="en-GB"/>
          </a:p>
        </p:txBody>
      </p:sp>
    </p:spTree>
    <p:extLst>
      <p:ext uri="{BB962C8B-B14F-4D97-AF65-F5344CB8AC3E}">
        <p14:creationId xmlns:p14="http://schemas.microsoft.com/office/powerpoint/2010/main" val="508239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8</a:t>
            </a:fld>
            <a:endParaRPr lang="en-GB"/>
          </a:p>
        </p:txBody>
      </p:sp>
    </p:spTree>
    <p:extLst>
      <p:ext uri="{BB962C8B-B14F-4D97-AF65-F5344CB8AC3E}">
        <p14:creationId xmlns:p14="http://schemas.microsoft.com/office/powerpoint/2010/main" val="233014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C2750F-317C-4AD3-9246-93E870E347A2}" type="slidenum">
              <a:rPr lang="en-GB" smtClean="0"/>
              <a:t>9</a:t>
            </a:fld>
            <a:endParaRPr lang="en-GB"/>
          </a:p>
        </p:txBody>
      </p:sp>
    </p:spTree>
    <p:extLst>
      <p:ext uri="{BB962C8B-B14F-4D97-AF65-F5344CB8AC3E}">
        <p14:creationId xmlns:p14="http://schemas.microsoft.com/office/powerpoint/2010/main" val="72805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the fact that they’re young people. </a:t>
            </a:r>
          </a:p>
          <a:p>
            <a:r>
              <a:rPr lang="en-GB"/>
              <a:t>Bright colours </a:t>
            </a:r>
          </a:p>
          <a:p>
            <a:r>
              <a:rPr lang="en-GB"/>
              <a:t>Fashionable</a:t>
            </a:r>
          </a:p>
          <a:p>
            <a:r>
              <a:rPr lang="en-GB"/>
              <a:t>Attractive</a:t>
            </a:r>
          </a:p>
          <a:p>
            <a:endParaRPr lang="en-GB"/>
          </a:p>
          <a:p>
            <a:r>
              <a:rPr lang="en-GB"/>
              <a:t>Teens/Young People</a:t>
            </a:r>
          </a:p>
        </p:txBody>
      </p:sp>
      <p:sp>
        <p:nvSpPr>
          <p:cNvPr id="4" name="Slide Number Placeholder 3"/>
          <p:cNvSpPr>
            <a:spLocks noGrp="1"/>
          </p:cNvSpPr>
          <p:nvPr>
            <p:ph type="sldNum" sz="quarter" idx="5"/>
          </p:nvPr>
        </p:nvSpPr>
        <p:spPr/>
        <p:txBody>
          <a:bodyPr/>
          <a:lstStyle/>
          <a:p>
            <a:fld id="{8EF6AD9E-04A4-404F-B12F-5B18CF4B4CC8}" type="slidenum">
              <a:rPr lang="en-GB" smtClean="0"/>
              <a:t>10</a:t>
            </a:fld>
            <a:endParaRPr lang="en-GB"/>
          </a:p>
        </p:txBody>
      </p:sp>
    </p:spTree>
    <p:extLst>
      <p:ext uri="{BB962C8B-B14F-4D97-AF65-F5344CB8AC3E}">
        <p14:creationId xmlns:p14="http://schemas.microsoft.com/office/powerpoint/2010/main" val="367476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00A0-0402-FD89-F56C-825449CCBF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C15F3D-B197-5739-8E39-546FF799EC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C3F8A4B-8DD4-E1E3-EEED-77871F0D3048}"/>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5" name="Footer Placeholder 4">
            <a:extLst>
              <a:ext uri="{FF2B5EF4-FFF2-40B4-BE49-F238E27FC236}">
                <a16:creationId xmlns:a16="http://schemas.microsoft.com/office/drawing/2014/main" id="{76F5EF04-5FEE-4392-C96F-26D908DDB3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CBAE6E-653F-B6F7-D18C-172E7FC672EB}"/>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57499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F0FA-AA16-0175-1DAB-46E0F7A43A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BA880F-AB11-C8AE-277B-1AD67617B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BBB4D3-E01E-E026-1484-4623A7611E92}"/>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5" name="Footer Placeholder 4">
            <a:extLst>
              <a:ext uri="{FF2B5EF4-FFF2-40B4-BE49-F238E27FC236}">
                <a16:creationId xmlns:a16="http://schemas.microsoft.com/office/drawing/2014/main" id="{C0FC2B5F-AD62-069D-2028-0E4820EA2A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F60628-3C9D-FB74-A70E-40A14CCBAE78}"/>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330980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FE8C6B-0C67-55C1-168A-735BC803DEA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7828E2-0819-D8DD-D71C-F761D042E9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4AF5D-EE93-ACE8-8F76-D1090C527371}"/>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5" name="Footer Placeholder 4">
            <a:extLst>
              <a:ext uri="{FF2B5EF4-FFF2-40B4-BE49-F238E27FC236}">
                <a16:creationId xmlns:a16="http://schemas.microsoft.com/office/drawing/2014/main" id="{F46C971B-BEB8-595A-3446-04ADD42906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6B0F74-80E7-7860-8F11-820502D5659D}"/>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254857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456-AFA7-F35D-3295-2DD78F5896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917A71F-1695-CE79-A9FE-2797ED1EDB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BD969D-8A95-CFE1-AC85-C83E26716F65}"/>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5" name="Footer Placeholder 4">
            <a:extLst>
              <a:ext uri="{FF2B5EF4-FFF2-40B4-BE49-F238E27FC236}">
                <a16:creationId xmlns:a16="http://schemas.microsoft.com/office/drawing/2014/main" id="{48B9C193-EDC1-8F13-1E0A-81EBB174A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7DB4B3-F955-EB0A-E576-B46F99449508}"/>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76328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04F3D-ABBC-5596-B46B-59EB9E0F4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438690-30E0-C47F-ECF7-9E7170148A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08097-98CE-BF67-B79E-3F6607749F7A}"/>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5" name="Footer Placeholder 4">
            <a:extLst>
              <a:ext uri="{FF2B5EF4-FFF2-40B4-BE49-F238E27FC236}">
                <a16:creationId xmlns:a16="http://schemas.microsoft.com/office/drawing/2014/main" id="{0AEE4BD8-E7D8-07DF-B9B4-2F83EF1A6E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A02300-BF85-7072-BE27-9B0F53174D08}"/>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146717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6417-5676-7F20-9E11-8B5838D3F2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6CE2EB6-24E1-37D2-2213-DD8D4CA121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075E3AC-F2AF-1167-9050-40454E7EC0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BD84017-FEAF-CC0E-FD1F-B2EA3C9D58F4}"/>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6" name="Footer Placeholder 5">
            <a:extLst>
              <a:ext uri="{FF2B5EF4-FFF2-40B4-BE49-F238E27FC236}">
                <a16:creationId xmlns:a16="http://schemas.microsoft.com/office/drawing/2014/main" id="{602D1D83-6AD8-02DC-FDC3-A31A841578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CEFF98-3530-FFBB-6672-4FD5780C05DD}"/>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248817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EB9B-53C9-A93E-3435-634929F85A4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0E360A-4535-56A3-C95D-7251E1881A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0BA9D7-CB38-8879-44FD-C5742794F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27A182-CF8F-FC23-01C1-E6C462EECC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A87D54-A4E0-19B9-2760-94E836C43A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ECDCBB-0BBF-A7C5-24C7-8E0196D46C3C}"/>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8" name="Footer Placeholder 7">
            <a:extLst>
              <a:ext uri="{FF2B5EF4-FFF2-40B4-BE49-F238E27FC236}">
                <a16:creationId xmlns:a16="http://schemas.microsoft.com/office/drawing/2014/main" id="{28398829-3C91-D2C6-8C3C-8DD40B185A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B6D505-5D88-5A24-CEBC-65E7DC356B47}"/>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36840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F2F6-AE88-0C93-6480-3A19EF0524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1C421B-D001-5360-6419-7F20F5D1A3B9}"/>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4" name="Footer Placeholder 3">
            <a:extLst>
              <a:ext uri="{FF2B5EF4-FFF2-40B4-BE49-F238E27FC236}">
                <a16:creationId xmlns:a16="http://schemas.microsoft.com/office/drawing/2014/main" id="{B04D8569-D4E4-443E-751F-D77B1259C0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71220B-0C7B-6CE0-22C5-C22498D073C7}"/>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2159626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BA75AD-BE8E-2F47-F27C-87717C0DC7B1}"/>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3" name="Footer Placeholder 2">
            <a:extLst>
              <a:ext uri="{FF2B5EF4-FFF2-40B4-BE49-F238E27FC236}">
                <a16:creationId xmlns:a16="http://schemas.microsoft.com/office/drawing/2014/main" id="{A3591546-9807-883A-0A98-2F56034BEA9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BA0EAF-403A-AE78-513B-35D7C4EC77D1}"/>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3503910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BE1D-22AC-D135-70F8-410B047A3C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40E9B6-1119-5673-D3E5-B68400D6B0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6714234-1367-1420-7915-2A00D127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8CAF4-B954-7FD8-5CF9-96FEC3EAB653}"/>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6" name="Footer Placeholder 5">
            <a:extLst>
              <a:ext uri="{FF2B5EF4-FFF2-40B4-BE49-F238E27FC236}">
                <a16:creationId xmlns:a16="http://schemas.microsoft.com/office/drawing/2014/main" id="{2E3EFA9F-0C30-D72C-0087-7D705231F3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CBA58F-CE2A-D652-BB20-512ED4ED92D3}"/>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107406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C83F-95DC-FF02-C045-C5E2FDEE4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A6D881-B229-6395-9AFE-16384967A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FEA64CF-CABC-8220-EA02-296460A16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2CA3E6-599B-923C-4E65-B12F9AA1EE57}"/>
              </a:ext>
            </a:extLst>
          </p:cNvPr>
          <p:cNvSpPr>
            <a:spLocks noGrp="1"/>
          </p:cNvSpPr>
          <p:nvPr>
            <p:ph type="dt" sz="half" idx="10"/>
          </p:nvPr>
        </p:nvSpPr>
        <p:spPr/>
        <p:txBody>
          <a:bodyPr/>
          <a:lstStyle/>
          <a:p>
            <a:fld id="{6BD6DB1C-C95D-4925-9153-54594552346D}" type="datetimeFigureOut">
              <a:rPr lang="en-GB" smtClean="0"/>
              <a:t>02/04/2025</a:t>
            </a:fld>
            <a:endParaRPr lang="en-GB"/>
          </a:p>
        </p:txBody>
      </p:sp>
      <p:sp>
        <p:nvSpPr>
          <p:cNvPr id="6" name="Footer Placeholder 5">
            <a:extLst>
              <a:ext uri="{FF2B5EF4-FFF2-40B4-BE49-F238E27FC236}">
                <a16:creationId xmlns:a16="http://schemas.microsoft.com/office/drawing/2014/main" id="{0B9F9F24-CC4B-6650-BDED-E1AADBB21E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D1A548-A763-9215-B9C2-FB931F6B6EBF}"/>
              </a:ext>
            </a:extLst>
          </p:cNvPr>
          <p:cNvSpPr>
            <a:spLocks noGrp="1"/>
          </p:cNvSpPr>
          <p:nvPr>
            <p:ph type="sldNum" sz="quarter" idx="12"/>
          </p:nvPr>
        </p:nvSpPr>
        <p:spPr/>
        <p:txBody>
          <a:bodyPr/>
          <a:lstStyle/>
          <a:p>
            <a:fld id="{6BA5ACFB-1999-4A16-87DB-8D0A33B7F3A4}" type="slidenum">
              <a:rPr lang="en-GB" smtClean="0"/>
              <a:t>‹#›</a:t>
            </a:fld>
            <a:endParaRPr lang="en-GB"/>
          </a:p>
        </p:txBody>
      </p:sp>
    </p:spTree>
    <p:extLst>
      <p:ext uri="{BB962C8B-B14F-4D97-AF65-F5344CB8AC3E}">
        <p14:creationId xmlns:p14="http://schemas.microsoft.com/office/powerpoint/2010/main" val="28873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E7553-8C46-141C-12C1-37D554758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BD8241-6266-6621-4EB2-14DF08B1F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A7676B-2810-0C88-CDCD-1129E8193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D6DB1C-C95D-4925-9153-54594552346D}" type="datetimeFigureOut">
              <a:rPr lang="en-GB" smtClean="0"/>
              <a:t>02/04/2025</a:t>
            </a:fld>
            <a:endParaRPr lang="en-GB"/>
          </a:p>
        </p:txBody>
      </p:sp>
      <p:sp>
        <p:nvSpPr>
          <p:cNvPr id="5" name="Footer Placeholder 4">
            <a:extLst>
              <a:ext uri="{FF2B5EF4-FFF2-40B4-BE49-F238E27FC236}">
                <a16:creationId xmlns:a16="http://schemas.microsoft.com/office/drawing/2014/main" id="{5AB10AD3-CD46-7A79-C02F-72598044F9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AA4032D-CD1B-A8EF-7BA5-67E3DC571D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A5ACFB-1999-4A16-87DB-8D0A33B7F3A4}" type="slidenum">
              <a:rPr lang="en-GB" smtClean="0"/>
              <a:t>‹#›</a:t>
            </a:fld>
            <a:endParaRPr lang="en-GB"/>
          </a:p>
        </p:txBody>
      </p:sp>
    </p:spTree>
    <p:extLst>
      <p:ext uri="{BB962C8B-B14F-4D97-AF65-F5344CB8AC3E}">
        <p14:creationId xmlns:p14="http://schemas.microsoft.com/office/powerpoint/2010/main" val="3783084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rod4d4yFeaE?feature=oembed" TargetMode="External"/><Relationship Id="rId6" Type="http://schemas.openxmlformats.org/officeDocument/2006/relationships/image" Target="../media/image21.jpeg"/><Relationship Id="rId5" Type="http://schemas.openxmlformats.org/officeDocument/2006/relationships/image" Target="../media/image5.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9.jpe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30.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30.png"/><Relationship Id="rId14" Type="http://schemas.openxmlformats.org/officeDocument/2006/relationships/image" Target="../media/image35.svg"/></Relationships>
</file>

<file path=ppt/slides/_rels/slide3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9.jpe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31.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30.png"/><Relationship Id="rId14" Type="http://schemas.openxmlformats.org/officeDocument/2006/relationships/image" Target="../media/image35.sv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jpe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1.sv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9.jpe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8.png"/><Relationship Id="rId3" Type="http://schemas.openxmlformats.org/officeDocument/2006/relationships/image" Target="../media/image9.jpeg"/><Relationship Id="rId7" Type="http://schemas.openxmlformats.org/officeDocument/2006/relationships/image" Target="../media/image30.png"/><Relationship Id="rId12" Type="http://schemas.openxmlformats.org/officeDocument/2006/relationships/image" Target="../media/image47.svg"/><Relationship Id="rId17" Type="http://schemas.openxmlformats.org/officeDocument/2006/relationships/image" Target="../media/image51.svg"/><Relationship Id="rId2" Type="http://schemas.openxmlformats.org/officeDocument/2006/relationships/notesSlide" Target="../notesSlides/notesSlide35.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46.png"/><Relationship Id="rId5" Type="http://schemas.openxmlformats.org/officeDocument/2006/relationships/image" Target="../media/image10.png"/><Relationship Id="rId15" Type="http://schemas.openxmlformats.org/officeDocument/2006/relationships/hyperlink" Target="https://www.youtube.com/watch?v=s2vCEA-Yy7w&amp;t=1s" TargetMode="External"/><Relationship Id="rId10" Type="http://schemas.openxmlformats.org/officeDocument/2006/relationships/image" Target="../media/image45.svg"/><Relationship Id="rId4" Type="http://schemas.openxmlformats.org/officeDocument/2006/relationships/image" Target="../media/image5.png"/><Relationship Id="rId9" Type="http://schemas.openxmlformats.org/officeDocument/2006/relationships/image" Target="../media/image44.png"/><Relationship Id="rId14" Type="http://schemas.openxmlformats.org/officeDocument/2006/relationships/image" Target="../media/image49.sv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Y18Vz51Nko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678961-5CD7-8A9F-0135-EA9663549ED8}"/>
              </a:ext>
            </a:extLst>
          </p:cNvPr>
          <p:cNvSpPr txBox="1"/>
          <p:nvPr/>
        </p:nvSpPr>
        <p:spPr>
          <a:xfrm>
            <a:off x="88329" y="196217"/>
            <a:ext cx="8962906" cy="707886"/>
          </a:xfrm>
          <a:prstGeom prst="rect">
            <a:avLst/>
          </a:prstGeom>
          <a:solidFill>
            <a:schemeClr val="tx1"/>
          </a:solidFill>
        </p:spPr>
        <p:txBody>
          <a:bodyPr wrap="square" rtlCol="0">
            <a:spAutoFit/>
          </a:bodyPr>
          <a:lstStyle/>
          <a:p>
            <a:pPr algn="ctr"/>
            <a:r>
              <a:rPr lang="en-US" sz="4000">
                <a:solidFill>
                  <a:schemeClr val="bg1"/>
                </a:solidFill>
                <a:latin typeface="Calibri" panose="020F0502020204030204" pitchFamily="34" charset="0"/>
                <a:cs typeface="Calibri" panose="020F0502020204030204" pitchFamily="34" charset="0"/>
              </a:rPr>
              <a:t>	Are you their target audience? </a:t>
            </a:r>
            <a:endParaRPr lang="en-GB" sz="4000">
              <a:solidFill>
                <a:schemeClr val="bg1"/>
              </a:solidFill>
              <a:latin typeface="Calibri" panose="020F0502020204030204" pitchFamily="34" charset="0"/>
              <a:cs typeface="Calibri" panose="020F0502020204030204" pitchFamily="34" charset="0"/>
            </a:endParaRPr>
          </a:p>
        </p:txBody>
      </p:sp>
      <p:sp>
        <p:nvSpPr>
          <p:cNvPr id="3" name="Arrow: Pentagon 2">
            <a:extLst>
              <a:ext uri="{FF2B5EF4-FFF2-40B4-BE49-F238E27FC236}">
                <a16:creationId xmlns:a16="http://schemas.microsoft.com/office/drawing/2014/main" id="{1EF141A3-FD6B-6E74-530B-FE3FD1732BD0}"/>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6" name="Rectangle 5">
            <a:extLst>
              <a:ext uri="{FF2B5EF4-FFF2-40B4-BE49-F238E27FC236}">
                <a16:creationId xmlns:a16="http://schemas.microsoft.com/office/drawing/2014/main" id="{5B7C1AE1-7612-9FFD-5BF1-CDDE03C548A2}"/>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A5A528A-C753-C45B-87C3-712410FC509B}"/>
              </a:ext>
            </a:extLst>
          </p:cNvPr>
          <p:cNvPicPr>
            <a:picLocks noChangeAspect="1"/>
          </p:cNvPicPr>
          <p:nvPr/>
        </p:nvPicPr>
        <p:blipFill rotWithShape="1">
          <a:blip r:embed="rId3"/>
          <a:srcRect l="32074" t="33148" r="41111" b="21111"/>
          <a:stretch/>
        </p:blipFill>
        <p:spPr>
          <a:xfrm>
            <a:off x="2590064" y="3501427"/>
            <a:ext cx="2397891" cy="3272260"/>
          </a:xfrm>
          <a:prstGeom prst="rect">
            <a:avLst/>
          </a:prstGeom>
        </p:spPr>
      </p:pic>
      <p:pic>
        <p:nvPicPr>
          <p:cNvPr id="9" name="Picture 8">
            <a:extLst>
              <a:ext uri="{FF2B5EF4-FFF2-40B4-BE49-F238E27FC236}">
                <a16:creationId xmlns:a16="http://schemas.microsoft.com/office/drawing/2014/main" id="{DFE91CF7-0C15-748E-A76A-60C8A951861F}"/>
              </a:ext>
            </a:extLst>
          </p:cNvPr>
          <p:cNvPicPr>
            <a:picLocks noChangeAspect="1"/>
          </p:cNvPicPr>
          <p:nvPr/>
        </p:nvPicPr>
        <p:blipFill rotWithShape="1">
          <a:blip r:embed="rId4"/>
          <a:srcRect l="11334" t="15926" r="12074" b="31111"/>
          <a:stretch/>
        </p:blipFill>
        <p:spPr>
          <a:xfrm>
            <a:off x="2620386" y="1633110"/>
            <a:ext cx="3255686" cy="1801018"/>
          </a:xfrm>
          <a:prstGeom prst="rect">
            <a:avLst/>
          </a:prstGeom>
        </p:spPr>
      </p:pic>
      <p:pic>
        <p:nvPicPr>
          <p:cNvPr id="10" name="Picture 9">
            <a:extLst>
              <a:ext uri="{FF2B5EF4-FFF2-40B4-BE49-F238E27FC236}">
                <a16:creationId xmlns:a16="http://schemas.microsoft.com/office/drawing/2014/main" id="{D6809EF8-FDA3-A84C-B919-727D18D1B926}"/>
              </a:ext>
            </a:extLst>
          </p:cNvPr>
          <p:cNvPicPr>
            <a:picLocks noChangeAspect="1"/>
          </p:cNvPicPr>
          <p:nvPr/>
        </p:nvPicPr>
        <p:blipFill rotWithShape="1">
          <a:blip r:embed="rId5"/>
          <a:srcRect l="33704" t="29074" r="34740" b="16667"/>
          <a:stretch/>
        </p:blipFill>
        <p:spPr>
          <a:xfrm>
            <a:off x="91374" y="1633110"/>
            <a:ext cx="2339611" cy="3218339"/>
          </a:xfrm>
          <a:prstGeom prst="rect">
            <a:avLst/>
          </a:prstGeom>
        </p:spPr>
      </p:pic>
      <p:pic>
        <p:nvPicPr>
          <p:cNvPr id="11" name="Picture 10">
            <a:extLst>
              <a:ext uri="{FF2B5EF4-FFF2-40B4-BE49-F238E27FC236}">
                <a16:creationId xmlns:a16="http://schemas.microsoft.com/office/drawing/2014/main" id="{E1297C47-1FEC-F69E-72BF-58891A4B5868}"/>
              </a:ext>
            </a:extLst>
          </p:cNvPr>
          <p:cNvPicPr>
            <a:picLocks noChangeAspect="1"/>
          </p:cNvPicPr>
          <p:nvPr/>
        </p:nvPicPr>
        <p:blipFill rotWithShape="1">
          <a:blip r:embed="rId6"/>
          <a:srcRect l="20370" t="15370" r="21852" b="28703"/>
          <a:stretch/>
        </p:blipFill>
        <p:spPr>
          <a:xfrm>
            <a:off x="58816" y="4896249"/>
            <a:ext cx="2424506" cy="1877438"/>
          </a:xfrm>
          <a:prstGeom prst="rect">
            <a:avLst/>
          </a:prstGeom>
        </p:spPr>
      </p:pic>
      <p:sp>
        <p:nvSpPr>
          <p:cNvPr id="12" name="Rectangle 11">
            <a:extLst>
              <a:ext uri="{FF2B5EF4-FFF2-40B4-BE49-F238E27FC236}">
                <a16:creationId xmlns:a16="http://schemas.microsoft.com/office/drawing/2014/main" id="{282CFEFC-7998-F03A-C1C5-F0003DCCC239}"/>
              </a:ext>
            </a:extLst>
          </p:cNvPr>
          <p:cNvSpPr/>
          <p:nvPr/>
        </p:nvSpPr>
        <p:spPr>
          <a:xfrm>
            <a:off x="6171088" y="1633110"/>
            <a:ext cx="5704629" cy="4760192"/>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t>You Explore – Starter:</a:t>
            </a:r>
          </a:p>
          <a:p>
            <a:endParaRPr lang="en-US" sz="2400" b="1"/>
          </a:p>
          <a:p>
            <a:r>
              <a:rPr lang="en-US" sz="2400"/>
              <a:t>We’re going to take a closer look at the following adverts for cigarettes from the past. </a:t>
            </a:r>
          </a:p>
          <a:p>
            <a:endParaRPr lang="en-US" sz="2400"/>
          </a:p>
          <a:p>
            <a:r>
              <a:rPr lang="en-US" sz="2400"/>
              <a:t>Whilst looking at them what are they suggesting? </a:t>
            </a:r>
          </a:p>
          <a:p>
            <a:endParaRPr lang="en-US" sz="2400"/>
          </a:p>
          <a:p>
            <a:r>
              <a:rPr lang="en-US" sz="2400"/>
              <a:t>Why wouldn’t we see these adverts today? </a:t>
            </a:r>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7"/>
          <a:stretch>
            <a:fillRect/>
          </a:stretch>
        </p:blipFill>
        <p:spPr>
          <a:xfrm>
            <a:off x="267093" y="376677"/>
            <a:ext cx="1280639" cy="962518"/>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4026615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0C41FA-9DDD-95B3-696E-E34E112DE58C}"/>
              </a:ext>
            </a:extLst>
          </p:cNvPr>
          <p:cNvSpPr>
            <a:spLocks noGrp="1"/>
          </p:cNvSpPr>
          <p:nvPr>
            <p:ph idx="1"/>
          </p:nvPr>
        </p:nvSpPr>
        <p:spPr/>
        <p:txBody>
          <a:bodyPr/>
          <a:lstStyle/>
          <a:p>
            <a:endParaRPr lang="en-GB"/>
          </a:p>
        </p:txBody>
      </p:sp>
      <p:pic>
        <p:nvPicPr>
          <p:cNvPr id="2052" name="Picture 4" descr="How e-cigarette companies market products as stylish">
            <a:extLst>
              <a:ext uri="{FF2B5EF4-FFF2-40B4-BE49-F238E27FC236}">
                <a16:creationId xmlns:a16="http://schemas.microsoft.com/office/drawing/2014/main" id="{E1352366-B578-E177-0AE9-4A9194BB3F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79" r="1" b="58485"/>
          <a:stretch/>
        </p:blipFill>
        <p:spPr bwMode="auto">
          <a:xfrm>
            <a:off x="132557" y="141385"/>
            <a:ext cx="506424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uul ad study finds company targeted youth from beginning - Vox">
            <a:extLst>
              <a:ext uri="{FF2B5EF4-FFF2-40B4-BE49-F238E27FC236}">
                <a16:creationId xmlns:a16="http://schemas.microsoft.com/office/drawing/2014/main" id="{C1D2D3FC-A226-3100-EE05-26808CA898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155" b="69630"/>
          <a:stretch/>
        </p:blipFill>
        <p:spPr bwMode="auto">
          <a:xfrm>
            <a:off x="5322093" y="3022093"/>
            <a:ext cx="3885407" cy="355484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JUUL: How social media hyped nicotine for a new generation | CNN">
            <a:extLst>
              <a:ext uri="{FF2B5EF4-FFF2-40B4-BE49-F238E27FC236}">
                <a16:creationId xmlns:a16="http://schemas.microsoft.com/office/drawing/2014/main" id="{9C2AE93C-C587-0A29-D7D4-8A853285AF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146" t="2778" r="7526" b="57036"/>
          <a:stretch/>
        </p:blipFill>
        <p:spPr bwMode="auto">
          <a:xfrm>
            <a:off x="7476774" y="192185"/>
            <a:ext cx="4429125" cy="27559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Ethics of Juul's Marketing">
            <a:extLst>
              <a:ext uri="{FF2B5EF4-FFF2-40B4-BE49-F238E27FC236}">
                <a16:creationId xmlns:a16="http://schemas.microsoft.com/office/drawing/2014/main" id="{1ED28B5F-75DD-867F-2D42-839000FA60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424" t="50000"/>
          <a:stretch/>
        </p:blipFill>
        <p:spPr bwMode="auto">
          <a:xfrm>
            <a:off x="9280185" y="3022093"/>
            <a:ext cx="2625714" cy="3564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397476-0EBD-73F7-7914-C4ACED751B5E}"/>
              </a:ext>
            </a:extLst>
          </p:cNvPr>
          <p:cNvPicPr>
            <a:picLocks noChangeAspect="1"/>
          </p:cNvPicPr>
          <p:nvPr/>
        </p:nvPicPr>
        <p:blipFill rotWithShape="1">
          <a:blip r:embed="rId7"/>
          <a:srcRect l="59582" t="-2983" r="3099" b="54632"/>
          <a:stretch/>
        </p:blipFill>
        <p:spPr>
          <a:xfrm>
            <a:off x="132557" y="2859087"/>
            <a:ext cx="5116851" cy="3727771"/>
          </a:xfrm>
          <a:prstGeom prst="rect">
            <a:avLst/>
          </a:prstGeom>
        </p:spPr>
      </p:pic>
      <p:sp>
        <p:nvSpPr>
          <p:cNvPr id="7" name="Rectangle 6">
            <a:extLst>
              <a:ext uri="{FF2B5EF4-FFF2-40B4-BE49-F238E27FC236}">
                <a16:creationId xmlns:a16="http://schemas.microsoft.com/office/drawing/2014/main" id="{E1D3D200-27F4-2F3D-B501-4701C4FF44B3}"/>
              </a:ext>
            </a:extLst>
          </p:cNvPr>
          <p:cNvSpPr/>
          <p:nvPr/>
        </p:nvSpPr>
        <p:spPr>
          <a:xfrm>
            <a:off x="3797300" y="304800"/>
            <a:ext cx="1219200" cy="376237"/>
          </a:xfrm>
          <a:prstGeom prst="rect">
            <a:avLst/>
          </a:prstGeom>
          <a:solidFill>
            <a:srgbClr val="2998C9"/>
          </a:solidFill>
          <a:ln>
            <a:solidFill>
              <a:srgbClr val="299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7656DBD-EE8A-2E46-8BA7-1B0D3126FC6B}"/>
              </a:ext>
            </a:extLst>
          </p:cNvPr>
          <p:cNvSpPr/>
          <p:nvPr/>
        </p:nvSpPr>
        <p:spPr>
          <a:xfrm>
            <a:off x="10593041" y="225522"/>
            <a:ext cx="1312857" cy="231677"/>
          </a:xfrm>
          <a:prstGeom prst="rect">
            <a:avLst/>
          </a:prstGeom>
          <a:solidFill>
            <a:srgbClr val="E170BE"/>
          </a:solidFill>
          <a:ln>
            <a:solidFill>
              <a:srgbClr val="E17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97F6D4B-3EC2-FAA5-1D7F-DC48DCB30371}"/>
              </a:ext>
            </a:extLst>
          </p:cNvPr>
          <p:cNvSpPr txBox="1"/>
          <p:nvPr/>
        </p:nvSpPr>
        <p:spPr>
          <a:xfrm>
            <a:off x="5196798" y="225522"/>
            <a:ext cx="2227366" cy="2677656"/>
          </a:xfrm>
          <a:prstGeom prst="rect">
            <a:avLst/>
          </a:prstGeom>
          <a:solidFill>
            <a:srgbClr val="00B050"/>
          </a:solidFill>
        </p:spPr>
        <p:txBody>
          <a:bodyPr wrap="square" rtlCol="0">
            <a:spAutoFit/>
          </a:bodyPr>
          <a:lstStyle/>
          <a:p>
            <a:pPr algn="ctr"/>
            <a:r>
              <a:rPr lang="en-GB" sz="2800" b="1">
                <a:solidFill>
                  <a:schemeClr val="bg1"/>
                </a:solidFill>
              </a:rPr>
              <a:t>Who’s the target audience of this advertising campaign? </a:t>
            </a:r>
          </a:p>
        </p:txBody>
      </p:sp>
      <p:sp>
        <p:nvSpPr>
          <p:cNvPr id="4" name="Arrow: Pentagon 3">
            <a:extLst>
              <a:ext uri="{FF2B5EF4-FFF2-40B4-BE49-F238E27FC236}">
                <a16:creationId xmlns:a16="http://schemas.microsoft.com/office/drawing/2014/main" id="{B25C7119-7BFB-7C3E-D10F-ECC7AA0A8B3F}"/>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5" name="Rectangle 4">
            <a:extLst>
              <a:ext uri="{FF2B5EF4-FFF2-40B4-BE49-F238E27FC236}">
                <a16:creationId xmlns:a16="http://schemas.microsoft.com/office/drawing/2014/main" id="{E56F3573-3882-EFE3-58F5-795FF432BFD4}"/>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376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DAFB6-730C-F235-6EBE-4A41ED24E94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2E04F44-40A7-463F-5C54-A152E23B155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60ADCE38-6EF9-778C-96C5-4DF33D6EDD74}"/>
              </a:ext>
            </a:extLst>
          </p:cNvPr>
          <p:cNvPicPr>
            <a:picLocks noChangeAspect="1"/>
          </p:cNvPicPr>
          <p:nvPr/>
        </p:nvPicPr>
        <p:blipFill>
          <a:blip r:embed="rId3"/>
          <a:stretch>
            <a:fillRect/>
          </a:stretch>
        </p:blipFill>
        <p:spPr>
          <a:xfrm>
            <a:off x="1645248" y="0"/>
            <a:ext cx="8901504" cy="6858000"/>
          </a:xfrm>
          <a:prstGeom prst="rect">
            <a:avLst/>
          </a:prstGeom>
        </p:spPr>
      </p:pic>
      <p:sp>
        <p:nvSpPr>
          <p:cNvPr id="6" name="Arrow: Pentagon 5">
            <a:extLst>
              <a:ext uri="{FF2B5EF4-FFF2-40B4-BE49-F238E27FC236}">
                <a16:creationId xmlns:a16="http://schemas.microsoft.com/office/drawing/2014/main" id="{37148F7D-26CA-F7B0-C522-BD16F0D53737}"/>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7" name="Rectangle 6">
            <a:extLst>
              <a:ext uri="{FF2B5EF4-FFF2-40B4-BE49-F238E27FC236}">
                <a16:creationId xmlns:a16="http://schemas.microsoft.com/office/drawing/2014/main" id="{71AE1826-FBA0-9B70-5595-114B60A019CC}"/>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926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6403-A588-BBC2-6911-E0562647EC00}"/>
              </a:ext>
            </a:extLst>
          </p:cNvPr>
          <p:cNvSpPr>
            <a:spLocks noGrp="1"/>
          </p:cNvSpPr>
          <p:nvPr>
            <p:ph type="title"/>
          </p:nvPr>
        </p:nvSpPr>
        <p:spPr/>
        <p:txBody>
          <a:bodyPr/>
          <a:lstStyle/>
          <a:p>
            <a:endParaRPr lang="en-GB"/>
          </a:p>
        </p:txBody>
      </p:sp>
      <p:pic>
        <p:nvPicPr>
          <p:cNvPr id="4" name="Picture 4" descr="A poster of a person holding a cigarette&#10;&#10;Description automatically generated">
            <a:extLst>
              <a:ext uri="{FF2B5EF4-FFF2-40B4-BE49-F238E27FC236}">
                <a16:creationId xmlns:a16="http://schemas.microsoft.com/office/drawing/2014/main" id="{D0127724-2388-3A5E-3130-7ECFDB4B6A58}"/>
              </a:ext>
            </a:extLst>
          </p:cNvPr>
          <p:cNvPicPr>
            <a:picLocks noGrp="1" noChangeAspect="1"/>
          </p:cNvPicPr>
          <p:nvPr>
            <p:ph idx="1"/>
          </p:nvPr>
        </p:nvPicPr>
        <p:blipFill>
          <a:blip r:embed="rId2"/>
          <a:stretch>
            <a:fillRect/>
          </a:stretch>
        </p:blipFill>
        <p:spPr>
          <a:xfrm>
            <a:off x="952500" y="199959"/>
            <a:ext cx="9937229" cy="6440929"/>
          </a:xfrm>
        </p:spPr>
      </p:pic>
      <p:sp>
        <p:nvSpPr>
          <p:cNvPr id="5" name="Arrow: Pentagon 4">
            <a:extLst>
              <a:ext uri="{FF2B5EF4-FFF2-40B4-BE49-F238E27FC236}">
                <a16:creationId xmlns:a16="http://schemas.microsoft.com/office/drawing/2014/main" id="{1A5766B6-A8C8-BE59-950E-B6CE63FDA8A2}"/>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6" name="Rectangle 5">
            <a:extLst>
              <a:ext uri="{FF2B5EF4-FFF2-40B4-BE49-F238E27FC236}">
                <a16:creationId xmlns:a16="http://schemas.microsoft.com/office/drawing/2014/main" id="{EEF962BB-528A-931D-1822-4642CEB7EE71}"/>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5709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0A4-7FFF-C92A-1FF9-58841A6771A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1095FF4-D978-6D26-2C5D-6D908977DF7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A7BDC3E-A975-F232-CE36-A2EA58C9C885}"/>
              </a:ext>
            </a:extLst>
          </p:cNvPr>
          <p:cNvPicPr>
            <a:picLocks noChangeAspect="1"/>
          </p:cNvPicPr>
          <p:nvPr/>
        </p:nvPicPr>
        <p:blipFill>
          <a:blip r:embed="rId2"/>
          <a:stretch>
            <a:fillRect/>
          </a:stretch>
        </p:blipFill>
        <p:spPr>
          <a:xfrm>
            <a:off x="0" y="0"/>
            <a:ext cx="12192000" cy="6858000"/>
          </a:xfrm>
          <a:prstGeom prst="rect">
            <a:avLst/>
          </a:prstGeom>
        </p:spPr>
      </p:pic>
      <p:sp>
        <p:nvSpPr>
          <p:cNvPr id="4" name="Arrow: Pentagon 3">
            <a:extLst>
              <a:ext uri="{FF2B5EF4-FFF2-40B4-BE49-F238E27FC236}">
                <a16:creationId xmlns:a16="http://schemas.microsoft.com/office/drawing/2014/main" id="{069FB6F6-123E-789D-B292-2681B19CD743}"/>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6" name="Rectangle 5">
            <a:extLst>
              <a:ext uri="{FF2B5EF4-FFF2-40B4-BE49-F238E27FC236}">
                <a16:creationId xmlns:a16="http://schemas.microsoft.com/office/drawing/2014/main" id="{5AAFFCC3-9A62-4C11-387C-6FA7D2794A60}"/>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200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63" r="2913"/>
          <a:stretch/>
        </p:blipFill>
        <p:spPr bwMode="auto">
          <a:xfrm>
            <a:off x="-3047"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689144" y="5745977"/>
            <a:ext cx="1280639" cy="962518"/>
          </a:xfrm>
          <a:custGeom>
            <a:avLst/>
            <a:gdLst/>
            <a:ahLst/>
            <a:cxnLst/>
            <a:rect l="l" t="t" r="r" b="b"/>
            <a:pathLst>
              <a:path w="4141760" h="4377846">
                <a:moveTo>
                  <a:pt x="0" y="0"/>
                </a:moveTo>
                <a:lnTo>
                  <a:pt x="4141760" y="0"/>
                </a:lnTo>
                <a:lnTo>
                  <a:pt x="4141760" y="4377846"/>
                </a:lnTo>
                <a:lnTo>
                  <a:pt x="0" y="4377846"/>
                </a:lnTo>
                <a:close/>
              </a:path>
            </a:pathLst>
          </a:custGeom>
        </p:spPr>
      </p:pic>
      <p:pic>
        <p:nvPicPr>
          <p:cNvPr id="3" name="Picture 2" descr="Vaping Addiction Campaign | Scottish Government Marketing News">
            <a:extLst>
              <a:ext uri="{FF2B5EF4-FFF2-40B4-BE49-F238E27FC236}">
                <a16:creationId xmlns:a16="http://schemas.microsoft.com/office/drawing/2014/main" id="{A6CA75CF-F486-0C3C-CA07-6711D6AE4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411" r="10835" b="487"/>
          <a:stretch/>
        </p:blipFill>
        <p:spPr bwMode="auto">
          <a:xfrm>
            <a:off x="222217" y="198783"/>
            <a:ext cx="8148309" cy="64464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0DAEDD-BF33-0937-F607-5A94C0305C9A}"/>
              </a:ext>
            </a:extLst>
          </p:cNvPr>
          <p:cNvSpPr txBox="1"/>
          <p:nvPr/>
        </p:nvSpPr>
        <p:spPr>
          <a:xfrm>
            <a:off x="8560904" y="198783"/>
            <a:ext cx="3281718" cy="6063198"/>
          </a:xfrm>
          <a:prstGeom prst="rect">
            <a:avLst/>
          </a:prstGeom>
          <a:noFill/>
        </p:spPr>
        <p:txBody>
          <a:bodyPr wrap="square" rtlCol="0">
            <a:spAutoFit/>
          </a:bodyPr>
          <a:lstStyle/>
          <a:p>
            <a:r>
              <a:rPr lang="en-US" sz="2800" b="1">
                <a:solidFill>
                  <a:schemeClr val="accent6"/>
                </a:solidFill>
              </a:rPr>
              <a:t>Unpick the picture</a:t>
            </a:r>
          </a:p>
          <a:p>
            <a:endParaRPr lang="en-US" sz="2400">
              <a:solidFill>
                <a:schemeClr val="accent6"/>
              </a:solidFill>
            </a:endParaRPr>
          </a:p>
          <a:p>
            <a:r>
              <a:rPr lang="en-US" sz="2400">
                <a:solidFill>
                  <a:schemeClr val="accent6"/>
                </a:solidFill>
              </a:rPr>
              <a:t>Take a look at this photograph. </a:t>
            </a:r>
          </a:p>
          <a:p>
            <a:endParaRPr lang="en-US" sz="2400">
              <a:solidFill>
                <a:schemeClr val="accent6"/>
              </a:solidFill>
            </a:endParaRPr>
          </a:p>
          <a:p>
            <a:pPr marL="457200" indent="-457200">
              <a:buFont typeface="+mj-lt"/>
              <a:buAutoNum type="arabicPeriod"/>
            </a:pPr>
            <a:r>
              <a:rPr lang="en-US" sz="2400">
                <a:solidFill>
                  <a:schemeClr val="accent6"/>
                </a:solidFill>
              </a:rPr>
              <a:t>What do you think this picture is suggesting? </a:t>
            </a:r>
          </a:p>
          <a:p>
            <a:pPr marL="457200" indent="-457200">
              <a:buFont typeface="+mj-lt"/>
              <a:buAutoNum type="arabicPeriod"/>
            </a:pPr>
            <a:endParaRPr lang="en-US" sz="2400">
              <a:solidFill>
                <a:schemeClr val="accent6"/>
              </a:solidFill>
            </a:endParaRPr>
          </a:p>
          <a:p>
            <a:pPr marL="457200" indent="-457200">
              <a:buFont typeface="+mj-lt"/>
              <a:buAutoNum type="arabicPeriod"/>
            </a:pPr>
            <a:r>
              <a:rPr lang="en-US" sz="2400">
                <a:solidFill>
                  <a:schemeClr val="accent6"/>
                </a:solidFill>
              </a:rPr>
              <a:t>What do you already know about vaping? </a:t>
            </a:r>
          </a:p>
          <a:p>
            <a:pPr marL="457200" indent="-457200">
              <a:buFont typeface="+mj-lt"/>
              <a:buAutoNum type="arabicPeriod"/>
            </a:pPr>
            <a:endParaRPr lang="en-US" sz="2400">
              <a:solidFill>
                <a:schemeClr val="accent6"/>
              </a:solidFill>
            </a:endParaRPr>
          </a:p>
          <a:p>
            <a:pPr marL="457200" indent="-457200">
              <a:buFont typeface="+mj-lt"/>
              <a:buAutoNum type="arabicPeriod"/>
            </a:pPr>
            <a:r>
              <a:rPr lang="en-US" sz="2400">
                <a:solidFill>
                  <a:schemeClr val="accent6"/>
                </a:solidFill>
              </a:rPr>
              <a:t>What would you like to know about vaping? </a:t>
            </a:r>
            <a:endParaRPr lang="en-GB" sz="2400">
              <a:solidFill>
                <a:schemeClr val="accent6"/>
              </a:solidFill>
            </a:endParaRPr>
          </a:p>
        </p:txBody>
      </p:sp>
    </p:spTree>
    <p:extLst>
      <p:ext uri="{BB962C8B-B14F-4D97-AF65-F5344CB8AC3E}">
        <p14:creationId xmlns:p14="http://schemas.microsoft.com/office/powerpoint/2010/main" val="1356302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4">
            <a:alphaModFix amt="48000"/>
            <a:extLst>
              <a:ext uri="{28A0092B-C50C-407E-A947-70E740481C1C}">
                <a14:useLocalDpi xmlns:a14="http://schemas.microsoft.com/office/drawing/2010/main" val="0"/>
              </a:ext>
            </a:extLst>
          </a:blip>
          <a:srcRect l="8963" r="2913"/>
          <a:stretch/>
        </p:blipFill>
        <p:spPr bwMode="auto">
          <a:xfrm>
            <a:off x="0" y="-3346"/>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5"/>
          <a:stretch>
            <a:fillRect/>
          </a:stretch>
        </p:blipFill>
        <p:spPr>
          <a:xfrm>
            <a:off x="10460376" y="4472390"/>
            <a:ext cx="1484804" cy="1115967"/>
          </a:xfrm>
          <a:custGeom>
            <a:avLst/>
            <a:gdLst/>
            <a:ahLst/>
            <a:cxnLst/>
            <a:rect l="l" t="t" r="r" b="b"/>
            <a:pathLst>
              <a:path w="4141760" h="4377846">
                <a:moveTo>
                  <a:pt x="0" y="0"/>
                </a:moveTo>
                <a:lnTo>
                  <a:pt x="4141760" y="0"/>
                </a:lnTo>
                <a:lnTo>
                  <a:pt x="4141760" y="4377846"/>
                </a:lnTo>
                <a:lnTo>
                  <a:pt x="0" y="4377846"/>
                </a:lnTo>
                <a:close/>
              </a:path>
            </a:pathLst>
          </a:custGeom>
        </p:spPr>
      </p:pic>
      <p:sp>
        <p:nvSpPr>
          <p:cNvPr id="5" name="TextBox 4">
            <a:extLst>
              <a:ext uri="{FF2B5EF4-FFF2-40B4-BE49-F238E27FC236}">
                <a16:creationId xmlns:a16="http://schemas.microsoft.com/office/drawing/2014/main" id="{AC678961-5CD7-8A9F-0135-EA9663549ED8}"/>
              </a:ext>
            </a:extLst>
          </p:cNvPr>
          <p:cNvSpPr txBox="1"/>
          <p:nvPr/>
        </p:nvSpPr>
        <p:spPr>
          <a:xfrm>
            <a:off x="246820" y="130229"/>
            <a:ext cx="7664728" cy="1015663"/>
          </a:xfrm>
          <a:prstGeom prst="rect">
            <a:avLst/>
          </a:prstGeom>
          <a:solidFill>
            <a:srgbClr val="C8D3DD"/>
          </a:solidFill>
        </p:spPr>
        <p:txBody>
          <a:bodyPr wrap="square" rtlCol="0">
            <a:spAutoFit/>
          </a:bodyPr>
          <a:lstStyle/>
          <a:p>
            <a:r>
              <a:rPr lang="en-US" sz="6000">
                <a:latin typeface="Calibri" panose="020F0502020204030204" pitchFamily="34" charset="0"/>
                <a:cs typeface="Calibri" panose="020F0502020204030204" pitchFamily="34" charset="0"/>
              </a:rPr>
              <a:t>Are you being duped?</a:t>
            </a:r>
            <a:endParaRPr lang="en-US" sz="2800">
              <a:latin typeface="Calibri" panose="020F0502020204030204" pitchFamily="34" charset="0"/>
              <a:cs typeface="Calibri" panose="020F0502020204030204" pitchFamily="34" charset="0"/>
            </a:endParaRPr>
          </a:p>
        </p:txBody>
      </p:sp>
      <p:pic>
        <p:nvPicPr>
          <p:cNvPr id="6" name="Online Media 4" title="Vaping: The Facts">
            <a:hlinkClick r:id="" action="ppaction://media"/>
            <a:extLst>
              <a:ext uri="{FF2B5EF4-FFF2-40B4-BE49-F238E27FC236}">
                <a16:creationId xmlns:a16="http://schemas.microsoft.com/office/drawing/2014/main" id="{36EAF823-083B-5A80-1ED4-DF3772AF55AB}"/>
              </a:ext>
            </a:extLst>
          </p:cNvPr>
          <p:cNvPicPr>
            <a:picLocks noRot="1" noChangeAspect="1"/>
          </p:cNvPicPr>
          <p:nvPr>
            <a:videoFile r:link="rId1"/>
          </p:nvPr>
        </p:nvPicPr>
        <p:blipFill>
          <a:blip r:embed="rId6"/>
          <a:stretch>
            <a:fillRect/>
          </a:stretch>
        </p:blipFill>
        <p:spPr>
          <a:xfrm>
            <a:off x="246820" y="1276121"/>
            <a:ext cx="9669642" cy="5463348"/>
          </a:xfrm>
          <a:prstGeom prst="rect">
            <a:avLst/>
          </a:prstGeom>
        </p:spPr>
      </p:pic>
      <p:sp>
        <p:nvSpPr>
          <p:cNvPr id="2" name="TextBox 1">
            <a:extLst>
              <a:ext uri="{FF2B5EF4-FFF2-40B4-BE49-F238E27FC236}">
                <a16:creationId xmlns:a16="http://schemas.microsoft.com/office/drawing/2014/main" id="{8886CFE2-BF82-DE80-DC55-270EAF79B614}"/>
              </a:ext>
            </a:extLst>
          </p:cNvPr>
          <p:cNvSpPr txBox="1"/>
          <p:nvPr/>
        </p:nvSpPr>
        <p:spPr>
          <a:xfrm>
            <a:off x="10292518" y="5761514"/>
            <a:ext cx="1820519" cy="923330"/>
          </a:xfrm>
          <a:prstGeom prst="rect">
            <a:avLst/>
          </a:prstGeom>
          <a:solidFill>
            <a:schemeClr val="accent2"/>
          </a:solidFill>
        </p:spPr>
        <p:txBody>
          <a:bodyPr wrap="square" rtlCol="0">
            <a:spAutoFit/>
          </a:bodyPr>
          <a:lstStyle/>
          <a:p>
            <a:r>
              <a:rPr lang="en-US">
                <a:solidFill>
                  <a:schemeClr val="bg1"/>
                </a:solidFill>
              </a:rPr>
              <a:t>Video compiled by Sheffield County Council.</a:t>
            </a:r>
            <a:endParaRPr lang="en-GB">
              <a:solidFill>
                <a:schemeClr val="bg1"/>
              </a:solidFill>
            </a:endParaRPr>
          </a:p>
        </p:txBody>
      </p:sp>
    </p:spTree>
    <p:extLst>
      <p:ext uri="{BB962C8B-B14F-4D97-AF65-F5344CB8AC3E}">
        <p14:creationId xmlns:p14="http://schemas.microsoft.com/office/powerpoint/2010/main" val="208655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0" y="-3346"/>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484978" y="5545816"/>
            <a:ext cx="1484804" cy="1115967"/>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170" name="Picture 2" descr="Vaping addiction soon takes hold of you - poster for young people (female)  | HSC Public Health Agency">
            <a:extLst>
              <a:ext uri="{FF2B5EF4-FFF2-40B4-BE49-F238E27FC236}">
                <a16:creationId xmlns:a16="http://schemas.microsoft.com/office/drawing/2014/main" id="{FAD31F82-79D5-BE75-8483-510F3BF1C7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72" y="126873"/>
            <a:ext cx="4689388" cy="6600898"/>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Speech with solid fill">
            <a:extLst>
              <a:ext uri="{FF2B5EF4-FFF2-40B4-BE49-F238E27FC236}">
                <a16:creationId xmlns:a16="http://schemas.microsoft.com/office/drawing/2014/main" id="{EF72B2AB-9D92-485F-99AF-158469430D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0652" y="-1524000"/>
            <a:ext cx="9669642" cy="9669642"/>
          </a:xfrm>
          <a:prstGeom prst="rect">
            <a:avLst/>
          </a:prstGeom>
        </p:spPr>
      </p:pic>
      <p:sp>
        <p:nvSpPr>
          <p:cNvPr id="8" name="TextBox 7">
            <a:extLst>
              <a:ext uri="{FF2B5EF4-FFF2-40B4-BE49-F238E27FC236}">
                <a16:creationId xmlns:a16="http://schemas.microsoft.com/office/drawing/2014/main" id="{CB6DB31F-5FEB-042E-6E5F-4B7A341F0010}"/>
              </a:ext>
            </a:extLst>
          </p:cNvPr>
          <p:cNvSpPr txBox="1"/>
          <p:nvPr/>
        </p:nvSpPr>
        <p:spPr>
          <a:xfrm>
            <a:off x="5275256" y="430985"/>
            <a:ext cx="6429063" cy="4031873"/>
          </a:xfrm>
          <a:prstGeom prst="rect">
            <a:avLst/>
          </a:prstGeom>
          <a:noFill/>
        </p:spPr>
        <p:txBody>
          <a:bodyPr wrap="square" rtlCol="0">
            <a:spAutoFit/>
          </a:bodyPr>
          <a:lstStyle/>
          <a:p>
            <a:r>
              <a:rPr lang="en-US" sz="3200" b="1"/>
              <a:t>Mixed Messages? Let’s be clear:</a:t>
            </a:r>
          </a:p>
          <a:p>
            <a:endParaRPr lang="en-US" sz="2400"/>
          </a:p>
          <a:p>
            <a:pPr marL="342900" indent="-342900">
              <a:buFont typeface="Arial" panose="020B0604020202020204" pitchFamily="34" charset="0"/>
              <a:buChar char="•"/>
            </a:pPr>
            <a:r>
              <a:rPr lang="en-US" sz="2400"/>
              <a:t>Vapes help to </a:t>
            </a:r>
            <a:r>
              <a:rPr lang="en-US" sz="2400" b="1"/>
              <a:t>stop </a:t>
            </a:r>
            <a:r>
              <a:rPr lang="en-US" sz="3200" b="1" u="sng"/>
              <a:t>adults</a:t>
            </a:r>
            <a:r>
              <a:rPr lang="en-US" sz="2400" b="1"/>
              <a:t> smoking</a:t>
            </a:r>
          </a:p>
          <a:p>
            <a:pPr marL="342900" indent="-342900">
              <a:buFont typeface="Arial" panose="020B0604020202020204" pitchFamily="34" charset="0"/>
              <a:buChar char="•"/>
            </a:pPr>
            <a:r>
              <a:rPr lang="en-US" sz="2400"/>
              <a:t>Legal vaping devices don’t allow the user to inhale </a:t>
            </a:r>
            <a:r>
              <a:rPr lang="en-US" sz="2400" b="1"/>
              <a:t>tar and carbon monoxide</a:t>
            </a:r>
          </a:p>
          <a:p>
            <a:pPr marL="342900" indent="-342900">
              <a:buFont typeface="Arial" panose="020B0604020202020204" pitchFamily="34" charset="0"/>
              <a:buChar char="•"/>
            </a:pPr>
            <a:r>
              <a:rPr lang="en-US" sz="2400"/>
              <a:t>There are </a:t>
            </a:r>
            <a:r>
              <a:rPr lang="en-US" sz="2400" b="1"/>
              <a:t>short term effects</a:t>
            </a:r>
            <a:r>
              <a:rPr lang="en-US" sz="2400"/>
              <a:t>, we don’t know long term effects</a:t>
            </a:r>
          </a:p>
          <a:p>
            <a:pPr marL="342900" indent="-342900">
              <a:buFont typeface="Arial" panose="020B0604020202020204" pitchFamily="34" charset="0"/>
              <a:buChar char="•"/>
            </a:pPr>
            <a:r>
              <a:rPr lang="en-US" sz="2400"/>
              <a:t>Single use vapes have an impact on the </a:t>
            </a:r>
            <a:r>
              <a:rPr lang="en-US" sz="2400" b="1"/>
              <a:t>environment </a:t>
            </a:r>
            <a:r>
              <a:rPr lang="en-US" sz="2400"/>
              <a:t>and the government are currently trying to abolish these in the UK. </a:t>
            </a:r>
          </a:p>
        </p:txBody>
      </p:sp>
    </p:spTree>
    <p:extLst>
      <p:ext uri="{BB962C8B-B14F-4D97-AF65-F5344CB8AC3E}">
        <p14:creationId xmlns:p14="http://schemas.microsoft.com/office/powerpoint/2010/main" val="301386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0" y="-3346"/>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698480" y="5816102"/>
            <a:ext cx="1088422" cy="818049"/>
          </a:xfrm>
          <a:custGeom>
            <a:avLst/>
            <a:gdLst/>
            <a:ahLst/>
            <a:cxnLst/>
            <a:rect l="l" t="t" r="r" b="b"/>
            <a:pathLst>
              <a:path w="4141760" h="4377846">
                <a:moveTo>
                  <a:pt x="0" y="0"/>
                </a:moveTo>
                <a:lnTo>
                  <a:pt x="4141760" y="0"/>
                </a:lnTo>
                <a:lnTo>
                  <a:pt x="4141760" y="4377846"/>
                </a:lnTo>
                <a:lnTo>
                  <a:pt x="0" y="4377846"/>
                </a:lnTo>
                <a:close/>
              </a:path>
            </a:pathLst>
          </a:custGeom>
        </p:spPr>
      </p:pic>
      <p:pic>
        <p:nvPicPr>
          <p:cNvPr id="5" name="Picture 4">
            <a:extLst>
              <a:ext uri="{FF2B5EF4-FFF2-40B4-BE49-F238E27FC236}">
                <a16:creationId xmlns:a16="http://schemas.microsoft.com/office/drawing/2014/main" id="{14C58752-9807-79A6-D9F1-BEB78AB0491A}"/>
              </a:ext>
            </a:extLst>
          </p:cNvPr>
          <p:cNvPicPr>
            <a:picLocks noChangeAspect="1"/>
          </p:cNvPicPr>
          <p:nvPr/>
        </p:nvPicPr>
        <p:blipFill rotWithShape="1">
          <a:blip r:embed="rId5"/>
          <a:srcRect l="24626" t="21555" r="4250" b="19183"/>
          <a:stretch/>
        </p:blipFill>
        <p:spPr>
          <a:xfrm>
            <a:off x="167640" y="223849"/>
            <a:ext cx="11353800" cy="5321290"/>
          </a:xfrm>
          <a:prstGeom prst="rect">
            <a:avLst/>
          </a:prstGeom>
        </p:spPr>
      </p:pic>
      <p:sp>
        <p:nvSpPr>
          <p:cNvPr id="6" name="TextBox 5">
            <a:extLst>
              <a:ext uri="{FF2B5EF4-FFF2-40B4-BE49-F238E27FC236}">
                <a16:creationId xmlns:a16="http://schemas.microsoft.com/office/drawing/2014/main" id="{B37031B7-B27E-DD27-626E-7110DD8943F1}"/>
              </a:ext>
            </a:extLst>
          </p:cNvPr>
          <p:cNvSpPr txBox="1"/>
          <p:nvPr/>
        </p:nvSpPr>
        <p:spPr>
          <a:xfrm>
            <a:off x="7360920" y="2727960"/>
            <a:ext cx="4160520" cy="2554545"/>
          </a:xfrm>
          <a:prstGeom prst="rect">
            <a:avLst/>
          </a:prstGeom>
          <a:solidFill>
            <a:schemeClr val="bg2"/>
          </a:solidFill>
        </p:spPr>
        <p:txBody>
          <a:bodyPr wrap="square" rtlCol="0">
            <a:spAutoFit/>
          </a:bodyPr>
          <a:lstStyle/>
          <a:p>
            <a:r>
              <a:rPr lang="en-US" sz="4000"/>
              <a:t>Reality  of what the medical journal The Lancet found.</a:t>
            </a:r>
            <a:endParaRPr lang="en-GB" sz="4000"/>
          </a:p>
        </p:txBody>
      </p:sp>
      <p:sp>
        <p:nvSpPr>
          <p:cNvPr id="2" name="TextBox 1">
            <a:extLst>
              <a:ext uri="{FF2B5EF4-FFF2-40B4-BE49-F238E27FC236}">
                <a16:creationId xmlns:a16="http://schemas.microsoft.com/office/drawing/2014/main" id="{4E22A6DF-2A61-3F0C-BBB0-EB89EC3B2F56}"/>
              </a:ext>
            </a:extLst>
          </p:cNvPr>
          <p:cNvSpPr txBox="1"/>
          <p:nvPr/>
        </p:nvSpPr>
        <p:spPr>
          <a:xfrm>
            <a:off x="164594" y="223849"/>
            <a:ext cx="4292914" cy="1107996"/>
          </a:xfrm>
          <a:prstGeom prst="rect">
            <a:avLst/>
          </a:prstGeom>
          <a:noFill/>
        </p:spPr>
        <p:txBody>
          <a:bodyPr wrap="square" rtlCol="0">
            <a:spAutoFit/>
          </a:bodyPr>
          <a:lstStyle/>
          <a:p>
            <a:r>
              <a:rPr lang="en-US" sz="6600" b="1">
                <a:solidFill>
                  <a:schemeClr val="bg1"/>
                </a:solidFill>
              </a:rPr>
              <a:t>However</a:t>
            </a:r>
            <a:endParaRPr lang="en-GB" sz="6600" b="1">
              <a:solidFill>
                <a:schemeClr val="bg1"/>
              </a:solidFill>
            </a:endParaRPr>
          </a:p>
        </p:txBody>
      </p:sp>
    </p:spTree>
    <p:extLst>
      <p:ext uri="{BB962C8B-B14F-4D97-AF65-F5344CB8AC3E}">
        <p14:creationId xmlns:p14="http://schemas.microsoft.com/office/powerpoint/2010/main" val="1027830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8168" y="-16562"/>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691189" y="5531133"/>
            <a:ext cx="1088422" cy="818049"/>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Arrow: Pentagon 5">
            <a:extLst>
              <a:ext uri="{FF2B5EF4-FFF2-40B4-BE49-F238E27FC236}">
                <a16:creationId xmlns:a16="http://schemas.microsoft.com/office/drawing/2014/main" id="{55E818FC-630F-DC0F-2DD9-0647C1112FD1}"/>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11" name="Rectangle 10">
            <a:extLst>
              <a:ext uri="{FF2B5EF4-FFF2-40B4-BE49-F238E27FC236}">
                <a16:creationId xmlns:a16="http://schemas.microsoft.com/office/drawing/2014/main" id="{E186AC87-4D4D-4F46-2C7C-7A78D8CC1DC9}"/>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AF151E0-D230-1C63-F585-624EBDE20510}"/>
              </a:ext>
            </a:extLst>
          </p:cNvPr>
          <p:cNvSpPr/>
          <p:nvPr/>
        </p:nvSpPr>
        <p:spPr>
          <a:xfrm>
            <a:off x="3680650" y="4688458"/>
            <a:ext cx="3135659" cy="15075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tx1"/>
                </a:solidFill>
              </a:rPr>
              <a:t>Nicotine can increase levels of stress </a:t>
            </a:r>
            <a:br>
              <a:rPr lang="en-US" sz="2000">
                <a:solidFill>
                  <a:schemeClr val="tx1"/>
                </a:solidFill>
              </a:rPr>
            </a:br>
            <a:r>
              <a:rPr lang="en-US" sz="2000">
                <a:solidFill>
                  <a:schemeClr val="tx1"/>
                </a:solidFill>
              </a:rPr>
              <a:t>and anxiety</a:t>
            </a:r>
          </a:p>
        </p:txBody>
      </p:sp>
      <p:sp>
        <p:nvSpPr>
          <p:cNvPr id="9" name="Rectangle 8">
            <a:extLst>
              <a:ext uri="{FF2B5EF4-FFF2-40B4-BE49-F238E27FC236}">
                <a16:creationId xmlns:a16="http://schemas.microsoft.com/office/drawing/2014/main" id="{92E5359B-3053-D53B-AA16-AC23637DB9B4}"/>
              </a:ext>
            </a:extLst>
          </p:cNvPr>
          <p:cNvSpPr/>
          <p:nvPr/>
        </p:nvSpPr>
        <p:spPr>
          <a:xfrm>
            <a:off x="238865" y="4656521"/>
            <a:ext cx="3135659" cy="15075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tx1"/>
                </a:solidFill>
              </a:rPr>
              <a:t>Financial impact </a:t>
            </a:r>
            <a:br>
              <a:rPr lang="en-US" sz="2000">
                <a:solidFill>
                  <a:schemeClr val="tx1"/>
                </a:solidFill>
              </a:rPr>
            </a:br>
            <a:r>
              <a:rPr lang="en-US" sz="2000">
                <a:solidFill>
                  <a:schemeClr val="tx1"/>
                </a:solidFill>
              </a:rPr>
              <a:t>(it’s expensive) </a:t>
            </a:r>
          </a:p>
        </p:txBody>
      </p:sp>
      <p:sp>
        <p:nvSpPr>
          <p:cNvPr id="10" name="Rectangle 9">
            <a:extLst>
              <a:ext uri="{FF2B5EF4-FFF2-40B4-BE49-F238E27FC236}">
                <a16:creationId xmlns:a16="http://schemas.microsoft.com/office/drawing/2014/main" id="{683702C9-9B38-30B4-E238-98A29CB6CCDC}"/>
              </a:ext>
            </a:extLst>
          </p:cNvPr>
          <p:cNvSpPr/>
          <p:nvPr/>
        </p:nvSpPr>
        <p:spPr>
          <a:xfrm>
            <a:off x="7040087" y="4688458"/>
            <a:ext cx="3135659" cy="15075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tx1"/>
                </a:solidFill>
              </a:rPr>
              <a:t>Environmental impact (vapes end up </a:t>
            </a:r>
            <a:br>
              <a:rPr lang="en-US" sz="2000">
                <a:solidFill>
                  <a:schemeClr val="tx1"/>
                </a:solidFill>
              </a:rPr>
            </a:br>
            <a:r>
              <a:rPr lang="en-US" sz="2000">
                <a:solidFill>
                  <a:schemeClr val="tx1"/>
                </a:solidFill>
              </a:rPr>
              <a:t>in landfill) </a:t>
            </a:r>
          </a:p>
        </p:txBody>
      </p:sp>
      <p:sp>
        <p:nvSpPr>
          <p:cNvPr id="12" name="Rectangle 11">
            <a:extLst>
              <a:ext uri="{FF2B5EF4-FFF2-40B4-BE49-F238E27FC236}">
                <a16:creationId xmlns:a16="http://schemas.microsoft.com/office/drawing/2014/main" id="{089D64A8-5504-7FF3-087A-83B30C912067}"/>
              </a:ext>
            </a:extLst>
          </p:cNvPr>
          <p:cNvSpPr/>
          <p:nvPr/>
        </p:nvSpPr>
        <p:spPr>
          <a:xfrm>
            <a:off x="285816" y="1239439"/>
            <a:ext cx="3135659" cy="15075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tx1"/>
                </a:solidFill>
              </a:rPr>
              <a:t>Sharing a vape </a:t>
            </a:r>
            <a:br>
              <a:rPr lang="en-US" sz="2000">
                <a:solidFill>
                  <a:schemeClr val="tx1"/>
                </a:solidFill>
              </a:rPr>
            </a:br>
            <a:r>
              <a:rPr lang="en-US" sz="2000">
                <a:solidFill>
                  <a:schemeClr val="tx1"/>
                </a:solidFill>
              </a:rPr>
              <a:t>with someone else carries the risk of picking up illnesses</a:t>
            </a:r>
          </a:p>
        </p:txBody>
      </p:sp>
      <p:sp>
        <p:nvSpPr>
          <p:cNvPr id="13" name="Rectangle 12">
            <a:extLst>
              <a:ext uri="{FF2B5EF4-FFF2-40B4-BE49-F238E27FC236}">
                <a16:creationId xmlns:a16="http://schemas.microsoft.com/office/drawing/2014/main" id="{D72AB60D-601A-4449-2382-B2FEE6882544}"/>
              </a:ext>
            </a:extLst>
          </p:cNvPr>
          <p:cNvSpPr/>
          <p:nvPr/>
        </p:nvSpPr>
        <p:spPr>
          <a:xfrm>
            <a:off x="3680650" y="1253049"/>
            <a:ext cx="3135659" cy="15075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tx1"/>
                </a:solidFill>
              </a:rPr>
              <a:t>Chemicals are released into the lungs which could be harmful </a:t>
            </a:r>
          </a:p>
        </p:txBody>
      </p:sp>
      <p:sp>
        <p:nvSpPr>
          <p:cNvPr id="14" name="Rectangle 13">
            <a:extLst>
              <a:ext uri="{FF2B5EF4-FFF2-40B4-BE49-F238E27FC236}">
                <a16:creationId xmlns:a16="http://schemas.microsoft.com/office/drawing/2014/main" id="{CBF7EBA8-440E-1686-008A-3E084006F8FA}"/>
              </a:ext>
            </a:extLst>
          </p:cNvPr>
          <p:cNvSpPr/>
          <p:nvPr/>
        </p:nvSpPr>
        <p:spPr>
          <a:xfrm>
            <a:off x="263236" y="2899725"/>
            <a:ext cx="3135659" cy="15075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tx1"/>
                </a:solidFill>
              </a:rPr>
              <a:t>The long-term impact </a:t>
            </a:r>
            <a:br>
              <a:rPr lang="en-US" sz="2000">
                <a:solidFill>
                  <a:schemeClr val="tx1"/>
                </a:solidFill>
              </a:rPr>
            </a:br>
            <a:r>
              <a:rPr lang="en-US" sz="2000">
                <a:solidFill>
                  <a:schemeClr val="tx1"/>
                </a:solidFill>
              </a:rPr>
              <a:t>of vaping on health </a:t>
            </a:r>
            <a:br>
              <a:rPr lang="en-US" sz="2000">
                <a:solidFill>
                  <a:schemeClr val="tx1"/>
                </a:solidFill>
              </a:rPr>
            </a:br>
            <a:r>
              <a:rPr lang="en-US" sz="2000">
                <a:solidFill>
                  <a:schemeClr val="tx1"/>
                </a:solidFill>
              </a:rPr>
              <a:t>is not yet known</a:t>
            </a:r>
          </a:p>
        </p:txBody>
      </p:sp>
      <p:sp>
        <p:nvSpPr>
          <p:cNvPr id="15" name="Rectangle 14">
            <a:extLst>
              <a:ext uri="{FF2B5EF4-FFF2-40B4-BE49-F238E27FC236}">
                <a16:creationId xmlns:a16="http://schemas.microsoft.com/office/drawing/2014/main" id="{00EBE3AB-9ABC-1394-A69D-B713D6F5534F}"/>
              </a:ext>
            </a:extLst>
          </p:cNvPr>
          <p:cNvSpPr/>
          <p:nvPr/>
        </p:nvSpPr>
        <p:spPr>
          <a:xfrm>
            <a:off x="3662132" y="2926945"/>
            <a:ext cx="3135659" cy="15075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216000" rIns="216000" bIns="2160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000">
                <a:solidFill>
                  <a:schemeClr val="tx1"/>
                </a:solidFill>
              </a:rPr>
              <a:t>Nicotine is an addictive substance that can be hard to stop using </a:t>
            </a:r>
            <a:br>
              <a:rPr lang="en-US" sz="2000">
                <a:solidFill>
                  <a:schemeClr val="tx1"/>
                </a:solidFill>
              </a:rPr>
            </a:br>
            <a:r>
              <a:rPr lang="en-US" sz="2000">
                <a:solidFill>
                  <a:schemeClr val="tx1"/>
                </a:solidFill>
              </a:rPr>
              <a:t>once you've started</a:t>
            </a:r>
          </a:p>
        </p:txBody>
      </p:sp>
      <p:sp>
        <p:nvSpPr>
          <p:cNvPr id="16" name="TextBox 15">
            <a:extLst>
              <a:ext uri="{FF2B5EF4-FFF2-40B4-BE49-F238E27FC236}">
                <a16:creationId xmlns:a16="http://schemas.microsoft.com/office/drawing/2014/main" id="{BA7DF256-498E-2413-AF67-559DC45561E9}"/>
              </a:ext>
            </a:extLst>
          </p:cNvPr>
          <p:cNvSpPr txBox="1"/>
          <p:nvPr/>
        </p:nvSpPr>
        <p:spPr>
          <a:xfrm>
            <a:off x="7011995" y="195292"/>
            <a:ext cx="4767616" cy="3693319"/>
          </a:xfrm>
          <a:prstGeom prst="rect">
            <a:avLst/>
          </a:prstGeom>
          <a:solidFill>
            <a:schemeClr val="accent6">
              <a:lumMod val="50000"/>
            </a:schemeClr>
          </a:solidFill>
        </p:spPr>
        <p:txBody>
          <a:bodyPr wrap="square" rtlCol="0">
            <a:spAutoFit/>
          </a:bodyPr>
          <a:lstStyle/>
          <a:p>
            <a:pPr algn="ctr"/>
            <a:r>
              <a:rPr lang="en-US" sz="6600" b="1" u="sng">
                <a:solidFill>
                  <a:schemeClr val="bg1"/>
                </a:solidFill>
              </a:rPr>
              <a:t>Your turn: </a:t>
            </a:r>
          </a:p>
          <a:p>
            <a:pPr algn="ctr"/>
            <a:endParaRPr lang="en-US" sz="2400">
              <a:solidFill>
                <a:schemeClr val="bg1"/>
              </a:solidFill>
            </a:endParaRPr>
          </a:p>
          <a:p>
            <a:pPr algn="ctr"/>
            <a:r>
              <a:rPr lang="en-US" sz="2400">
                <a:solidFill>
                  <a:schemeClr val="bg1"/>
                </a:solidFill>
              </a:rPr>
              <a:t>In pairs which do you think is the biggest deterrent and which is the smallest deterrent for teenagers thinking about vaping for the first time. </a:t>
            </a:r>
          </a:p>
          <a:p>
            <a:pPr algn="ctr"/>
            <a:endParaRPr lang="en-US" sz="2400">
              <a:solidFill>
                <a:schemeClr val="bg1"/>
              </a:solidFill>
            </a:endParaRPr>
          </a:p>
        </p:txBody>
      </p:sp>
      <p:sp>
        <p:nvSpPr>
          <p:cNvPr id="17" name="Rectangle 16">
            <a:extLst>
              <a:ext uri="{FF2B5EF4-FFF2-40B4-BE49-F238E27FC236}">
                <a16:creationId xmlns:a16="http://schemas.microsoft.com/office/drawing/2014/main" id="{326DAC7F-6455-1C11-96F2-75764EF52367}"/>
              </a:ext>
            </a:extLst>
          </p:cNvPr>
          <p:cNvSpPr/>
          <p:nvPr/>
        </p:nvSpPr>
        <p:spPr>
          <a:xfrm>
            <a:off x="263237" y="159608"/>
            <a:ext cx="6262578" cy="92707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t>Risks/Impacts of vaping</a:t>
            </a:r>
            <a:endParaRPr lang="en-GB" sz="4400" b="1"/>
          </a:p>
        </p:txBody>
      </p:sp>
    </p:spTree>
    <p:extLst>
      <p:ext uri="{BB962C8B-B14F-4D97-AF65-F5344CB8AC3E}">
        <p14:creationId xmlns:p14="http://schemas.microsoft.com/office/powerpoint/2010/main" val="285945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8168" y="-16562"/>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691189" y="5531133"/>
            <a:ext cx="1088422" cy="818049"/>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Arrow: Pentagon 5">
            <a:extLst>
              <a:ext uri="{FF2B5EF4-FFF2-40B4-BE49-F238E27FC236}">
                <a16:creationId xmlns:a16="http://schemas.microsoft.com/office/drawing/2014/main" id="{55E818FC-630F-DC0F-2DD9-0647C1112FD1}"/>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11" name="Rectangle 10">
            <a:extLst>
              <a:ext uri="{FF2B5EF4-FFF2-40B4-BE49-F238E27FC236}">
                <a16:creationId xmlns:a16="http://schemas.microsoft.com/office/drawing/2014/main" id="{E186AC87-4D4D-4F46-2C7C-7A78D8CC1DC9}"/>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26DAC7F-6455-1C11-96F2-75764EF52367}"/>
              </a:ext>
            </a:extLst>
          </p:cNvPr>
          <p:cNvSpPr/>
          <p:nvPr/>
        </p:nvSpPr>
        <p:spPr>
          <a:xfrm>
            <a:off x="263236" y="159608"/>
            <a:ext cx="11610711" cy="92707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t>Risks/Impacts of vaping – Progress check</a:t>
            </a:r>
            <a:endParaRPr lang="en-GB" sz="4400" b="1"/>
          </a:p>
        </p:txBody>
      </p:sp>
      <p:sp>
        <p:nvSpPr>
          <p:cNvPr id="2" name="TextBox 1">
            <a:extLst>
              <a:ext uri="{FF2B5EF4-FFF2-40B4-BE49-F238E27FC236}">
                <a16:creationId xmlns:a16="http://schemas.microsoft.com/office/drawing/2014/main" id="{9E9F6EFD-DABB-573A-D34F-99281229261B}"/>
              </a:ext>
            </a:extLst>
          </p:cNvPr>
          <p:cNvSpPr txBox="1"/>
          <p:nvPr/>
        </p:nvSpPr>
        <p:spPr>
          <a:xfrm>
            <a:off x="294542" y="3429000"/>
            <a:ext cx="11579406" cy="3108543"/>
          </a:xfrm>
          <a:prstGeom prst="rect">
            <a:avLst/>
          </a:prstGeom>
          <a:solidFill>
            <a:schemeClr val="accent4">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Can a vape? – Choose which statements you think are true</a:t>
            </a:r>
          </a:p>
          <a:p>
            <a:pPr marL="514350" indent="-514350">
              <a:buAutoNum type="arabicParenR"/>
            </a:pPr>
            <a:r>
              <a:rPr lang="en-US" sz="2800">
                <a:cs typeface="Calibri"/>
              </a:rPr>
              <a:t>A teenagers brain is developing fast. </a:t>
            </a:r>
          </a:p>
          <a:p>
            <a:pPr marL="514350" indent="-514350">
              <a:buAutoNum type="arabicParenR"/>
            </a:pPr>
            <a:r>
              <a:rPr lang="en-US" sz="2800">
                <a:cs typeface="Calibri"/>
              </a:rPr>
              <a:t>Nicotine can mimic your brain chemicals that make you feel good. </a:t>
            </a:r>
          </a:p>
          <a:p>
            <a:pPr marL="514350" indent="-514350">
              <a:buAutoNum type="arabicParenR"/>
            </a:pPr>
            <a:r>
              <a:rPr lang="en-US" sz="2800">
                <a:cs typeface="Calibri"/>
              </a:rPr>
              <a:t>Nicotine changes your brain chemistry. </a:t>
            </a:r>
          </a:p>
          <a:p>
            <a:pPr marL="514350" indent="-514350">
              <a:buAutoNum type="arabicParenR"/>
            </a:pPr>
            <a:r>
              <a:rPr lang="en-US" sz="2800">
                <a:cs typeface="Calibri"/>
              </a:rPr>
              <a:t>Nicotine makes your brain want more of it and is highly addictive. </a:t>
            </a:r>
          </a:p>
          <a:p>
            <a:pPr marL="514350" indent="-514350">
              <a:buAutoNum type="arabicParenR"/>
            </a:pPr>
            <a:r>
              <a:rPr lang="en-US" sz="2800">
                <a:cs typeface="Calibri"/>
              </a:rPr>
              <a:t>A lack of nicotine can make you feel anxious. </a:t>
            </a:r>
          </a:p>
          <a:p>
            <a:pPr marL="514350" indent="-514350">
              <a:buAutoNum type="arabicParenR"/>
            </a:pPr>
            <a:r>
              <a:rPr lang="en-US" sz="2800">
                <a:cs typeface="Calibri"/>
              </a:rPr>
              <a:t>A lack of nicotine can make it difficult to concentrate in things.</a:t>
            </a:r>
            <a:endParaRPr lang="en-GB" sz="2800">
              <a:cs typeface="Calibri"/>
            </a:endParaRPr>
          </a:p>
        </p:txBody>
      </p:sp>
      <p:sp>
        <p:nvSpPr>
          <p:cNvPr id="5" name="TextBox 4">
            <a:extLst>
              <a:ext uri="{FF2B5EF4-FFF2-40B4-BE49-F238E27FC236}">
                <a16:creationId xmlns:a16="http://schemas.microsoft.com/office/drawing/2014/main" id="{C4651628-07CC-A9DF-FD8A-613488FC5231}"/>
              </a:ext>
            </a:extLst>
          </p:cNvPr>
          <p:cNvSpPr txBox="1"/>
          <p:nvPr/>
        </p:nvSpPr>
        <p:spPr>
          <a:xfrm>
            <a:off x="294542" y="2358738"/>
            <a:ext cx="5983356" cy="923330"/>
          </a:xfrm>
          <a:prstGeom prst="rect">
            <a:avLst/>
          </a:prstGeom>
          <a:noFill/>
        </p:spPr>
        <p:txBody>
          <a:bodyPr wrap="square" rtlCol="0">
            <a:spAutoFit/>
          </a:bodyPr>
          <a:lstStyle/>
          <a:p>
            <a:r>
              <a:rPr lang="en-US" sz="5400" b="1"/>
              <a:t>True or False</a:t>
            </a:r>
            <a:endParaRPr lang="en-GB" sz="5400" b="1"/>
          </a:p>
        </p:txBody>
      </p:sp>
    </p:spTree>
    <p:extLst>
      <p:ext uri="{BB962C8B-B14F-4D97-AF65-F5344CB8AC3E}">
        <p14:creationId xmlns:p14="http://schemas.microsoft.com/office/powerpoint/2010/main" val="820647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CEB7-8232-B430-89BA-9D1FD340393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B9053A5-B787-E3CC-1B11-E13904EBEF6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E465945-F0B8-BCAB-9B8E-F5DBEFF070DC}"/>
              </a:ext>
            </a:extLst>
          </p:cNvPr>
          <p:cNvPicPr>
            <a:picLocks noChangeAspect="1"/>
          </p:cNvPicPr>
          <p:nvPr/>
        </p:nvPicPr>
        <p:blipFill rotWithShape="1">
          <a:blip r:embed="rId3"/>
          <a:srcRect l="33704" t="14629" r="35629" b="27408"/>
          <a:stretch/>
        </p:blipFill>
        <p:spPr>
          <a:xfrm>
            <a:off x="139700" y="0"/>
            <a:ext cx="4559300" cy="6894014"/>
          </a:xfrm>
          <a:prstGeom prst="rect">
            <a:avLst/>
          </a:prstGeom>
        </p:spPr>
      </p:pic>
      <p:pic>
        <p:nvPicPr>
          <p:cNvPr id="8" name="Picture 7">
            <a:extLst>
              <a:ext uri="{FF2B5EF4-FFF2-40B4-BE49-F238E27FC236}">
                <a16:creationId xmlns:a16="http://schemas.microsoft.com/office/drawing/2014/main" id="{71ABE303-02F2-872A-A4D0-BB628F1E7361}"/>
              </a:ext>
            </a:extLst>
          </p:cNvPr>
          <p:cNvPicPr>
            <a:picLocks noChangeAspect="1"/>
          </p:cNvPicPr>
          <p:nvPr/>
        </p:nvPicPr>
        <p:blipFill rotWithShape="1">
          <a:blip r:embed="rId4"/>
          <a:srcRect l="32074" t="33148" r="41111" b="21111"/>
          <a:stretch/>
        </p:blipFill>
        <p:spPr>
          <a:xfrm>
            <a:off x="7137400" y="38099"/>
            <a:ext cx="4914900" cy="6707073"/>
          </a:xfrm>
          <a:prstGeom prst="rect">
            <a:avLst/>
          </a:prstGeom>
        </p:spPr>
      </p:pic>
      <p:sp>
        <p:nvSpPr>
          <p:cNvPr id="6" name="Arrow: Pentagon 5">
            <a:extLst>
              <a:ext uri="{FF2B5EF4-FFF2-40B4-BE49-F238E27FC236}">
                <a16:creationId xmlns:a16="http://schemas.microsoft.com/office/drawing/2014/main" id="{285D0C12-2794-747A-2D97-993B9BA02EF5}"/>
              </a:ext>
            </a:extLst>
          </p:cNvPr>
          <p:cNvSpPr/>
          <p:nvPr/>
        </p:nvSpPr>
        <p:spPr>
          <a:xfrm>
            <a:off x="6095999" y="6497811"/>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7" name="Rectangle 6">
            <a:extLst>
              <a:ext uri="{FF2B5EF4-FFF2-40B4-BE49-F238E27FC236}">
                <a16:creationId xmlns:a16="http://schemas.microsoft.com/office/drawing/2014/main" id="{F1C193A9-A770-A61C-7CF6-3EBEA5297A2D}"/>
              </a:ext>
            </a:extLst>
          </p:cNvPr>
          <p:cNvSpPr/>
          <p:nvPr/>
        </p:nvSpPr>
        <p:spPr>
          <a:xfrm>
            <a:off x="5615080" y="6362434"/>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202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8168" y="-16562"/>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26DAC7F-6455-1C11-96F2-75764EF52367}"/>
              </a:ext>
            </a:extLst>
          </p:cNvPr>
          <p:cNvSpPr/>
          <p:nvPr/>
        </p:nvSpPr>
        <p:spPr>
          <a:xfrm>
            <a:off x="263236" y="159608"/>
            <a:ext cx="11610711" cy="92707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a:t>Risks/Impacts of vaping – Progress check</a:t>
            </a:r>
            <a:endParaRPr lang="en-GB" sz="4400" b="1"/>
          </a:p>
        </p:txBody>
      </p:sp>
      <p:sp>
        <p:nvSpPr>
          <p:cNvPr id="7" name="TextBox 6">
            <a:extLst>
              <a:ext uri="{FF2B5EF4-FFF2-40B4-BE49-F238E27FC236}">
                <a16:creationId xmlns:a16="http://schemas.microsoft.com/office/drawing/2014/main" id="{D4E73CC3-DEA7-411A-BF59-569FE78A9795}"/>
              </a:ext>
            </a:extLst>
          </p:cNvPr>
          <p:cNvSpPr txBox="1"/>
          <p:nvPr/>
        </p:nvSpPr>
        <p:spPr>
          <a:xfrm>
            <a:off x="201776" y="2620567"/>
            <a:ext cx="10952555" cy="3970318"/>
          </a:xfrm>
          <a:prstGeom prst="rect">
            <a:avLst/>
          </a:prstGeom>
          <a:solidFill>
            <a:schemeClr val="accent4">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Can a vape? – Choose which statements you think are true</a:t>
            </a:r>
          </a:p>
          <a:p>
            <a:pPr marL="514350" indent="-514350">
              <a:buAutoNum type="arabicParenR"/>
            </a:pPr>
            <a:r>
              <a:rPr lang="en-US" sz="2800">
                <a:cs typeface="Calibri"/>
              </a:rPr>
              <a:t>A teenagers brain is developing fast. </a:t>
            </a:r>
          </a:p>
          <a:p>
            <a:pPr marL="514350" indent="-514350">
              <a:buAutoNum type="arabicParenR"/>
            </a:pPr>
            <a:r>
              <a:rPr lang="en-US" sz="2800">
                <a:cs typeface="Calibri"/>
              </a:rPr>
              <a:t>Nicotine can mimic your brain chemicals that make you feel good. </a:t>
            </a:r>
          </a:p>
          <a:p>
            <a:pPr marL="514350" indent="-514350">
              <a:buAutoNum type="arabicParenR"/>
            </a:pPr>
            <a:r>
              <a:rPr lang="en-US" sz="2800">
                <a:cs typeface="Calibri"/>
              </a:rPr>
              <a:t>Nicotine changes your brain chemistry. </a:t>
            </a:r>
          </a:p>
          <a:p>
            <a:pPr marL="514350" indent="-514350">
              <a:buAutoNum type="arabicParenR"/>
            </a:pPr>
            <a:r>
              <a:rPr lang="en-US" sz="2800">
                <a:cs typeface="Calibri"/>
              </a:rPr>
              <a:t>Nicotine makes your brain want more of it and is highly addictive. </a:t>
            </a:r>
          </a:p>
          <a:p>
            <a:pPr marL="514350" indent="-514350">
              <a:buAutoNum type="arabicParenR"/>
            </a:pPr>
            <a:r>
              <a:rPr lang="en-US" sz="2800" b="1">
                <a:cs typeface="Calibri"/>
              </a:rPr>
              <a:t>A lack of nicotine can make you feel anxious. </a:t>
            </a:r>
          </a:p>
          <a:p>
            <a:pPr marL="514350" indent="-514350">
              <a:buAutoNum type="arabicParenR"/>
            </a:pPr>
            <a:r>
              <a:rPr lang="en-US" sz="2800" b="1">
                <a:cs typeface="Calibri"/>
              </a:rPr>
              <a:t>A lack of nicotine can make it difficult to concentrate in things.</a:t>
            </a:r>
          </a:p>
          <a:p>
            <a:pPr marL="514350" indent="-514350">
              <a:buAutoNum type="arabicParenR"/>
            </a:pPr>
            <a:endParaRPr lang="en-US" sz="2800">
              <a:cs typeface="Calibri"/>
            </a:endParaRPr>
          </a:p>
          <a:p>
            <a:endParaRPr lang="en-GB" sz="2800">
              <a:cs typeface="Calibri"/>
            </a:endParaRPr>
          </a:p>
        </p:txBody>
      </p:sp>
      <p:sp>
        <p:nvSpPr>
          <p:cNvPr id="8" name="TextBox 7">
            <a:extLst>
              <a:ext uri="{FF2B5EF4-FFF2-40B4-BE49-F238E27FC236}">
                <a16:creationId xmlns:a16="http://schemas.microsoft.com/office/drawing/2014/main" id="{8789260C-3898-2DAE-C8AB-650DFF41257F}"/>
              </a:ext>
            </a:extLst>
          </p:cNvPr>
          <p:cNvSpPr txBox="1"/>
          <p:nvPr/>
        </p:nvSpPr>
        <p:spPr>
          <a:xfrm>
            <a:off x="127024" y="1762390"/>
            <a:ext cx="5983356" cy="923330"/>
          </a:xfrm>
          <a:prstGeom prst="rect">
            <a:avLst/>
          </a:prstGeom>
          <a:noFill/>
        </p:spPr>
        <p:txBody>
          <a:bodyPr wrap="square" rtlCol="0">
            <a:spAutoFit/>
          </a:bodyPr>
          <a:lstStyle/>
          <a:p>
            <a:r>
              <a:rPr lang="en-US" sz="5400" b="1"/>
              <a:t>ALL TRUE</a:t>
            </a:r>
            <a:endParaRPr lang="en-GB" sz="5400" b="1"/>
          </a:p>
        </p:txBody>
      </p:sp>
      <p:sp>
        <p:nvSpPr>
          <p:cNvPr id="9" name="Speech Bubble: Rectangle with Corners Rounded 8">
            <a:extLst>
              <a:ext uri="{FF2B5EF4-FFF2-40B4-BE49-F238E27FC236}">
                <a16:creationId xmlns:a16="http://schemas.microsoft.com/office/drawing/2014/main" id="{0D641B19-77A7-94C8-4D2B-F78D13953106}"/>
              </a:ext>
            </a:extLst>
          </p:cNvPr>
          <p:cNvSpPr/>
          <p:nvPr/>
        </p:nvSpPr>
        <p:spPr>
          <a:xfrm>
            <a:off x="571129" y="5613722"/>
            <a:ext cx="4302445" cy="1156349"/>
          </a:xfrm>
          <a:prstGeom prst="wedgeRoundRectCallout">
            <a:avLst>
              <a:gd name="adj1" fmla="val 68194"/>
              <a:gd name="adj2" fmla="val -60595"/>
              <a:gd name="adj3" fmla="val 16667"/>
            </a:avLst>
          </a:prstGeom>
          <a:solidFill>
            <a:schemeClr val="accent3">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a:solidFill>
                  <a:schemeClr val="tx1"/>
                </a:solidFill>
              </a:rPr>
              <a:t>Why might these 2 be a particular problem as a teenager?</a:t>
            </a:r>
            <a:endParaRPr lang="en-GB" sz="2400">
              <a:solidFill>
                <a:schemeClr val="tx1"/>
              </a:solidFill>
            </a:endParaRPr>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691189" y="5531133"/>
            <a:ext cx="1088422" cy="818049"/>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Arrow: Pentagon 5">
            <a:extLst>
              <a:ext uri="{FF2B5EF4-FFF2-40B4-BE49-F238E27FC236}">
                <a16:creationId xmlns:a16="http://schemas.microsoft.com/office/drawing/2014/main" id="{55E818FC-630F-DC0F-2DD9-0647C1112FD1}"/>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11" name="Rectangle 10">
            <a:extLst>
              <a:ext uri="{FF2B5EF4-FFF2-40B4-BE49-F238E27FC236}">
                <a16:creationId xmlns:a16="http://schemas.microsoft.com/office/drawing/2014/main" id="{E186AC87-4D4D-4F46-2C7C-7A78D8CC1DC9}"/>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4800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6223990"/>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Prevalence of Vaping</a:t>
            </a:r>
          </a:p>
          <a:p>
            <a:endParaRPr lang="en-US" sz="4400" b="1">
              <a:solidFill>
                <a:srgbClr val="1A151A"/>
              </a:solidFill>
            </a:endParaRPr>
          </a:p>
          <a:p>
            <a:r>
              <a:rPr lang="en-US" sz="4400">
                <a:solidFill>
                  <a:srgbClr val="1A151A"/>
                </a:solidFill>
              </a:rPr>
              <a:t>Teacher note – 2 activities to explore the prevalence. </a:t>
            </a:r>
          </a:p>
          <a:p>
            <a:pPr marL="571500" indent="-571500">
              <a:buFont typeface="Arial" panose="020B0604020202020204" pitchFamily="34" charset="0"/>
              <a:buChar char="•"/>
            </a:pPr>
            <a:r>
              <a:rPr lang="en-US" sz="4400">
                <a:solidFill>
                  <a:srgbClr val="1A151A"/>
                </a:solidFill>
              </a:rPr>
              <a:t>Quiz</a:t>
            </a:r>
          </a:p>
          <a:p>
            <a:pPr marL="571500" indent="-571500">
              <a:buFont typeface="Arial" panose="020B0604020202020204" pitchFamily="34" charset="0"/>
              <a:buChar char="•"/>
            </a:pPr>
            <a:r>
              <a:rPr lang="en-US" sz="4400">
                <a:solidFill>
                  <a:srgbClr val="1A151A"/>
                </a:solidFill>
              </a:rPr>
              <a:t>Figures from memory </a:t>
            </a:r>
          </a:p>
          <a:p>
            <a:endParaRPr lang="en-GB" sz="4400" b="1">
              <a:solidFill>
                <a:srgbClr val="1A151A"/>
              </a:solidFill>
            </a:endParaRPr>
          </a:p>
          <a:p>
            <a:r>
              <a:rPr lang="en-GB" sz="4400" i="1">
                <a:solidFill>
                  <a:srgbClr val="1A151A"/>
                </a:solidFill>
              </a:rPr>
              <a:t>See the notes section</a:t>
            </a: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spTree>
    <p:extLst>
      <p:ext uri="{BB962C8B-B14F-4D97-AF65-F5344CB8AC3E}">
        <p14:creationId xmlns:p14="http://schemas.microsoft.com/office/powerpoint/2010/main" val="2122703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614136450"/>
              </p:ext>
            </p:extLst>
          </p:nvPr>
        </p:nvGraphicFramePr>
        <p:xfrm>
          <a:off x="239449" y="2416417"/>
          <a:ext cx="11747877" cy="392422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tc>
                <a:tc>
                  <a:txBody>
                    <a:bodyPr/>
                    <a:lstStyle/>
                    <a:p>
                      <a:r>
                        <a:rPr lang="en-US" sz="2000"/>
                        <a:t>38%</a:t>
                      </a:r>
                      <a:endParaRPr lang="en-GB" sz="2000"/>
                    </a:p>
                  </a:txBody>
                  <a:tcPr/>
                </a:tc>
                <a:tc>
                  <a:txBody>
                    <a:bodyPr/>
                    <a:lstStyle/>
                    <a:p>
                      <a:r>
                        <a:rPr lang="en-US" sz="2000"/>
                        <a:t>18%</a:t>
                      </a:r>
                      <a:endParaRPr lang="en-GB" sz="2000"/>
                    </a:p>
                  </a:txBody>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75000"/>
                      </a:schemeClr>
                    </a:solidFill>
                  </a:tcPr>
                </a:tc>
                <a:tc>
                  <a:txBody>
                    <a:bodyPr/>
                    <a:lstStyle/>
                    <a:p>
                      <a:r>
                        <a:rPr lang="en-US" sz="2000"/>
                        <a:t>72%</a:t>
                      </a:r>
                      <a:endParaRPr lang="en-GB" sz="2000"/>
                    </a:p>
                  </a:txBody>
                  <a:tcPr>
                    <a:solidFill>
                      <a:schemeClr val="accent4">
                        <a:lumMod val="75000"/>
                      </a:schemeClr>
                    </a:solidFill>
                  </a:tcPr>
                </a:tc>
                <a:tc>
                  <a:txBody>
                    <a:bodyPr/>
                    <a:lstStyle/>
                    <a:p>
                      <a:r>
                        <a:rPr lang="en-US" sz="2000"/>
                        <a:t>52%</a:t>
                      </a:r>
                      <a:endParaRPr lang="en-GB" sz="2000"/>
                    </a:p>
                  </a:txBody>
                  <a:tcPr>
                    <a:solidFill>
                      <a:schemeClr val="accent4">
                        <a:lumMod val="75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75000"/>
                      </a:schemeClr>
                    </a:solidFill>
                  </a:tcPr>
                </a:tc>
                <a:tc>
                  <a:txBody>
                    <a:bodyPr/>
                    <a:lstStyle/>
                    <a:p>
                      <a:r>
                        <a:rPr lang="en-US" sz="2000"/>
                        <a:t>Shops</a:t>
                      </a:r>
                      <a:endParaRPr lang="en-GB" sz="2000"/>
                    </a:p>
                  </a:txBody>
                  <a:tcPr>
                    <a:solidFill>
                      <a:schemeClr val="accent4">
                        <a:lumMod val="75000"/>
                      </a:schemeClr>
                    </a:solidFill>
                  </a:tcPr>
                </a:tc>
                <a:tc>
                  <a:txBody>
                    <a:bodyPr/>
                    <a:lstStyle/>
                    <a:p>
                      <a:r>
                        <a:rPr lang="en-US" sz="2000"/>
                        <a:t>Online</a:t>
                      </a:r>
                      <a:endParaRPr lang="en-GB" sz="2000"/>
                    </a:p>
                  </a:txBody>
                  <a:tcPr>
                    <a:solidFill>
                      <a:schemeClr val="accent4">
                        <a:lumMod val="75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2000"/>
                        <a:t>34%</a:t>
                      </a:r>
                      <a:endParaRPr lang="en-GB" sz="2000"/>
                    </a:p>
                  </a:txBody>
                  <a:tcPr>
                    <a:solidFill>
                      <a:schemeClr val="accent4">
                        <a:lumMod val="75000"/>
                      </a:schemeClr>
                    </a:solidFill>
                  </a:tcPr>
                </a:tc>
                <a:tc>
                  <a:txBody>
                    <a:bodyPr/>
                    <a:lstStyle/>
                    <a:p>
                      <a:r>
                        <a:rPr lang="en-US" sz="2000"/>
                        <a:t>14%</a:t>
                      </a:r>
                      <a:endParaRPr lang="en-GB" sz="2000"/>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283873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3258918415"/>
              </p:ext>
            </p:extLst>
          </p:nvPr>
        </p:nvGraphicFramePr>
        <p:xfrm>
          <a:off x="239449" y="2416417"/>
          <a:ext cx="11747877" cy="392422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tc>
                <a:tc>
                  <a:txBody>
                    <a:bodyPr/>
                    <a:lstStyle/>
                    <a:p>
                      <a:r>
                        <a:rPr lang="en-US" sz="2000"/>
                        <a:t>38%</a:t>
                      </a:r>
                      <a:endParaRPr lang="en-GB" sz="2000"/>
                    </a:p>
                  </a:txBody>
                  <a:tcPr/>
                </a:tc>
                <a:tc>
                  <a:txBody>
                    <a:bodyPr/>
                    <a:lstStyle/>
                    <a:p>
                      <a:r>
                        <a:rPr lang="en-US" sz="5400" b="1"/>
                        <a:t>18%</a:t>
                      </a:r>
                      <a:endParaRPr lang="en-GB" sz="5400" b="1"/>
                    </a:p>
                  </a:txBody>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75000"/>
                      </a:schemeClr>
                    </a:solidFill>
                  </a:tcPr>
                </a:tc>
                <a:tc>
                  <a:txBody>
                    <a:bodyPr/>
                    <a:lstStyle/>
                    <a:p>
                      <a:r>
                        <a:rPr lang="en-US" sz="2000"/>
                        <a:t>72%</a:t>
                      </a:r>
                      <a:endParaRPr lang="en-GB" sz="2000"/>
                    </a:p>
                  </a:txBody>
                  <a:tcPr>
                    <a:solidFill>
                      <a:schemeClr val="accent4">
                        <a:lumMod val="75000"/>
                      </a:schemeClr>
                    </a:solidFill>
                  </a:tcPr>
                </a:tc>
                <a:tc>
                  <a:txBody>
                    <a:bodyPr/>
                    <a:lstStyle/>
                    <a:p>
                      <a:r>
                        <a:rPr lang="en-US" sz="2000"/>
                        <a:t>52%</a:t>
                      </a:r>
                      <a:endParaRPr lang="en-GB" sz="2000"/>
                    </a:p>
                  </a:txBody>
                  <a:tcPr>
                    <a:solidFill>
                      <a:schemeClr val="accent4">
                        <a:lumMod val="75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75000"/>
                      </a:schemeClr>
                    </a:solidFill>
                  </a:tcPr>
                </a:tc>
                <a:tc>
                  <a:txBody>
                    <a:bodyPr/>
                    <a:lstStyle/>
                    <a:p>
                      <a:r>
                        <a:rPr lang="en-US" sz="2000"/>
                        <a:t>Shops</a:t>
                      </a:r>
                      <a:endParaRPr lang="en-GB" sz="2000"/>
                    </a:p>
                  </a:txBody>
                  <a:tcPr>
                    <a:solidFill>
                      <a:schemeClr val="accent4">
                        <a:lumMod val="75000"/>
                      </a:schemeClr>
                    </a:solidFill>
                  </a:tcPr>
                </a:tc>
                <a:tc>
                  <a:txBody>
                    <a:bodyPr/>
                    <a:lstStyle/>
                    <a:p>
                      <a:r>
                        <a:rPr lang="en-US" sz="2000"/>
                        <a:t>Online</a:t>
                      </a:r>
                      <a:endParaRPr lang="en-GB" sz="2000"/>
                    </a:p>
                  </a:txBody>
                  <a:tcPr>
                    <a:solidFill>
                      <a:schemeClr val="accent4">
                        <a:lumMod val="75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2000"/>
                        <a:t>34%</a:t>
                      </a:r>
                      <a:endParaRPr lang="en-GB" sz="2000"/>
                    </a:p>
                  </a:txBody>
                  <a:tcPr>
                    <a:solidFill>
                      <a:schemeClr val="accent4">
                        <a:lumMod val="75000"/>
                      </a:schemeClr>
                    </a:solidFill>
                  </a:tcPr>
                </a:tc>
                <a:tc>
                  <a:txBody>
                    <a:bodyPr/>
                    <a:lstStyle/>
                    <a:p>
                      <a:r>
                        <a:rPr lang="en-US" sz="2000"/>
                        <a:t>14%</a:t>
                      </a:r>
                      <a:endParaRPr lang="en-GB" sz="2000"/>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2971803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1253961084"/>
              </p:ext>
            </p:extLst>
          </p:nvPr>
        </p:nvGraphicFramePr>
        <p:xfrm>
          <a:off x="239449" y="2416417"/>
          <a:ext cx="11747877" cy="392422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solidFill>
                      <a:schemeClr val="accent4">
                        <a:lumMod val="75000"/>
                      </a:schemeClr>
                    </a:solidFill>
                  </a:tcPr>
                </a:tc>
                <a:tc>
                  <a:txBody>
                    <a:bodyPr/>
                    <a:lstStyle/>
                    <a:p>
                      <a:r>
                        <a:rPr lang="en-US" sz="2000"/>
                        <a:t>38%</a:t>
                      </a:r>
                      <a:endParaRPr lang="en-GB" sz="2000"/>
                    </a:p>
                  </a:txBody>
                  <a:tcPr>
                    <a:solidFill>
                      <a:schemeClr val="accent4">
                        <a:lumMod val="75000"/>
                      </a:schemeClr>
                    </a:solidFill>
                  </a:tcPr>
                </a:tc>
                <a:tc>
                  <a:txBody>
                    <a:bodyPr/>
                    <a:lstStyle/>
                    <a:p>
                      <a:r>
                        <a:rPr lang="en-US" sz="5400" b="1"/>
                        <a:t>18%</a:t>
                      </a:r>
                      <a:endParaRPr lang="en-GB" sz="5400" b="1"/>
                    </a:p>
                  </a:txBody>
                  <a:tcPr>
                    <a:solidFill>
                      <a:schemeClr val="accent4">
                        <a:lumMod val="75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tc>
                <a:tc>
                  <a:txBody>
                    <a:bodyPr/>
                    <a:lstStyle/>
                    <a:p>
                      <a:r>
                        <a:rPr lang="en-US" sz="2000"/>
                        <a:t>72%</a:t>
                      </a:r>
                      <a:endParaRPr lang="en-GB" sz="2000"/>
                    </a:p>
                  </a:txBody>
                  <a:tcPr/>
                </a:tc>
                <a:tc>
                  <a:txBody>
                    <a:bodyPr/>
                    <a:lstStyle/>
                    <a:p>
                      <a:r>
                        <a:rPr lang="en-US" sz="2000"/>
                        <a:t>52%</a:t>
                      </a:r>
                      <a:endParaRPr lang="en-GB" sz="2000"/>
                    </a:p>
                  </a:txBody>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75000"/>
                      </a:schemeClr>
                    </a:solidFill>
                  </a:tcPr>
                </a:tc>
                <a:tc>
                  <a:txBody>
                    <a:bodyPr/>
                    <a:lstStyle/>
                    <a:p>
                      <a:r>
                        <a:rPr lang="en-US" sz="2000"/>
                        <a:t>Shops</a:t>
                      </a:r>
                      <a:endParaRPr lang="en-GB" sz="2000"/>
                    </a:p>
                  </a:txBody>
                  <a:tcPr>
                    <a:solidFill>
                      <a:schemeClr val="accent4">
                        <a:lumMod val="75000"/>
                      </a:schemeClr>
                    </a:solidFill>
                  </a:tcPr>
                </a:tc>
                <a:tc>
                  <a:txBody>
                    <a:bodyPr/>
                    <a:lstStyle/>
                    <a:p>
                      <a:r>
                        <a:rPr lang="en-US" sz="2000"/>
                        <a:t>Online</a:t>
                      </a:r>
                      <a:endParaRPr lang="en-GB" sz="2000"/>
                    </a:p>
                  </a:txBody>
                  <a:tcPr>
                    <a:solidFill>
                      <a:schemeClr val="accent4">
                        <a:lumMod val="75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2000"/>
                        <a:t>34%</a:t>
                      </a:r>
                      <a:endParaRPr lang="en-GB" sz="2000"/>
                    </a:p>
                  </a:txBody>
                  <a:tcPr>
                    <a:solidFill>
                      <a:schemeClr val="accent4">
                        <a:lumMod val="75000"/>
                      </a:schemeClr>
                    </a:solidFill>
                  </a:tcPr>
                </a:tc>
                <a:tc>
                  <a:txBody>
                    <a:bodyPr/>
                    <a:lstStyle/>
                    <a:p>
                      <a:r>
                        <a:rPr lang="en-US" sz="2000"/>
                        <a:t>14%</a:t>
                      </a:r>
                      <a:endParaRPr lang="en-GB" sz="2000"/>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138532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1542187563"/>
              </p:ext>
            </p:extLst>
          </p:nvPr>
        </p:nvGraphicFramePr>
        <p:xfrm>
          <a:off x="239449" y="2416417"/>
          <a:ext cx="11747877" cy="413758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tc>
                <a:tc>
                  <a:txBody>
                    <a:bodyPr/>
                    <a:lstStyle/>
                    <a:p>
                      <a:r>
                        <a:rPr lang="en-US" sz="2000"/>
                        <a:t>38%</a:t>
                      </a:r>
                      <a:endParaRPr lang="en-GB" sz="2000"/>
                    </a:p>
                  </a:txBody>
                  <a:tcPr/>
                </a:tc>
                <a:tc>
                  <a:txBody>
                    <a:bodyPr/>
                    <a:lstStyle/>
                    <a:p>
                      <a:r>
                        <a:rPr lang="en-US" sz="5400" b="1"/>
                        <a:t>18%</a:t>
                      </a:r>
                      <a:endParaRPr lang="en-GB" sz="5400" b="1"/>
                    </a:p>
                  </a:txBody>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tc>
                <a:tc>
                  <a:txBody>
                    <a:bodyPr/>
                    <a:lstStyle/>
                    <a:p>
                      <a:r>
                        <a:rPr lang="en-US" sz="5400" b="1"/>
                        <a:t>72%</a:t>
                      </a:r>
                      <a:endParaRPr lang="en-GB" sz="5400" b="1"/>
                    </a:p>
                  </a:txBody>
                  <a:tcPr/>
                </a:tc>
                <a:tc>
                  <a:txBody>
                    <a:bodyPr/>
                    <a:lstStyle/>
                    <a:p>
                      <a:r>
                        <a:rPr lang="en-US" sz="2000"/>
                        <a:t>52%</a:t>
                      </a:r>
                      <a:endParaRPr lang="en-GB" sz="2000"/>
                    </a:p>
                  </a:txBody>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75000"/>
                      </a:schemeClr>
                    </a:solidFill>
                  </a:tcPr>
                </a:tc>
                <a:tc>
                  <a:txBody>
                    <a:bodyPr/>
                    <a:lstStyle/>
                    <a:p>
                      <a:r>
                        <a:rPr lang="en-US" sz="2000"/>
                        <a:t>Shops</a:t>
                      </a:r>
                      <a:endParaRPr lang="en-GB" sz="2000"/>
                    </a:p>
                  </a:txBody>
                  <a:tcPr>
                    <a:solidFill>
                      <a:schemeClr val="accent4">
                        <a:lumMod val="75000"/>
                      </a:schemeClr>
                    </a:solidFill>
                  </a:tcPr>
                </a:tc>
                <a:tc>
                  <a:txBody>
                    <a:bodyPr/>
                    <a:lstStyle/>
                    <a:p>
                      <a:r>
                        <a:rPr lang="en-US" sz="2000"/>
                        <a:t>Online</a:t>
                      </a:r>
                      <a:endParaRPr lang="en-GB" sz="2000"/>
                    </a:p>
                  </a:txBody>
                  <a:tcPr>
                    <a:solidFill>
                      <a:schemeClr val="accent4">
                        <a:lumMod val="75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2000"/>
                        <a:t>34%</a:t>
                      </a:r>
                      <a:endParaRPr lang="en-GB" sz="2000"/>
                    </a:p>
                  </a:txBody>
                  <a:tcPr>
                    <a:solidFill>
                      <a:schemeClr val="accent4">
                        <a:lumMod val="75000"/>
                      </a:schemeClr>
                    </a:solidFill>
                  </a:tcPr>
                </a:tc>
                <a:tc>
                  <a:txBody>
                    <a:bodyPr/>
                    <a:lstStyle/>
                    <a:p>
                      <a:r>
                        <a:rPr lang="en-US" sz="2000"/>
                        <a:t>14%</a:t>
                      </a:r>
                      <a:endParaRPr lang="en-GB" sz="2000"/>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197697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2236680311"/>
              </p:ext>
            </p:extLst>
          </p:nvPr>
        </p:nvGraphicFramePr>
        <p:xfrm>
          <a:off x="239449" y="2416417"/>
          <a:ext cx="11747877" cy="413758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solidFill>
                      <a:schemeClr val="accent4">
                        <a:lumMod val="75000"/>
                      </a:schemeClr>
                    </a:solidFill>
                  </a:tcPr>
                </a:tc>
                <a:tc>
                  <a:txBody>
                    <a:bodyPr/>
                    <a:lstStyle/>
                    <a:p>
                      <a:r>
                        <a:rPr lang="en-US" sz="2000"/>
                        <a:t>38%</a:t>
                      </a:r>
                      <a:endParaRPr lang="en-GB" sz="2000"/>
                    </a:p>
                  </a:txBody>
                  <a:tcPr>
                    <a:solidFill>
                      <a:schemeClr val="accent4">
                        <a:lumMod val="75000"/>
                      </a:schemeClr>
                    </a:solidFill>
                  </a:tcPr>
                </a:tc>
                <a:tc>
                  <a:txBody>
                    <a:bodyPr/>
                    <a:lstStyle/>
                    <a:p>
                      <a:r>
                        <a:rPr lang="en-US" sz="5400" b="1"/>
                        <a:t>18%</a:t>
                      </a:r>
                      <a:endParaRPr lang="en-GB" sz="5400" b="1"/>
                    </a:p>
                  </a:txBody>
                  <a:tcPr>
                    <a:solidFill>
                      <a:schemeClr val="accent4">
                        <a:lumMod val="75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75000"/>
                      </a:schemeClr>
                    </a:solidFill>
                  </a:tcPr>
                </a:tc>
                <a:tc>
                  <a:txBody>
                    <a:bodyPr/>
                    <a:lstStyle/>
                    <a:p>
                      <a:r>
                        <a:rPr lang="en-US" sz="5400" b="1"/>
                        <a:t>72%</a:t>
                      </a:r>
                      <a:endParaRPr lang="en-GB" sz="5400" b="1"/>
                    </a:p>
                  </a:txBody>
                  <a:tcPr>
                    <a:solidFill>
                      <a:schemeClr val="accent4">
                        <a:lumMod val="75000"/>
                      </a:schemeClr>
                    </a:solidFill>
                  </a:tcPr>
                </a:tc>
                <a:tc>
                  <a:txBody>
                    <a:bodyPr/>
                    <a:lstStyle/>
                    <a:p>
                      <a:r>
                        <a:rPr lang="en-US" sz="2000"/>
                        <a:t>52%</a:t>
                      </a:r>
                      <a:endParaRPr lang="en-GB" sz="2000"/>
                    </a:p>
                  </a:txBody>
                  <a:tcPr>
                    <a:solidFill>
                      <a:schemeClr val="accent4">
                        <a:lumMod val="75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2">
                        <a:lumMod val="20000"/>
                        <a:lumOff val="80000"/>
                      </a:schemeClr>
                    </a:solidFill>
                  </a:tcPr>
                </a:tc>
                <a:tc>
                  <a:txBody>
                    <a:bodyPr/>
                    <a:lstStyle/>
                    <a:p>
                      <a:r>
                        <a:rPr lang="en-US" sz="2000"/>
                        <a:t>Shops</a:t>
                      </a:r>
                      <a:endParaRPr lang="en-GB" sz="2000"/>
                    </a:p>
                  </a:txBody>
                  <a:tcPr>
                    <a:solidFill>
                      <a:schemeClr val="accent2">
                        <a:lumMod val="20000"/>
                        <a:lumOff val="80000"/>
                      </a:schemeClr>
                    </a:solidFill>
                  </a:tcPr>
                </a:tc>
                <a:tc>
                  <a:txBody>
                    <a:bodyPr/>
                    <a:lstStyle/>
                    <a:p>
                      <a:r>
                        <a:rPr lang="en-US" sz="2000"/>
                        <a:t>Online</a:t>
                      </a:r>
                      <a:endParaRPr lang="en-GB" sz="2000"/>
                    </a:p>
                  </a:txBody>
                  <a:tcPr>
                    <a:solidFill>
                      <a:schemeClr val="accent2">
                        <a:lumMod val="20000"/>
                        <a:lumOff val="80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2000"/>
                        <a:t>34%</a:t>
                      </a:r>
                      <a:endParaRPr lang="en-GB" sz="2000"/>
                    </a:p>
                  </a:txBody>
                  <a:tcPr>
                    <a:solidFill>
                      <a:schemeClr val="accent4">
                        <a:lumMod val="75000"/>
                      </a:schemeClr>
                    </a:solidFill>
                  </a:tcPr>
                </a:tc>
                <a:tc>
                  <a:txBody>
                    <a:bodyPr/>
                    <a:lstStyle/>
                    <a:p>
                      <a:r>
                        <a:rPr lang="en-US" sz="2000"/>
                        <a:t>14%</a:t>
                      </a:r>
                      <a:endParaRPr lang="en-GB" sz="2000"/>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3778249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3371141780"/>
              </p:ext>
            </p:extLst>
          </p:nvPr>
        </p:nvGraphicFramePr>
        <p:xfrm>
          <a:off x="239449" y="2416417"/>
          <a:ext cx="11747877" cy="413758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solidFill>
                      <a:schemeClr val="accent4">
                        <a:lumMod val="75000"/>
                      </a:schemeClr>
                    </a:solidFill>
                  </a:tcPr>
                </a:tc>
                <a:tc>
                  <a:txBody>
                    <a:bodyPr/>
                    <a:lstStyle/>
                    <a:p>
                      <a:r>
                        <a:rPr lang="en-US" sz="2000"/>
                        <a:t>38%</a:t>
                      </a:r>
                      <a:endParaRPr lang="en-GB" sz="2000"/>
                    </a:p>
                  </a:txBody>
                  <a:tcPr>
                    <a:solidFill>
                      <a:schemeClr val="accent4">
                        <a:lumMod val="75000"/>
                      </a:schemeClr>
                    </a:solidFill>
                  </a:tcPr>
                </a:tc>
                <a:tc>
                  <a:txBody>
                    <a:bodyPr/>
                    <a:lstStyle/>
                    <a:p>
                      <a:r>
                        <a:rPr lang="en-US" sz="5400" b="1"/>
                        <a:t>18%</a:t>
                      </a:r>
                      <a:endParaRPr lang="en-GB" sz="5400" b="1"/>
                    </a:p>
                  </a:txBody>
                  <a:tcPr>
                    <a:solidFill>
                      <a:schemeClr val="accent4">
                        <a:lumMod val="75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75000"/>
                      </a:schemeClr>
                    </a:solidFill>
                  </a:tcPr>
                </a:tc>
                <a:tc>
                  <a:txBody>
                    <a:bodyPr/>
                    <a:lstStyle/>
                    <a:p>
                      <a:r>
                        <a:rPr lang="en-US" sz="5400" b="1"/>
                        <a:t>72%</a:t>
                      </a:r>
                      <a:endParaRPr lang="en-GB" sz="5400" b="1"/>
                    </a:p>
                  </a:txBody>
                  <a:tcPr>
                    <a:solidFill>
                      <a:schemeClr val="accent4">
                        <a:lumMod val="75000"/>
                      </a:schemeClr>
                    </a:solidFill>
                  </a:tcPr>
                </a:tc>
                <a:tc>
                  <a:txBody>
                    <a:bodyPr/>
                    <a:lstStyle/>
                    <a:p>
                      <a:r>
                        <a:rPr lang="en-US" sz="2000"/>
                        <a:t>52%</a:t>
                      </a:r>
                      <a:endParaRPr lang="en-GB" sz="2000"/>
                    </a:p>
                  </a:txBody>
                  <a:tcPr>
                    <a:solidFill>
                      <a:schemeClr val="accent4">
                        <a:lumMod val="75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2">
                        <a:lumMod val="20000"/>
                        <a:lumOff val="80000"/>
                      </a:schemeClr>
                    </a:solidFill>
                  </a:tcPr>
                </a:tc>
                <a:tc>
                  <a:txBody>
                    <a:bodyPr/>
                    <a:lstStyle/>
                    <a:p>
                      <a:r>
                        <a:rPr lang="en-US" sz="4000" b="1"/>
                        <a:t>Shops</a:t>
                      </a:r>
                      <a:endParaRPr lang="en-GB" sz="4000" b="1"/>
                    </a:p>
                  </a:txBody>
                  <a:tcPr>
                    <a:solidFill>
                      <a:schemeClr val="accent2">
                        <a:lumMod val="20000"/>
                        <a:lumOff val="80000"/>
                      </a:schemeClr>
                    </a:solidFill>
                  </a:tcPr>
                </a:tc>
                <a:tc>
                  <a:txBody>
                    <a:bodyPr/>
                    <a:lstStyle/>
                    <a:p>
                      <a:r>
                        <a:rPr lang="en-US" sz="2000"/>
                        <a:t>Online</a:t>
                      </a:r>
                      <a:endParaRPr lang="en-GB" sz="2000"/>
                    </a:p>
                  </a:txBody>
                  <a:tcPr>
                    <a:solidFill>
                      <a:schemeClr val="accent2">
                        <a:lumMod val="20000"/>
                        <a:lumOff val="80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2000"/>
                        <a:t>34%</a:t>
                      </a:r>
                      <a:endParaRPr lang="en-GB" sz="2000"/>
                    </a:p>
                  </a:txBody>
                  <a:tcPr>
                    <a:solidFill>
                      <a:schemeClr val="accent4">
                        <a:lumMod val="75000"/>
                      </a:schemeClr>
                    </a:solidFill>
                  </a:tcPr>
                </a:tc>
                <a:tc>
                  <a:txBody>
                    <a:bodyPr/>
                    <a:lstStyle/>
                    <a:p>
                      <a:r>
                        <a:rPr lang="en-US" sz="2000"/>
                        <a:t>14%</a:t>
                      </a:r>
                      <a:endParaRPr lang="en-GB" sz="2000"/>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2194918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2114588422"/>
              </p:ext>
            </p:extLst>
          </p:nvPr>
        </p:nvGraphicFramePr>
        <p:xfrm>
          <a:off x="239449" y="2416417"/>
          <a:ext cx="11747877" cy="413758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solidFill>
                      <a:schemeClr val="accent4">
                        <a:lumMod val="50000"/>
                      </a:schemeClr>
                    </a:solidFill>
                  </a:tcPr>
                </a:tc>
                <a:tc>
                  <a:txBody>
                    <a:bodyPr/>
                    <a:lstStyle/>
                    <a:p>
                      <a:r>
                        <a:rPr lang="en-US" sz="2000"/>
                        <a:t>38%</a:t>
                      </a:r>
                      <a:endParaRPr lang="en-GB" sz="2000"/>
                    </a:p>
                  </a:txBody>
                  <a:tcPr>
                    <a:solidFill>
                      <a:schemeClr val="accent4">
                        <a:lumMod val="50000"/>
                      </a:schemeClr>
                    </a:solidFill>
                  </a:tcPr>
                </a:tc>
                <a:tc>
                  <a:txBody>
                    <a:bodyPr/>
                    <a:lstStyle/>
                    <a:p>
                      <a:r>
                        <a:rPr lang="en-US" sz="5400" b="1"/>
                        <a:t>18%</a:t>
                      </a:r>
                      <a:endParaRPr lang="en-GB" sz="5400" b="1"/>
                    </a:p>
                  </a:txBody>
                  <a:tcPr>
                    <a:solidFill>
                      <a:schemeClr val="accent4">
                        <a:lumMod val="50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50000"/>
                      </a:schemeClr>
                    </a:solidFill>
                  </a:tcPr>
                </a:tc>
                <a:tc>
                  <a:txBody>
                    <a:bodyPr/>
                    <a:lstStyle/>
                    <a:p>
                      <a:r>
                        <a:rPr lang="en-US" sz="5400" b="1"/>
                        <a:t>72%</a:t>
                      </a:r>
                      <a:endParaRPr lang="en-GB" sz="5400" b="1"/>
                    </a:p>
                  </a:txBody>
                  <a:tcPr>
                    <a:solidFill>
                      <a:schemeClr val="accent4">
                        <a:lumMod val="50000"/>
                      </a:schemeClr>
                    </a:solidFill>
                  </a:tcPr>
                </a:tc>
                <a:tc>
                  <a:txBody>
                    <a:bodyPr/>
                    <a:lstStyle/>
                    <a:p>
                      <a:r>
                        <a:rPr lang="en-US" sz="2000"/>
                        <a:t>52%</a:t>
                      </a:r>
                      <a:endParaRPr lang="en-GB" sz="2000"/>
                    </a:p>
                  </a:txBody>
                  <a:tcPr>
                    <a:solidFill>
                      <a:schemeClr val="accent4">
                        <a:lumMod val="50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50000"/>
                      </a:schemeClr>
                    </a:solidFill>
                  </a:tcPr>
                </a:tc>
                <a:tc>
                  <a:txBody>
                    <a:bodyPr/>
                    <a:lstStyle/>
                    <a:p>
                      <a:r>
                        <a:rPr lang="en-US" sz="4000" b="1"/>
                        <a:t>Shops</a:t>
                      </a:r>
                      <a:endParaRPr lang="en-GB" sz="4000" b="1"/>
                    </a:p>
                  </a:txBody>
                  <a:tcPr>
                    <a:solidFill>
                      <a:schemeClr val="accent4">
                        <a:lumMod val="50000"/>
                      </a:schemeClr>
                    </a:solidFill>
                  </a:tcPr>
                </a:tc>
                <a:tc>
                  <a:txBody>
                    <a:bodyPr/>
                    <a:lstStyle/>
                    <a:p>
                      <a:r>
                        <a:rPr lang="en-US" sz="2000"/>
                        <a:t>Online</a:t>
                      </a:r>
                      <a:endParaRPr lang="en-GB" sz="2000"/>
                    </a:p>
                  </a:txBody>
                  <a:tcPr>
                    <a:solidFill>
                      <a:schemeClr val="accent4">
                        <a:lumMod val="50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1">
                        <a:lumMod val="20000"/>
                        <a:lumOff val="80000"/>
                      </a:schemeClr>
                    </a:solidFill>
                  </a:tcPr>
                </a:tc>
                <a:tc>
                  <a:txBody>
                    <a:bodyPr/>
                    <a:lstStyle/>
                    <a:p>
                      <a:r>
                        <a:rPr lang="en-US" sz="2000"/>
                        <a:t>34%</a:t>
                      </a:r>
                      <a:endParaRPr lang="en-GB" sz="2000"/>
                    </a:p>
                  </a:txBody>
                  <a:tcPr>
                    <a:solidFill>
                      <a:schemeClr val="accent1">
                        <a:lumMod val="20000"/>
                        <a:lumOff val="80000"/>
                      </a:schemeClr>
                    </a:solidFill>
                  </a:tcPr>
                </a:tc>
                <a:tc>
                  <a:txBody>
                    <a:bodyPr/>
                    <a:lstStyle/>
                    <a:p>
                      <a:r>
                        <a:rPr lang="en-US" sz="2000"/>
                        <a:t>14%</a:t>
                      </a:r>
                      <a:endParaRPr lang="en-GB" sz="2000"/>
                    </a:p>
                  </a:txBody>
                  <a:tcPr>
                    <a:solidFill>
                      <a:schemeClr val="accent1">
                        <a:lumMod val="20000"/>
                        <a:lumOff val="80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2121753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2042025150"/>
              </p:ext>
            </p:extLst>
          </p:nvPr>
        </p:nvGraphicFramePr>
        <p:xfrm>
          <a:off x="239449" y="2416417"/>
          <a:ext cx="11747877" cy="422902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solidFill>
                      <a:schemeClr val="accent4">
                        <a:lumMod val="50000"/>
                      </a:schemeClr>
                    </a:solidFill>
                  </a:tcPr>
                </a:tc>
                <a:tc>
                  <a:txBody>
                    <a:bodyPr/>
                    <a:lstStyle/>
                    <a:p>
                      <a:r>
                        <a:rPr lang="en-US" sz="2000"/>
                        <a:t>38%</a:t>
                      </a:r>
                      <a:endParaRPr lang="en-GB" sz="2000"/>
                    </a:p>
                  </a:txBody>
                  <a:tcPr>
                    <a:solidFill>
                      <a:schemeClr val="accent4">
                        <a:lumMod val="50000"/>
                      </a:schemeClr>
                    </a:solidFill>
                  </a:tcPr>
                </a:tc>
                <a:tc>
                  <a:txBody>
                    <a:bodyPr/>
                    <a:lstStyle/>
                    <a:p>
                      <a:r>
                        <a:rPr lang="en-US" sz="4000" b="1"/>
                        <a:t>18%</a:t>
                      </a:r>
                      <a:endParaRPr lang="en-GB" sz="4000" b="1"/>
                    </a:p>
                  </a:txBody>
                  <a:tcPr>
                    <a:solidFill>
                      <a:schemeClr val="accent4">
                        <a:lumMod val="50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50000"/>
                      </a:schemeClr>
                    </a:solidFill>
                  </a:tcPr>
                </a:tc>
                <a:tc>
                  <a:txBody>
                    <a:bodyPr/>
                    <a:lstStyle/>
                    <a:p>
                      <a:r>
                        <a:rPr lang="en-US" sz="4000" b="1"/>
                        <a:t>72%</a:t>
                      </a:r>
                      <a:endParaRPr lang="en-GB" sz="4000" b="1"/>
                    </a:p>
                  </a:txBody>
                  <a:tcPr>
                    <a:solidFill>
                      <a:schemeClr val="accent4">
                        <a:lumMod val="50000"/>
                      </a:schemeClr>
                    </a:solidFill>
                  </a:tcPr>
                </a:tc>
                <a:tc>
                  <a:txBody>
                    <a:bodyPr/>
                    <a:lstStyle/>
                    <a:p>
                      <a:r>
                        <a:rPr lang="en-US" sz="2000"/>
                        <a:t>52%</a:t>
                      </a:r>
                      <a:endParaRPr lang="en-GB" sz="2000"/>
                    </a:p>
                  </a:txBody>
                  <a:tcPr>
                    <a:solidFill>
                      <a:schemeClr val="accent4">
                        <a:lumMod val="50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50000"/>
                      </a:schemeClr>
                    </a:solidFill>
                  </a:tcPr>
                </a:tc>
                <a:tc>
                  <a:txBody>
                    <a:bodyPr/>
                    <a:lstStyle/>
                    <a:p>
                      <a:r>
                        <a:rPr lang="en-US" sz="2800" b="1"/>
                        <a:t>Shops</a:t>
                      </a:r>
                      <a:endParaRPr lang="en-GB" sz="2800" b="1"/>
                    </a:p>
                  </a:txBody>
                  <a:tcPr>
                    <a:solidFill>
                      <a:schemeClr val="accent4">
                        <a:lumMod val="50000"/>
                      </a:schemeClr>
                    </a:solidFill>
                  </a:tcPr>
                </a:tc>
                <a:tc>
                  <a:txBody>
                    <a:bodyPr/>
                    <a:lstStyle/>
                    <a:p>
                      <a:r>
                        <a:rPr lang="en-US" sz="2000"/>
                        <a:t>Online</a:t>
                      </a:r>
                      <a:endParaRPr lang="en-GB" sz="2000"/>
                    </a:p>
                  </a:txBody>
                  <a:tcPr>
                    <a:solidFill>
                      <a:schemeClr val="accent4">
                        <a:lumMod val="50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1">
                        <a:lumMod val="20000"/>
                        <a:lumOff val="80000"/>
                      </a:schemeClr>
                    </a:solidFill>
                  </a:tcPr>
                </a:tc>
                <a:tc>
                  <a:txBody>
                    <a:bodyPr/>
                    <a:lstStyle/>
                    <a:p>
                      <a:r>
                        <a:rPr lang="en-US" sz="2000"/>
                        <a:t>34%</a:t>
                      </a:r>
                      <a:endParaRPr lang="en-GB" sz="2000"/>
                    </a:p>
                  </a:txBody>
                  <a:tcPr>
                    <a:solidFill>
                      <a:schemeClr val="accent1">
                        <a:lumMod val="20000"/>
                        <a:lumOff val="80000"/>
                      </a:schemeClr>
                    </a:solidFill>
                  </a:tcPr>
                </a:tc>
                <a:tc>
                  <a:txBody>
                    <a:bodyPr/>
                    <a:lstStyle/>
                    <a:p>
                      <a:r>
                        <a:rPr lang="en-US" sz="4000" b="1"/>
                        <a:t>14%</a:t>
                      </a:r>
                      <a:endParaRPr lang="en-GB" sz="4000" b="1"/>
                    </a:p>
                  </a:txBody>
                  <a:tcPr>
                    <a:solidFill>
                      <a:schemeClr val="accent1">
                        <a:lumMod val="20000"/>
                        <a:lumOff val="80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4">
                        <a:lumMod val="75000"/>
                      </a:schemeClr>
                    </a:solidFill>
                  </a:tcPr>
                </a:tc>
                <a:tc>
                  <a:txBody>
                    <a:bodyPr/>
                    <a:lstStyle/>
                    <a:p>
                      <a:r>
                        <a:rPr lang="en-US" sz="2000"/>
                        <a:t>Peer pressure</a:t>
                      </a:r>
                      <a:endParaRPr lang="en-GB" sz="2000"/>
                    </a:p>
                  </a:txBody>
                  <a:tcPr>
                    <a:solidFill>
                      <a:schemeClr val="accent4">
                        <a:lumMod val="75000"/>
                      </a:schemeClr>
                    </a:solidFill>
                  </a:tcPr>
                </a:tc>
                <a:tc>
                  <a:txBody>
                    <a:bodyPr/>
                    <a:lstStyle/>
                    <a:p>
                      <a:r>
                        <a:rPr lang="en-US" sz="2000"/>
                        <a:t>Wanted to try it</a:t>
                      </a:r>
                      <a:endParaRPr lang="en-GB" sz="2000"/>
                    </a:p>
                  </a:txBody>
                  <a:tcPr>
                    <a:solidFill>
                      <a:schemeClr val="accent4">
                        <a:lumMod val="75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1194065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11F2-F3D6-F40E-99B3-CFBE3676464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97AD1E6-88E5-D0DB-B789-5F373118DF6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B789E02-31C4-3760-0093-7DE20E5770E1}"/>
              </a:ext>
            </a:extLst>
          </p:cNvPr>
          <p:cNvPicPr>
            <a:picLocks noChangeAspect="1"/>
          </p:cNvPicPr>
          <p:nvPr/>
        </p:nvPicPr>
        <p:blipFill rotWithShape="1">
          <a:blip r:embed="rId3"/>
          <a:srcRect l="11334" t="15926" r="12074" b="31111"/>
          <a:stretch/>
        </p:blipFill>
        <p:spPr>
          <a:xfrm>
            <a:off x="260350" y="200768"/>
            <a:ext cx="11671300" cy="6456464"/>
          </a:xfrm>
          <a:prstGeom prst="rect">
            <a:avLst/>
          </a:prstGeom>
        </p:spPr>
      </p:pic>
      <p:sp>
        <p:nvSpPr>
          <p:cNvPr id="6" name="Arrow: Pentagon 5">
            <a:extLst>
              <a:ext uri="{FF2B5EF4-FFF2-40B4-BE49-F238E27FC236}">
                <a16:creationId xmlns:a16="http://schemas.microsoft.com/office/drawing/2014/main" id="{D05DE9F1-DB31-747F-824A-F256EC51C5F3}"/>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7" name="Rectangle 6">
            <a:extLst>
              <a:ext uri="{FF2B5EF4-FFF2-40B4-BE49-F238E27FC236}">
                <a16:creationId xmlns:a16="http://schemas.microsoft.com/office/drawing/2014/main" id="{7B5BAAB6-C8D7-0069-B39E-3D541420A42A}"/>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0304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223877886"/>
              </p:ext>
            </p:extLst>
          </p:nvPr>
        </p:nvGraphicFramePr>
        <p:xfrm>
          <a:off x="239449" y="2416417"/>
          <a:ext cx="11747877" cy="422902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solidFill>
                      <a:schemeClr val="accent4">
                        <a:lumMod val="75000"/>
                      </a:schemeClr>
                    </a:solidFill>
                  </a:tcPr>
                </a:tc>
                <a:tc>
                  <a:txBody>
                    <a:bodyPr/>
                    <a:lstStyle/>
                    <a:p>
                      <a:r>
                        <a:rPr lang="en-US" sz="2000"/>
                        <a:t>38%</a:t>
                      </a:r>
                      <a:endParaRPr lang="en-GB" sz="2000"/>
                    </a:p>
                  </a:txBody>
                  <a:tcPr>
                    <a:solidFill>
                      <a:schemeClr val="accent4">
                        <a:lumMod val="75000"/>
                      </a:schemeClr>
                    </a:solidFill>
                  </a:tcPr>
                </a:tc>
                <a:tc>
                  <a:txBody>
                    <a:bodyPr/>
                    <a:lstStyle/>
                    <a:p>
                      <a:r>
                        <a:rPr lang="en-US" sz="4000" b="1"/>
                        <a:t>18%</a:t>
                      </a:r>
                      <a:endParaRPr lang="en-GB" sz="4000" b="1"/>
                    </a:p>
                  </a:txBody>
                  <a:tcPr>
                    <a:solidFill>
                      <a:schemeClr val="accent4">
                        <a:lumMod val="75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75000"/>
                      </a:schemeClr>
                    </a:solidFill>
                  </a:tcPr>
                </a:tc>
                <a:tc>
                  <a:txBody>
                    <a:bodyPr/>
                    <a:lstStyle/>
                    <a:p>
                      <a:r>
                        <a:rPr lang="en-US" sz="4000" b="1"/>
                        <a:t>72%</a:t>
                      </a:r>
                      <a:endParaRPr lang="en-GB" sz="4000" b="1"/>
                    </a:p>
                  </a:txBody>
                  <a:tcPr>
                    <a:solidFill>
                      <a:schemeClr val="accent4">
                        <a:lumMod val="75000"/>
                      </a:schemeClr>
                    </a:solidFill>
                  </a:tcPr>
                </a:tc>
                <a:tc>
                  <a:txBody>
                    <a:bodyPr/>
                    <a:lstStyle/>
                    <a:p>
                      <a:r>
                        <a:rPr lang="en-US" sz="2000"/>
                        <a:t>52%</a:t>
                      </a:r>
                      <a:endParaRPr lang="en-GB" sz="2000"/>
                    </a:p>
                  </a:txBody>
                  <a:tcPr>
                    <a:solidFill>
                      <a:schemeClr val="accent4">
                        <a:lumMod val="75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75000"/>
                      </a:schemeClr>
                    </a:solidFill>
                  </a:tcPr>
                </a:tc>
                <a:tc>
                  <a:txBody>
                    <a:bodyPr/>
                    <a:lstStyle/>
                    <a:p>
                      <a:r>
                        <a:rPr lang="en-US" sz="2800" b="1"/>
                        <a:t>Shops</a:t>
                      </a:r>
                      <a:endParaRPr lang="en-GB" sz="2800" b="1"/>
                    </a:p>
                  </a:txBody>
                  <a:tcPr>
                    <a:solidFill>
                      <a:schemeClr val="accent4">
                        <a:lumMod val="75000"/>
                      </a:schemeClr>
                    </a:solidFill>
                  </a:tcPr>
                </a:tc>
                <a:tc>
                  <a:txBody>
                    <a:bodyPr/>
                    <a:lstStyle/>
                    <a:p>
                      <a:r>
                        <a:rPr lang="en-US" sz="2000"/>
                        <a:t>Online</a:t>
                      </a:r>
                      <a:endParaRPr lang="en-GB" sz="2000"/>
                    </a:p>
                  </a:txBody>
                  <a:tcPr>
                    <a:solidFill>
                      <a:schemeClr val="accent4">
                        <a:lumMod val="75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2000"/>
                        <a:t>34%</a:t>
                      </a:r>
                      <a:endParaRPr lang="en-GB" sz="2000"/>
                    </a:p>
                  </a:txBody>
                  <a:tcPr>
                    <a:solidFill>
                      <a:schemeClr val="accent4">
                        <a:lumMod val="75000"/>
                      </a:schemeClr>
                    </a:solidFill>
                  </a:tcPr>
                </a:tc>
                <a:tc>
                  <a:txBody>
                    <a:bodyPr/>
                    <a:lstStyle/>
                    <a:p>
                      <a:r>
                        <a:rPr lang="en-US" sz="4000" b="1"/>
                        <a:t>14%</a:t>
                      </a:r>
                      <a:endParaRPr lang="en-GB" sz="4000" b="1"/>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1">
                        <a:lumMod val="20000"/>
                        <a:lumOff val="80000"/>
                      </a:schemeClr>
                    </a:solidFill>
                  </a:tcPr>
                </a:tc>
                <a:tc>
                  <a:txBody>
                    <a:bodyPr/>
                    <a:lstStyle/>
                    <a:p>
                      <a:r>
                        <a:rPr lang="en-US" sz="2000"/>
                        <a:t>Peer pressure</a:t>
                      </a:r>
                      <a:endParaRPr lang="en-GB" sz="2000"/>
                    </a:p>
                  </a:txBody>
                  <a:tcPr>
                    <a:solidFill>
                      <a:schemeClr val="accent1">
                        <a:lumMod val="20000"/>
                        <a:lumOff val="80000"/>
                      </a:schemeClr>
                    </a:solidFill>
                  </a:tcPr>
                </a:tc>
                <a:tc>
                  <a:txBody>
                    <a:bodyPr/>
                    <a:lstStyle/>
                    <a:p>
                      <a:r>
                        <a:rPr lang="en-US" sz="2000"/>
                        <a:t>Wanted to try it</a:t>
                      </a:r>
                      <a:endParaRPr lang="en-GB" sz="2000"/>
                    </a:p>
                  </a:txBody>
                  <a:tcPr>
                    <a:solidFill>
                      <a:schemeClr val="accent1">
                        <a:lumMod val="20000"/>
                        <a:lumOff val="80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2435081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37641123"/>
              </p:ext>
            </p:extLst>
          </p:nvPr>
        </p:nvGraphicFramePr>
        <p:xfrm>
          <a:off x="239449" y="2416417"/>
          <a:ext cx="11747877" cy="4350941"/>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1013735">
                <a:tc>
                  <a:txBody>
                    <a:bodyPr/>
                    <a:lstStyle/>
                    <a:p>
                      <a:r>
                        <a:rPr lang="en-US" sz="2000"/>
                        <a:t>1) What percentage of 11-18 year olds vape (nationally)</a:t>
                      </a:r>
                      <a:endParaRPr lang="en-GB" sz="2000"/>
                    </a:p>
                  </a:txBody>
                  <a:tcPr>
                    <a:solidFill>
                      <a:schemeClr val="accent4">
                        <a:lumMod val="75000"/>
                      </a:schemeClr>
                    </a:solidFill>
                  </a:tcPr>
                </a:tc>
                <a:tc>
                  <a:txBody>
                    <a:bodyPr/>
                    <a:lstStyle/>
                    <a:p>
                      <a:r>
                        <a:rPr lang="en-US" sz="1200"/>
                        <a:t>38%</a:t>
                      </a:r>
                      <a:endParaRPr lang="en-GB" sz="1200"/>
                    </a:p>
                  </a:txBody>
                  <a:tcPr>
                    <a:solidFill>
                      <a:schemeClr val="accent4">
                        <a:lumMod val="75000"/>
                      </a:schemeClr>
                    </a:solidFill>
                  </a:tcPr>
                </a:tc>
                <a:tc>
                  <a:txBody>
                    <a:bodyPr/>
                    <a:lstStyle/>
                    <a:p>
                      <a:r>
                        <a:rPr lang="en-US" sz="2400" b="1"/>
                        <a:t>18%</a:t>
                      </a:r>
                      <a:endParaRPr lang="en-GB" sz="2400" b="1"/>
                    </a:p>
                  </a:txBody>
                  <a:tcPr>
                    <a:solidFill>
                      <a:schemeClr val="accent4">
                        <a:lumMod val="75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4">
                        <a:lumMod val="75000"/>
                      </a:schemeClr>
                    </a:solidFill>
                  </a:tcPr>
                </a:tc>
                <a:tc>
                  <a:txBody>
                    <a:bodyPr/>
                    <a:lstStyle/>
                    <a:p>
                      <a:r>
                        <a:rPr lang="en-US" sz="2400" b="1"/>
                        <a:t>72%</a:t>
                      </a:r>
                      <a:endParaRPr lang="en-GB" sz="2400" b="1"/>
                    </a:p>
                  </a:txBody>
                  <a:tcPr>
                    <a:solidFill>
                      <a:schemeClr val="accent4">
                        <a:lumMod val="75000"/>
                      </a:schemeClr>
                    </a:solidFill>
                  </a:tcPr>
                </a:tc>
                <a:tc>
                  <a:txBody>
                    <a:bodyPr/>
                    <a:lstStyle/>
                    <a:p>
                      <a:r>
                        <a:rPr lang="en-US" sz="1200"/>
                        <a:t>52%</a:t>
                      </a:r>
                      <a:endParaRPr lang="en-GB" sz="1200"/>
                    </a:p>
                  </a:txBody>
                  <a:tcPr>
                    <a:solidFill>
                      <a:schemeClr val="accent4">
                        <a:lumMod val="75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4">
                        <a:lumMod val="75000"/>
                      </a:schemeClr>
                    </a:solidFill>
                  </a:tcPr>
                </a:tc>
                <a:tc>
                  <a:txBody>
                    <a:bodyPr/>
                    <a:lstStyle/>
                    <a:p>
                      <a:r>
                        <a:rPr lang="en-US" sz="1600" b="1"/>
                        <a:t>Shops</a:t>
                      </a:r>
                      <a:endParaRPr lang="en-GB" sz="1600" b="1"/>
                    </a:p>
                  </a:txBody>
                  <a:tcPr>
                    <a:solidFill>
                      <a:schemeClr val="accent4">
                        <a:lumMod val="75000"/>
                      </a:schemeClr>
                    </a:solidFill>
                  </a:tcPr>
                </a:tc>
                <a:tc>
                  <a:txBody>
                    <a:bodyPr/>
                    <a:lstStyle/>
                    <a:p>
                      <a:r>
                        <a:rPr lang="en-US" sz="1200"/>
                        <a:t>Online</a:t>
                      </a:r>
                      <a:endParaRPr lang="en-GB" sz="1200"/>
                    </a:p>
                  </a:txBody>
                  <a:tcPr>
                    <a:solidFill>
                      <a:schemeClr val="accent4">
                        <a:lumMod val="75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4">
                        <a:lumMod val="75000"/>
                      </a:schemeClr>
                    </a:solidFill>
                  </a:tcPr>
                </a:tc>
                <a:tc>
                  <a:txBody>
                    <a:bodyPr/>
                    <a:lstStyle/>
                    <a:p>
                      <a:r>
                        <a:rPr lang="en-US" sz="1200"/>
                        <a:t>34%</a:t>
                      </a:r>
                      <a:endParaRPr lang="en-GB" sz="1200"/>
                    </a:p>
                  </a:txBody>
                  <a:tcPr>
                    <a:solidFill>
                      <a:schemeClr val="accent4">
                        <a:lumMod val="75000"/>
                      </a:schemeClr>
                    </a:solidFill>
                  </a:tcPr>
                </a:tc>
                <a:tc>
                  <a:txBody>
                    <a:bodyPr/>
                    <a:lstStyle/>
                    <a:p>
                      <a:r>
                        <a:rPr lang="en-US" sz="2400" b="1"/>
                        <a:t>14%</a:t>
                      </a:r>
                      <a:endParaRPr lang="en-GB" sz="2400" b="1"/>
                    </a:p>
                  </a:txBody>
                  <a:tcPr>
                    <a:solidFill>
                      <a:schemeClr val="accent4">
                        <a:lumMod val="75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1">
                        <a:lumMod val="20000"/>
                        <a:lumOff val="80000"/>
                      </a:schemeClr>
                    </a:solidFill>
                  </a:tcPr>
                </a:tc>
                <a:tc>
                  <a:txBody>
                    <a:bodyPr/>
                    <a:lstStyle/>
                    <a:p>
                      <a:r>
                        <a:rPr lang="en-US" sz="2000"/>
                        <a:t>Peer pressure</a:t>
                      </a:r>
                      <a:endParaRPr lang="en-GB" sz="2000"/>
                    </a:p>
                  </a:txBody>
                  <a:tcPr>
                    <a:solidFill>
                      <a:schemeClr val="accent1">
                        <a:lumMod val="20000"/>
                        <a:lumOff val="80000"/>
                      </a:schemeClr>
                    </a:solidFill>
                  </a:tcPr>
                </a:tc>
                <a:tc>
                  <a:txBody>
                    <a:bodyPr/>
                    <a:lstStyle/>
                    <a:p>
                      <a:r>
                        <a:rPr lang="en-US" sz="3200" b="1"/>
                        <a:t>Wanted to try it</a:t>
                      </a:r>
                      <a:endParaRPr lang="en-GB" sz="3200" b="1"/>
                    </a:p>
                  </a:txBody>
                  <a:tcPr>
                    <a:solidFill>
                      <a:schemeClr val="accent1">
                        <a:lumMod val="20000"/>
                        <a:lumOff val="80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154259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7" y="150306"/>
            <a:ext cx="9953009" cy="21158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b="1">
                <a:solidFill>
                  <a:srgbClr val="1A151A"/>
                </a:solidFill>
              </a:rPr>
              <a:t>Quick Quiz - Prevalence of Vaping</a:t>
            </a:r>
          </a:p>
          <a:p>
            <a:endParaRPr lang="en-US" sz="4400" b="1">
              <a:solidFill>
                <a:srgbClr val="1A151A"/>
              </a:solidFill>
            </a:endParaRPr>
          </a:p>
          <a:p>
            <a:r>
              <a:rPr lang="en-US" sz="3200" b="1">
                <a:solidFill>
                  <a:srgbClr val="1A151A"/>
                </a:solidFill>
              </a:rPr>
              <a:t>Let’s get moving – stand up for A, sit down for B</a:t>
            </a:r>
            <a:r>
              <a:rPr lang="en-US" sz="4400" b="1">
                <a:solidFill>
                  <a:srgbClr val="1A151A"/>
                </a:solidFill>
              </a:rPr>
              <a:t>. </a:t>
            </a:r>
            <a:endParaRPr lang="en-GB" sz="4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6800" y="274738"/>
            <a:ext cx="914400" cy="914400"/>
          </a:xfrm>
          <a:prstGeom prst="rect">
            <a:avLst/>
          </a:prstGeom>
        </p:spPr>
      </p:pic>
      <p:graphicFrame>
        <p:nvGraphicFramePr>
          <p:cNvPr id="5" name="Table 4">
            <a:extLst>
              <a:ext uri="{FF2B5EF4-FFF2-40B4-BE49-F238E27FC236}">
                <a16:creationId xmlns:a16="http://schemas.microsoft.com/office/drawing/2014/main" id="{1DD64FA3-F1A6-128E-50B7-C0F210477AF4}"/>
              </a:ext>
            </a:extLst>
          </p:cNvPr>
          <p:cNvGraphicFramePr>
            <a:graphicFrameLocks noGrp="1"/>
          </p:cNvGraphicFramePr>
          <p:nvPr>
            <p:extLst>
              <p:ext uri="{D42A27DB-BD31-4B8C-83A1-F6EECF244321}">
                <p14:modId xmlns:p14="http://schemas.microsoft.com/office/powerpoint/2010/main" val="1199798384"/>
              </p:ext>
            </p:extLst>
          </p:nvPr>
        </p:nvGraphicFramePr>
        <p:xfrm>
          <a:off x="239449" y="2416417"/>
          <a:ext cx="11747877" cy="3462247"/>
        </p:xfrm>
        <a:graphic>
          <a:graphicData uri="http://schemas.openxmlformats.org/drawingml/2006/table">
            <a:tbl>
              <a:tblPr firstRow="1" bandRow="1">
                <a:tableStyleId>{5C22544A-7EE6-4342-B048-85BDC9FD1C3A}</a:tableStyleId>
              </a:tblPr>
              <a:tblGrid>
                <a:gridCol w="7473316">
                  <a:extLst>
                    <a:ext uri="{9D8B030D-6E8A-4147-A177-3AD203B41FA5}">
                      <a16:colId xmlns:a16="http://schemas.microsoft.com/office/drawing/2014/main" val="516023544"/>
                    </a:ext>
                  </a:extLst>
                </a:gridCol>
                <a:gridCol w="2358887">
                  <a:extLst>
                    <a:ext uri="{9D8B030D-6E8A-4147-A177-3AD203B41FA5}">
                      <a16:colId xmlns:a16="http://schemas.microsoft.com/office/drawing/2014/main" val="3991503138"/>
                    </a:ext>
                  </a:extLst>
                </a:gridCol>
                <a:gridCol w="1915674">
                  <a:extLst>
                    <a:ext uri="{9D8B030D-6E8A-4147-A177-3AD203B41FA5}">
                      <a16:colId xmlns:a16="http://schemas.microsoft.com/office/drawing/2014/main" val="735344697"/>
                    </a:ext>
                  </a:extLst>
                </a:gridCol>
              </a:tblGrid>
              <a:tr h="411126">
                <a:tc>
                  <a:txBody>
                    <a:bodyPr/>
                    <a:lstStyle/>
                    <a:p>
                      <a:r>
                        <a:rPr lang="en-US" sz="2000"/>
                        <a:t>Question</a:t>
                      </a:r>
                      <a:endParaRPr lang="en-GB" sz="2000"/>
                    </a:p>
                  </a:txBody>
                  <a:tcPr/>
                </a:tc>
                <a:tc>
                  <a:txBody>
                    <a:bodyPr/>
                    <a:lstStyle/>
                    <a:p>
                      <a:r>
                        <a:rPr lang="en-US" sz="2000"/>
                        <a:t>A (stand up)</a:t>
                      </a:r>
                      <a:endParaRPr lang="en-GB" sz="2000"/>
                    </a:p>
                  </a:txBody>
                  <a:tcPr/>
                </a:tc>
                <a:tc>
                  <a:txBody>
                    <a:bodyPr/>
                    <a:lstStyle/>
                    <a:p>
                      <a:r>
                        <a:rPr lang="en-US" sz="2000"/>
                        <a:t>B (sit down)</a:t>
                      </a:r>
                      <a:endParaRPr lang="en-GB" sz="2000"/>
                    </a:p>
                  </a:txBody>
                  <a:tcPr/>
                </a:tc>
                <a:extLst>
                  <a:ext uri="{0D108BD9-81ED-4DB2-BD59-A6C34878D82A}">
                    <a16:rowId xmlns:a16="http://schemas.microsoft.com/office/drawing/2014/main" val="2625341398"/>
                  </a:ext>
                </a:extLst>
              </a:tr>
              <a:tr h="551761">
                <a:tc>
                  <a:txBody>
                    <a:bodyPr/>
                    <a:lstStyle/>
                    <a:p>
                      <a:r>
                        <a:rPr lang="en-US" sz="2000"/>
                        <a:t>1) What percentage of 11-18 year olds vape (nationally)</a:t>
                      </a:r>
                      <a:endParaRPr lang="en-GB" sz="2000"/>
                    </a:p>
                  </a:txBody>
                  <a:tcPr>
                    <a:solidFill>
                      <a:schemeClr val="accent1">
                        <a:lumMod val="20000"/>
                        <a:lumOff val="80000"/>
                      </a:schemeClr>
                    </a:solidFill>
                  </a:tcPr>
                </a:tc>
                <a:tc>
                  <a:txBody>
                    <a:bodyPr/>
                    <a:lstStyle/>
                    <a:p>
                      <a:r>
                        <a:rPr lang="en-US" sz="2000"/>
                        <a:t>38%</a:t>
                      </a:r>
                      <a:endParaRPr lang="en-GB" sz="2000"/>
                    </a:p>
                  </a:txBody>
                  <a:tcPr>
                    <a:solidFill>
                      <a:schemeClr val="accent1">
                        <a:lumMod val="20000"/>
                        <a:lumOff val="80000"/>
                      </a:schemeClr>
                    </a:solidFill>
                  </a:tcPr>
                </a:tc>
                <a:tc>
                  <a:txBody>
                    <a:bodyPr/>
                    <a:lstStyle/>
                    <a:p>
                      <a:r>
                        <a:rPr lang="en-US" sz="2000" b="1"/>
                        <a:t>18%</a:t>
                      </a:r>
                      <a:endParaRPr lang="en-GB" sz="2000" b="1"/>
                    </a:p>
                  </a:txBody>
                  <a:tcPr>
                    <a:solidFill>
                      <a:schemeClr val="accent1">
                        <a:lumMod val="20000"/>
                        <a:lumOff val="80000"/>
                      </a:schemeClr>
                    </a:solidFill>
                  </a:tcPr>
                </a:tc>
                <a:extLst>
                  <a:ext uri="{0D108BD9-81ED-4DB2-BD59-A6C34878D82A}">
                    <a16:rowId xmlns:a16="http://schemas.microsoft.com/office/drawing/2014/main" val="2852955094"/>
                  </a:ext>
                </a:extLst>
              </a:tr>
              <a:tr h="411126">
                <a:tc>
                  <a:txBody>
                    <a:bodyPr/>
                    <a:lstStyle/>
                    <a:p>
                      <a:r>
                        <a:rPr lang="en-US" sz="2000"/>
                        <a:t>2) What percentage of young people have been exposed to advertising of vaping?</a:t>
                      </a:r>
                      <a:endParaRPr lang="en-GB" sz="2000"/>
                    </a:p>
                  </a:txBody>
                  <a:tcPr>
                    <a:solidFill>
                      <a:schemeClr val="accent1">
                        <a:lumMod val="20000"/>
                        <a:lumOff val="80000"/>
                      </a:schemeClr>
                    </a:solidFill>
                  </a:tcPr>
                </a:tc>
                <a:tc>
                  <a:txBody>
                    <a:bodyPr/>
                    <a:lstStyle/>
                    <a:p>
                      <a:r>
                        <a:rPr lang="en-US" sz="2000" b="1"/>
                        <a:t>72%</a:t>
                      </a:r>
                      <a:endParaRPr lang="en-GB" sz="2000" b="1"/>
                    </a:p>
                  </a:txBody>
                  <a:tcPr>
                    <a:solidFill>
                      <a:schemeClr val="accent1">
                        <a:lumMod val="20000"/>
                        <a:lumOff val="80000"/>
                      </a:schemeClr>
                    </a:solidFill>
                  </a:tcPr>
                </a:tc>
                <a:tc>
                  <a:txBody>
                    <a:bodyPr/>
                    <a:lstStyle/>
                    <a:p>
                      <a:r>
                        <a:rPr lang="en-US" sz="2000"/>
                        <a:t>52%</a:t>
                      </a:r>
                      <a:endParaRPr lang="en-GB" sz="2000"/>
                    </a:p>
                  </a:txBody>
                  <a:tcPr>
                    <a:solidFill>
                      <a:schemeClr val="accent1">
                        <a:lumMod val="20000"/>
                        <a:lumOff val="80000"/>
                      </a:schemeClr>
                    </a:solidFill>
                  </a:tcPr>
                </a:tc>
                <a:extLst>
                  <a:ext uri="{0D108BD9-81ED-4DB2-BD59-A6C34878D82A}">
                    <a16:rowId xmlns:a16="http://schemas.microsoft.com/office/drawing/2014/main" val="3413820220"/>
                  </a:ext>
                </a:extLst>
              </a:tr>
              <a:tr h="411126">
                <a:tc>
                  <a:txBody>
                    <a:bodyPr/>
                    <a:lstStyle/>
                    <a:p>
                      <a:r>
                        <a:rPr lang="en-US" sz="2000"/>
                        <a:t>3) Where was the most common place young people were exposed to this advertising? </a:t>
                      </a:r>
                      <a:endParaRPr lang="en-GB" sz="2000"/>
                    </a:p>
                  </a:txBody>
                  <a:tcPr>
                    <a:solidFill>
                      <a:schemeClr val="accent1">
                        <a:lumMod val="20000"/>
                        <a:lumOff val="80000"/>
                      </a:schemeClr>
                    </a:solidFill>
                  </a:tcPr>
                </a:tc>
                <a:tc>
                  <a:txBody>
                    <a:bodyPr/>
                    <a:lstStyle/>
                    <a:p>
                      <a:r>
                        <a:rPr lang="en-US" sz="2000" b="1"/>
                        <a:t>Shops</a:t>
                      </a:r>
                      <a:endParaRPr lang="en-GB" sz="2000" b="1"/>
                    </a:p>
                  </a:txBody>
                  <a:tcPr>
                    <a:solidFill>
                      <a:schemeClr val="accent1">
                        <a:lumMod val="20000"/>
                        <a:lumOff val="80000"/>
                      </a:schemeClr>
                    </a:solidFill>
                  </a:tcPr>
                </a:tc>
                <a:tc>
                  <a:txBody>
                    <a:bodyPr/>
                    <a:lstStyle/>
                    <a:p>
                      <a:r>
                        <a:rPr lang="en-US" sz="2000"/>
                        <a:t>Online</a:t>
                      </a:r>
                      <a:endParaRPr lang="en-GB" sz="2000"/>
                    </a:p>
                  </a:txBody>
                  <a:tcPr>
                    <a:solidFill>
                      <a:schemeClr val="accent1">
                        <a:lumMod val="20000"/>
                        <a:lumOff val="80000"/>
                      </a:schemeClr>
                    </a:solidFill>
                  </a:tcPr>
                </a:tc>
                <a:extLst>
                  <a:ext uri="{0D108BD9-81ED-4DB2-BD59-A6C34878D82A}">
                    <a16:rowId xmlns:a16="http://schemas.microsoft.com/office/drawing/2014/main" val="3960771615"/>
                  </a:ext>
                </a:extLst>
              </a:tr>
              <a:tr h="0">
                <a:tc>
                  <a:txBody>
                    <a:bodyPr/>
                    <a:lstStyle/>
                    <a:p>
                      <a:r>
                        <a:rPr lang="en-US" sz="2000"/>
                        <a:t>4) Across the UK, how many 11-14 year olds have tried vaping? </a:t>
                      </a:r>
                      <a:endParaRPr lang="en-GB" sz="2000"/>
                    </a:p>
                  </a:txBody>
                  <a:tcPr>
                    <a:solidFill>
                      <a:schemeClr val="accent1">
                        <a:lumMod val="20000"/>
                        <a:lumOff val="80000"/>
                      </a:schemeClr>
                    </a:solidFill>
                  </a:tcPr>
                </a:tc>
                <a:tc>
                  <a:txBody>
                    <a:bodyPr/>
                    <a:lstStyle/>
                    <a:p>
                      <a:r>
                        <a:rPr lang="en-US" sz="2000"/>
                        <a:t>34%</a:t>
                      </a:r>
                      <a:endParaRPr lang="en-GB" sz="2000"/>
                    </a:p>
                  </a:txBody>
                  <a:tcPr>
                    <a:solidFill>
                      <a:schemeClr val="accent1">
                        <a:lumMod val="20000"/>
                        <a:lumOff val="80000"/>
                      </a:schemeClr>
                    </a:solidFill>
                  </a:tcPr>
                </a:tc>
                <a:tc>
                  <a:txBody>
                    <a:bodyPr/>
                    <a:lstStyle/>
                    <a:p>
                      <a:r>
                        <a:rPr lang="en-US" sz="2000" b="1"/>
                        <a:t>14%</a:t>
                      </a:r>
                      <a:endParaRPr lang="en-GB" sz="2000" b="1"/>
                    </a:p>
                  </a:txBody>
                  <a:tcPr>
                    <a:solidFill>
                      <a:schemeClr val="accent1">
                        <a:lumMod val="20000"/>
                        <a:lumOff val="80000"/>
                      </a:schemeClr>
                    </a:solidFill>
                  </a:tcPr>
                </a:tc>
                <a:extLst>
                  <a:ext uri="{0D108BD9-81ED-4DB2-BD59-A6C34878D82A}">
                    <a16:rowId xmlns:a16="http://schemas.microsoft.com/office/drawing/2014/main" val="1328217678"/>
                  </a:ext>
                </a:extLst>
              </a:tr>
              <a:tr h="411126">
                <a:tc>
                  <a:txBody>
                    <a:bodyPr/>
                    <a:lstStyle/>
                    <a:p>
                      <a:r>
                        <a:rPr lang="en-US" sz="2000"/>
                        <a:t>5) What was the most common reason why young people tried vaping? </a:t>
                      </a:r>
                      <a:endParaRPr lang="en-GB" sz="2000"/>
                    </a:p>
                  </a:txBody>
                  <a:tcPr>
                    <a:solidFill>
                      <a:schemeClr val="accent1">
                        <a:lumMod val="20000"/>
                        <a:lumOff val="80000"/>
                      </a:schemeClr>
                    </a:solidFill>
                  </a:tcPr>
                </a:tc>
                <a:tc>
                  <a:txBody>
                    <a:bodyPr/>
                    <a:lstStyle/>
                    <a:p>
                      <a:r>
                        <a:rPr lang="en-US" sz="2000"/>
                        <a:t>Peer pressure</a:t>
                      </a:r>
                      <a:endParaRPr lang="en-GB" sz="2000"/>
                    </a:p>
                  </a:txBody>
                  <a:tcPr>
                    <a:solidFill>
                      <a:schemeClr val="accent1">
                        <a:lumMod val="20000"/>
                        <a:lumOff val="80000"/>
                      </a:schemeClr>
                    </a:solidFill>
                  </a:tcPr>
                </a:tc>
                <a:tc>
                  <a:txBody>
                    <a:bodyPr/>
                    <a:lstStyle/>
                    <a:p>
                      <a:r>
                        <a:rPr lang="en-US" sz="2000" b="1"/>
                        <a:t>Wanted to try it</a:t>
                      </a:r>
                      <a:endParaRPr lang="en-GB" sz="2000" b="1"/>
                    </a:p>
                  </a:txBody>
                  <a:tcPr>
                    <a:solidFill>
                      <a:schemeClr val="accent1">
                        <a:lumMod val="20000"/>
                        <a:lumOff val="80000"/>
                      </a:schemeClr>
                    </a:solidFill>
                  </a:tcPr>
                </a:tc>
                <a:extLst>
                  <a:ext uri="{0D108BD9-81ED-4DB2-BD59-A6C34878D82A}">
                    <a16:rowId xmlns:a16="http://schemas.microsoft.com/office/drawing/2014/main" val="4196036480"/>
                  </a:ext>
                </a:extLst>
              </a:tr>
            </a:tbl>
          </a:graphicData>
        </a:graphic>
      </p:graphicFrame>
    </p:spTree>
    <p:extLst>
      <p:ext uri="{BB962C8B-B14F-4D97-AF65-F5344CB8AC3E}">
        <p14:creationId xmlns:p14="http://schemas.microsoft.com/office/powerpoint/2010/main" val="867826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8" y="150306"/>
            <a:ext cx="9010154" cy="1163265"/>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a:solidFill>
                  <a:srgbClr val="1A151A"/>
                </a:solidFill>
              </a:rPr>
              <a:t>Prevalence of Vaping</a:t>
            </a:r>
            <a:endParaRPr lang="en-GB" sz="5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1308" y="274739"/>
            <a:ext cx="914400" cy="914400"/>
          </a:xfrm>
          <a:prstGeom prst="rect">
            <a:avLst/>
          </a:prstGeom>
        </p:spPr>
      </p:pic>
      <p:sp>
        <p:nvSpPr>
          <p:cNvPr id="2" name="Rectangle 1">
            <a:extLst>
              <a:ext uri="{FF2B5EF4-FFF2-40B4-BE49-F238E27FC236}">
                <a16:creationId xmlns:a16="http://schemas.microsoft.com/office/drawing/2014/main" id="{0551CF4A-C2DD-0B15-90AC-BE0EA325C84C}"/>
              </a:ext>
            </a:extLst>
          </p:cNvPr>
          <p:cNvSpPr/>
          <p:nvPr/>
        </p:nvSpPr>
        <p:spPr>
          <a:xfrm>
            <a:off x="222218" y="1493134"/>
            <a:ext cx="3771048" cy="1469985"/>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18%</a:t>
            </a:r>
            <a:endParaRPr lang="en-GB" sz="7200" b="1"/>
          </a:p>
        </p:txBody>
      </p:sp>
      <p:sp>
        <p:nvSpPr>
          <p:cNvPr id="3" name="Rectangle 2">
            <a:extLst>
              <a:ext uri="{FF2B5EF4-FFF2-40B4-BE49-F238E27FC236}">
                <a16:creationId xmlns:a16="http://schemas.microsoft.com/office/drawing/2014/main" id="{E286073D-2F69-834D-457A-5FB0DB82BD8A}"/>
              </a:ext>
            </a:extLst>
          </p:cNvPr>
          <p:cNvSpPr/>
          <p:nvPr/>
        </p:nvSpPr>
        <p:spPr>
          <a:xfrm>
            <a:off x="4415575" y="1506537"/>
            <a:ext cx="3574278" cy="1469985"/>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72%</a:t>
            </a:r>
            <a:endParaRPr lang="en-GB" sz="7200" b="1"/>
          </a:p>
        </p:txBody>
      </p:sp>
      <p:pic>
        <p:nvPicPr>
          <p:cNvPr id="7" name="Graphic 6" descr="Group of people with solid fill">
            <a:extLst>
              <a:ext uri="{FF2B5EF4-FFF2-40B4-BE49-F238E27FC236}">
                <a16:creationId xmlns:a16="http://schemas.microsoft.com/office/drawing/2014/main" id="{DB989EB6-F88E-893F-C0AA-C83E6C0C5B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5818" y="1688779"/>
            <a:ext cx="1112294" cy="1112294"/>
          </a:xfrm>
          <a:prstGeom prst="rect">
            <a:avLst/>
          </a:prstGeom>
        </p:spPr>
      </p:pic>
      <p:pic>
        <p:nvPicPr>
          <p:cNvPr id="9" name="Graphic 8" descr="Shopping basket outline">
            <a:extLst>
              <a:ext uri="{FF2B5EF4-FFF2-40B4-BE49-F238E27FC236}">
                <a16:creationId xmlns:a16="http://schemas.microsoft.com/office/drawing/2014/main" id="{E1EE3092-D642-2A6B-B50C-04472823D8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8476" y="1509933"/>
            <a:ext cx="1291140" cy="1291140"/>
          </a:xfrm>
          <a:prstGeom prst="rect">
            <a:avLst/>
          </a:prstGeom>
        </p:spPr>
      </p:pic>
      <p:sp>
        <p:nvSpPr>
          <p:cNvPr id="11" name="Rectangle 10">
            <a:extLst>
              <a:ext uri="{FF2B5EF4-FFF2-40B4-BE49-F238E27FC236}">
                <a16:creationId xmlns:a16="http://schemas.microsoft.com/office/drawing/2014/main" id="{6683506C-F942-CC33-952B-D3877433053D}"/>
              </a:ext>
            </a:extLst>
          </p:cNvPr>
          <p:cNvSpPr/>
          <p:nvPr/>
        </p:nvSpPr>
        <p:spPr>
          <a:xfrm>
            <a:off x="8395504" y="1493134"/>
            <a:ext cx="3574278" cy="1469985"/>
          </a:xfrm>
          <a:prstGeom prst="rect">
            <a:avLst/>
          </a:prstGeom>
          <a:solidFill>
            <a:srgbClr val="4853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14%</a:t>
            </a:r>
            <a:endParaRPr lang="en-GB" sz="7200" b="1"/>
          </a:p>
        </p:txBody>
      </p:sp>
      <p:sp>
        <p:nvSpPr>
          <p:cNvPr id="12" name="TextBox 11">
            <a:extLst>
              <a:ext uri="{FF2B5EF4-FFF2-40B4-BE49-F238E27FC236}">
                <a16:creationId xmlns:a16="http://schemas.microsoft.com/office/drawing/2014/main" id="{FB55A3DD-AC36-43CC-8BA5-208765E2E403}"/>
              </a:ext>
            </a:extLst>
          </p:cNvPr>
          <p:cNvSpPr txBox="1"/>
          <p:nvPr/>
        </p:nvSpPr>
        <p:spPr>
          <a:xfrm>
            <a:off x="10376851" y="1688779"/>
            <a:ext cx="1255706" cy="1015663"/>
          </a:xfrm>
          <a:prstGeom prst="rect">
            <a:avLst/>
          </a:prstGeom>
          <a:noFill/>
        </p:spPr>
        <p:txBody>
          <a:bodyPr wrap="square" rtlCol="0">
            <a:spAutoFit/>
          </a:bodyPr>
          <a:lstStyle/>
          <a:p>
            <a:pPr algn="ctr"/>
            <a:r>
              <a:rPr lang="en-US" sz="2000" b="1">
                <a:solidFill>
                  <a:schemeClr val="bg1"/>
                </a:solidFill>
              </a:rPr>
              <a:t>11-14 years olds</a:t>
            </a:r>
            <a:endParaRPr lang="en-GB" sz="2000" b="1">
              <a:solidFill>
                <a:schemeClr val="bg1"/>
              </a:solidFill>
            </a:endParaRPr>
          </a:p>
        </p:txBody>
      </p:sp>
      <p:sp>
        <p:nvSpPr>
          <p:cNvPr id="13" name="Rectangle 12">
            <a:extLst>
              <a:ext uri="{FF2B5EF4-FFF2-40B4-BE49-F238E27FC236}">
                <a16:creationId xmlns:a16="http://schemas.microsoft.com/office/drawing/2014/main" id="{DF803F0C-74BB-656B-886A-F98196EE7327}"/>
              </a:ext>
            </a:extLst>
          </p:cNvPr>
          <p:cNvSpPr/>
          <p:nvPr/>
        </p:nvSpPr>
        <p:spPr>
          <a:xfrm>
            <a:off x="8385786" y="3159889"/>
            <a:ext cx="3574278" cy="1469985"/>
          </a:xfrm>
          <a:prstGeom prst="rect">
            <a:avLst/>
          </a:prstGeom>
          <a:solidFill>
            <a:srgbClr val="4853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28%</a:t>
            </a:r>
            <a:endParaRPr lang="en-GB" sz="7200" b="1"/>
          </a:p>
        </p:txBody>
      </p:sp>
      <p:sp>
        <p:nvSpPr>
          <p:cNvPr id="15" name="TextBox 14">
            <a:extLst>
              <a:ext uri="{FF2B5EF4-FFF2-40B4-BE49-F238E27FC236}">
                <a16:creationId xmlns:a16="http://schemas.microsoft.com/office/drawing/2014/main" id="{51EC916D-29F0-DCD6-EBA1-72F8795B2DD4}"/>
              </a:ext>
            </a:extLst>
          </p:cNvPr>
          <p:cNvSpPr txBox="1"/>
          <p:nvPr/>
        </p:nvSpPr>
        <p:spPr>
          <a:xfrm>
            <a:off x="10376851" y="3387049"/>
            <a:ext cx="1255706" cy="1015663"/>
          </a:xfrm>
          <a:prstGeom prst="rect">
            <a:avLst/>
          </a:prstGeom>
          <a:noFill/>
        </p:spPr>
        <p:txBody>
          <a:bodyPr wrap="square" rtlCol="0">
            <a:spAutoFit/>
          </a:bodyPr>
          <a:lstStyle/>
          <a:p>
            <a:pPr algn="ctr"/>
            <a:r>
              <a:rPr lang="en-US" sz="2000" b="1">
                <a:solidFill>
                  <a:schemeClr val="bg1"/>
                </a:solidFill>
              </a:rPr>
              <a:t>16-17 years olds</a:t>
            </a:r>
            <a:endParaRPr lang="en-GB" sz="2000" b="1">
              <a:solidFill>
                <a:schemeClr val="bg1"/>
              </a:solidFill>
            </a:endParaRPr>
          </a:p>
        </p:txBody>
      </p:sp>
      <p:sp>
        <p:nvSpPr>
          <p:cNvPr id="16" name="Rectangle 15">
            <a:extLst>
              <a:ext uri="{FF2B5EF4-FFF2-40B4-BE49-F238E27FC236}">
                <a16:creationId xmlns:a16="http://schemas.microsoft.com/office/drawing/2014/main" id="{EDBF0B9C-CCA1-64F6-F9A8-8673DB0491AC}"/>
              </a:ext>
            </a:extLst>
          </p:cNvPr>
          <p:cNvSpPr/>
          <p:nvPr/>
        </p:nvSpPr>
        <p:spPr>
          <a:xfrm>
            <a:off x="222218" y="3159889"/>
            <a:ext cx="7769870" cy="146998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7.2%                   5.1%</a:t>
            </a:r>
            <a:endParaRPr lang="en-GB" sz="7200" b="1"/>
          </a:p>
        </p:txBody>
      </p:sp>
      <p:pic>
        <p:nvPicPr>
          <p:cNvPr id="23" name="Graphic 22" descr="Smoking with solid fill">
            <a:extLst>
              <a:ext uri="{FF2B5EF4-FFF2-40B4-BE49-F238E27FC236}">
                <a16:creationId xmlns:a16="http://schemas.microsoft.com/office/drawing/2014/main" id="{3891BC98-3804-5A04-66E0-91661F5EA0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85518" y="2881688"/>
            <a:ext cx="1842366" cy="1842366"/>
          </a:xfrm>
          <a:prstGeom prst="rect">
            <a:avLst/>
          </a:prstGeom>
        </p:spPr>
      </p:pic>
      <p:sp>
        <p:nvSpPr>
          <p:cNvPr id="24" name="TextBox 23">
            <a:extLst>
              <a:ext uri="{FF2B5EF4-FFF2-40B4-BE49-F238E27FC236}">
                <a16:creationId xmlns:a16="http://schemas.microsoft.com/office/drawing/2014/main" id="{CEA8563E-8057-C4DB-AC03-25F878E16362}"/>
              </a:ext>
            </a:extLst>
          </p:cNvPr>
          <p:cNvSpPr txBox="1"/>
          <p:nvPr/>
        </p:nvSpPr>
        <p:spPr>
          <a:xfrm>
            <a:off x="3058011" y="3464942"/>
            <a:ext cx="1255706" cy="707886"/>
          </a:xfrm>
          <a:prstGeom prst="rect">
            <a:avLst/>
          </a:prstGeom>
          <a:noFill/>
        </p:spPr>
        <p:txBody>
          <a:bodyPr wrap="square" rtlCol="0">
            <a:spAutoFit/>
          </a:bodyPr>
          <a:lstStyle/>
          <a:p>
            <a:pPr algn="ctr"/>
            <a:r>
              <a:rPr lang="en-US" sz="4000" b="1">
                <a:solidFill>
                  <a:schemeClr val="bg1"/>
                </a:solidFill>
              </a:rPr>
              <a:t>vs</a:t>
            </a:r>
            <a:endParaRPr lang="en-GB" sz="4000" b="1">
              <a:solidFill>
                <a:schemeClr val="bg1"/>
              </a:solidFill>
            </a:endParaRPr>
          </a:p>
        </p:txBody>
      </p:sp>
      <p:sp>
        <p:nvSpPr>
          <p:cNvPr id="26" name="Rectangle 25">
            <a:extLst>
              <a:ext uri="{FF2B5EF4-FFF2-40B4-BE49-F238E27FC236}">
                <a16:creationId xmlns:a16="http://schemas.microsoft.com/office/drawing/2014/main" id="{A5CC2BC8-7538-9619-ECD9-0A814D50468E}"/>
              </a:ext>
            </a:extLst>
          </p:cNvPr>
          <p:cNvSpPr/>
          <p:nvPr/>
        </p:nvSpPr>
        <p:spPr>
          <a:xfrm>
            <a:off x="222218" y="4788761"/>
            <a:ext cx="2659482"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51%</a:t>
            </a:r>
            <a:endParaRPr lang="en-GB" sz="7200" b="1"/>
          </a:p>
        </p:txBody>
      </p:sp>
      <p:pic>
        <p:nvPicPr>
          <p:cNvPr id="28" name="Graphic 27" descr="Flask with solid fill">
            <a:extLst>
              <a:ext uri="{FF2B5EF4-FFF2-40B4-BE49-F238E27FC236}">
                <a16:creationId xmlns:a16="http://schemas.microsoft.com/office/drawing/2014/main" id="{C24CCB93-F43A-C7A8-6ED5-4191D5A95E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10812" y="4771403"/>
            <a:ext cx="1351080" cy="1351080"/>
          </a:xfrm>
          <a:prstGeom prst="rect">
            <a:avLst/>
          </a:prstGeom>
        </p:spPr>
      </p:pic>
      <p:sp>
        <p:nvSpPr>
          <p:cNvPr id="29" name="Rectangle 28">
            <a:extLst>
              <a:ext uri="{FF2B5EF4-FFF2-40B4-BE49-F238E27FC236}">
                <a16:creationId xmlns:a16="http://schemas.microsoft.com/office/drawing/2014/main" id="{BA2F7EAE-A4F1-2150-1076-F477B636D4D3}"/>
              </a:ext>
            </a:extLst>
          </p:cNvPr>
          <p:cNvSpPr/>
          <p:nvPr/>
        </p:nvSpPr>
        <p:spPr>
          <a:xfrm>
            <a:off x="3057314" y="4804669"/>
            <a:ext cx="2797282"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18%</a:t>
            </a:r>
            <a:endParaRPr lang="en-GB" sz="7200" b="1"/>
          </a:p>
        </p:txBody>
      </p:sp>
      <p:pic>
        <p:nvPicPr>
          <p:cNvPr id="31" name="Graphic 30" descr="Children with solid fill">
            <a:extLst>
              <a:ext uri="{FF2B5EF4-FFF2-40B4-BE49-F238E27FC236}">
                <a16:creationId xmlns:a16="http://schemas.microsoft.com/office/drawing/2014/main" id="{C1B6793D-5654-CE16-C7BA-F9D8F20A7D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40196" y="5194727"/>
            <a:ext cx="914400" cy="914400"/>
          </a:xfrm>
          <a:prstGeom prst="rect">
            <a:avLst/>
          </a:prstGeom>
        </p:spPr>
      </p:pic>
      <p:sp>
        <p:nvSpPr>
          <p:cNvPr id="32" name="Rectangle 31">
            <a:extLst>
              <a:ext uri="{FF2B5EF4-FFF2-40B4-BE49-F238E27FC236}">
                <a16:creationId xmlns:a16="http://schemas.microsoft.com/office/drawing/2014/main" id="{409A1049-2C54-99C8-21E9-700E50048C49}"/>
              </a:ext>
            </a:extLst>
          </p:cNvPr>
          <p:cNvSpPr/>
          <p:nvPr/>
        </p:nvSpPr>
        <p:spPr>
          <a:xfrm>
            <a:off x="6009856" y="4788761"/>
            <a:ext cx="2734255"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11%</a:t>
            </a:r>
            <a:endParaRPr lang="en-GB" sz="7200" b="1"/>
          </a:p>
        </p:txBody>
      </p:sp>
      <p:pic>
        <p:nvPicPr>
          <p:cNvPr id="34" name="Graphic 33" descr="Cherries with solid fill">
            <a:extLst>
              <a:ext uri="{FF2B5EF4-FFF2-40B4-BE49-F238E27FC236}">
                <a16:creationId xmlns:a16="http://schemas.microsoft.com/office/drawing/2014/main" id="{A8DD9E5F-42BA-98FC-E675-5B7EF336D90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29711" y="5082461"/>
            <a:ext cx="914400" cy="914400"/>
          </a:xfrm>
          <a:prstGeom prst="rect">
            <a:avLst/>
          </a:prstGeom>
        </p:spPr>
      </p:pic>
      <p:sp>
        <p:nvSpPr>
          <p:cNvPr id="35" name="Rectangle 34">
            <a:extLst>
              <a:ext uri="{FF2B5EF4-FFF2-40B4-BE49-F238E27FC236}">
                <a16:creationId xmlns:a16="http://schemas.microsoft.com/office/drawing/2014/main" id="{14803D82-567D-7C13-5F5B-E41CC11692DA}"/>
              </a:ext>
            </a:extLst>
          </p:cNvPr>
          <p:cNvSpPr/>
          <p:nvPr/>
        </p:nvSpPr>
        <p:spPr>
          <a:xfrm>
            <a:off x="8875928" y="4778362"/>
            <a:ext cx="3084136"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10%</a:t>
            </a:r>
            <a:endParaRPr lang="en-GB" sz="7200" b="1"/>
          </a:p>
        </p:txBody>
      </p:sp>
      <p:pic>
        <p:nvPicPr>
          <p:cNvPr id="37" name="Graphic 36" descr="Left Brain with solid fill">
            <a:extLst>
              <a:ext uri="{FF2B5EF4-FFF2-40B4-BE49-F238E27FC236}">
                <a16:creationId xmlns:a16="http://schemas.microsoft.com/office/drawing/2014/main" id="{F87A969A-8A73-3025-ED66-DB36DF705A7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860761" y="5104028"/>
            <a:ext cx="914400" cy="914400"/>
          </a:xfrm>
          <a:prstGeom prst="rect">
            <a:avLst/>
          </a:prstGeom>
        </p:spPr>
      </p:pic>
    </p:spTree>
    <p:extLst>
      <p:ext uri="{BB962C8B-B14F-4D97-AF65-F5344CB8AC3E}">
        <p14:creationId xmlns:p14="http://schemas.microsoft.com/office/powerpoint/2010/main" val="2801759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8" name="Rectangle 17">
            <a:extLst>
              <a:ext uri="{FF2B5EF4-FFF2-40B4-BE49-F238E27FC236}">
                <a16:creationId xmlns:a16="http://schemas.microsoft.com/office/drawing/2014/main" id="{FA40BDAB-4BF3-8525-A18D-F9650897ED70}"/>
              </a:ext>
            </a:extLst>
          </p:cNvPr>
          <p:cNvSpPr/>
          <p:nvPr/>
        </p:nvSpPr>
        <p:spPr>
          <a:xfrm>
            <a:off x="222218" y="150306"/>
            <a:ext cx="9010154" cy="1163265"/>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a:solidFill>
                  <a:srgbClr val="1A151A"/>
                </a:solidFill>
              </a:rPr>
              <a:t>Prevalence of Vaping</a:t>
            </a:r>
            <a:endParaRPr lang="en-GB" sz="5400" b="1">
              <a:solidFill>
                <a:srgbClr val="1A151A"/>
              </a:solidFill>
            </a:endParaRPr>
          </a:p>
        </p:txBody>
      </p:sp>
      <p:pic>
        <p:nvPicPr>
          <p:cNvPr id="20" name="Graphic 19" descr="Group of people with solid fill">
            <a:extLst>
              <a:ext uri="{FF2B5EF4-FFF2-40B4-BE49-F238E27FC236}">
                <a16:creationId xmlns:a16="http://schemas.microsoft.com/office/drawing/2014/main" id="{C3B5B009-BFDE-86B8-63AD-0CE33CE506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1308" y="274739"/>
            <a:ext cx="914400" cy="914400"/>
          </a:xfrm>
          <a:prstGeom prst="rect">
            <a:avLst/>
          </a:prstGeom>
        </p:spPr>
      </p:pic>
      <p:sp>
        <p:nvSpPr>
          <p:cNvPr id="2" name="Rectangle 1">
            <a:extLst>
              <a:ext uri="{FF2B5EF4-FFF2-40B4-BE49-F238E27FC236}">
                <a16:creationId xmlns:a16="http://schemas.microsoft.com/office/drawing/2014/main" id="{0551CF4A-C2DD-0B15-90AC-BE0EA325C84C}"/>
              </a:ext>
            </a:extLst>
          </p:cNvPr>
          <p:cNvSpPr/>
          <p:nvPr/>
        </p:nvSpPr>
        <p:spPr>
          <a:xfrm>
            <a:off x="222218" y="1493134"/>
            <a:ext cx="3771048" cy="1469985"/>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18%</a:t>
            </a:r>
            <a:endParaRPr lang="en-GB" sz="7200" b="1"/>
          </a:p>
        </p:txBody>
      </p:sp>
      <p:sp>
        <p:nvSpPr>
          <p:cNvPr id="3" name="Rectangle 2">
            <a:extLst>
              <a:ext uri="{FF2B5EF4-FFF2-40B4-BE49-F238E27FC236}">
                <a16:creationId xmlns:a16="http://schemas.microsoft.com/office/drawing/2014/main" id="{E286073D-2F69-834D-457A-5FB0DB82BD8A}"/>
              </a:ext>
            </a:extLst>
          </p:cNvPr>
          <p:cNvSpPr/>
          <p:nvPr/>
        </p:nvSpPr>
        <p:spPr>
          <a:xfrm>
            <a:off x="4415575" y="1506537"/>
            <a:ext cx="3574278" cy="1469985"/>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72%</a:t>
            </a:r>
            <a:endParaRPr lang="en-GB" sz="7200" b="1"/>
          </a:p>
        </p:txBody>
      </p:sp>
      <p:pic>
        <p:nvPicPr>
          <p:cNvPr id="7" name="Graphic 6" descr="Group of people with solid fill">
            <a:extLst>
              <a:ext uri="{FF2B5EF4-FFF2-40B4-BE49-F238E27FC236}">
                <a16:creationId xmlns:a16="http://schemas.microsoft.com/office/drawing/2014/main" id="{DB989EB6-F88E-893F-C0AA-C83E6C0C5B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5818" y="1688779"/>
            <a:ext cx="1112294" cy="1112294"/>
          </a:xfrm>
          <a:prstGeom prst="rect">
            <a:avLst/>
          </a:prstGeom>
        </p:spPr>
      </p:pic>
      <p:pic>
        <p:nvPicPr>
          <p:cNvPr id="9" name="Graphic 8" descr="Shopping basket outline">
            <a:extLst>
              <a:ext uri="{FF2B5EF4-FFF2-40B4-BE49-F238E27FC236}">
                <a16:creationId xmlns:a16="http://schemas.microsoft.com/office/drawing/2014/main" id="{E1EE3092-D642-2A6B-B50C-04472823D8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18476" y="1509933"/>
            <a:ext cx="1291140" cy="1291140"/>
          </a:xfrm>
          <a:prstGeom prst="rect">
            <a:avLst/>
          </a:prstGeom>
        </p:spPr>
      </p:pic>
      <p:sp>
        <p:nvSpPr>
          <p:cNvPr id="11" name="Rectangle 10">
            <a:extLst>
              <a:ext uri="{FF2B5EF4-FFF2-40B4-BE49-F238E27FC236}">
                <a16:creationId xmlns:a16="http://schemas.microsoft.com/office/drawing/2014/main" id="{6683506C-F942-CC33-952B-D3877433053D}"/>
              </a:ext>
            </a:extLst>
          </p:cNvPr>
          <p:cNvSpPr/>
          <p:nvPr/>
        </p:nvSpPr>
        <p:spPr>
          <a:xfrm>
            <a:off x="8395504" y="1493134"/>
            <a:ext cx="3574278" cy="1469985"/>
          </a:xfrm>
          <a:prstGeom prst="rect">
            <a:avLst/>
          </a:prstGeom>
          <a:solidFill>
            <a:srgbClr val="4853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14%</a:t>
            </a:r>
            <a:endParaRPr lang="en-GB" sz="7200" b="1"/>
          </a:p>
        </p:txBody>
      </p:sp>
      <p:sp>
        <p:nvSpPr>
          <p:cNvPr id="12" name="TextBox 11">
            <a:extLst>
              <a:ext uri="{FF2B5EF4-FFF2-40B4-BE49-F238E27FC236}">
                <a16:creationId xmlns:a16="http://schemas.microsoft.com/office/drawing/2014/main" id="{FB55A3DD-AC36-43CC-8BA5-208765E2E403}"/>
              </a:ext>
            </a:extLst>
          </p:cNvPr>
          <p:cNvSpPr txBox="1"/>
          <p:nvPr/>
        </p:nvSpPr>
        <p:spPr>
          <a:xfrm>
            <a:off x="10376851" y="1688779"/>
            <a:ext cx="1255706" cy="1015663"/>
          </a:xfrm>
          <a:prstGeom prst="rect">
            <a:avLst/>
          </a:prstGeom>
          <a:noFill/>
        </p:spPr>
        <p:txBody>
          <a:bodyPr wrap="square" rtlCol="0">
            <a:spAutoFit/>
          </a:bodyPr>
          <a:lstStyle/>
          <a:p>
            <a:pPr algn="ctr"/>
            <a:r>
              <a:rPr lang="en-US" sz="2000" b="1">
                <a:solidFill>
                  <a:schemeClr val="bg1"/>
                </a:solidFill>
              </a:rPr>
              <a:t>11-14 years olds</a:t>
            </a:r>
            <a:endParaRPr lang="en-GB" sz="2000" b="1">
              <a:solidFill>
                <a:schemeClr val="bg1"/>
              </a:solidFill>
            </a:endParaRPr>
          </a:p>
        </p:txBody>
      </p:sp>
      <p:sp>
        <p:nvSpPr>
          <p:cNvPr id="13" name="Rectangle 12">
            <a:extLst>
              <a:ext uri="{FF2B5EF4-FFF2-40B4-BE49-F238E27FC236}">
                <a16:creationId xmlns:a16="http://schemas.microsoft.com/office/drawing/2014/main" id="{DF803F0C-74BB-656B-886A-F98196EE7327}"/>
              </a:ext>
            </a:extLst>
          </p:cNvPr>
          <p:cNvSpPr/>
          <p:nvPr/>
        </p:nvSpPr>
        <p:spPr>
          <a:xfrm>
            <a:off x="8385786" y="3159889"/>
            <a:ext cx="3574278" cy="1469985"/>
          </a:xfrm>
          <a:prstGeom prst="rect">
            <a:avLst/>
          </a:prstGeom>
          <a:solidFill>
            <a:srgbClr val="4853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28%</a:t>
            </a:r>
            <a:endParaRPr lang="en-GB" sz="7200" b="1"/>
          </a:p>
        </p:txBody>
      </p:sp>
      <p:sp>
        <p:nvSpPr>
          <p:cNvPr id="15" name="TextBox 14">
            <a:extLst>
              <a:ext uri="{FF2B5EF4-FFF2-40B4-BE49-F238E27FC236}">
                <a16:creationId xmlns:a16="http://schemas.microsoft.com/office/drawing/2014/main" id="{51EC916D-29F0-DCD6-EBA1-72F8795B2DD4}"/>
              </a:ext>
            </a:extLst>
          </p:cNvPr>
          <p:cNvSpPr txBox="1"/>
          <p:nvPr/>
        </p:nvSpPr>
        <p:spPr>
          <a:xfrm>
            <a:off x="10376851" y="3387049"/>
            <a:ext cx="1255706" cy="1015663"/>
          </a:xfrm>
          <a:prstGeom prst="rect">
            <a:avLst/>
          </a:prstGeom>
          <a:noFill/>
        </p:spPr>
        <p:txBody>
          <a:bodyPr wrap="square" rtlCol="0">
            <a:spAutoFit/>
          </a:bodyPr>
          <a:lstStyle/>
          <a:p>
            <a:pPr algn="ctr"/>
            <a:r>
              <a:rPr lang="en-US" sz="2000" b="1">
                <a:solidFill>
                  <a:schemeClr val="bg1"/>
                </a:solidFill>
              </a:rPr>
              <a:t>16-17 years olds</a:t>
            </a:r>
            <a:endParaRPr lang="en-GB" sz="2000" b="1">
              <a:solidFill>
                <a:schemeClr val="bg1"/>
              </a:solidFill>
            </a:endParaRPr>
          </a:p>
        </p:txBody>
      </p:sp>
      <p:sp>
        <p:nvSpPr>
          <p:cNvPr id="16" name="Rectangle 15">
            <a:extLst>
              <a:ext uri="{FF2B5EF4-FFF2-40B4-BE49-F238E27FC236}">
                <a16:creationId xmlns:a16="http://schemas.microsoft.com/office/drawing/2014/main" id="{EDBF0B9C-CCA1-64F6-F9A8-8673DB0491AC}"/>
              </a:ext>
            </a:extLst>
          </p:cNvPr>
          <p:cNvSpPr/>
          <p:nvPr/>
        </p:nvSpPr>
        <p:spPr>
          <a:xfrm>
            <a:off x="222218" y="3159889"/>
            <a:ext cx="7769870" cy="1469985"/>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7.2%                   5.1%</a:t>
            </a:r>
            <a:endParaRPr lang="en-GB" sz="7200" b="1"/>
          </a:p>
        </p:txBody>
      </p:sp>
      <p:pic>
        <p:nvPicPr>
          <p:cNvPr id="23" name="Graphic 22" descr="Smoking with solid fill">
            <a:extLst>
              <a:ext uri="{FF2B5EF4-FFF2-40B4-BE49-F238E27FC236}">
                <a16:creationId xmlns:a16="http://schemas.microsoft.com/office/drawing/2014/main" id="{3891BC98-3804-5A04-66E0-91661F5EA01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85518" y="2881688"/>
            <a:ext cx="1842366" cy="1842366"/>
          </a:xfrm>
          <a:prstGeom prst="rect">
            <a:avLst/>
          </a:prstGeom>
        </p:spPr>
      </p:pic>
      <p:sp>
        <p:nvSpPr>
          <p:cNvPr id="24" name="TextBox 23">
            <a:extLst>
              <a:ext uri="{FF2B5EF4-FFF2-40B4-BE49-F238E27FC236}">
                <a16:creationId xmlns:a16="http://schemas.microsoft.com/office/drawing/2014/main" id="{CEA8563E-8057-C4DB-AC03-25F878E16362}"/>
              </a:ext>
            </a:extLst>
          </p:cNvPr>
          <p:cNvSpPr txBox="1"/>
          <p:nvPr/>
        </p:nvSpPr>
        <p:spPr>
          <a:xfrm>
            <a:off x="3058011" y="3464942"/>
            <a:ext cx="1255706" cy="707886"/>
          </a:xfrm>
          <a:prstGeom prst="rect">
            <a:avLst/>
          </a:prstGeom>
          <a:noFill/>
        </p:spPr>
        <p:txBody>
          <a:bodyPr wrap="square" rtlCol="0">
            <a:spAutoFit/>
          </a:bodyPr>
          <a:lstStyle/>
          <a:p>
            <a:pPr algn="ctr"/>
            <a:r>
              <a:rPr lang="en-US" sz="4000" b="1">
                <a:solidFill>
                  <a:schemeClr val="bg1"/>
                </a:solidFill>
              </a:rPr>
              <a:t>vs</a:t>
            </a:r>
            <a:endParaRPr lang="en-GB" sz="4000" b="1">
              <a:solidFill>
                <a:schemeClr val="bg1"/>
              </a:solidFill>
            </a:endParaRPr>
          </a:p>
        </p:txBody>
      </p:sp>
      <p:sp>
        <p:nvSpPr>
          <p:cNvPr id="26" name="Rectangle 25">
            <a:extLst>
              <a:ext uri="{FF2B5EF4-FFF2-40B4-BE49-F238E27FC236}">
                <a16:creationId xmlns:a16="http://schemas.microsoft.com/office/drawing/2014/main" id="{A5CC2BC8-7538-9619-ECD9-0A814D50468E}"/>
              </a:ext>
            </a:extLst>
          </p:cNvPr>
          <p:cNvSpPr/>
          <p:nvPr/>
        </p:nvSpPr>
        <p:spPr>
          <a:xfrm>
            <a:off x="222218" y="4788761"/>
            <a:ext cx="2659482"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51%</a:t>
            </a:r>
            <a:endParaRPr lang="en-GB" sz="7200" b="1"/>
          </a:p>
        </p:txBody>
      </p:sp>
      <p:pic>
        <p:nvPicPr>
          <p:cNvPr id="28" name="Graphic 27" descr="Flask with solid fill">
            <a:extLst>
              <a:ext uri="{FF2B5EF4-FFF2-40B4-BE49-F238E27FC236}">
                <a16:creationId xmlns:a16="http://schemas.microsoft.com/office/drawing/2014/main" id="{C24CCB93-F43A-C7A8-6ED5-4191D5A95E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10812" y="4771403"/>
            <a:ext cx="1351080" cy="1351080"/>
          </a:xfrm>
          <a:prstGeom prst="rect">
            <a:avLst/>
          </a:prstGeom>
        </p:spPr>
      </p:pic>
      <p:sp>
        <p:nvSpPr>
          <p:cNvPr id="29" name="Rectangle 28">
            <a:extLst>
              <a:ext uri="{FF2B5EF4-FFF2-40B4-BE49-F238E27FC236}">
                <a16:creationId xmlns:a16="http://schemas.microsoft.com/office/drawing/2014/main" id="{BA2F7EAE-A4F1-2150-1076-F477B636D4D3}"/>
              </a:ext>
            </a:extLst>
          </p:cNvPr>
          <p:cNvSpPr/>
          <p:nvPr/>
        </p:nvSpPr>
        <p:spPr>
          <a:xfrm>
            <a:off x="3057314" y="4804669"/>
            <a:ext cx="2797282"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18%</a:t>
            </a:r>
            <a:endParaRPr lang="en-GB" sz="7200" b="1"/>
          </a:p>
        </p:txBody>
      </p:sp>
      <p:pic>
        <p:nvPicPr>
          <p:cNvPr id="31" name="Graphic 30" descr="Children with solid fill">
            <a:extLst>
              <a:ext uri="{FF2B5EF4-FFF2-40B4-BE49-F238E27FC236}">
                <a16:creationId xmlns:a16="http://schemas.microsoft.com/office/drawing/2014/main" id="{C1B6793D-5654-CE16-C7BA-F9D8F20A7D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40196" y="5194727"/>
            <a:ext cx="914400" cy="914400"/>
          </a:xfrm>
          <a:prstGeom prst="rect">
            <a:avLst/>
          </a:prstGeom>
        </p:spPr>
      </p:pic>
      <p:sp>
        <p:nvSpPr>
          <p:cNvPr id="32" name="Rectangle 31">
            <a:extLst>
              <a:ext uri="{FF2B5EF4-FFF2-40B4-BE49-F238E27FC236}">
                <a16:creationId xmlns:a16="http://schemas.microsoft.com/office/drawing/2014/main" id="{409A1049-2C54-99C8-21E9-700E50048C49}"/>
              </a:ext>
            </a:extLst>
          </p:cNvPr>
          <p:cNvSpPr/>
          <p:nvPr/>
        </p:nvSpPr>
        <p:spPr>
          <a:xfrm>
            <a:off x="6009856" y="4788761"/>
            <a:ext cx="2734255"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11%</a:t>
            </a:r>
            <a:endParaRPr lang="en-GB" sz="7200" b="1"/>
          </a:p>
        </p:txBody>
      </p:sp>
      <p:pic>
        <p:nvPicPr>
          <p:cNvPr id="34" name="Graphic 33" descr="Cherries with solid fill">
            <a:extLst>
              <a:ext uri="{FF2B5EF4-FFF2-40B4-BE49-F238E27FC236}">
                <a16:creationId xmlns:a16="http://schemas.microsoft.com/office/drawing/2014/main" id="{A8DD9E5F-42BA-98FC-E675-5B7EF336D90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29711" y="5082461"/>
            <a:ext cx="914400" cy="914400"/>
          </a:xfrm>
          <a:prstGeom prst="rect">
            <a:avLst/>
          </a:prstGeom>
        </p:spPr>
      </p:pic>
      <p:sp>
        <p:nvSpPr>
          <p:cNvPr id="35" name="Rectangle 34">
            <a:extLst>
              <a:ext uri="{FF2B5EF4-FFF2-40B4-BE49-F238E27FC236}">
                <a16:creationId xmlns:a16="http://schemas.microsoft.com/office/drawing/2014/main" id="{14803D82-567D-7C13-5F5B-E41CC11692DA}"/>
              </a:ext>
            </a:extLst>
          </p:cNvPr>
          <p:cNvSpPr/>
          <p:nvPr/>
        </p:nvSpPr>
        <p:spPr>
          <a:xfrm>
            <a:off x="8875928" y="4778362"/>
            <a:ext cx="3084136" cy="1469985"/>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10%</a:t>
            </a:r>
            <a:endParaRPr lang="en-GB" sz="7200" b="1"/>
          </a:p>
        </p:txBody>
      </p:sp>
      <p:pic>
        <p:nvPicPr>
          <p:cNvPr id="37" name="Graphic 36" descr="Left Brain with solid fill">
            <a:extLst>
              <a:ext uri="{FF2B5EF4-FFF2-40B4-BE49-F238E27FC236}">
                <a16:creationId xmlns:a16="http://schemas.microsoft.com/office/drawing/2014/main" id="{F87A969A-8A73-3025-ED66-DB36DF705A7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860761" y="5104028"/>
            <a:ext cx="914400" cy="914400"/>
          </a:xfrm>
          <a:prstGeom prst="rect">
            <a:avLst/>
          </a:prstGeom>
        </p:spPr>
      </p:pic>
      <p:sp>
        <p:nvSpPr>
          <p:cNvPr id="5" name="Rectangle: Rounded Corners 4">
            <a:extLst>
              <a:ext uri="{FF2B5EF4-FFF2-40B4-BE49-F238E27FC236}">
                <a16:creationId xmlns:a16="http://schemas.microsoft.com/office/drawing/2014/main" id="{60E07457-63E3-C35C-121F-1C8A7D3EA717}"/>
              </a:ext>
            </a:extLst>
          </p:cNvPr>
          <p:cNvSpPr/>
          <p:nvPr/>
        </p:nvSpPr>
        <p:spPr>
          <a:xfrm rot="20508680">
            <a:off x="26694" y="1275647"/>
            <a:ext cx="12352041" cy="43785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i="1"/>
              <a:t>Discussion Point:</a:t>
            </a:r>
          </a:p>
          <a:p>
            <a:pPr algn="ctr"/>
            <a:r>
              <a:rPr lang="en-US" sz="8800" b="1" i="1"/>
              <a:t> Any surprises? </a:t>
            </a:r>
            <a:endParaRPr lang="en-GB" sz="8800" b="1" i="1"/>
          </a:p>
        </p:txBody>
      </p:sp>
    </p:spTree>
    <p:extLst>
      <p:ext uri="{BB962C8B-B14F-4D97-AF65-F5344CB8AC3E}">
        <p14:creationId xmlns:p14="http://schemas.microsoft.com/office/powerpoint/2010/main" val="437866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469312" y="263909"/>
            <a:ext cx="1245432" cy="936057"/>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Rectangle 2">
            <a:extLst>
              <a:ext uri="{FF2B5EF4-FFF2-40B4-BE49-F238E27FC236}">
                <a16:creationId xmlns:a16="http://schemas.microsoft.com/office/drawing/2014/main" id="{8F1E7C5D-3D67-5044-6B75-C17922B86793}"/>
              </a:ext>
            </a:extLst>
          </p:cNvPr>
          <p:cNvSpPr/>
          <p:nvPr/>
        </p:nvSpPr>
        <p:spPr>
          <a:xfrm>
            <a:off x="222218" y="150306"/>
            <a:ext cx="6602652" cy="1163265"/>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a:solidFill>
                  <a:srgbClr val="1A151A"/>
                </a:solidFill>
              </a:rPr>
              <a:t>Laws around Vaping</a:t>
            </a:r>
            <a:endParaRPr lang="en-GB" sz="5400" b="1">
              <a:solidFill>
                <a:srgbClr val="1A151A"/>
              </a:solidFill>
            </a:endParaRPr>
          </a:p>
        </p:txBody>
      </p:sp>
      <p:sp>
        <p:nvSpPr>
          <p:cNvPr id="8" name="Rectangle 7">
            <a:extLst>
              <a:ext uri="{FF2B5EF4-FFF2-40B4-BE49-F238E27FC236}">
                <a16:creationId xmlns:a16="http://schemas.microsoft.com/office/drawing/2014/main" id="{B29ECE51-FE7E-44D7-C0BA-7946EABFC2EA}"/>
              </a:ext>
            </a:extLst>
          </p:cNvPr>
          <p:cNvSpPr/>
          <p:nvPr/>
        </p:nvSpPr>
        <p:spPr>
          <a:xfrm>
            <a:off x="118747" y="3010337"/>
            <a:ext cx="6602652" cy="36973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One of our British Values is the </a:t>
            </a:r>
          </a:p>
          <a:p>
            <a:pPr algn="ctr"/>
            <a:r>
              <a:rPr lang="en-US" sz="3600" b="1"/>
              <a:t>Rule of Law. </a:t>
            </a:r>
          </a:p>
          <a:p>
            <a:pPr marL="514350" indent="-514350">
              <a:buFont typeface="+mj-lt"/>
              <a:buAutoNum type="arabicPeriod"/>
            </a:pPr>
            <a:endParaRPr lang="en-US" sz="2800"/>
          </a:p>
          <a:p>
            <a:pPr marL="514350" indent="-514350">
              <a:buFont typeface="+mj-lt"/>
              <a:buAutoNum type="arabicPeriod"/>
            </a:pPr>
            <a:r>
              <a:rPr lang="en-US" sz="2800"/>
              <a:t>What laws do you think there are around vaping? </a:t>
            </a:r>
          </a:p>
          <a:p>
            <a:pPr marL="514350" indent="-514350">
              <a:buFont typeface="+mj-lt"/>
              <a:buAutoNum type="arabicPeriod"/>
            </a:pPr>
            <a:r>
              <a:rPr lang="en-US" sz="2800"/>
              <a:t>Are the laws the same for adults and children? </a:t>
            </a:r>
          </a:p>
          <a:p>
            <a:pPr marL="514350" indent="-514350">
              <a:buFont typeface="+mj-lt"/>
              <a:buAutoNum type="arabicPeriod"/>
            </a:pPr>
            <a:r>
              <a:rPr lang="en-US" sz="2800"/>
              <a:t>How are those laws enforced? </a:t>
            </a:r>
            <a:endParaRPr lang="en-GB" sz="2800"/>
          </a:p>
        </p:txBody>
      </p:sp>
      <p:sp>
        <p:nvSpPr>
          <p:cNvPr id="9" name="Rectangle 8">
            <a:extLst>
              <a:ext uri="{FF2B5EF4-FFF2-40B4-BE49-F238E27FC236}">
                <a16:creationId xmlns:a16="http://schemas.microsoft.com/office/drawing/2014/main" id="{5D25F031-7F13-E03B-A24F-261D63C76778}"/>
              </a:ext>
            </a:extLst>
          </p:cNvPr>
          <p:cNvSpPr/>
          <p:nvPr/>
        </p:nvSpPr>
        <p:spPr>
          <a:xfrm>
            <a:off x="6971381" y="1524055"/>
            <a:ext cx="4756290" cy="430690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Pitch it up:</a:t>
            </a:r>
          </a:p>
          <a:p>
            <a:pPr algn="ctr"/>
            <a:endParaRPr lang="en-US" sz="2400"/>
          </a:p>
          <a:p>
            <a:pPr algn="ctr"/>
            <a:r>
              <a:rPr lang="en-US" sz="2400"/>
              <a:t>If you were in charge of the Government committee in charge of looking at laws around vaping who would you involve in your consultation?  More importantly – what perspectives do you think they would offer you?</a:t>
            </a:r>
          </a:p>
          <a:p>
            <a:pPr algn="ctr"/>
            <a:r>
              <a:rPr lang="en-US" sz="2400"/>
              <a:t> </a:t>
            </a:r>
            <a:endParaRPr lang="en-GB" sz="2400"/>
          </a:p>
        </p:txBody>
      </p:sp>
      <p:sp>
        <p:nvSpPr>
          <p:cNvPr id="10" name="Rectangle 9">
            <a:extLst>
              <a:ext uri="{FF2B5EF4-FFF2-40B4-BE49-F238E27FC236}">
                <a16:creationId xmlns:a16="http://schemas.microsoft.com/office/drawing/2014/main" id="{91637D3C-D1B9-FB26-205D-6AC06454D51C}"/>
              </a:ext>
            </a:extLst>
          </p:cNvPr>
          <p:cNvSpPr/>
          <p:nvPr/>
        </p:nvSpPr>
        <p:spPr>
          <a:xfrm>
            <a:off x="6971381" y="142184"/>
            <a:ext cx="3152678" cy="1163265"/>
          </a:xfrm>
          <a:prstGeom prst="rect">
            <a:avLst/>
          </a:prstGeom>
          <a:solidFill>
            <a:schemeClr val="tx1"/>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5400" b="1">
                <a:solidFill>
                  <a:schemeClr val="bg1"/>
                </a:solidFill>
              </a:rPr>
              <a:t>Law</a:t>
            </a:r>
            <a:r>
              <a:rPr lang="en-US" sz="5400" b="1">
                <a:solidFill>
                  <a:srgbClr val="1A151A"/>
                </a:solidFill>
              </a:rPr>
              <a:t>s</a:t>
            </a:r>
            <a:endParaRPr lang="en-GB" sz="5400" b="1">
              <a:solidFill>
                <a:srgbClr val="1A151A"/>
              </a:solidFill>
            </a:endParaRPr>
          </a:p>
        </p:txBody>
      </p:sp>
      <p:pic>
        <p:nvPicPr>
          <p:cNvPr id="12" name="Graphic 11" descr="Gavel with solid fill">
            <a:extLst>
              <a:ext uri="{FF2B5EF4-FFF2-40B4-BE49-F238E27FC236}">
                <a16:creationId xmlns:a16="http://schemas.microsoft.com/office/drawing/2014/main" id="{A5267CA0-D32E-A8E9-304E-C4CBE1BC1A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9818" y="150306"/>
            <a:ext cx="1200793" cy="1200793"/>
          </a:xfrm>
          <a:prstGeom prst="rect">
            <a:avLst/>
          </a:prstGeom>
        </p:spPr>
      </p:pic>
    </p:spTree>
    <p:extLst>
      <p:ext uri="{BB962C8B-B14F-4D97-AF65-F5344CB8AC3E}">
        <p14:creationId xmlns:p14="http://schemas.microsoft.com/office/powerpoint/2010/main" val="1915183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1404A80-2FEE-7377-3FB3-B507EEA91ED2}"/>
              </a:ext>
            </a:extLst>
          </p:cNvPr>
          <p:cNvSpPr/>
          <p:nvPr/>
        </p:nvSpPr>
        <p:spPr>
          <a:xfrm>
            <a:off x="219173" y="137369"/>
            <a:ext cx="3152678" cy="1163265"/>
          </a:xfrm>
          <a:prstGeom prst="rect">
            <a:avLst/>
          </a:prstGeom>
          <a:solidFill>
            <a:schemeClr val="tx1"/>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5400" b="1">
                <a:solidFill>
                  <a:schemeClr val="bg1"/>
                </a:solidFill>
              </a:rPr>
              <a:t>Law</a:t>
            </a:r>
            <a:r>
              <a:rPr lang="en-US" sz="5400" b="1">
                <a:solidFill>
                  <a:srgbClr val="1A151A"/>
                </a:solidFill>
              </a:rPr>
              <a:t>s</a:t>
            </a:r>
            <a:endParaRPr lang="en-GB" sz="5400" b="1">
              <a:solidFill>
                <a:srgbClr val="1A151A"/>
              </a:solidFill>
            </a:endParaRPr>
          </a:p>
        </p:txBody>
      </p:sp>
      <p:pic>
        <p:nvPicPr>
          <p:cNvPr id="6" name="Graphic 5" descr="Gavel with solid fill">
            <a:extLst>
              <a:ext uri="{FF2B5EF4-FFF2-40B4-BE49-F238E27FC236}">
                <a16:creationId xmlns:a16="http://schemas.microsoft.com/office/drawing/2014/main" id="{3668DE18-8E06-6B64-3E8C-3CBCE7B9E5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1485" y="118604"/>
            <a:ext cx="1200793" cy="1200793"/>
          </a:xfrm>
          <a:prstGeom prst="rect">
            <a:avLst/>
          </a:prstGeom>
        </p:spPr>
      </p:pic>
      <p:pic>
        <p:nvPicPr>
          <p:cNvPr id="7" name="Picture 6">
            <a:extLst>
              <a:ext uri="{FF2B5EF4-FFF2-40B4-BE49-F238E27FC236}">
                <a16:creationId xmlns:a16="http://schemas.microsoft.com/office/drawing/2014/main" id="{2D4B92E5-B0C4-64FB-0A4A-7580D678F52A}"/>
              </a:ext>
            </a:extLst>
          </p:cNvPr>
          <p:cNvPicPr>
            <a:picLocks noChangeAspect="1"/>
          </p:cNvPicPr>
          <p:nvPr/>
        </p:nvPicPr>
        <p:blipFill rotWithShape="1">
          <a:blip r:embed="rId6"/>
          <a:srcRect l="6875" t="12222" r="35714" b="5324"/>
          <a:stretch/>
        </p:blipFill>
        <p:spPr>
          <a:xfrm>
            <a:off x="219173" y="1437991"/>
            <a:ext cx="6095999" cy="4924755"/>
          </a:xfrm>
          <a:prstGeom prst="rect">
            <a:avLst/>
          </a:prstGeom>
        </p:spPr>
      </p:pic>
      <p:pic>
        <p:nvPicPr>
          <p:cNvPr id="9" name="Picture 8">
            <a:extLst>
              <a:ext uri="{FF2B5EF4-FFF2-40B4-BE49-F238E27FC236}">
                <a16:creationId xmlns:a16="http://schemas.microsoft.com/office/drawing/2014/main" id="{DA9AC28E-1000-BAC1-5A14-41EFE89F65C3}"/>
              </a:ext>
            </a:extLst>
          </p:cNvPr>
          <p:cNvPicPr>
            <a:picLocks noChangeAspect="1"/>
          </p:cNvPicPr>
          <p:nvPr/>
        </p:nvPicPr>
        <p:blipFill rotWithShape="1">
          <a:blip r:embed="rId7"/>
          <a:srcRect l="20872" t="11283" r="41559" b="7792"/>
          <a:stretch/>
        </p:blipFill>
        <p:spPr>
          <a:xfrm>
            <a:off x="6534345" y="338083"/>
            <a:ext cx="5102074" cy="6181834"/>
          </a:xfrm>
          <a:prstGeom prst="rect">
            <a:avLst/>
          </a:prstGeom>
        </p:spPr>
      </p:pic>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8"/>
          <a:stretch>
            <a:fillRect/>
          </a:stretch>
        </p:blipFill>
        <p:spPr>
          <a:xfrm>
            <a:off x="11009189" y="6041571"/>
            <a:ext cx="903495" cy="6790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625291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3047"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018258" y="182310"/>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Rectangle 2">
            <a:extLst>
              <a:ext uri="{FF2B5EF4-FFF2-40B4-BE49-F238E27FC236}">
                <a16:creationId xmlns:a16="http://schemas.microsoft.com/office/drawing/2014/main" id="{68A0C12E-BF32-ECAF-4666-BDF9D35B0E7B}"/>
              </a:ext>
            </a:extLst>
          </p:cNvPr>
          <p:cNvSpPr/>
          <p:nvPr/>
        </p:nvSpPr>
        <p:spPr>
          <a:xfrm>
            <a:off x="219173" y="137369"/>
            <a:ext cx="3152678" cy="1163265"/>
          </a:xfrm>
          <a:prstGeom prst="rect">
            <a:avLst/>
          </a:prstGeom>
          <a:solidFill>
            <a:schemeClr val="tx1"/>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5400" b="1">
                <a:solidFill>
                  <a:schemeClr val="bg1"/>
                </a:solidFill>
              </a:rPr>
              <a:t>Law</a:t>
            </a:r>
            <a:r>
              <a:rPr lang="en-US" sz="5400" b="1">
                <a:solidFill>
                  <a:srgbClr val="1A151A"/>
                </a:solidFill>
              </a:rPr>
              <a:t>s</a:t>
            </a:r>
            <a:endParaRPr lang="en-GB" sz="5400" b="1">
              <a:solidFill>
                <a:srgbClr val="1A151A"/>
              </a:solidFill>
            </a:endParaRPr>
          </a:p>
        </p:txBody>
      </p:sp>
      <p:sp>
        <p:nvSpPr>
          <p:cNvPr id="8" name="Rectangle 7">
            <a:extLst>
              <a:ext uri="{FF2B5EF4-FFF2-40B4-BE49-F238E27FC236}">
                <a16:creationId xmlns:a16="http://schemas.microsoft.com/office/drawing/2014/main" id="{26B00CB5-93CC-8CE5-BE5B-0F2D0F6CF4CC}"/>
              </a:ext>
            </a:extLst>
          </p:cNvPr>
          <p:cNvSpPr/>
          <p:nvPr/>
        </p:nvSpPr>
        <p:spPr>
          <a:xfrm rot="20250971">
            <a:off x="320103" y="1415408"/>
            <a:ext cx="3781425" cy="12954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a:t>BUT</a:t>
            </a:r>
            <a:endParaRPr lang="en-GB" sz="11500" b="1"/>
          </a:p>
        </p:txBody>
      </p:sp>
      <p:sp>
        <p:nvSpPr>
          <p:cNvPr id="7" name="Rectangle 6">
            <a:extLst>
              <a:ext uri="{FF2B5EF4-FFF2-40B4-BE49-F238E27FC236}">
                <a16:creationId xmlns:a16="http://schemas.microsoft.com/office/drawing/2014/main" id="{64EC74DB-935A-C1A2-4717-705045692967}"/>
              </a:ext>
            </a:extLst>
          </p:cNvPr>
          <p:cNvSpPr/>
          <p:nvPr/>
        </p:nvSpPr>
        <p:spPr>
          <a:xfrm>
            <a:off x="3757859" y="151516"/>
            <a:ext cx="5418695" cy="2482431"/>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Selling nicotine vapes to children is </a:t>
            </a:r>
            <a:r>
              <a:rPr lang="en-US" sz="4800" b="1" u="sng"/>
              <a:t>illegal</a:t>
            </a:r>
            <a:r>
              <a:rPr lang="en-US" sz="4800" b="1"/>
              <a:t>. </a:t>
            </a:r>
            <a:endParaRPr lang="en-GB" sz="4800" b="1"/>
          </a:p>
        </p:txBody>
      </p:sp>
      <p:sp>
        <p:nvSpPr>
          <p:cNvPr id="9" name="Rectangle 8">
            <a:extLst>
              <a:ext uri="{FF2B5EF4-FFF2-40B4-BE49-F238E27FC236}">
                <a16:creationId xmlns:a16="http://schemas.microsoft.com/office/drawing/2014/main" id="{34B488AB-63D8-5CA1-AAFA-FCEE69EE61A2}"/>
              </a:ext>
            </a:extLst>
          </p:cNvPr>
          <p:cNvSpPr/>
          <p:nvPr/>
        </p:nvSpPr>
        <p:spPr>
          <a:xfrm>
            <a:off x="622463" y="2825581"/>
            <a:ext cx="11093482" cy="917085"/>
          </a:xfrm>
          <a:prstGeom prst="rect">
            <a:avLst/>
          </a:prstGeom>
          <a:solidFill>
            <a:srgbClr val="3944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t>1) What percentage of all vapes were bought in shops? </a:t>
            </a:r>
            <a:r>
              <a:rPr lang="en-US" sz="7200" b="1"/>
              <a:t> </a:t>
            </a:r>
            <a:endParaRPr lang="en-GB" sz="7200" b="1"/>
          </a:p>
        </p:txBody>
      </p:sp>
      <p:pic>
        <p:nvPicPr>
          <p:cNvPr id="10" name="Graphic 9" descr="Shopping basket outline">
            <a:extLst>
              <a:ext uri="{FF2B5EF4-FFF2-40B4-BE49-F238E27FC236}">
                <a16:creationId xmlns:a16="http://schemas.microsoft.com/office/drawing/2014/main" id="{E8D722FA-6705-E0FF-70EF-9FBDFABB1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96016" y="2873040"/>
            <a:ext cx="917569" cy="917569"/>
          </a:xfrm>
          <a:prstGeom prst="rect">
            <a:avLst/>
          </a:prstGeom>
        </p:spPr>
      </p:pic>
      <p:sp>
        <p:nvSpPr>
          <p:cNvPr id="11" name="Rectangle 10">
            <a:extLst>
              <a:ext uri="{FF2B5EF4-FFF2-40B4-BE49-F238E27FC236}">
                <a16:creationId xmlns:a16="http://schemas.microsoft.com/office/drawing/2014/main" id="{C4657689-1A58-3786-E8C4-8907DA9A110B}"/>
              </a:ext>
            </a:extLst>
          </p:cNvPr>
          <p:cNvSpPr/>
          <p:nvPr/>
        </p:nvSpPr>
        <p:spPr>
          <a:xfrm>
            <a:off x="622462" y="3910436"/>
            <a:ext cx="11093481" cy="850655"/>
          </a:xfrm>
          <a:prstGeom prst="rect">
            <a:avLst/>
          </a:prstGeom>
          <a:solidFill>
            <a:srgbClr val="7A8B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t> 2) What percentage of vapes bought were disposable? </a:t>
            </a:r>
            <a:endParaRPr lang="en-GB" sz="3200" b="1"/>
          </a:p>
        </p:txBody>
      </p:sp>
      <p:pic>
        <p:nvPicPr>
          <p:cNvPr id="13" name="Graphic 12" descr="Garbage with solid fill">
            <a:extLst>
              <a:ext uri="{FF2B5EF4-FFF2-40B4-BE49-F238E27FC236}">
                <a16:creationId xmlns:a16="http://schemas.microsoft.com/office/drawing/2014/main" id="{D9C9E241-25A9-84C2-5B8D-E53439560F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6016" y="3878747"/>
            <a:ext cx="914032" cy="914032"/>
          </a:xfrm>
          <a:prstGeom prst="rect">
            <a:avLst/>
          </a:prstGeom>
        </p:spPr>
      </p:pic>
      <p:sp>
        <p:nvSpPr>
          <p:cNvPr id="15" name="Rectangle 14">
            <a:extLst>
              <a:ext uri="{FF2B5EF4-FFF2-40B4-BE49-F238E27FC236}">
                <a16:creationId xmlns:a16="http://schemas.microsoft.com/office/drawing/2014/main" id="{F2BFA38A-C993-D90D-87BD-AF17D87FD8AB}"/>
              </a:ext>
            </a:extLst>
          </p:cNvPr>
          <p:cNvSpPr/>
          <p:nvPr/>
        </p:nvSpPr>
        <p:spPr>
          <a:xfrm>
            <a:off x="620104" y="4880918"/>
            <a:ext cx="11093481" cy="1094798"/>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t>  3) In what year does the government hope to ban disposable vapes? </a:t>
            </a:r>
            <a:endParaRPr lang="en-GB" sz="3200" b="1"/>
          </a:p>
        </p:txBody>
      </p:sp>
      <p:sp>
        <p:nvSpPr>
          <p:cNvPr id="27" name="Rectangle 26">
            <a:extLst>
              <a:ext uri="{FF2B5EF4-FFF2-40B4-BE49-F238E27FC236}">
                <a16:creationId xmlns:a16="http://schemas.microsoft.com/office/drawing/2014/main" id="{5426F525-B325-B4FA-5BBF-B89F9C01FBD4}"/>
              </a:ext>
            </a:extLst>
          </p:cNvPr>
          <p:cNvSpPr/>
          <p:nvPr/>
        </p:nvSpPr>
        <p:spPr>
          <a:xfrm>
            <a:off x="9311523" y="1546319"/>
            <a:ext cx="2339623" cy="1059625"/>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But it is not illegal to vape underage. </a:t>
            </a:r>
            <a:endParaRPr lang="en-GB" sz="2000" b="1"/>
          </a:p>
        </p:txBody>
      </p:sp>
      <p:pic>
        <p:nvPicPr>
          <p:cNvPr id="2" name="Graphic 1" descr="Gavel with solid fill">
            <a:extLst>
              <a:ext uri="{FF2B5EF4-FFF2-40B4-BE49-F238E27FC236}">
                <a16:creationId xmlns:a16="http://schemas.microsoft.com/office/drawing/2014/main" id="{3FBD382E-48D8-7D78-E25A-38D1FA55F50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608" y="128496"/>
            <a:ext cx="1200793" cy="1200793"/>
          </a:xfrm>
          <a:prstGeom prst="rect">
            <a:avLst/>
          </a:prstGeom>
        </p:spPr>
      </p:pic>
      <p:pic>
        <p:nvPicPr>
          <p:cNvPr id="6" name="Graphic 5" descr="Gavel with solid fill">
            <a:extLst>
              <a:ext uri="{FF2B5EF4-FFF2-40B4-BE49-F238E27FC236}">
                <a16:creationId xmlns:a16="http://schemas.microsoft.com/office/drawing/2014/main" id="{97CEF27A-450E-2103-3D88-FF79678F2C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70621" y="4831678"/>
            <a:ext cx="1200793" cy="1200793"/>
          </a:xfrm>
          <a:prstGeom prst="rect">
            <a:avLst/>
          </a:prstGeom>
        </p:spPr>
      </p:pic>
    </p:spTree>
    <p:extLst>
      <p:ext uri="{BB962C8B-B14F-4D97-AF65-F5344CB8AC3E}">
        <p14:creationId xmlns:p14="http://schemas.microsoft.com/office/powerpoint/2010/main" val="2892317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3047"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018258" y="182310"/>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Rectangle 2">
            <a:extLst>
              <a:ext uri="{FF2B5EF4-FFF2-40B4-BE49-F238E27FC236}">
                <a16:creationId xmlns:a16="http://schemas.microsoft.com/office/drawing/2014/main" id="{68A0C12E-BF32-ECAF-4666-BDF9D35B0E7B}"/>
              </a:ext>
            </a:extLst>
          </p:cNvPr>
          <p:cNvSpPr/>
          <p:nvPr/>
        </p:nvSpPr>
        <p:spPr>
          <a:xfrm>
            <a:off x="219173" y="137369"/>
            <a:ext cx="3152678" cy="1163265"/>
          </a:xfrm>
          <a:prstGeom prst="rect">
            <a:avLst/>
          </a:prstGeom>
          <a:solidFill>
            <a:schemeClr val="tx1"/>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5400" b="1">
                <a:solidFill>
                  <a:schemeClr val="bg1"/>
                </a:solidFill>
              </a:rPr>
              <a:t>Law</a:t>
            </a:r>
            <a:r>
              <a:rPr lang="en-US" sz="5400" b="1">
                <a:solidFill>
                  <a:srgbClr val="1A151A"/>
                </a:solidFill>
              </a:rPr>
              <a:t>s</a:t>
            </a:r>
            <a:endParaRPr lang="en-GB" sz="5400" b="1">
              <a:solidFill>
                <a:srgbClr val="1A151A"/>
              </a:solidFill>
            </a:endParaRPr>
          </a:p>
        </p:txBody>
      </p:sp>
      <p:pic>
        <p:nvPicPr>
          <p:cNvPr id="6" name="Graphic 5" descr="Gavel with solid fill">
            <a:extLst>
              <a:ext uri="{FF2B5EF4-FFF2-40B4-BE49-F238E27FC236}">
                <a16:creationId xmlns:a16="http://schemas.microsoft.com/office/drawing/2014/main" id="{97CEF27A-450E-2103-3D88-FF79678F2C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485" y="118604"/>
            <a:ext cx="1200793" cy="1200793"/>
          </a:xfrm>
          <a:prstGeom prst="rect">
            <a:avLst/>
          </a:prstGeom>
        </p:spPr>
      </p:pic>
      <p:sp>
        <p:nvSpPr>
          <p:cNvPr id="8" name="Rectangle 7">
            <a:extLst>
              <a:ext uri="{FF2B5EF4-FFF2-40B4-BE49-F238E27FC236}">
                <a16:creationId xmlns:a16="http://schemas.microsoft.com/office/drawing/2014/main" id="{26B00CB5-93CC-8CE5-BE5B-0F2D0F6CF4CC}"/>
              </a:ext>
            </a:extLst>
          </p:cNvPr>
          <p:cNvSpPr/>
          <p:nvPr/>
        </p:nvSpPr>
        <p:spPr>
          <a:xfrm rot="20250971">
            <a:off x="202663" y="1556103"/>
            <a:ext cx="3781425" cy="12954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500" b="1"/>
              <a:t>BUT</a:t>
            </a:r>
            <a:endParaRPr lang="en-GB" sz="11500" b="1"/>
          </a:p>
        </p:txBody>
      </p:sp>
      <p:sp>
        <p:nvSpPr>
          <p:cNvPr id="7" name="Rectangle 6">
            <a:extLst>
              <a:ext uri="{FF2B5EF4-FFF2-40B4-BE49-F238E27FC236}">
                <a16:creationId xmlns:a16="http://schemas.microsoft.com/office/drawing/2014/main" id="{64EC74DB-935A-C1A2-4717-705045692967}"/>
              </a:ext>
            </a:extLst>
          </p:cNvPr>
          <p:cNvSpPr/>
          <p:nvPr/>
        </p:nvSpPr>
        <p:spPr>
          <a:xfrm>
            <a:off x="3757859" y="151516"/>
            <a:ext cx="5418695" cy="2482431"/>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t>Selling nicotine vapes to children is </a:t>
            </a:r>
            <a:r>
              <a:rPr lang="en-US" sz="4800" b="1" u="sng"/>
              <a:t>illegal</a:t>
            </a:r>
            <a:r>
              <a:rPr lang="en-US" sz="4800" b="1"/>
              <a:t>. </a:t>
            </a:r>
            <a:endParaRPr lang="en-GB" sz="4800" b="1"/>
          </a:p>
        </p:txBody>
      </p:sp>
      <p:sp>
        <p:nvSpPr>
          <p:cNvPr id="9" name="Rectangle 8">
            <a:extLst>
              <a:ext uri="{FF2B5EF4-FFF2-40B4-BE49-F238E27FC236}">
                <a16:creationId xmlns:a16="http://schemas.microsoft.com/office/drawing/2014/main" id="{34B488AB-63D8-5CA1-AAFA-FCEE69EE61A2}"/>
              </a:ext>
            </a:extLst>
          </p:cNvPr>
          <p:cNvSpPr/>
          <p:nvPr/>
        </p:nvSpPr>
        <p:spPr>
          <a:xfrm>
            <a:off x="1880948" y="2790328"/>
            <a:ext cx="3574278" cy="1469985"/>
          </a:xfrm>
          <a:prstGeom prst="rect">
            <a:avLst/>
          </a:prstGeom>
          <a:solidFill>
            <a:srgbClr val="3944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48% </a:t>
            </a:r>
            <a:endParaRPr lang="en-GB" sz="7200" b="1"/>
          </a:p>
        </p:txBody>
      </p:sp>
      <p:pic>
        <p:nvPicPr>
          <p:cNvPr id="10" name="Graphic 9" descr="Shopping basket outline">
            <a:extLst>
              <a:ext uri="{FF2B5EF4-FFF2-40B4-BE49-F238E27FC236}">
                <a16:creationId xmlns:a16="http://schemas.microsoft.com/office/drawing/2014/main" id="{E8D722FA-6705-E0FF-70EF-9FBDFABB17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0238" y="2671653"/>
            <a:ext cx="1550954" cy="1550954"/>
          </a:xfrm>
          <a:prstGeom prst="rect">
            <a:avLst/>
          </a:prstGeom>
        </p:spPr>
      </p:pic>
      <p:sp>
        <p:nvSpPr>
          <p:cNvPr id="11" name="Rectangle 10">
            <a:extLst>
              <a:ext uri="{FF2B5EF4-FFF2-40B4-BE49-F238E27FC236}">
                <a16:creationId xmlns:a16="http://schemas.microsoft.com/office/drawing/2014/main" id="{C4657689-1A58-3786-E8C4-8907DA9A110B}"/>
              </a:ext>
            </a:extLst>
          </p:cNvPr>
          <p:cNvSpPr/>
          <p:nvPr/>
        </p:nvSpPr>
        <p:spPr>
          <a:xfrm>
            <a:off x="5602276" y="2804506"/>
            <a:ext cx="3574278" cy="1469985"/>
          </a:xfrm>
          <a:prstGeom prst="rect">
            <a:avLst/>
          </a:prstGeom>
          <a:solidFill>
            <a:srgbClr val="7A8B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54%  </a:t>
            </a:r>
            <a:endParaRPr lang="en-GB" sz="7200" b="1"/>
          </a:p>
        </p:txBody>
      </p:sp>
      <p:pic>
        <p:nvPicPr>
          <p:cNvPr id="13" name="Graphic 12" descr="Garbage with solid fill">
            <a:extLst>
              <a:ext uri="{FF2B5EF4-FFF2-40B4-BE49-F238E27FC236}">
                <a16:creationId xmlns:a16="http://schemas.microsoft.com/office/drawing/2014/main" id="{D9C9E241-25A9-84C2-5B8D-E53439560F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7116" y="2871911"/>
            <a:ext cx="1306817" cy="1306817"/>
          </a:xfrm>
          <a:prstGeom prst="rect">
            <a:avLst/>
          </a:prstGeom>
        </p:spPr>
      </p:pic>
      <p:sp>
        <p:nvSpPr>
          <p:cNvPr id="15" name="Rectangle 14">
            <a:extLst>
              <a:ext uri="{FF2B5EF4-FFF2-40B4-BE49-F238E27FC236}">
                <a16:creationId xmlns:a16="http://schemas.microsoft.com/office/drawing/2014/main" id="{F2BFA38A-C993-D90D-87BD-AF17D87FD8AB}"/>
              </a:ext>
            </a:extLst>
          </p:cNvPr>
          <p:cNvSpPr/>
          <p:nvPr/>
        </p:nvSpPr>
        <p:spPr>
          <a:xfrm>
            <a:off x="9311523" y="2790326"/>
            <a:ext cx="2339623" cy="146998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2025  </a:t>
            </a:r>
            <a:endParaRPr lang="en-GB" sz="7200" b="1"/>
          </a:p>
        </p:txBody>
      </p:sp>
      <p:sp>
        <p:nvSpPr>
          <p:cNvPr id="16" name="Rectangle 15">
            <a:extLst>
              <a:ext uri="{FF2B5EF4-FFF2-40B4-BE49-F238E27FC236}">
                <a16:creationId xmlns:a16="http://schemas.microsoft.com/office/drawing/2014/main" id="{C34318A5-12AC-1A41-DB3C-4EDE262B87EE}"/>
              </a:ext>
            </a:extLst>
          </p:cNvPr>
          <p:cNvSpPr/>
          <p:nvPr/>
        </p:nvSpPr>
        <p:spPr>
          <a:xfrm rot="20250971">
            <a:off x="500410" y="4598931"/>
            <a:ext cx="1292670" cy="716477"/>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t>BUT</a:t>
            </a:r>
            <a:endParaRPr lang="en-GB" sz="3600" b="1"/>
          </a:p>
        </p:txBody>
      </p:sp>
      <p:sp>
        <p:nvSpPr>
          <p:cNvPr id="17" name="Rectangle 16">
            <a:extLst>
              <a:ext uri="{FF2B5EF4-FFF2-40B4-BE49-F238E27FC236}">
                <a16:creationId xmlns:a16="http://schemas.microsoft.com/office/drawing/2014/main" id="{A16CE4CE-A36D-39FC-ED5C-0FE23A7E2734}"/>
              </a:ext>
            </a:extLst>
          </p:cNvPr>
          <p:cNvSpPr/>
          <p:nvPr/>
        </p:nvSpPr>
        <p:spPr>
          <a:xfrm>
            <a:off x="1846978" y="4505730"/>
            <a:ext cx="3574278" cy="1469985"/>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Free </a:t>
            </a:r>
            <a:endParaRPr lang="en-GB" sz="7200" b="1"/>
          </a:p>
        </p:txBody>
      </p:sp>
      <p:pic>
        <p:nvPicPr>
          <p:cNvPr id="21" name="Graphic 20" descr="Piggy Bank outline">
            <a:extLst>
              <a:ext uri="{FF2B5EF4-FFF2-40B4-BE49-F238E27FC236}">
                <a16:creationId xmlns:a16="http://schemas.microsoft.com/office/drawing/2014/main" id="{51ADCEE1-F7FD-A098-DDDC-2BE415004E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20390" y="4524229"/>
            <a:ext cx="1469985" cy="1469985"/>
          </a:xfrm>
          <a:prstGeom prst="rect">
            <a:avLst/>
          </a:prstGeom>
        </p:spPr>
      </p:pic>
      <p:sp>
        <p:nvSpPr>
          <p:cNvPr id="22" name="TextBox 21">
            <a:extLst>
              <a:ext uri="{FF2B5EF4-FFF2-40B4-BE49-F238E27FC236}">
                <a16:creationId xmlns:a16="http://schemas.microsoft.com/office/drawing/2014/main" id="{B379C2C2-A979-8C4F-D238-8AD1954C60EC}"/>
              </a:ext>
            </a:extLst>
          </p:cNvPr>
          <p:cNvSpPr txBox="1"/>
          <p:nvPr/>
        </p:nvSpPr>
        <p:spPr>
          <a:xfrm>
            <a:off x="4315469" y="5074555"/>
            <a:ext cx="1032610" cy="369332"/>
          </a:xfrm>
          <a:prstGeom prst="rect">
            <a:avLst/>
          </a:prstGeom>
          <a:noFill/>
        </p:spPr>
        <p:txBody>
          <a:bodyPr wrap="square" rtlCol="0">
            <a:spAutoFit/>
          </a:bodyPr>
          <a:lstStyle/>
          <a:p>
            <a:r>
              <a:rPr lang="en-US">
                <a:solidFill>
                  <a:schemeClr val="bg1"/>
                </a:solidFill>
              </a:rPr>
              <a:t>2.9%</a:t>
            </a:r>
            <a:endParaRPr lang="en-GB">
              <a:solidFill>
                <a:schemeClr val="bg1"/>
              </a:solidFill>
            </a:endParaRPr>
          </a:p>
        </p:txBody>
      </p:sp>
      <p:sp>
        <p:nvSpPr>
          <p:cNvPr id="23" name="Rectangle 22">
            <a:extLst>
              <a:ext uri="{FF2B5EF4-FFF2-40B4-BE49-F238E27FC236}">
                <a16:creationId xmlns:a16="http://schemas.microsoft.com/office/drawing/2014/main" id="{B6137124-A689-E087-93B7-0EBC4AFFEE89}"/>
              </a:ext>
            </a:extLst>
          </p:cNvPr>
          <p:cNvSpPr/>
          <p:nvPr/>
        </p:nvSpPr>
        <p:spPr>
          <a:xfrm>
            <a:off x="5602276" y="4505729"/>
            <a:ext cx="6048870" cy="1469985"/>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7200" b="1"/>
              <a:t>24%         12%   </a:t>
            </a:r>
            <a:endParaRPr lang="en-GB" sz="7200" b="1"/>
          </a:p>
        </p:txBody>
      </p:sp>
      <p:pic>
        <p:nvPicPr>
          <p:cNvPr id="25" name="Graphic 24" descr="Gauge with solid fill">
            <a:extLst>
              <a:ext uri="{FF2B5EF4-FFF2-40B4-BE49-F238E27FC236}">
                <a16:creationId xmlns:a16="http://schemas.microsoft.com/office/drawing/2014/main" id="{4BD44DF7-5CFF-4BF7-D8B3-A85569BF37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81624" y="4691821"/>
            <a:ext cx="1097799" cy="1097799"/>
          </a:xfrm>
          <a:prstGeom prst="rect">
            <a:avLst/>
          </a:prstGeom>
        </p:spPr>
      </p:pic>
      <p:sp>
        <p:nvSpPr>
          <p:cNvPr id="26" name="TextBox 25">
            <a:extLst>
              <a:ext uri="{FF2B5EF4-FFF2-40B4-BE49-F238E27FC236}">
                <a16:creationId xmlns:a16="http://schemas.microsoft.com/office/drawing/2014/main" id="{CF4BD749-974A-A2FA-23C6-7F28B97DB2FF}"/>
              </a:ext>
            </a:extLst>
          </p:cNvPr>
          <p:cNvSpPr txBox="1"/>
          <p:nvPr/>
        </p:nvSpPr>
        <p:spPr>
          <a:xfrm>
            <a:off x="10710901" y="4843722"/>
            <a:ext cx="811632" cy="461665"/>
          </a:xfrm>
          <a:prstGeom prst="rect">
            <a:avLst/>
          </a:prstGeom>
          <a:noFill/>
        </p:spPr>
        <p:txBody>
          <a:bodyPr wrap="none" rtlCol="0">
            <a:spAutoFit/>
          </a:bodyPr>
          <a:lstStyle/>
          <a:p>
            <a:r>
              <a:rPr lang="en-US" sz="2400">
                <a:solidFill>
                  <a:schemeClr val="bg1"/>
                </a:solidFill>
              </a:rPr>
              <a:t>Over</a:t>
            </a:r>
            <a:endParaRPr lang="en-GB" sz="2400">
              <a:solidFill>
                <a:schemeClr val="bg1"/>
              </a:solidFill>
            </a:endParaRPr>
          </a:p>
        </p:txBody>
      </p:sp>
      <p:sp>
        <p:nvSpPr>
          <p:cNvPr id="27" name="Rectangle 26">
            <a:extLst>
              <a:ext uri="{FF2B5EF4-FFF2-40B4-BE49-F238E27FC236}">
                <a16:creationId xmlns:a16="http://schemas.microsoft.com/office/drawing/2014/main" id="{5426F525-B325-B4FA-5BBF-B89F9C01FBD4}"/>
              </a:ext>
            </a:extLst>
          </p:cNvPr>
          <p:cNvSpPr/>
          <p:nvPr/>
        </p:nvSpPr>
        <p:spPr>
          <a:xfrm>
            <a:off x="9311523" y="1546319"/>
            <a:ext cx="2339623" cy="1059625"/>
          </a:xfrm>
          <a:prstGeom prst="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But it is not illegal to vape underage. </a:t>
            </a:r>
            <a:endParaRPr lang="en-GB" sz="2000" b="1"/>
          </a:p>
        </p:txBody>
      </p:sp>
      <p:sp>
        <p:nvSpPr>
          <p:cNvPr id="2" name="TextBox 1">
            <a:extLst>
              <a:ext uri="{FF2B5EF4-FFF2-40B4-BE49-F238E27FC236}">
                <a16:creationId xmlns:a16="http://schemas.microsoft.com/office/drawing/2014/main" id="{35B91F6E-655F-4D07-A3F7-5F1116D8CE86}"/>
              </a:ext>
            </a:extLst>
          </p:cNvPr>
          <p:cNvSpPr txBox="1"/>
          <p:nvPr/>
        </p:nvSpPr>
        <p:spPr>
          <a:xfrm>
            <a:off x="1373842" y="6102723"/>
            <a:ext cx="5578288" cy="36933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Sale and supply of single-use vapes to be banned in UK</a:t>
            </a:r>
            <a:endParaRPr lang="en-US"/>
          </a:p>
        </p:txBody>
      </p:sp>
      <p:pic>
        <p:nvPicPr>
          <p:cNvPr id="5" name="Graphic 4" descr="Clapper board with solid fill">
            <a:extLst>
              <a:ext uri="{FF2B5EF4-FFF2-40B4-BE49-F238E27FC236}">
                <a16:creationId xmlns:a16="http://schemas.microsoft.com/office/drawing/2014/main" id="{35D08CE9-95AC-119B-0874-D0A2862BB3F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095" y="5537948"/>
            <a:ext cx="1261782" cy="1317811"/>
          </a:xfrm>
          <a:prstGeom prst="rect">
            <a:avLst/>
          </a:prstGeom>
        </p:spPr>
      </p:pic>
    </p:spTree>
    <p:extLst>
      <p:ext uri="{BB962C8B-B14F-4D97-AF65-F5344CB8AC3E}">
        <p14:creationId xmlns:p14="http://schemas.microsoft.com/office/powerpoint/2010/main" val="3927534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11" name="Rectangle 10">
            <a:extLst>
              <a:ext uri="{FF2B5EF4-FFF2-40B4-BE49-F238E27FC236}">
                <a16:creationId xmlns:a16="http://schemas.microsoft.com/office/drawing/2014/main" id="{E97D678C-97E6-6E74-BD05-809A7874CA37}"/>
              </a:ext>
            </a:extLst>
          </p:cNvPr>
          <p:cNvSpPr/>
          <p:nvPr/>
        </p:nvSpPr>
        <p:spPr>
          <a:xfrm>
            <a:off x="219173" y="137369"/>
            <a:ext cx="3152678" cy="1163265"/>
          </a:xfrm>
          <a:prstGeom prst="rect">
            <a:avLst/>
          </a:prstGeom>
          <a:solidFill>
            <a:schemeClr val="tx1"/>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5400" b="1">
                <a:solidFill>
                  <a:schemeClr val="bg1"/>
                </a:solidFill>
              </a:rPr>
              <a:t>Law</a:t>
            </a:r>
            <a:r>
              <a:rPr lang="en-US" sz="5400" b="1">
                <a:solidFill>
                  <a:srgbClr val="1A151A"/>
                </a:solidFill>
              </a:rPr>
              <a:t>s</a:t>
            </a:r>
            <a:endParaRPr lang="en-GB" sz="5400" b="1">
              <a:solidFill>
                <a:srgbClr val="1A151A"/>
              </a:solidFill>
            </a:endParaRPr>
          </a:p>
        </p:txBody>
      </p:sp>
      <p:pic>
        <p:nvPicPr>
          <p:cNvPr id="13" name="Graphic 12" descr="Gavel with solid fill">
            <a:extLst>
              <a:ext uri="{FF2B5EF4-FFF2-40B4-BE49-F238E27FC236}">
                <a16:creationId xmlns:a16="http://schemas.microsoft.com/office/drawing/2014/main" id="{A3A3FCB0-BBFF-6FD0-5D63-F2A6A30BA9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485" y="118604"/>
            <a:ext cx="1200793" cy="1200793"/>
          </a:xfrm>
          <a:prstGeom prst="rect">
            <a:avLst/>
          </a:prstGeom>
        </p:spPr>
      </p:pic>
      <p:sp>
        <p:nvSpPr>
          <p:cNvPr id="14" name="Rectangle 13">
            <a:extLst>
              <a:ext uri="{FF2B5EF4-FFF2-40B4-BE49-F238E27FC236}">
                <a16:creationId xmlns:a16="http://schemas.microsoft.com/office/drawing/2014/main" id="{0A6BD51E-26C0-2EF0-479F-E01F54E598DA}"/>
              </a:ext>
            </a:extLst>
          </p:cNvPr>
          <p:cNvSpPr/>
          <p:nvPr/>
        </p:nvSpPr>
        <p:spPr>
          <a:xfrm>
            <a:off x="214683" y="1511244"/>
            <a:ext cx="7613521" cy="32521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a:t>But with new laws coming in their profits are at risk!</a:t>
            </a:r>
          </a:p>
        </p:txBody>
      </p:sp>
      <p:sp>
        <p:nvSpPr>
          <p:cNvPr id="15" name="TextBox 14">
            <a:extLst>
              <a:ext uri="{FF2B5EF4-FFF2-40B4-BE49-F238E27FC236}">
                <a16:creationId xmlns:a16="http://schemas.microsoft.com/office/drawing/2014/main" id="{A3EBB639-A8BF-5940-D333-E8B2B4F73051}"/>
              </a:ext>
            </a:extLst>
          </p:cNvPr>
          <p:cNvSpPr txBox="1"/>
          <p:nvPr/>
        </p:nvSpPr>
        <p:spPr>
          <a:xfrm>
            <a:off x="8052159" y="3177670"/>
            <a:ext cx="32773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b="1" err="1"/>
              <a:t>So.</a:t>
            </a:r>
            <a:r>
              <a:rPr lang="en-GB" sz="9600" b="1"/>
              <a:t>...</a:t>
            </a:r>
          </a:p>
        </p:txBody>
      </p:sp>
    </p:spTree>
    <p:extLst>
      <p:ext uri="{BB962C8B-B14F-4D97-AF65-F5344CB8AC3E}">
        <p14:creationId xmlns:p14="http://schemas.microsoft.com/office/powerpoint/2010/main" val="1024353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0018-C8F9-7826-A96F-546FA625C5D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5A51B45-1229-7942-51EB-45474F6CAE1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CBB1E32-858D-1840-9961-2A14E1CAC30D}"/>
              </a:ext>
            </a:extLst>
          </p:cNvPr>
          <p:cNvPicPr>
            <a:picLocks noChangeAspect="1"/>
          </p:cNvPicPr>
          <p:nvPr/>
        </p:nvPicPr>
        <p:blipFill rotWithShape="1">
          <a:blip r:embed="rId3"/>
          <a:srcRect l="33704" t="29074" r="34740" b="16667"/>
          <a:stretch/>
        </p:blipFill>
        <p:spPr>
          <a:xfrm>
            <a:off x="190500" y="165100"/>
            <a:ext cx="4800600" cy="6603642"/>
          </a:xfrm>
          <a:prstGeom prst="rect">
            <a:avLst/>
          </a:prstGeom>
        </p:spPr>
      </p:pic>
      <p:pic>
        <p:nvPicPr>
          <p:cNvPr id="6" name="Picture 5">
            <a:extLst>
              <a:ext uri="{FF2B5EF4-FFF2-40B4-BE49-F238E27FC236}">
                <a16:creationId xmlns:a16="http://schemas.microsoft.com/office/drawing/2014/main" id="{87DFB7A6-47DA-E73B-63AF-B51E2CEAA66E}"/>
              </a:ext>
            </a:extLst>
          </p:cNvPr>
          <p:cNvPicPr>
            <a:picLocks noChangeAspect="1"/>
          </p:cNvPicPr>
          <p:nvPr/>
        </p:nvPicPr>
        <p:blipFill rotWithShape="1">
          <a:blip r:embed="rId4"/>
          <a:srcRect l="33108" t="16666" r="35627" b="28148"/>
          <a:stretch/>
        </p:blipFill>
        <p:spPr>
          <a:xfrm>
            <a:off x="7467600" y="165099"/>
            <a:ext cx="4622800" cy="6528883"/>
          </a:xfrm>
          <a:prstGeom prst="rect">
            <a:avLst/>
          </a:prstGeom>
        </p:spPr>
      </p:pic>
      <p:sp>
        <p:nvSpPr>
          <p:cNvPr id="7" name="Arrow: Pentagon 6">
            <a:extLst>
              <a:ext uri="{FF2B5EF4-FFF2-40B4-BE49-F238E27FC236}">
                <a16:creationId xmlns:a16="http://schemas.microsoft.com/office/drawing/2014/main" id="{5EE67A30-DCC8-B137-4A0D-FB87BC90ACAD}"/>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8" name="Rectangle 7">
            <a:extLst>
              <a:ext uri="{FF2B5EF4-FFF2-40B4-BE49-F238E27FC236}">
                <a16:creationId xmlns:a16="http://schemas.microsoft.com/office/drawing/2014/main" id="{EA90B894-B5CF-58AD-CCB1-1F2347A847ED}"/>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7308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3FC5A7-F366-3339-FD3B-8BC4021CDBF6}"/>
            </a:ext>
          </a:extLst>
        </p:cNvPr>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438FB095-A333-8019-0EE8-3FD3E545D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03B6A60D-91BA-D54E-82CC-8E5D367ED3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16E47138-DB0D-ACF5-CD50-8D132DB9B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717680-970E-8D2E-2C16-E988892D059E}"/>
              </a:ext>
            </a:extLst>
          </p:cNvPr>
          <p:cNvPicPr>
            <a:picLocks noChangeAspect="1"/>
          </p:cNvPicPr>
          <p:nvPr/>
        </p:nvPicPr>
        <p:blipFill>
          <a:blip r:embed="rId4"/>
          <a:stretch>
            <a:fillRect/>
          </a:stretch>
        </p:blipFill>
        <p:spPr>
          <a:xfrm>
            <a:off x="10693153" y="5570568"/>
            <a:ext cx="1294175" cy="980384"/>
          </a:xfrm>
          <a:custGeom>
            <a:avLst/>
            <a:gdLst/>
            <a:ahLst/>
            <a:cxnLst/>
            <a:rect l="l" t="t" r="r" b="b"/>
            <a:pathLst>
              <a:path w="4141760" h="4377846">
                <a:moveTo>
                  <a:pt x="0" y="0"/>
                </a:moveTo>
                <a:lnTo>
                  <a:pt x="4141760" y="0"/>
                </a:lnTo>
                <a:lnTo>
                  <a:pt x="4141760" y="4377846"/>
                </a:lnTo>
                <a:lnTo>
                  <a:pt x="0" y="4377846"/>
                </a:lnTo>
                <a:close/>
              </a:path>
            </a:pathLst>
          </a:custGeom>
        </p:spPr>
      </p:pic>
      <p:sp>
        <p:nvSpPr>
          <p:cNvPr id="3" name="Rectangle 2">
            <a:extLst>
              <a:ext uri="{FF2B5EF4-FFF2-40B4-BE49-F238E27FC236}">
                <a16:creationId xmlns:a16="http://schemas.microsoft.com/office/drawing/2014/main" id="{DFE7BEB5-1B5E-D19C-836C-611E57BA69E7}"/>
              </a:ext>
            </a:extLst>
          </p:cNvPr>
          <p:cNvSpPr/>
          <p:nvPr/>
        </p:nvSpPr>
        <p:spPr>
          <a:xfrm>
            <a:off x="219173" y="117317"/>
            <a:ext cx="8767414" cy="1203369"/>
          </a:xfrm>
          <a:prstGeom prst="rect">
            <a:avLst/>
          </a:prstGeom>
          <a:solidFill>
            <a:schemeClr val="tx1"/>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5400" b="1">
                <a:solidFill>
                  <a:schemeClr val="bg1"/>
                </a:solidFill>
              </a:rPr>
              <a:t>Law – Tobacco Industry </a:t>
            </a:r>
          </a:p>
        </p:txBody>
      </p:sp>
      <p:sp>
        <p:nvSpPr>
          <p:cNvPr id="6" name="TextBox 5">
            <a:extLst>
              <a:ext uri="{FF2B5EF4-FFF2-40B4-BE49-F238E27FC236}">
                <a16:creationId xmlns:a16="http://schemas.microsoft.com/office/drawing/2014/main" id="{E97B88CF-8214-F040-4B43-DB9B881641DF}"/>
              </a:ext>
            </a:extLst>
          </p:cNvPr>
          <p:cNvSpPr txBox="1"/>
          <p:nvPr/>
        </p:nvSpPr>
        <p:spPr>
          <a:xfrm>
            <a:off x="219173" y="1392374"/>
            <a:ext cx="8767414" cy="954107"/>
          </a:xfrm>
          <a:prstGeom prst="rect">
            <a:avLst/>
          </a:prstGeom>
          <a:solidFill>
            <a:schemeClr val="accent2"/>
          </a:solidFill>
        </p:spPr>
        <p:txBody>
          <a:bodyPr wrap="square" lIns="91440" tIns="45720" rIns="91440" bIns="45720" anchor="t">
            <a:spAutoFit/>
          </a:bodyPr>
          <a:lstStyle/>
          <a:p>
            <a:r>
              <a:rPr lang="en-US" sz="2800" b="1"/>
              <a:t>History of being adept …. so it's new highly addictive product is nicotine pouches. </a:t>
            </a:r>
          </a:p>
        </p:txBody>
      </p:sp>
      <p:pic>
        <p:nvPicPr>
          <p:cNvPr id="8" name="Picture 2" descr="How Zyn and other tobacco-free nicotine pouches may harm your health">
            <a:extLst>
              <a:ext uri="{FF2B5EF4-FFF2-40B4-BE49-F238E27FC236}">
                <a16:creationId xmlns:a16="http://schemas.microsoft.com/office/drawing/2014/main" id="{3907706A-54BB-AFA0-1BDE-DD5F068C0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071" y="3566745"/>
            <a:ext cx="4486642" cy="2991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wareness and use of nicotine pouches - ASH">
            <a:extLst>
              <a:ext uri="{FF2B5EF4-FFF2-40B4-BE49-F238E27FC236}">
                <a16:creationId xmlns:a16="http://schemas.microsoft.com/office/drawing/2014/main" id="{80552CC7-DCC0-00C9-2299-B843E13767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7565" y="3566745"/>
            <a:ext cx="5715000" cy="3000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FCC2FF-A51F-9C2A-81EF-F70BCB60A0FB}"/>
              </a:ext>
            </a:extLst>
          </p:cNvPr>
          <p:cNvSpPr txBox="1"/>
          <p:nvPr/>
        </p:nvSpPr>
        <p:spPr>
          <a:xfrm>
            <a:off x="9121698" y="117317"/>
            <a:ext cx="2851129" cy="523220"/>
          </a:xfrm>
          <a:prstGeom prst="rect">
            <a:avLst/>
          </a:prstGeom>
          <a:solidFill>
            <a:schemeClr val="accent2"/>
          </a:solidFill>
        </p:spPr>
        <p:txBody>
          <a:bodyPr wrap="square" rtlCol="0">
            <a:spAutoFit/>
          </a:bodyPr>
          <a:lstStyle/>
          <a:p>
            <a:r>
              <a:rPr lang="en-US" sz="2800"/>
              <a:t>Harder to detect</a:t>
            </a:r>
            <a:endParaRPr lang="en-GB" sz="2800"/>
          </a:p>
        </p:txBody>
      </p:sp>
      <p:sp>
        <p:nvSpPr>
          <p:cNvPr id="14" name="TextBox 13">
            <a:extLst>
              <a:ext uri="{FF2B5EF4-FFF2-40B4-BE49-F238E27FC236}">
                <a16:creationId xmlns:a16="http://schemas.microsoft.com/office/drawing/2014/main" id="{3FAF2F31-4CE1-0583-768D-D921589EDF12}"/>
              </a:ext>
            </a:extLst>
          </p:cNvPr>
          <p:cNvSpPr txBox="1"/>
          <p:nvPr/>
        </p:nvSpPr>
        <p:spPr>
          <a:xfrm>
            <a:off x="9121698" y="719183"/>
            <a:ext cx="2851129" cy="523220"/>
          </a:xfrm>
          <a:prstGeom prst="rect">
            <a:avLst/>
          </a:prstGeom>
          <a:solidFill>
            <a:schemeClr val="accent2"/>
          </a:solidFill>
        </p:spPr>
        <p:txBody>
          <a:bodyPr wrap="square" rtlCol="0">
            <a:spAutoFit/>
          </a:bodyPr>
          <a:lstStyle/>
          <a:p>
            <a:r>
              <a:rPr lang="en-US" sz="2800"/>
              <a:t>No laws yet</a:t>
            </a:r>
            <a:endParaRPr lang="en-GB" sz="2800"/>
          </a:p>
        </p:txBody>
      </p:sp>
      <p:sp>
        <p:nvSpPr>
          <p:cNvPr id="16" name="TextBox 15">
            <a:extLst>
              <a:ext uri="{FF2B5EF4-FFF2-40B4-BE49-F238E27FC236}">
                <a16:creationId xmlns:a16="http://schemas.microsoft.com/office/drawing/2014/main" id="{168F8A61-3DAF-12DE-40A1-67A260FB2822}"/>
              </a:ext>
            </a:extLst>
          </p:cNvPr>
          <p:cNvSpPr txBox="1"/>
          <p:nvPr/>
        </p:nvSpPr>
        <p:spPr>
          <a:xfrm>
            <a:off x="9111015" y="1392374"/>
            <a:ext cx="2851129" cy="954107"/>
          </a:xfrm>
          <a:prstGeom prst="rect">
            <a:avLst/>
          </a:prstGeom>
          <a:solidFill>
            <a:schemeClr val="accent2"/>
          </a:solidFill>
        </p:spPr>
        <p:txBody>
          <a:bodyPr wrap="square" rtlCol="0">
            <a:spAutoFit/>
          </a:bodyPr>
          <a:lstStyle/>
          <a:p>
            <a:r>
              <a:rPr lang="en-US" sz="2800"/>
              <a:t>High quantities of nicotine</a:t>
            </a:r>
            <a:endParaRPr lang="en-GB" sz="2800"/>
          </a:p>
        </p:txBody>
      </p:sp>
      <p:sp>
        <p:nvSpPr>
          <p:cNvPr id="18" name="TextBox 17">
            <a:extLst>
              <a:ext uri="{FF2B5EF4-FFF2-40B4-BE49-F238E27FC236}">
                <a16:creationId xmlns:a16="http://schemas.microsoft.com/office/drawing/2014/main" id="{76222E59-B686-206F-CDA0-477885317A72}"/>
              </a:ext>
            </a:extLst>
          </p:cNvPr>
          <p:cNvSpPr txBox="1"/>
          <p:nvPr/>
        </p:nvSpPr>
        <p:spPr>
          <a:xfrm>
            <a:off x="219173" y="2450151"/>
            <a:ext cx="8767414" cy="830997"/>
          </a:xfrm>
          <a:prstGeom prst="rect">
            <a:avLst/>
          </a:prstGeom>
          <a:solidFill>
            <a:schemeClr val="bg1"/>
          </a:solidFill>
          <a:ln>
            <a:solidFill>
              <a:schemeClr val="accent1"/>
            </a:solidFill>
          </a:ln>
        </p:spPr>
        <p:txBody>
          <a:bodyPr wrap="square" rtlCol="0">
            <a:spAutoFit/>
          </a:bodyPr>
          <a:lstStyle/>
          <a:p>
            <a:pPr algn="ctr"/>
            <a:r>
              <a:rPr lang="en-US" sz="4800" b="1">
                <a:solidFill>
                  <a:schemeClr val="accent2"/>
                </a:solidFill>
              </a:rPr>
              <a:t>Introducing Nicotine Pouches</a:t>
            </a:r>
            <a:endParaRPr lang="en-GB" sz="4800" b="1">
              <a:solidFill>
                <a:schemeClr val="accent2"/>
              </a:solidFill>
            </a:endParaRPr>
          </a:p>
        </p:txBody>
      </p:sp>
    </p:spTree>
    <p:extLst>
      <p:ext uri="{BB962C8B-B14F-4D97-AF65-F5344CB8AC3E}">
        <p14:creationId xmlns:p14="http://schemas.microsoft.com/office/powerpoint/2010/main" val="39720048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820697-3DAC-1A90-209C-FAB5651DC1C4}"/>
            </a:ext>
          </a:extLst>
        </p:cNvPr>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F70BDC78-14AE-D23D-2B2C-D2028FD15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8D2FDFD-EAE0-24E6-F735-D2F388F8107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CE91CBE0-411B-6D24-06A5-ED984AECC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D70071-8640-DEA3-0A59-6A7A5E61ACF0}"/>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sp>
        <p:nvSpPr>
          <p:cNvPr id="2" name="TextBox 1">
            <a:extLst>
              <a:ext uri="{FF2B5EF4-FFF2-40B4-BE49-F238E27FC236}">
                <a16:creationId xmlns:a16="http://schemas.microsoft.com/office/drawing/2014/main" id="{44C3563B-B4F0-AE49-9981-CE17E534EBF3}"/>
              </a:ext>
            </a:extLst>
          </p:cNvPr>
          <p:cNvSpPr txBox="1"/>
          <p:nvPr/>
        </p:nvSpPr>
        <p:spPr>
          <a:xfrm>
            <a:off x="127024" y="1762390"/>
            <a:ext cx="5983356" cy="923330"/>
          </a:xfrm>
          <a:prstGeom prst="rect">
            <a:avLst/>
          </a:prstGeom>
          <a:noFill/>
        </p:spPr>
        <p:txBody>
          <a:bodyPr wrap="square" rtlCol="0">
            <a:spAutoFit/>
          </a:bodyPr>
          <a:lstStyle/>
          <a:p>
            <a:r>
              <a:rPr lang="en-US" sz="5400" b="1"/>
              <a:t>Getting Help</a:t>
            </a:r>
            <a:endParaRPr lang="en-GB" sz="5400" b="1"/>
          </a:p>
        </p:txBody>
      </p:sp>
      <p:sp>
        <p:nvSpPr>
          <p:cNvPr id="3" name="Speech Bubble: Rectangle with Corners Rounded 2">
            <a:extLst>
              <a:ext uri="{FF2B5EF4-FFF2-40B4-BE49-F238E27FC236}">
                <a16:creationId xmlns:a16="http://schemas.microsoft.com/office/drawing/2014/main" id="{275E60D4-C40F-BA81-D6AE-AF7D209D1FBF}"/>
              </a:ext>
            </a:extLst>
          </p:cNvPr>
          <p:cNvSpPr/>
          <p:nvPr/>
        </p:nvSpPr>
        <p:spPr>
          <a:xfrm>
            <a:off x="571129" y="2980310"/>
            <a:ext cx="4302445" cy="3789762"/>
          </a:xfrm>
          <a:prstGeom prst="wedgeRoundRectCallout">
            <a:avLst>
              <a:gd name="adj1" fmla="val 68194"/>
              <a:gd name="adj2" fmla="val -60595"/>
              <a:gd name="adj3" fmla="val 16667"/>
            </a:avLst>
          </a:prstGeom>
          <a:solidFill>
            <a:schemeClr val="accent3">
              <a:lumMod val="40000"/>
              <a:lumOff val="6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a:solidFill>
                  <a:schemeClr val="tx1"/>
                </a:solidFill>
                <a:latin typeface="+mn-lt"/>
              </a:rPr>
              <a:t>‘I find I keep reaching </a:t>
            </a:r>
            <a:br>
              <a:rPr lang="en-US" sz="2800">
                <a:solidFill>
                  <a:schemeClr val="tx1"/>
                </a:solidFill>
                <a:latin typeface="+mn-lt"/>
              </a:rPr>
            </a:br>
            <a:r>
              <a:rPr lang="en-US" sz="2800">
                <a:solidFill>
                  <a:schemeClr val="tx1"/>
                </a:solidFill>
                <a:latin typeface="+mn-lt"/>
              </a:rPr>
              <a:t>for my vape when I feel stressed out, but I know it’s not good for me and I really want to stop.’</a:t>
            </a:r>
          </a:p>
          <a:p>
            <a:pPr algn="ctr"/>
            <a:endParaRPr lang="en-GB" sz="2400">
              <a:solidFill>
                <a:schemeClr val="tx1"/>
              </a:solidFill>
            </a:endParaRPr>
          </a:p>
        </p:txBody>
      </p:sp>
      <p:pic>
        <p:nvPicPr>
          <p:cNvPr id="5" name="Picture 4" descr="Young teenage girl holding a hula hoop. ">
            <a:extLst>
              <a:ext uri="{FF2B5EF4-FFF2-40B4-BE49-F238E27FC236}">
                <a16:creationId xmlns:a16="http://schemas.microsoft.com/office/drawing/2014/main" id="{C967F215-B9EE-6D04-D721-A6572AAB4404}"/>
              </a:ext>
            </a:extLst>
          </p:cNvPr>
          <p:cNvPicPr>
            <a:picLocks noChangeAspect="1"/>
          </p:cNvPicPr>
          <p:nvPr/>
        </p:nvPicPr>
        <p:blipFill>
          <a:blip r:embed="rId5" cstate="screen">
            <a:extLst>
              <a:ext uri="{28A0092B-C50C-407E-A947-70E740481C1C}">
                <a14:useLocalDpi xmlns:a14="http://schemas.microsoft.com/office/drawing/2010/main"/>
              </a:ext>
            </a:extLst>
          </a:blip>
          <a:srcRect l="12454" r="12454"/>
          <a:stretch/>
        </p:blipFill>
        <p:spPr>
          <a:xfrm>
            <a:off x="5157791" y="421376"/>
            <a:ext cx="3178202" cy="6348696"/>
          </a:xfrm>
          <a:prstGeom prst="rect">
            <a:avLst/>
          </a:prstGeom>
        </p:spPr>
      </p:pic>
      <p:sp>
        <p:nvSpPr>
          <p:cNvPr id="6" name="TextBox 5">
            <a:extLst>
              <a:ext uri="{FF2B5EF4-FFF2-40B4-BE49-F238E27FC236}">
                <a16:creationId xmlns:a16="http://schemas.microsoft.com/office/drawing/2014/main" id="{079E327D-A58B-CCBE-FD7D-8193DF7C2981}"/>
              </a:ext>
            </a:extLst>
          </p:cNvPr>
          <p:cNvSpPr txBox="1"/>
          <p:nvPr/>
        </p:nvSpPr>
        <p:spPr>
          <a:xfrm>
            <a:off x="8198748" y="2400418"/>
            <a:ext cx="3684263" cy="2308324"/>
          </a:xfrm>
          <a:prstGeom prst="rect">
            <a:avLst/>
          </a:prstGeom>
          <a:noFill/>
        </p:spPr>
        <p:txBody>
          <a:bodyPr wrap="square" rtlCol="0">
            <a:spAutoFit/>
          </a:bodyPr>
          <a:lstStyle/>
          <a:p>
            <a:pPr algn="r"/>
            <a:r>
              <a:rPr lang="en-US" sz="4800" b="1"/>
              <a:t>What would your advice be? </a:t>
            </a:r>
            <a:endParaRPr lang="en-GB" sz="4800" b="1"/>
          </a:p>
        </p:txBody>
      </p:sp>
      <p:sp>
        <p:nvSpPr>
          <p:cNvPr id="7" name="Rectangle 6">
            <a:extLst>
              <a:ext uri="{FF2B5EF4-FFF2-40B4-BE49-F238E27FC236}">
                <a16:creationId xmlns:a16="http://schemas.microsoft.com/office/drawing/2014/main" id="{B96FCF14-EBE7-0659-F96B-BF4D85967A71}"/>
              </a:ext>
            </a:extLst>
          </p:cNvPr>
          <p:cNvSpPr/>
          <p:nvPr/>
        </p:nvSpPr>
        <p:spPr>
          <a:xfrm>
            <a:off x="222218" y="150306"/>
            <a:ext cx="3316112" cy="1163265"/>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5400" b="1">
                <a:solidFill>
                  <a:srgbClr val="1A151A"/>
                </a:solidFill>
              </a:rPr>
              <a:t>Round up</a:t>
            </a:r>
            <a:endParaRPr lang="en-GB" sz="5400" b="1">
              <a:solidFill>
                <a:srgbClr val="1A151A"/>
              </a:solidFill>
            </a:endParaRPr>
          </a:p>
        </p:txBody>
      </p:sp>
    </p:spTree>
    <p:extLst>
      <p:ext uri="{BB962C8B-B14F-4D97-AF65-F5344CB8AC3E}">
        <p14:creationId xmlns:p14="http://schemas.microsoft.com/office/powerpoint/2010/main" val="3517486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55713C6E-E788-9BA9-BD6E-981D1A6087E9}"/>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20592"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376851" y="150305"/>
            <a:ext cx="1610476" cy="1210421"/>
          </a:xfrm>
          <a:custGeom>
            <a:avLst/>
            <a:gdLst/>
            <a:ahLst/>
            <a:cxnLst/>
            <a:rect l="l" t="t" r="r" b="b"/>
            <a:pathLst>
              <a:path w="4141760" h="4377846">
                <a:moveTo>
                  <a:pt x="0" y="0"/>
                </a:moveTo>
                <a:lnTo>
                  <a:pt x="4141760" y="0"/>
                </a:lnTo>
                <a:lnTo>
                  <a:pt x="4141760" y="4377846"/>
                </a:lnTo>
                <a:lnTo>
                  <a:pt x="0" y="4377846"/>
                </a:lnTo>
                <a:close/>
              </a:path>
            </a:pathLst>
          </a:custGeom>
        </p:spPr>
      </p:pic>
      <p:pic>
        <p:nvPicPr>
          <p:cNvPr id="5" name="Picture 4" descr="Young teenage girl holding a hula hoop. ">
            <a:extLst>
              <a:ext uri="{FF2B5EF4-FFF2-40B4-BE49-F238E27FC236}">
                <a16:creationId xmlns:a16="http://schemas.microsoft.com/office/drawing/2014/main" id="{24230891-DDE0-3811-CC1A-444E7CA2F904}"/>
              </a:ext>
            </a:extLst>
          </p:cNvPr>
          <p:cNvPicPr>
            <a:picLocks noChangeAspect="1"/>
          </p:cNvPicPr>
          <p:nvPr/>
        </p:nvPicPr>
        <p:blipFill>
          <a:blip r:embed="rId5" cstate="screen">
            <a:extLst>
              <a:ext uri="{28A0092B-C50C-407E-A947-70E740481C1C}">
                <a14:useLocalDpi xmlns:a14="http://schemas.microsoft.com/office/drawing/2010/main"/>
              </a:ext>
            </a:extLst>
          </a:blip>
          <a:srcRect l="12454" r="12454"/>
          <a:stretch/>
        </p:blipFill>
        <p:spPr>
          <a:xfrm>
            <a:off x="9350492" y="659600"/>
            <a:ext cx="3178202" cy="6348696"/>
          </a:xfrm>
          <a:prstGeom prst="rect">
            <a:avLst/>
          </a:prstGeom>
        </p:spPr>
      </p:pic>
      <p:sp>
        <p:nvSpPr>
          <p:cNvPr id="7" name="Rectangle 6">
            <a:extLst>
              <a:ext uri="{FF2B5EF4-FFF2-40B4-BE49-F238E27FC236}">
                <a16:creationId xmlns:a16="http://schemas.microsoft.com/office/drawing/2014/main" id="{77E0F1B1-274F-B248-86E1-45897E3D2134}"/>
              </a:ext>
            </a:extLst>
          </p:cNvPr>
          <p:cNvSpPr/>
          <p:nvPr/>
        </p:nvSpPr>
        <p:spPr>
          <a:xfrm>
            <a:off x="222217" y="150306"/>
            <a:ext cx="9798601" cy="2420616"/>
          </a:xfrm>
          <a:prstGeom prst="rect">
            <a:avLst/>
          </a:prstGeom>
          <a:solidFill>
            <a:srgbClr val="C8D3DD"/>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a:solidFill>
                  <a:srgbClr val="1A151A"/>
                </a:solidFill>
              </a:rPr>
              <a:t>Round up – Responding to our big question. </a:t>
            </a:r>
          </a:p>
          <a:p>
            <a:r>
              <a:rPr lang="en-US" sz="5400" b="1">
                <a:solidFill>
                  <a:srgbClr val="1A151A"/>
                </a:solidFill>
              </a:rPr>
              <a:t>Are you their target audience?</a:t>
            </a:r>
          </a:p>
          <a:p>
            <a:r>
              <a:rPr lang="en-US" sz="2000" b="1">
                <a:solidFill>
                  <a:srgbClr val="1A151A"/>
                </a:solidFill>
              </a:rPr>
              <a:t>Taking today’s big question, respond to it with 6-8 sentences. </a:t>
            </a:r>
          </a:p>
        </p:txBody>
      </p:sp>
      <p:sp>
        <p:nvSpPr>
          <p:cNvPr id="9" name="Rectangle 8">
            <a:extLst>
              <a:ext uri="{FF2B5EF4-FFF2-40B4-BE49-F238E27FC236}">
                <a16:creationId xmlns:a16="http://schemas.microsoft.com/office/drawing/2014/main" id="{02261231-DC94-DE91-E94D-994B0EEC7CF2}"/>
              </a:ext>
            </a:extLst>
          </p:cNvPr>
          <p:cNvSpPr/>
          <p:nvPr/>
        </p:nvSpPr>
        <p:spPr>
          <a:xfrm>
            <a:off x="7013274" y="3429000"/>
            <a:ext cx="4962264" cy="32860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t>Pitch it up: Imagine you’re a lawyer, you are tasked to take the company’s who make vapes to the international court with regard to their advertising campaigns. What would be your 6 core arguments (remember to make them persuasive).</a:t>
            </a:r>
          </a:p>
        </p:txBody>
      </p:sp>
      <p:sp>
        <p:nvSpPr>
          <p:cNvPr id="11" name="TextBox 10">
            <a:extLst>
              <a:ext uri="{FF2B5EF4-FFF2-40B4-BE49-F238E27FC236}">
                <a16:creationId xmlns:a16="http://schemas.microsoft.com/office/drawing/2014/main" id="{422B4639-4872-B8C3-698F-524779D779BB}"/>
              </a:ext>
            </a:extLst>
          </p:cNvPr>
          <p:cNvSpPr txBox="1"/>
          <p:nvPr/>
        </p:nvSpPr>
        <p:spPr>
          <a:xfrm>
            <a:off x="232588" y="2636969"/>
            <a:ext cx="6638523" cy="4154984"/>
          </a:xfrm>
          <a:prstGeom prst="rect">
            <a:avLst/>
          </a:prstGeom>
          <a:solidFill>
            <a:schemeClr val="tx1"/>
          </a:solidFill>
        </p:spPr>
        <p:txBody>
          <a:bodyPr wrap="square">
            <a:spAutoFit/>
          </a:bodyPr>
          <a:lstStyle/>
          <a:p>
            <a:r>
              <a:rPr lang="en-US" sz="2200">
                <a:solidFill>
                  <a:schemeClr val="bg1"/>
                </a:solidFill>
              </a:rPr>
              <a:t>Need a hand up: Sentence starters</a:t>
            </a:r>
            <a:br>
              <a:rPr lang="en-US" sz="2200">
                <a:solidFill>
                  <a:schemeClr val="bg1"/>
                </a:solidFill>
              </a:rPr>
            </a:br>
            <a:endParaRPr lang="en-US" sz="2200">
              <a:solidFill>
                <a:schemeClr val="bg1"/>
              </a:solidFill>
            </a:endParaRPr>
          </a:p>
          <a:p>
            <a:r>
              <a:rPr lang="en-US" sz="2200" i="1">
                <a:solidFill>
                  <a:schemeClr val="bg1"/>
                </a:solidFill>
              </a:rPr>
              <a:t>Many years ago the tobacco industry targeted their advertising ……</a:t>
            </a:r>
          </a:p>
          <a:p>
            <a:r>
              <a:rPr lang="en-US" sz="2200" i="1">
                <a:solidFill>
                  <a:schemeClr val="bg1"/>
                </a:solidFill>
              </a:rPr>
              <a:t>However, there are now much stricter laws, so they ….</a:t>
            </a:r>
            <a:br>
              <a:rPr lang="en-US" sz="2200" i="1">
                <a:solidFill>
                  <a:schemeClr val="bg1"/>
                </a:solidFill>
              </a:rPr>
            </a:br>
            <a:endParaRPr lang="en-US" sz="2200" i="1">
              <a:solidFill>
                <a:schemeClr val="bg1"/>
              </a:solidFill>
            </a:endParaRPr>
          </a:p>
          <a:p>
            <a:r>
              <a:rPr lang="en-US" sz="2200" i="1">
                <a:solidFill>
                  <a:schemeClr val="bg1"/>
                </a:solidFill>
              </a:rPr>
              <a:t>18% of young people vape because …</a:t>
            </a:r>
          </a:p>
          <a:p>
            <a:r>
              <a:rPr lang="en-US" sz="2200" i="1">
                <a:solidFill>
                  <a:schemeClr val="bg1"/>
                </a:solidFill>
              </a:rPr>
              <a:t>But, vaping can be risky…. </a:t>
            </a:r>
            <a:br>
              <a:rPr lang="en-US" sz="2200" i="1">
                <a:solidFill>
                  <a:schemeClr val="bg1"/>
                </a:solidFill>
              </a:rPr>
            </a:br>
            <a:endParaRPr lang="en-US" sz="2200" i="1">
              <a:solidFill>
                <a:schemeClr val="bg1"/>
              </a:solidFill>
            </a:endParaRPr>
          </a:p>
          <a:p>
            <a:r>
              <a:rPr lang="en-US" sz="2200" i="1">
                <a:solidFill>
                  <a:schemeClr val="bg1"/>
                </a:solidFill>
              </a:rPr>
              <a:t>Young people are legally not allowed to but vapes …. </a:t>
            </a:r>
          </a:p>
          <a:p>
            <a:r>
              <a:rPr lang="en-US" sz="2200" i="1">
                <a:solidFill>
                  <a:schemeClr val="bg1"/>
                </a:solidFill>
              </a:rPr>
              <a:t>Sadly ….. </a:t>
            </a:r>
          </a:p>
        </p:txBody>
      </p:sp>
    </p:spTree>
    <p:extLst>
      <p:ext uri="{BB962C8B-B14F-4D97-AF65-F5344CB8AC3E}">
        <p14:creationId xmlns:p14="http://schemas.microsoft.com/office/powerpoint/2010/main" val="1230380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D025-1390-FB97-01E1-D361FA5AEB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E82CB67-E3E3-1846-37E8-708D2DD5C8C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F7B3C7F-C29E-2BC0-637E-AE0B92F35F94}"/>
              </a:ext>
            </a:extLst>
          </p:cNvPr>
          <p:cNvPicPr>
            <a:picLocks noChangeAspect="1"/>
          </p:cNvPicPr>
          <p:nvPr/>
        </p:nvPicPr>
        <p:blipFill rotWithShape="1">
          <a:blip r:embed="rId3"/>
          <a:srcRect l="20370" t="15370" r="21852" b="28703"/>
          <a:stretch/>
        </p:blipFill>
        <p:spPr>
          <a:xfrm>
            <a:off x="3530600" y="154158"/>
            <a:ext cx="8458200" cy="6549683"/>
          </a:xfrm>
          <a:prstGeom prst="rect">
            <a:avLst/>
          </a:prstGeom>
        </p:spPr>
      </p:pic>
      <p:sp>
        <p:nvSpPr>
          <p:cNvPr id="6" name="Arrow: Pentagon 5">
            <a:extLst>
              <a:ext uri="{FF2B5EF4-FFF2-40B4-BE49-F238E27FC236}">
                <a16:creationId xmlns:a16="http://schemas.microsoft.com/office/drawing/2014/main" id="{A3C89152-1A27-CB63-9F9E-F234BCBCF259}"/>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7" name="Rectangle 6">
            <a:extLst>
              <a:ext uri="{FF2B5EF4-FFF2-40B4-BE49-F238E27FC236}">
                <a16:creationId xmlns:a16="http://schemas.microsoft.com/office/drawing/2014/main" id="{382A69D0-A425-933F-2BC3-8C9708D370D1}"/>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2465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9568-BE2A-17FF-DE88-8B3B2622862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0F30164-5E05-0028-906D-B5007D055211}"/>
              </a:ext>
            </a:extLst>
          </p:cNvPr>
          <p:cNvSpPr>
            <a:spLocks noGrp="1"/>
          </p:cNvSpPr>
          <p:nvPr>
            <p:ph idx="1"/>
          </p:nvPr>
        </p:nvSpPr>
        <p:spPr/>
        <p:txBody>
          <a:bodyPr/>
          <a:lstStyle/>
          <a:p>
            <a:endParaRPr lang="en-GB"/>
          </a:p>
        </p:txBody>
      </p:sp>
      <p:pic>
        <p:nvPicPr>
          <p:cNvPr id="5" name="Picture 4" descr="A person holding a stethoscope&#10;&#10;Description automatically generated">
            <a:extLst>
              <a:ext uri="{FF2B5EF4-FFF2-40B4-BE49-F238E27FC236}">
                <a16:creationId xmlns:a16="http://schemas.microsoft.com/office/drawing/2014/main" id="{D2CFC27F-120F-7D4D-A1D0-C5D3E5752F1D}"/>
              </a:ext>
            </a:extLst>
          </p:cNvPr>
          <p:cNvPicPr>
            <a:picLocks noChangeAspect="1"/>
          </p:cNvPicPr>
          <p:nvPr/>
        </p:nvPicPr>
        <p:blipFill rotWithShape="1">
          <a:blip r:embed="rId2"/>
          <a:srcRect l="11334" t="15926" r="12074" b="31111"/>
          <a:stretch/>
        </p:blipFill>
        <p:spPr>
          <a:xfrm>
            <a:off x="102199" y="229522"/>
            <a:ext cx="4683904" cy="2588955"/>
          </a:xfrm>
          <a:prstGeom prst="rect">
            <a:avLst/>
          </a:prstGeom>
        </p:spPr>
      </p:pic>
      <p:pic>
        <p:nvPicPr>
          <p:cNvPr id="7" name="Picture 6" descr="A person with a cigarette box&#10;&#10;Description automatically generated">
            <a:extLst>
              <a:ext uri="{FF2B5EF4-FFF2-40B4-BE49-F238E27FC236}">
                <a16:creationId xmlns:a16="http://schemas.microsoft.com/office/drawing/2014/main" id="{E0A2DF6B-E821-6B56-5B1C-EA97F41C88F4}"/>
              </a:ext>
            </a:extLst>
          </p:cNvPr>
          <p:cNvPicPr>
            <a:picLocks noChangeAspect="1"/>
          </p:cNvPicPr>
          <p:nvPr/>
        </p:nvPicPr>
        <p:blipFill rotWithShape="1">
          <a:blip r:embed="rId3"/>
          <a:srcRect l="33704" t="14629" r="35629" b="27408"/>
          <a:stretch/>
        </p:blipFill>
        <p:spPr>
          <a:xfrm>
            <a:off x="96569" y="2904226"/>
            <a:ext cx="2589601" cy="3831637"/>
          </a:xfrm>
          <a:prstGeom prst="rect">
            <a:avLst/>
          </a:prstGeom>
        </p:spPr>
      </p:pic>
      <p:pic>
        <p:nvPicPr>
          <p:cNvPr id="9" name="Picture 8" descr="A person holding a baby&#10;&#10;Description automatically generated">
            <a:extLst>
              <a:ext uri="{FF2B5EF4-FFF2-40B4-BE49-F238E27FC236}">
                <a16:creationId xmlns:a16="http://schemas.microsoft.com/office/drawing/2014/main" id="{6C7AED8B-52F0-D5CA-436B-3B876B0AC41E}"/>
              </a:ext>
            </a:extLst>
          </p:cNvPr>
          <p:cNvPicPr>
            <a:picLocks noChangeAspect="1"/>
          </p:cNvPicPr>
          <p:nvPr/>
        </p:nvPicPr>
        <p:blipFill rotWithShape="1">
          <a:blip r:embed="rId4"/>
          <a:srcRect l="32074" t="33148" r="41111" b="21111"/>
          <a:stretch/>
        </p:blipFill>
        <p:spPr>
          <a:xfrm>
            <a:off x="2737927" y="2899195"/>
            <a:ext cx="2715165" cy="3788468"/>
          </a:xfrm>
          <a:prstGeom prst="rect">
            <a:avLst/>
          </a:prstGeom>
        </p:spPr>
      </p:pic>
      <p:pic>
        <p:nvPicPr>
          <p:cNvPr id="11" name="Picture 10" descr="A poster with a circular frame and many people smoking cigarettes&#10;&#10;Description automatically generated">
            <a:extLst>
              <a:ext uri="{FF2B5EF4-FFF2-40B4-BE49-F238E27FC236}">
                <a16:creationId xmlns:a16="http://schemas.microsoft.com/office/drawing/2014/main" id="{3C222D85-2960-A2D3-AD17-4A5A524F68F4}"/>
              </a:ext>
            </a:extLst>
          </p:cNvPr>
          <p:cNvPicPr>
            <a:picLocks noChangeAspect="1"/>
          </p:cNvPicPr>
          <p:nvPr/>
        </p:nvPicPr>
        <p:blipFill rotWithShape="1">
          <a:blip r:embed="rId5"/>
          <a:srcRect l="20370" t="15370" r="21852" b="28703"/>
          <a:stretch/>
        </p:blipFill>
        <p:spPr>
          <a:xfrm rot="1860000">
            <a:off x="8017293" y="-121538"/>
            <a:ext cx="4403786" cy="3429797"/>
          </a:xfrm>
          <a:prstGeom prst="rect">
            <a:avLst/>
          </a:prstGeom>
        </p:spPr>
      </p:pic>
      <p:pic>
        <p:nvPicPr>
          <p:cNvPr id="13" name="Picture 12" descr="A person holding a cigarette&#10;&#10;Description automatically generated">
            <a:extLst>
              <a:ext uri="{FF2B5EF4-FFF2-40B4-BE49-F238E27FC236}">
                <a16:creationId xmlns:a16="http://schemas.microsoft.com/office/drawing/2014/main" id="{65E067FB-BA05-9395-A218-7B9117885BA5}"/>
              </a:ext>
            </a:extLst>
          </p:cNvPr>
          <p:cNvPicPr>
            <a:picLocks noChangeAspect="1"/>
          </p:cNvPicPr>
          <p:nvPr/>
        </p:nvPicPr>
        <p:blipFill rotWithShape="1">
          <a:blip r:embed="rId6"/>
          <a:srcRect l="33704" t="29074" r="34740" b="16667"/>
          <a:stretch/>
        </p:blipFill>
        <p:spPr>
          <a:xfrm>
            <a:off x="5538878" y="2939930"/>
            <a:ext cx="2701506" cy="3742548"/>
          </a:xfrm>
          <a:prstGeom prst="rect">
            <a:avLst/>
          </a:prstGeom>
        </p:spPr>
      </p:pic>
      <p:pic>
        <p:nvPicPr>
          <p:cNvPr id="15" name="Picture 14" descr="An old advertisement for a cigarette&#10;&#10;Description automatically generated">
            <a:extLst>
              <a:ext uri="{FF2B5EF4-FFF2-40B4-BE49-F238E27FC236}">
                <a16:creationId xmlns:a16="http://schemas.microsoft.com/office/drawing/2014/main" id="{4FDFC9E2-3B83-4247-62DB-1F08C592F96F}"/>
              </a:ext>
            </a:extLst>
          </p:cNvPr>
          <p:cNvPicPr>
            <a:picLocks noChangeAspect="1"/>
          </p:cNvPicPr>
          <p:nvPr/>
        </p:nvPicPr>
        <p:blipFill rotWithShape="1">
          <a:blip r:embed="rId7"/>
          <a:srcRect l="33108" t="16666" r="35627" b="28148"/>
          <a:stretch/>
        </p:blipFill>
        <p:spPr>
          <a:xfrm>
            <a:off x="8301487" y="2939929"/>
            <a:ext cx="2667480" cy="3754053"/>
          </a:xfrm>
          <a:prstGeom prst="rect">
            <a:avLst/>
          </a:prstGeom>
        </p:spPr>
      </p:pic>
      <p:sp>
        <p:nvSpPr>
          <p:cNvPr id="16" name="TextBox 15">
            <a:extLst>
              <a:ext uri="{FF2B5EF4-FFF2-40B4-BE49-F238E27FC236}">
                <a16:creationId xmlns:a16="http://schemas.microsoft.com/office/drawing/2014/main" id="{7C969315-8E94-0535-6555-9CBE95B17E21}"/>
              </a:ext>
            </a:extLst>
          </p:cNvPr>
          <p:cNvSpPr txBox="1"/>
          <p:nvPr/>
        </p:nvSpPr>
        <p:spPr>
          <a:xfrm>
            <a:off x="1747515" y="1992697"/>
            <a:ext cx="8345557" cy="2585323"/>
          </a:xfrm>
          <a:prstGeom prst="rect">
            <a:avLst/>
          </a:prstGeom>
          <a:solidFill>
            <a:schemeClr val="accent6">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a:solidFill>
                  <a:schemeClr val="bg1"/>
                </a:solidFill>
                <a:cs typeface="Calibri"/>
              </a:rPr>
              <a:t>What are the messages these adverts trying to convey?</a:t>
            </a:r>
            <a:endParaRPr lang="en-GB" sz="4800" b="1">
              <a:solidFill>
                <a:schemeClr val="bg1"/>
              </a:solidFill>
              <a:cs typeface="Calibri"/>
            </a:endParaRPr>
          </a:p>
        </p:txBody>
      </p:sp>
      <p:sp>
        <p:nvSpPr>
          <p:cNvPr id="6" name="Arrow: Pentagon 5">
            <a:extLst>
              <a:ext uri="{FF2B5EF4-FFF2-40B4-BE49-F238E27FC236}">
                <a16:creationId xmlns:a16="http://schemas.microsoft.com/office/drawing/2014/main" id="{55F4C69E-9241-FC4A-B5B1-B34E17F02F6A}"/>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8" name="Rectangle 7">
            <a:extLst>
              <a:ext uri="{FF2B5EF4-FFF2-40B4-BE49-F238E27FC236}">
                <a16:creationId xmlns:a16="http://schemas.microsoft.com/office/drawing/2014/main" id="{91DC1A4F-ADF6-9ACB-244B-CDECCB64B032}"/>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824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6D75-F3BA-38B8-A381-3CF98BD1DCD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9AC2DE4-5577-5043-8552-B7A6C3A7D5E7}"/>
              </a:ext>
            </a:extLst>
          </p:cNvPr>
          <p:cNvSpPr>
            <a:spLocks noGrp="1"/>
          </p:cNvSpPr>
          <p:nvPr>
            <p:ph idx="1"/>
          </p:nvPr>
        </p:nvSpPr>
        <p:spPr/>
        <p:txBody>
          <a:bodyPr/>
          <a:lstStyle/>
          <a:p>
            <a:endParaRPr lang="en-GB"/>
          </a:p>
        </p:txBody>
      </p:sp>
      <p:pic>
        <p:nvPicPr>
          <p:cNvPr id="8194" name="Picture 2">
            <a:extLst>
              <a:ext uri="{FF2B5EF4-FFF2-40B4-BE49-F238E27FC236}">
                <a16:creationId xmlns:a16="http://schemas.microsoft.com/office/drawing/2014/main" id="{891AF1BF-5909-9DEB-32D9-E79DDDB04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08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DD34D1-A20F-C7A7-EF59-C4AE97CF1C53}"/>
              </a:ext>
            </a:extLst>
          </p:cNvPr>
          <p:cNvSpPr txBox="1"/>
          <p:nvPr/>
        </p:nvSpPr>
        <p:spPr>
          <a:xfrm>
            <a:off x="6002791" y="957068"/>
            <a:ext cx="6094638" cy="954107"/>
          </a:xfrm>
          <a:prstGeom prst="rect">
            <a:avLst/>
          </a:prstGeom>
          <a:noFill/>
        </p:spPr>
        <p:txBody>
          <a:bodyPr wrap="square">
            <a:spAutoFit/>
          </a:bodyPr>
          <a:lstStyle/>
          <a:p>
            <a:r>
              <a:rPr lang="en-US" sz="2800">
                <a:hlinkClick r:id="rId4"/>
              </a:rPr>
              <a:t>How do cigarettes affect the body? - Krishna Sudhir - YouTube</a:t>
            </a:r>
            <a:endParaRPr lang="en-GB" sz="2800"/>
          </a:p>
        </p:txBody>
      </p:sp>
      <p:sp>
        <p:nvSpPr>
          <p:cNvPr id="4" name="Arrow: Pentagon 3">
            <a:extLst>
              <a:ext uri="{FF2B5EF4-FFF2-40B4-BE49-F238E27FC236}">
                <a16:creationId xmlns:a16="http://schemas.microsoft.com/office/drawing/2014/main" id="{0176224D-4FB2-6C22-6D43-6E3A02E23473}"/>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5" name="Rectangle 4">
            <a:extLst>
              <a:ext uri="{FF2B5EF4-FFF2-40B4-BE49-F238E27FC236}">
                <a16:creationId xmlns:a16="http://schemas.microsoft.com/office/drawing/2014/main" id="{6F7BA5A9-AEFA-5237-FB4F-AF36672F31BB}"/>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578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634460" y="5391634"/>
            <a:ext cx="1088422" cy="818049"/>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Content Placeholder 2">
            <a:extLst>
              <a:ext uri="{FF2B5EF4-FFF2-40B4-BE49-F238E27FC236}">
                <a16:creationId xmlns:a16="http://schemas.microsoft.com/office/drawing/2014/main" id="{23095E24-6B04-F9FD-D4BA-9FFF88BCD2EC}"/>
              </a:ext>
            </a:extLst>
          </p:cNvPr>
          <p:cNvSpPr>
            <a:spLocks noGrp="1"/>
          </p:cNvSpPr>
          <p:nvPr>
            <p:ph idx="1"/>
          </p:nvPr>
        </p:nvSpPr>
        <p:spPr>
          <a:xfrm>
            <a:off x="136614" y="1555156"/>
            <a:ext cx="11809125" cy="4654050"/>
          </a:xfrm>
          <a:solidFill>
            <a:schemeClr val="bg2"/>
          </a:solidFill>
        </p:spPr>
        <p:txBody>
          <a:bodyPr vert="horz" lIns="91440" tIns="45720" rIns="91440" bIns="45720" rtlCol="0" anchor="t">
            <a:normAutofit/>
          </a:bodyPr>
          <a:lstStyle/>
          <a:p>
            <a:pPr>
              <a:buFont typeface="Arial"/>
              <a:buChar char="•"/>
            </a:pPr>
            <a:r>
              <a:rPr lang="en" sz="3200" b="1">
                <a:ea typeface="+mn-lt"/>
                <a:cs typeface="+mn-lt"/>
              </a:rPr>
              <a:t>There is a clear, established relationship between tobacco advertising and consumption</a:t>
            </a:r>
            <a:br>
              <a:rPr lang="en" sz="3200" b="1">
                <a:ea typeface="+mn-lt"/>
                <a:cs typeface="+mn-lt"/>
              </a:rPr>
            </a:br>
            <a:endParaRPr lang="en" sz="3200" b="1">
              <a:ea typeface="+mn-lt"/>
              <a:cs typeface="+mn-lt"/>
            </a:endParaRPr>
          </a:p>
          <a:p>
            <a:pPr>
              <a:buFont typeface="Arial"/>
              <a:buChar char="•"/>
            </a:pPr>
            <a:r>
              <a:rPr lang="en" sz="3200" b="1">
                <a:ea typeface="+mn-lt"/>
                <a:cs typeface="+mn-lt"/>
              </a:rPr>
              <a:t>As a result, advertising in the UK is banned in line with FCTC guidelines</a:t>
            </a:r>
            <a:br>
              <a:rPr lang="en" sz="3200" b="1">
                <a:ea typeface="+mn-lt"/>
                <a:cs typeface="+mn-lt"/>
              </a:rPr>
            </a:br>
            <a:endParaRPr lang="en" sz="3200" b="1">
              <a:ea typeface="+mn-lt"/>
              <a:cs typeface="+mn-lt"/>
            </a:endParaRPr>
          </a:p>
          <a:p>
            <a:pPr>
              <a:buFont typeface="Arial"/>
              <a:buChar char="•"/>
            </a:pPr>
            <a:r>
              <a:rPr lang="en" sz="3200" b="1">
                <a:ea typeface="+mn-lt"/>
                <a:cs typeface="+mn-lt"/>
              </a:rPr>
              <a:t>Standardised packaging for these products has been required since 2016 ....</a:t>
            </a:r>
            <a:endParaRPr lang="en" sz="3200">
              <a:cs typeface="Calibri" panose="020F0502020204030204"/>
            </a:endParaRPr>
          </a:p>
          <a:p>
            <a:pPr marL="0" indent="0">
              <a:buNone/>
            </a:pPr>
            <a:endParaRPr lang="en" sz="3200">
              <a:solidFill>
                <a:srgbClr val="000000"/>
              </a:solidFill>
              <a:latin typeface="Calibri"/>
              <a:cs typeface="Calibri"/>
            </a:endParaRPr>
          </a:p>
          <a:p>
            <a:endParaRPr lang="en-GB">
              <a:solidFill>
                <a:srgbClr val="000000"/>
              </a:solidFill>
              <a:latin typeface="Calibri"/>
              <a:cs typeface="Calibri"/>
            </a:endParaRPr>
          </a:p>
          <a:p>
            <a:endParaRPr lang="en" sz="1200" b="1">
              <a:solidFill>
                <a:srgbClr val="767676"/>
              </a:solidFill>
              <a:latin typeface="Calibri"/>
              <a:cs typeface="Calibri"/>
            </a:endParaRPr>
          </a:p>
        </p:txBody>
      </p:sp>
      <p:sp>
        <p:nvSpPr>
          <p:cNvPr id="8" name="Title 1">
            <a:extLst>
              <a:ext uri="{FF2B5EF4-FFF2-40B4-BE49-F238E27FC236}">
                <a16:creationId xmlns:a16="http://schemas.microsoft.com/office/drawing/2014/main" id="{B9C84CBC-9E4B-4E50-60FB-BF11DA56FED5}"/>
              </a:ext>
            </a:extLst>
          </p:cNvPr>
          <p:cNvSpPr>
            <a:spLocks noGrp="1"/>
          </p:cNvSpPr>
          <p:nvPr>
            <p:ph type="title"/>
          </p:nvPr>
        </p:nvSpPr>
        <p:spPr>
          <a:xfrm>
            <a:off x="139659" y="137800"/>
            <a:ext cx="11787297" cy="1325563"/>
          </a:xfrm>
          <a:solidFill>
            <a:schemeClr val="accent6">
              <a:lumMod val="50000"/>
            </a:schemeClr>
          </a:solidFill>
        </p:spPr>
        <p:txBody>
          <a:bodyPr/>
          <a:lstStyle/>
          <a:p>
            <a:r>
              <a:rPr lang="en-GB" b="1" u="sng">
                <a:solidFill>
                  <a:schemeClr val="bg1"/>
                </a:solidFill>
                <a:cs typeface="Calibri Light"/>
              </a:rPr>
              <a:t>Advertising tobacco in the UK …</a:t>
            </a:r>
            <a:r>
              <a:rPr lang="en-GB">
                <a:solidFill>
                  <a:schemeClr val="bg1"/>
                </a:solidFill>
                <a:cs typeface="Calibri Light"/>
              </a:rPr>
              <a:t> </a:t>
            </a:r>
            <a:endParaRPr lang="en-GB">
              <a:solidFill>
                <a:schemeClr val="bg1"/>
              </a:solidFill>
            </a:endParaRPr>
          </a:p>
        </p:txBody>
      </p:sp>
      <p:sp>
        <p:nvSpPr>
          <p:cNvPr id="9" name="Rectangle 8">
            <a:extLst>
              <a:ext uri="{FF2B5EF4-FFF2-40B4-BE49-F238E27FC236}">
                <a16:creationId xmlns:a16="http://schemas.microsoft.com/office/drawing/2014/main" id="{C7ED25A2-683E-EEAB-A292-8DAAC8D9F65B}"/>
              </a:ext>
            </a:extLst>
          </p:cNvPr>
          <p:cNvSpPr/>
          <p:nvPr/>
        </p:nvSpPr>
        <p:spPr>
          <a:xfrm>
            <a:off x="139660" y="5470886"/>
            <a:ext cx="3152678" cy="1163265"/>
          </a:xfrm>
          <a:prstGeom prst="rect">
            <a:avLst/>
          </a:prstGeom>
          <a:solidFill>
            <a:schemeClr val="tx1"/>
          </a:solidFill>
          <a:ln>
            <a:solidFill>
              <a:srgbClr val="7A8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5400" b="1">
                <a:solidFill>
                  <a:schemeClr val="bg1"/>
                </a:solidFill>
              </a:rPr>
              <a:t>Law</a:t>
            </a:r>
            <a:r>
              <a:rPr lang="en-US" sz="5400" b="1">
                <a:solidFill>
                  <a:srgbClr val="1A151A"/>
                </a:solidFill>
              </a:rPr>
              <a:t>s</a:t>
            </a:r>
            <a:endParaRPr lang="en-GB" sz="5400" b="1">
              <a:solidFill>
                <a:srgbClr val="1A151A"/>
              </a:solidFill>
            </a:endParaRPr>
          </a:p>
        </p:txBody>
      </p:sp>
      <p:pic>
        <p:nvPicPr>
          <p:cNvPr id="10" name="Graphic 9" descr="Gavel with solid fill">
            <a:extLst>
              <a:ext uri="{FF2B5EF4-FFF2-40B4-BE49-F238E27FC236}">
                <a16:creationId xmlns:a16="http://schemas.microsoft.com/office/drawing/2014/main" id="{6E9FCB40-5D86-3187-1816-1259452F76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972" y="5452121"/>
            <a:ext cx="1200793" cy="1200793"/>
          </a:xfrm>
          <a:prstGeom prst="rect">
            <a:avLst/>
          </a:prstGeom>
        </p:spPr>
      </p:pic>
      <p:sp>
        <p:nvSpPr>
          <p:cNvPr id="11" name="Arrow: Pentagon 10">
            <a:extLst>
              <a:ext uri="{FF2B5EF4-FFF2-40B4-BE49-F238E27FC236}">
                <a16:creationId xmlns:a16="http://schemas.microsoft.com/office/drawing/2014/main" id="{B3A6BC81-27B9-4FDF-CD8C-FA51BC58D739}"/>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12" name="Rectangle 11">
            <a:extLst>
              <a:ext uri="{FF2B5EF4-FFF2-40B4-BE49-F238E27FC236}">
                <a16:creationId xmlns:a16="http://schemas.microsoft.com/office/drawing/2014/main" id="{38928236-174B-12CF-A8B4-B349431A0D4D}"/>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321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D3BAA94F-E90E-7593-EF7C-6757263D0E6C}"/>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l="8963" r="2913"/>
          <a:stretch/>
        </p:blipFill>
        <p:spPr bwMode="auto">
          <a:xfrm>
            <a:off x="-3047"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E89061-80DC-AC4B-BEA7-13A866304CF8}"/>
              </a:ext>
            </a:extLst>
          </p:cNvPr>
          <p:cNvPicPr>
            <a:picLocks noChangeAspect="1"/>
          </p:cNvPicPr>
          <p:nvPr/>
        </p:nvPicPr>
        <p:blipFill>
          <a:blip r:embed="rId4"/>
          <a:stretch>
            <a:fillRect/>
          </a:stretch>
        </p:blipFill>
        <p:spPr>
          <a:xfrm>
            <a:off x="10691189" y="5531133"/>
            <a:ext cx="1088422" cy="818049"/>
          </a:xfrm>
          <a:custGeom>
            <a:avLst/>
            <a:gdLst/>
            <a:ahLst/>
            <a:cxnLst/>
            <a:rect l="l" t="t" r="r" b="b"/>
            <a:pathLst>
              <a:path w="4141760" h="4377846">
                <a:moveTo>
                  <a:pt x="0" y="0"/>
                </a:moveTo>
                <a:lnTo>
                  <a:pt x="4141760" y="0"/>
                </a:lnTo>
                <a:lnTo>
                  <a:pt x="4141760" y="4377846"/>
                </a:lnTo>
                <a:lnTo>
                  <a:pt x="0" y="4377846"/>
                </a:lnTo>
                <a:close/>
              </a:path>
            </a:pathLst>
          </a:custGeom>
        </p:spPr>
      </p:pic>
      <p:sp>
        <p:nvSpPr>
          <p:cNvPr id="7" name="Content Placeholder 2">
            <a:extLst>
              <a:ext uri="{FF2B5EF4-FFF2-40B4-BE49-F238E27FC236}">
                <a16:creationId xmlns:a16="http://schemas.microsoft.com/office/drawing/2014/main" id="{23095E24-6B04-F9FD-D4BA-9FFF88BCD2EC}"/>
              </a:ext>
            </a:extLst>
          </p:cNvPr>
          <p:cNvSpPr>
            <a:spLocks noGrp="1"/>
          </p:cNvSpPr>
          <p:nvPr>
            <p:ph idx="1"/>
          </p:nvPr>
        </p:nvSpPr>
        <p:spPr>
          <a:xfrm>
            <a:off x="371061" y="269695"/>
            <a:ext cx="10131553" cy="4351338"/>
          </a:xfrm>
          <a:solidFill>
            <a:schemeClr val="accent6">
              <a:lumMod val="50000"/>
            </a:schemeClr>
          </a:solidFill>
        </p:spPr>
        <p:txBody>
          <a:bodyPr vert="horz" lIns="91440" tIns="45720" rIns="91440" bIns="45720" rtlCol="0" anchor="t">
            <a:normAutofit/>
          </a:bodyPr>
          <a:lstStyle/>
          <a:p>
            <a:pPr marL="0" indent="0" algn="ctr">
              <a:buNone/>
            </a:pPr>
            <a:r>
              <a:rPr lang="en-GB" sz="6600">
                <a:solidFill>
                  <a:schemeClr val="bg1"/>
                </a:solidFill>
                <a:cs typeface="Calibri"/>
              </a:rPr>
              <a:t>So how do tobacco companies make a profit now with sales on tobacco falling in the UK … </a:t>
            </a:r>
          </a:p>
          <a:p>
            <a:pPr marL="0" indent="0">
              <a:buNone/>
            </a:pPr>
            <a:endParaRPr lang="en" sz="3200">
              <a:solidFill>
                <a:srgbClr val="000000"/>
              </a:solidFill>
              <a:latin typeface="Calibri"/>
              <a:cs typeface="Calibri"/>
            </a:endParaRPr>
          </a:p>
          <a:p>
            <a:endParaRPr lang="en-GB">
              <a:solidFill>
                <a:srgbClr val="000000"/>
              </a:solidFill>
              <a:latin typeface="Calibri"/>
              <a:cs typeface="Calibri"/>
            </a:endParaRPr>
          </a:p>
          <a:p>
            <a:endParaRPr lang="en" sz="1200" b="1">
              <a:solidFill>
                <a:srgbClr val="767676"/>
              </a:solidFill>
              <a:latin typeface="Calibri"/>
              <a:cs typeface="Calibri"/>
            </a:endParaRPr>
          </a:p>
        </p:txBody>
      </p:sp>
      <p:sp>
        <p:nvSpPr>
          <p:cNvPr id="6" name="Arrow: Pentagon 5">
            <a:extLst>
              <a:ext uri="{FF2B5EF4-FFF2-40B4-BE49-F238E27FC236}">
                <a16:creationId xmlns:a16="http://schemas.microsoft.com/office/drawing/2014/main" id="{55E818FC-630F-DC0F-2DD9-0647C1112FD1}"/>
              </a:ext>
            </a:extLst>
          </p:cNvPr>
          <p:cNvSpPr/>
          <p:nvPr/>
        </p:nvSpPr>
        <p:spPr>
          <a:xfrm>
            <a:off x="6095999" y="6484559"/>
            <a:ext cx="5983356" cy="362933"/>
          </a:xfrm>
          <a:prstGeom prst="homePlat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Signpost: School Nurse, Safeguarding Team, Talktofrank.com</a:t>
            </a:r>
            <a:endParaRPr lang="en-GB" sz="1600"/>
          </a:p>
        </p:txBody>
      </p:sp>
      <p:sp>
        <p:nvSpPr>
          <p:cNvPr id="11" name="Rectangle 10">
            <a:extLst>
              <a:ext uri="{FF2B5EF4-FFF2-40B4-BE49-F238E27FC236}">
                <a16:creationId xmlns:a16="http://schemas.microsoft.com/office/drawing/2014/main" id="{E186AC87-4D4D-4F46-2C7C-7A78D8CC1DC9}"/>
              </a:ext>
            </a:extLst>
          </p:cNvPr>
          <p:cNvSpPr/>
          <p:nvPr/>
        </p:nvSpPr>
        <p:spPr>
          <a:xfrm>
            <a:off x="5615080" y="6349182"/>
            <a:ext cx="495300" cy="60007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4465589"/>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42</Slides>
  <Notes>39</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Advertising tobacco in the UK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 Lynham</dc:creator>
  <cp:revision>1</cp:revision>
  <dcterms:created xsi:type="dcterms:W3CDTF">2024-10-03T09:24:25Z</dcterms:created>
  <dcterms:modified xsi:type="dcterms:W3CDTF">2025-04-02T12:53:40Z</dcterms:modified>
</cp:coreProperties>
</file>