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186" autoAdjust="0"/>
  </p:normalViewPr>
  <p:slideViewPr>
    <p:cSldViewPr snapToGrid="0">
      <p:cViewPr varScale="1">
        <p:scale>
          <a:sx n="55" d="100"/>
          <a:sy n="55" d="100"/>
        </p:scale>
        <p:origin x="1600" y="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f9b7fc21d1_0_1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f9b7fc21d1_0_1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a:t>Article from The Daily Mail: </a:t>
            </a:r>
          </a:p>
          <a:p>
            <a:pPr marL="0" lvl="0" indent="0" algn="l" rtl="0">
              <a:spcBef>
                <a:spcPts val="0"/>
              </a:spcBef>
              <a:spcAft>
                <a:spcPts val="0"/>
              </a:spcAft>
              <a:buNone/>
            </a:pPr>
            <a:r>
              <a:rPr lang="en-GB" dirty="0"/>
              <a:t>https://www.dailymail.co.uk/news/article-9961055/Health-fears-new-craze-young-people-super-strength-nicotine-devices.html#:~:text=teenagers'%20brain%20development-,Children%20are%20buying%20super%2Dstrength%20vapes%20%E2%80%93%20equivalent%20to%20smoking%20125,chest%20pains%20and%20dizzy%20spells.</a:t>
            </a:r>
          </a:p>
          <a:p>
            <a:pPr marL="0" lvl="0" indent="0" algn="l" rtl="0">
              <a:spcBef>
                <a:spcPts val="0"/>
              </a:spcBef>
              <a:spcAft>
                <a:spcPts val="0"/>
              </a:spcAft>
              <a:buNone/>
            </a:pPr>
            <a:endParaRPr dirty="0"/>
          </a:p>
        </p:txBody>
      </p:sp>
      <p:sp>
        <p:nvSpPr>
          <p:cNvPr id="166" name="Google Shape;166;gf9b7fc21d1_0_15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f9b7fc21d1_2_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f9b7fc21d1_2_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 name="Google Shape;173;gf9b7fc21d1_2_5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f9b7fc21d1_2_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0" name="Google Shape;180;gf9b7fc21d1_2_3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Students watch the video and then answer the question.</a:t>
            </a:r>
            <a:endParaRPr sz="1200" b="0" i="0" u="none" strike="noStrike" cap="none">
              <a:solidFill>
                <a:schemeClr val="dk1"/>
              </a:solidFill>
              <a:latin typeface="Calibri"/>
              <a:ea typeface="Calibri"/>
              <a:cs typeface="Calibri"/>
              <a:sym typeface="Calibri"/>
            </a:endParaRPr>
          </a:p>
        </p:txBody>
      </p:sp>
      <p:sp>
        <p:nvSpPr>
          <p:cNvPr id="181" name="Google Shape;181;gf9b7fc21d1_2_3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a:solidFill>
                  <a:schemeClr val="dk1"/>
                </a:solidFill>
                <a:latin typeface="Calibri"/>
                <a:ea typeface="Calibri"/>
                <a:cs typeface="Calibri"/>
                <a:sym typeface="Calibri"/>
              </a:rPr>
              <a:t>12</a:t>
            </a:fld>
            <a:endParaRPr sz="1200">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ea8fcdd63e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gea8fcdd63e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Students watch the video and then answer the question.</a:t>
            </a:r>
            <a:endParaRPr sz="1200" b="0" i="0" u="none" strike="noStrike" cap="none">
              <a:solidFill>
                <a:schemeClr val="dk1"/>
              </a:solidFill>
              <a:latin typeface="Calibri"/>
              <a:ea typeface="Calibri"/>
              <a:cs typeface="Calibri"/>
              <a:sym typeface="Calibri"/>
            </a:endParaRPr>
          </a:p>
        </p:txBody>
      </p:sp>
      <p:sp>
        <p:nvSpPr>
          <p:cNvPr id="189" name="Google Shape;189;gea8fcdd63e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a:solidFill>
                  <a:schemeClr val="dk1"/>
                </a:solidFill>
                <a:latin typeface="Calibri"/>
                <a:ea typeface="Calibri"/>
                <a:cs typeface="Calibri"/>
                <a:sym typeface="Calibri"/>
              </a:rPr>
              <a:t>13</a:t>
            </a:fld>
            <a:endParaRPr sz="1200">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f9b7fc21d1_2_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Google Shape;196;gf9b7fc21d1_2_5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Students watch the video and then answer the question.</a:t>
            </a:r>
            <a:endParaRPr sz="1200" b="0" i="0" u="none" strike="noStrike" cap="none">
              <a:solidFill>
                <a:schemeClr val="dk1"/>
              </a:solidFill>
              <a:latin typeface="Calibri"/>
              <a:ea typeface="Calibri"/>
              <a:cs typeface="Calibri"/>
              <a:sym typeface="Calibri"/>
            </a:endParaRPr>
          </a:p>
        </p:txBody>
      </p:sp>
      <p:sp>
        <p:nvSpPr>
          <p:cNvPr id="197" name="Google Shape;197;gf9b7fc21d1_2_5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a:solidFill>
                  <a:schemeClr val="dk1"/>
                </a:solidFill>
                <a:latin typeface="Calibri"/>
                <a:ea typeface="Calibri"/>
                <a:cs typeface="Calibri"/>
                <a:sym typeface="Calibri"/>
              </a:rPr>
              <a:t>14</a:t>
            </a:fld>
            <a:endParaRPr sz="1200">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f9b7fc21d1_2_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3" name="Google Shape;203;gf9b7fc21d1_2_4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Students watch the video and then answer the question.</a:t>
            </a:r>
            <a:endParaRPr sz="1200" b="0" i="0" u="none" strike="noStrike" cap="none">
              <a:solidFill>
                <a:schemeClr val="dk1"/>
              </a:solidFill>
              <a:latin typeface="Calibri"/>
              <a:ea typeface="Calibri"/>
              <a:cs typeface="Calibri"/>
              <a:sym typeface="Calibri"/>
            </a:endParaRPr>
          </a:p>
        </p:txBody>
      </p:sp>
      <p:sp>
        <p:nvSpPr>
          <p:cNvPr id="204" name="Google Shape;204;gf9b7fc21d1_2_4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a:solidFill>
                  <a:schemeClr val="dk1"/>
                </a:solidFill>
                <a:latin typeface="Calibri"/>
                <a:ea typeface="Calibri"/>
                <a:cs typeface="Calibri"/>
                <a:sym typeface="Calibri"/>
              </a:rPr>
              <a:t>15</a:t>
            </a:fld>
            <a:endParaRPr sz="1200">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f9b7fc21d1_2_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0" name="Google Shape;210;gf9b7fc21d1_2_6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Students watch the video and then answer the question.</a:t>
            </a:r>
            <a:endParaRPr sz="1200" b="0" i="0" u="none" strike="noStrike" cap="none">
              <a:solidFill>
                <a:schemeClr val="dk1"/>
              </a:solidFill>
              <a:latin typeface="Calibri"/>
              <a:ea typeface="Calibri"/>
              <a:cs typeface="Calibri"/>
              <a:sym typeface="Calibri"/>
            </a:endParaRPr>
          </a:p>
        </p:txBody>
      </p:sp>
      <p:sp>
        <p:nvSpPr>
          <p:cNvPr id="211" name="Google Shape;211;gf9b7fc21d1_2_6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a:solidFill>
                  <a:schemeClr val="dk1"/>
                </a:solidFill>
                <a:latin typeface="Calibri"/>
                <a:ea typeface="Calibri"/>
                <a:cs typeface="Calibri"/>
                <a:sym typeface="Calibri"/>
              </a:rPr>
              <a:t>16</a:t>
            </a:fld>
            <a:endParaRPr sz="1200">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9" name="Google Shape;219;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f9b7fc21d1_2_7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6" name="Google Shape;226;gf9b7fc21d1_2_7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Students watch the video and then answer the question.</a:t>
            </a:r>
            <a:endParaRPr sz="1200" b="0" i="0" u="none" strike="noStrike" cap="none">
              <a:solidFill>
                <a:schemeClr val="dk1"/>
              </a:solidFill>
              <a:latin typeface="Calibri"/>
              <a:ea typeface="Calibri"/>
              <a:cs typeface="Calibri"/>
              <a:sym typeface="Calibri"/>
            </a:endParaRPr>
          </a:p>
        </p:txBody>
      </p:sp>
      <p:sp>
        <p:nvSpPr>
          <p:cNvPr id="95" name="Google Shape;95;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a:solidFill>
                  <a:schemeClr val="dk1"/>
                </a:solidFill>
                <a:latin typeface="Calibri"/>
                <a:ea typeface="Calibri"/>
                <a:cs typeface="Calibri"/>
                <a:sym typeface="Calibri"/>
              </a:rPr>
              <a:t>2</a:t>
            </a:fld>
            <a:endParaRPr sz="120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f9b7fc21d1_0_1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f9b7fc21d1_0_12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gf9b7fc21d1_0_12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f9b7fc21d1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gf9b7fc21d1_0_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Students watch the video and then answer the question.</a:t>
            </a:r>
            <a:endParaRPr sz="1200" b="0" i="0" u="none" strike="noStrike" cap="none">
              <a:solidFill>
                <a:schemeClr val="dk1"/>
              </a:solidFill>
              <a:latin typeface="Calibri"/>
              <a:ea typeface="Calibri"/>
              <a:cs typeface="Calibri"/>
              <a:sym typeface="Calibri"/>
            </a:endParaRPr>
          </a:p>
        </p:txBody>
      </p:sp>
      <p:sp>
        <p:nvSpPr>
          <p:cNvPr id="113" name="Google Shape;113;gf9b7fc21d1_0_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a:solidFill>
                  <a:schemeClr val="dk1"/>
                </a:solidFill>
                <a:latin typeface="Calibri"/>
                <a:ea typeface="Calibri"/>
                <a:cs typeface="Calibri"/>
                <a:sym typeface="Calibri"/>
              </a:rPr>
              <a:t>4</a:t>
            </a:fld>
            <a:endParaRPr sz="120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f9b7fc21d1_0_10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1" name="Google Shape;121;gf9b7fc21d1_0_10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Students watch the video and then answer the question.</a:t>
            </a:r>
            <a:endParaRPr sz="1200" b="0" i="0" u="none" strike="noStrike" cap="none">
              <a:solidFill>
                <a:schemeClr val="dk1"/>
              </a:solidFill>
              <a:latin typeface="Calibri"/>
              <a:ea typeface="Calibri"/>
              <a:cs typeface="Calibri"/>
              <a:sym typeface="Calibri"/>
            </a:endParaRPr>
          </a:p>
        </p:txBody>
      </p:sp>
      <p:sp>
        <p:nvSpPr>
          <p:cNvPr id="122" name="Google Shape;122;gf9b7fc21d1_0_10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a:solidFill>
                  <a:schemeClr val="dk1"/>
                </a:solidFill>
                <a:latin typeface="Calibri"/>
                <a:ea typeface="Calibri"/>
                <a:cs typeface="Calibri"/>
                <a:sym typeface="Calibri"/>
              </a:rPr>
              <a:t>5</a:t>
            </a:fld>
            <a:endParaRPr sz="120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f9b7fc21d1_0_1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1" name="Google Shape;131;gf9b7fc21d1_0_1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Students watch the video and then answer the question.</a:t>
            </a:r>
            <a:endParaRPr sz="1200" b="0" i="0" u="none" strike="noStrike" cap="none">
              <a:solidFill>
                <a:schemeClr val="dk1"/>
              </a:solidFill>
              <a:latin typeface="Calibri"/>
              <a:ea typeface="Calibri"/>
              <a:cs typeface="Calibri"/>
              <a:sym typeface="Calibri"/>
            </a:endParaRPr>
          </a:p>
        </p:txBody>
      </p:sp>
      <p:sp>
        <p:nvSpPr>
          <p:cNvPr id="132" name="Google Shape;132;gf9b7fc21d1_0_1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a:solidFill>
                  <a:schemeClr val="dk1"/>
                </a:solidFill>
                <a:latin typeface="Calibri"/>
                <a:ea typeface="Calibri"/>
                <a:cs typeface="Calibri"/>
                <a:sym typeface="Calibri"/>
              </a:rPr>
              <a:t>6</a:t>
            </a:fld>
            <a:endParaRPr sz="1200">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f9b7fc21d1_0_1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gf9b7fc21d1_0_12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Students watch the video and then answer the question.</a:t>
            </a:r>
            <a:endParaRPr sz="1200" b="0" i="0" u="none" strike="noStrike" cap="none">
              <a:solidFill>
                <a:schemeClr val="dk1"/>
              </a:solidFill>
              <a:latin typeface="Calibri"/>
              <a:ea typeface="Calibri"/>
              <a:cs typeface="Calibri"/>
              <a:sym typeface="Calibri"/>
            </a:endParaRPr>
          </a:p>
        </p:txBody>
      </p:sp>
      <p:sp>
        <p:nvSpPr>
          <p:cNvPr id="140" name="Google Shape;140;gf9b7fc21d1_0_12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a:solidFill>
                  <a:schemeClr val="dk1"/>
                </a:solidFill>
                <a:latin typeface="Calibri"/>
                <a:ea typeface="Calibri"/>
                <a:cs typeface="Calibri"/>
                <a:sym typeface="Calibri"/>
              </a:rPr>
              <a:t>7</a:t>
            </a:fld>
            <a:endParaRPr sz="120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f9b7fc21d1_0_9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gf9b7fc21d1_0_9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Students watch the video and then answer the question.</a:t>
            </a:r>
            <a:endParaRPr sz="1200" b="0" i="0" u="none" strike="noStrike" cap="none">
              <a:solidFill>
                <a:schemeClr val="dk1"/>
              </a:solidFill>
              <a:latin typeface="Calibri"/>
              <a:ea typeface="Calibri"/>
              <a:cs typeface="Calibri"/>
              <a:sym typeface="Calibri"/>
            </a:endParaRPr>
          </a:p>
        </p:txBody>
      </p:sp>
      <p:sp>
        <p:nvSpPr>
          <p:cNvPr id="147" name="Google Shape;147;gf9b7fc21d1_0_9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a:solidFill>
                  <a:schemeClr val="dk1"/>
                </a:solidFill>
                <a:latin typeface="Calibri"/>
                <a:ea typeface="Calibri"/>
                <a:cs typeface="Calibri"/>
                <a:sym typeface="Calibri"/>
              </a:rPr>
              <a:t>8</a:t>
            </a:fld>
            <a:endParaRPr sz="120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f9b7fc21d1_0_1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gf9b7fc21d1_0_13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Students watch the video and then answer the question.</a:t>
            </a:r>
            <a:endParaRPr sz="1200" b="0" i="0" u="none" strike="noStrike" cap="none">
              <a:solidFill>
                <a:schemeClr val="dk1"/>
              </a:solidFill>
              <a:latin typeface="Calibri"/>
              <a:ea typeface="Calibri"/>
              <a:cs typeface="Calibri"/>
              <a:sym typeface="Calibri"/>
            </a:endParaRPr>
          </a:p>
        </p:txBody>
      </p:sp>
      <p:sp>
        <p:nvSpPr>
          <p:cNvPr id="157" name="Google Shape;157;gf9b7fc21d1_0_13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a:solidFill>
                  <a:schemeClr val="dk1"/>
                </a:solidFill>
                <a:latin typeface="Calibri"/>
                <a:ea typeface="Calibri"/>
                <a:cs typeface="Calibri"/>
                <a:sym typeface="Calibri"/>
              </a:rPr>
              <a:t>9</a:t>
            </a:fld>
            <a:endParaRPr sz="12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4" name="Google Shape;74;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Google Shape;80;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hyperlink" Target="https://www.youtube.com/watch?v=wGJpGSCBzZ8"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ctrTitle"/>
          </p:nvPr>
        </p:nvSpPr>
        <p:spPr>
          <a:xfrm>
            <a:off x="896340" y="68432"/>
            <a:ext cx="7772400" cy="1080000"/>
          </a:xfrm>
          <a:prstGeom prst="rect">
            <a:avLst/>
          </a:prstGeom>
          <a:gradFill>
            <a:gsLst>
              <a:gs pos="0">
                <a:srgbClr val="DBD4EB"/>
              </a:gs>
              <a:gs pos="100000">
                <a:srgbClr val="9180BB"/>
              </a:gs>
            </a:gsLst>
            <a:lin ang="5400012" scaled="0"/>
          </a:gradFill>
          <a:ln w="9525"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omic Sans MS"/>
              <a:buNone/>
            </a:pPr>
            <a:r>
              <a:rPr lang="en-GB" sz="3959" b="1"/>
              <a:t>Title: Vaping</a:t>
            </a:r>
            <a:endParaRPr sz="2430" b="0" i="0" u="none" strike="noStrike" cap="none">
              <a:solidFill>
                <a:schemeClr val="dk1"/>
              </a:solidFill>
              <a:latin typeface="Calibri"/>
              <a:ea typeface="Calibri"/>
              <a:cs typeface="Calibri"/>
              <a:sym typeface="Calibri"/>
            </a:endParaRPr>
          </a:p>
        </p:txBody>
      </p:sp>
      <p:sp>
        <p:nvSpPr>
          <p:cNvPr id="89" name="Google Shape;89;p13"/>
          <p:cNvSpPr txBox="1">
            <a:spLocks noGrp="1"/>
          </p:cNvSpPr>
          <p:nvPr>
            <p:ph type="subTitle" idx="1"/>
          </p:nvPr>
        </p:nvSpPr>
        <p:spPr>
          <a:xfrm>
            <a:off x="185350" y="1243600"/>
            <a:ext cx="8483400" cy="3231600"/>
          </a:xfrm>
          <a:prstGeom prst="rect">
            <a:avLst/>
          </a:prstGeom>
          <a:gradFill>
            <a:gsLst>
              <a:gs pos="0">
                <a:srgbClr val="FFF6DB"/>
              </a:gs>
              <a:gs pos="100000">
                <a:srgbClr val="FAD25C"/>
              </a:gs>
            </a:gsLst>
            <a:lin ang="5400012" scaled="0"/>
          </a:gradFill>
          <a:ln w="9525" cap="flat" cmpd="sng">
            <a:solidFill>
              <a:srgbClr val="888888"/>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noAutofit/>
          </a:bodyPr>
          <a:lstStyle/>
          <a:p>
            <a:pPr marL="0" marR="0" lvl="0" indent="0" algn="ctr" rtl="0">
              <a:spcBef>
                <a:spcPts val="640"/>
              </a:spcBef>
              <a:spcAft>
                <a:spcPts val="0"/>
              </a:spcAft>
              <a:buNone/>
            </a:pPr>
            <a:r>
              <a:rPr lang="en-GB" sz="2900" b="1" u="sng">
                <a:solidFill>
                  <a:schemeClr val="dk1"/>
                </a:solidFill>
              </a:rPr>
              <a:t>Do Now - 6 minutes:</a:t>
            </a:r>
            <a:endParaRPr sz="2900" b="1" u="sng">
              <a:solidFill>
                <a:schemeClr val="dk1"/>
              </a:solidFill>
            </a:endParaRPr>
          </a:p>
          <a:p>
            <a:pPr marL="457200" marR="0" lvl="0" indent="-406400" algn="l" rtl="0">
              <a:spcBef>
                <a:spcPts val="640"/>
              </a:spcBef>
              <a:spcAft>
                <a:spcPts val="0"/>
              </a:spcAft>
              <a:buClr>
                <a:schemeClr val="dk1"/>
              </a:buClr>
              <a:buSzPts val="2800"/>
              <a:buAutoNum type="arabicPeriod"/>
            </a:pPr>
            <a:r>
              <a:rPr lang="en-GB" sz="2800">
                <a:solidFill>
                  <a:schemeClr val="dk1"/>
                </a:solidFill>
              </a:rPr>
              <a:t>Do you know what vaping is? If so, explain. </a:t>
            </a:r>
            <a:endParaRPr sz="2800">
              <a:solidFill>
                <a:schemeClr val="dk1"/>
              </a:solidFill>
            </a:endParaRPr>
          </a:p>
          <a:p>
            <a:pPr marL="914400" marR="0" lvl="0" indent="0" algn="l" rtl="0">
              <a:spcBef>
                <a:spcPts val="640"/>
              </a:spcBef>
              <a:spcAft>
                <a:spcPts val="0"/>
              </a:spcAft>
              <a:buNone/>
            </a:pPr>
            <a:endParaRPr sz="2800">
              <a:solidFill>
                <a:schemeClr val="dk1"/>
              </a:solidFill>
            </a:endParaRPr>
          </a:p>
          <a:p>
            <a:pPr marL="457200" marR="0" lvl="0" indent="-406400" algn="l" rtl="0">
              <a:spcBef>
                <a:spcPts val="640"/>
              </a:spcBef>
              <a:spcAft>
                <a:spcPts val="0"/>
              </a:spcAft>
              <a:buClr>
                <a:schemeClr val="dk1"/>
              </a:buClr>
              <a:buSzPts val="2800"/>
              <a:buAutoNum type="arabicPeriod"/>
            </a:pPr>
            <a:r>
              <a:rPr lang="en-GB" sz="2800">
                <a:solidFill>
                  <a:schemeClr val="dk1"/>
                </a:solidFill>
              </a:rPr>
              <a:t>Is it illegal or legal?</a:t>
            </a:r>
            <a:endParaRPr sz="2800">
              <a:solidFill>
                <a:schemeClr val="dk1"/>
              </a:solidFill>
            </a:endParaRPr>
          </a:p>
          <a:p>
            <a:pPr marL="914400" marR="0" lvl="0" indent="0" algn="l" rtl="0">
              <a:spcBef>
                <a:spcPts val="640"/>
              </a:spcBef>
              <a:spcAft>
                <a:spcPts val="0"/>
              </a:spcAft>
              <a:buNone/>
            </a:pPr>
            <a:endParaRPr sz="2800">
              <a:solidFill>
                <a:schemeClr val="dk1"/>
              </a:solidFill>
            </a:endParaRPr>
          </a:p>
          <a:p>
            <a:pPr marL="457200" marR="0" lvl="0" indent="-406400" algn="l" rtl="0">
              <a:spcBef>
                <a:spcPts val="640"/>
              </a:spcBef>
              <a:spcAft>
                <a:spcPts val="0"/>
              </a:spcAft>
              <a:buClr>
                <a:schemeClr val="dk1"/>
              </a:buClr>
              <a:buSzPts val="2800"/>
              <a:buAutoNum type="arabicPeriod"/>
            </a:pPr>
            <a:r>
              <a:rPr lang="en-GB" sz="2800">
                <a:solidFill>
                  <a:schemeClr val="dk1"/>
                </a:solidFill>
              </a:rPr>
              <a:t>Do you think it is bad for you? Why or why not?</a:t>
            </a:r>
            <a:endParaRPr sz="2800">
              <a:solidFill>
                <a:schemeClr val="dk1"/>
              </a:solidFill>
            </a:endParaRPr>
          </a:p>
          <a:p>
            <a:pPr marL="0" marR="0" lvl="0" indent="0" algn="l" rtl="0">
              <a:spcBef>
                <a:spcPts val="640"/>
              </a:spcBef>
              <a:spcAft>
                <a:spcPts val="0"/>
              </a:spcAft>
              <a:buNone/>
            </a:pPr>
            <a:endParaRPr>
              <a:solidFill>
                <a:schemeClr val="dk1"/>
              </a:solidFill>
            </a:endParaRPr>
          </a:p>
        </p:txBody>
      </p:sp>
      <p:sp>
        <p:nvSpPr>
          <p:cNvPr id="90" name="Google Shape;90;p13"/>
          <p:cNvSpPr/>
          <p:nvPr/>
        </p:nvSpPr>
        <p:spPr>
          <a:xfrm>
            <a:off x="92325" y="4873825"/>
            <a:ext cx="4392600" cy="1800300"/>
          </a:xfrm>
          <a:prstGeom prst="roundRect">
            <a:avLst>
              <a:gd name="adj" fmla="val 16667"/>
            </a:avLst>
          </a:prstGeom>
          <a:gradFill>
            <a:gsLst>
              <a:gs pos="0">
                <a:srgbClr val="DBD4EB"/>
              </a:gs>
              <a:gs pos="100000">
                <a:srgbClr val="9180BB"/>
              </a:gs>
            </a:gsLst>
            <a:lin ang="5400012" scaled="0"/>
          </a:gradFill>
          <a:ln w="9525" cap="flat" cmpd="sng">
            <a:solidFill>
              <a:srgbClr val="97B853"/>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ctr" rtl="0">
              <a:spcBef>
                <a:spcPts val="0"/>
              </a:spcBef>
              <a:spcAft>
                <a:spcPts val="0"/>
              </a:spcAft>
              <a:buNone/>
            </a:pPr>
            <a:r>
              <a:rPr lang="en-GB" sz="1800" b="1" u="sng">
                <a:solidFill>
                  <a:schemeClr val="dk1"/>
                </a:solidFill>
                <a:latin typeface="Calibri"/>
                <a:ea typeface="Calibri"/>
                <a:cs typeface="Calibri"/>
                <a:sym typeface="Calibri"/>
              </a:rPr>
              <a:t>Challenge Question:</a:t>
            </a:r>
            <a:endParaRPr sz="1800" b="1" u="sng">
              <a:solidFill>
                <a:schemeClr val="dk1"/>
              </a:solidFill>
              <a:latin typeface="Calibri"/>
              <a:ea typeface="Calibri"/>
              <a:cs typeface="Calibri"/>
              <a:sym typeface="Calibri"/>
            </a:endParaRPr>
          </a:p>
          <a:p>
            <a:pPr marL="0" marR="0" lvl="0" indent="0" algn="ctr" rtl="0">
              <a:spcBef>
                <a:spcPts val="0"/>
              </a:spcBef>
              <a:spcAft>
                <a:spcPts val="0"/>
              </a:spcAft>
              <a:buNone/>
            </a:pPr>
            <a:endParaRPr sz="1800" b="1" u="sng">
              <a:solidFill>
                <a:schemeClr val="dk1"/>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GB" sz="2100">
                <a:solidFill>
                  <a:schemeClr val="dk1"/>
                </a:solidFill>
                <a:latin typeface="Calibri"/>
                <a:ea typeface="Calibri"/>
                <a:cs typeface="Calibri"/>
                <a:sym typeface="Calibri"/>
              </a:rPr>
              <a:t>Do you know the difference between cigarettes and vaping?</a:t>
            </a:r>
            <a:endParaRPr sz="2100">
              <a:solidFill>
                <a:schemeClr val="dk1"/>
              </a:solidFill>
              <a:latin typeface="Calibri"/>
              <a:ea typeface="Calibri"/>
              <a:cs typeface="Calibri"/>
              <a:sym typeface="Calibri"/>
            </a:endParaRPr>
          </a:p>
          <a:p>
            <a:pPr marL="0" marR="0" lvl="0" indent="0" algn="ctr" rtl="0">
              <a:spcBef>
                <a:spcPts val="0"/>
              </a:spcBef>
              <a:spcAft>
                <a:spcPts val="0"/>
              </a:spcAft>
              <a:buNone/>
            </a:pPr>
            <a:endParaRPr sz="1800" b="1" u="sng">
              <a:solidFill>
                <a:schemeClr val="dk1"/>
              </a:solidFill>
              <a:latin typeface="Calibri"/>
              <a:ea typeface="Calibri"/>
              <a:cs typeface="Calibri"/>
              <a:sym typeface="Calibri"/>
            </a:endParaRPr>
          </a:p>
          <a:p>
            <a:pPr marL="0" marR="0" lvl="0" indent="0" algn="ctr" rtl="0">
              <a:spcBef>
                <a:spcPts val="0"/>
              </a:spcBef>
              <a:spcAft>
                <a:spcPts val="0"/>
              </a:spcAft>
              <a:buNone/>
            </a:pPr>
            <a:endParaRPr sz="1800" b="1" u="sng">
              <a:solidFill>
                <a:schemeClr val="dk1"/>
              </a:solidFill>
              <a:latin typeface="Calibri"/>
              <a:ea typeface="Calibri"/>
              <a:cs typeface="Calibri"/>
              <a:sym typeface="Calibri"/>
            </a:endParaRPr>
          </a:p>
          <a:p>
            <a:pPr marL="0" marR="0" lvl="0" indent="0" algn="l" rtl="0">
              <a:spcBef>
                <a:spcPts val="0"/>
              </a:spcBef>
              <a:spcAft>
                <a:spcPts val="0"/>
              </a:spcAft>
              <a:buNone/>
            </a:pPr>
            <a:endParaRPr sz="1800">
              <a:latin typeface="Calibri"/>
              <a:ea typeface="Calibri"/>
              <a:cs typeface="Calibri"/>
              <a:sym typeface="Calibri"/>
            </a:endParaRPr>
          </a:p>
        </p:txBody>
      </p:sp>
      <p:sp>
        <p:nvSpPr>
          <p:cNvPr id="91" name="Google Shape;91;p13"/>
          <p:cNvSpPr txBox="1"/>
          <p:nvPr/>
        </p:nvSpPr>
        <p:spPr>
          <a:xfrm>
            <a:off x="4631275" y="4570375"/>
            <a:ext cx="4261200" cy="2229000"/>
          </a:xfrm>
          <a:prstGeom prst="rect">
            <a:avLst/>
          </a:prstGeom>
          <a:solidFill>
            <a:srgbClr val="FFD966"/>
          </a:solidFill>
          <a:ln>
            <a:noFill/>
          </a:ln>
        </p:spPr>
        <p:txBody>
          <a:bodyPr spcFirstLastPara="1" wrap="square" lIns="91425" tIns="91425" rIns="91425" bIns="91425" anchor="t" anchorCtr="0">
            <a:noAutofit/>
          </a:bodyPr>
          <a:lstStyle/>
          <a:p>
            <a:pPr marL="457200" lvl="0" indent="0" algn="ctr" rtl="0">
              <a:spcBef>
                <a:spcPts val="0"/>
              </a:spcBef>
              <a:spcAft>
                <a:spcPts val="0"/>
              </a:spcAft>
              <a:buNone/>
            </a:pPr>
            <a:r>
              <a:rPr lang="en-GB" sz="1700" b="1">
                <a:latin typeface="Calibri"/>
                <a:ea typeface="Calibri"/>
                <a:cs typeface="Calibri"/>
                <a:sym typeface="Calibri"/>
              </a:rPr>
              <a:t>Expectations:</a:t>
            </a:r>
            <a:endParaRPr sz="1700" b="1">
              <a:latin typeface="Calibri"/>
              <a:ea typeface="Calibri"/>
              <a:cs typeface="Calibri"/>
              <a:sym typeface="Calibri"/>
            </a:endParaRPr>
          </a:p>
          <a:p>
            <a:pPr marL="457200" lvl="0" indent="0" algn="l" rtl="0">
              <a:spcBef>
                <a:spcPts val="0"/>
              </a:spcBef>
              <a:spcAft>
                <a:spcPts val="0"/>
              </a:spcAft>
              <a:buNone/>
            </a:pPr>
            <a:endParaRPr sz="1700" b="1">
              <a:latin typeface="Calibri"/>
              <a:ea typeface="Calibri"/>
              <a:cs typeface="Calibri"/>
              <a:sym typeface="Calibri"/>
            </a:endParaRPr>
          </a:p>
          <a:p>
            <a:pPr marL="457200" lvl="0" indent="-336550" algn="l" rtl="0">
              <a:spcBef>
                <a:spcPts val="0"/>
              </a:spcBef>
              <a:spcAft>
                <a:spcPts val="0"/>
              </a:spcAft>
              <a:buSzPts val="1700"/>
              <a:buFont typeface="Calibri"/>
              <a:buChar char="●"/>
            </a:pPr>
            <a:r>
              <a:rPr lang="en-GB" sz="1700">
                <a:latin typeface="Calibri"/>
                <a:ea typeface="Calibri"/>
                <a:cs typeface="Calibri"/>
                <a:sym typeface="Calibri"/>
              </a:rPr>
              <a:t>In silence</a:t>
            </a:r>
            <a:endParaRPr sz="1700">
              <a:latin typeface="Calibri"/>
              <a:ea typeface="Calibri"/>
              <a:cs typeface="Calibri"/>
              <a:sym typeface="Calibri"/>
            </a:endParaRPr>
          </a:p>
          <a:p>
            <a:pPr marL="457200" lvl="0" indent="-336550" algn="l" rtl="0">
              <a:spcBef>
                <a:spcPts val="0"/>
              </a:spcBef>
              <a:spcAft>
                <a:spcPts val="0"/>
              </a:spcAft>
              <a:buSzPts val="1700"/>
              <a:buFont typeface="Calibri"/>
              <a:buChar char="●"/>
            </a:pPr>
            <a:r>
              <a:rPr lang="en-GB" sz="1700">
                <a:latin typeface="Calibri"/>
                <a:ea typeface="Calibri"/>
                <a:cs typeface="Calibri"/>
                <a:sym typeface="Calibri"/>
              </a:rPr>
              <a:t>No shouting out</a:t>
            </a:r>
            <a:endParaRPr sz="1700">
              <a:latin typeface="Calibri"/>
              <a:ea typeface="Calibri"/>
              <a:cs typeface="Calibri"/>
              <a:sym typeface="Calibri"/>
            </a:endParaRPr>
          </a:p>
          <a:p>
            <a:pPr marL="457200" lvl="0" indent="-336550" algn="l" rtl="0">
              <a:spcBef>
                <a:spcPts val="0"/>
              </a:spcBef>
              <a:spcAft>
                <a:spcPts val="0"/>
              </a:spcAft>
              <a:buSzPts val="1700"/>
              <a:buFont typeface="Calibri"/>
              <a:buChar char="●"/>
            </a:pPr>
            <a:r>
              <a:rPr lang="en-GB" sz="1700">
                <a:latin typeface="Calibri"/>
                <a:ea typeface="Calibri"/>
                <a:cs typeface="Calibri"/>
                <a:sym typeface="Calibri"/>
              </a:rPr>
              <a:t>Hands up for questions</a:t>
            </a:r>
            <a:endParaRPr sz="1700">
              <a:latin typeface="Calibri"/>
              <a:ea typeface="Calibri"/>
              <a:cs typeface="Calibri"/>
              <a:sym typeface="Calibri"/>
            </a:endParaRPr>
          </a:p>
          <a:p>
            <a:pPr marL="457200" lvl="0" indent="-336550" algn="l" rtl="0">
              <a:spcBef>
                <a:spcPts val="0"/>
              </a:spcBef>
              <a:spcAft>
                <a:spcPts val="0"/>
              </a:spcAft>
              <a:buSzPts val="1700"/>
              <a:buFont typeface="Calibri"/>
              <a:buChar char="●"/>
            </a:pPr>
            <a:r>
              <a:rPr lang="en-GB" sz="1700">
                <a:latin typeface="Calibri"/>
                <a:ea typeface="Calibri"/>
                <a:cs typeface="Calibri"/>
                <a:sym typeface="Calibri"/>
              </a:rPr>
              <a:t>Random students will be asked for feedback</a:t>
            </a:r>
            <a:endParaRPr sz="1700">
              <a:latin typeface="Calibri"/>
              <a:ea typeface="Calibri"/>
              <a:cs typeface="Calibri"/>
              <a:sym typeface="Calibri"/>
            </a:endParaRPr>
          </a:p>
          <a:p>
            <a:pPr marL="457200" lvl="0" indent="-336550" algn="l" rtl="0">
              <a:spcBef>
                <a:spcPts val="0"/>
              </a:spcBef>
              <a:spcAft>
                <a:spcPts val="0"/>
              </a:spcAft>
              <a:buSzPts val="1700"/>
              <a:buFont typeface="Calibri"/>
              <a:buChar char="●"/>
            </a:pPr>
            <a:r>
              <a:rPr lang="en-GB" sz="1700">
                <a:latin typeface="Calibri"/>
                <a:ea typeface="Calibri"/>
                <a:cs typeface="Calibri"/>
                <a:sym typeface="Calibri"/>
              </a:rPr>
              <a:t>Respect each others feedback</a:t>
            </a:r>
            <a:endParaRPr sz="1700">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pic>
        <p:nvPicPr>
          <p:cNvPr id="168" name="Google Shape;168;p22"/>
          <p:cNvPicPr preferRelativeResize="0"/>
          <p:nvPr/>
        </p:nvPicPr>
        <p:blipFill>
          <a:blip r:embed="rId3">
            <a:alphaModFix/>
          </a:blip>
          <a:stretch>
            <a:fillRect/>
          </a:stretch>
        </p:blipFill>
        <p:spPr>
          <a:xfrm>
            <a:off x="119800" y="1267275"/>
            <a:ext cx="8904400" cy="3266700"/>
          </a:xfrm>
          <a:prstGeom prst="rect">
            <a:avLst/>
          </a:prstGeom>
          <a:noFill/>
          <a:ln>
            <a:noFill/>
          </a:ln>
        </p:spPr>
      </p:pic>
      <p:sp>
        <p:nvSpPr>
          <p:cNvPr id="169" name="Google Shape;169;p22"/>
          <p:cNvSpPr txBox="1"/>
          <p:nvPr/>
        </p:nvSpPr>
        <p:spPr>
          <a:xfrm>
            <a:off x="231850" y="5257175"/>
            <a:ext cx="3586200" cy="1108200"/>
          </a:xfrm>
          <a:prstGeom prst="rect">
            <a:avLst/>
          </a:prstGeom>
          <a:solidFill>
            <a:srgbClr val="B4A7D6"/>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3000">
                <a:latin typeface="Calibri"/>
                <a:ea typeface="Calibri"/>
                <a:cs typeface="Calibri"/>
                <a:sym typeface="Calibri"/>
              </a:rPr>
              <a:t>Vaping is illegal if you are under 18</a:t>
            </a:r>
            <a:endParaRPr sz="3000">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3"/>
          <p:cNvSpPr txBox="1">
            <a:spLocks noGrp="1"/>
          </p:cNvSpPr>
          <p:nvPr>
            <p:ph type="title"/>
          </p:nvPr>
        </p:nvSpPr>
        <p:spPr>
          <a:xfrm>
            <a:off x="457200" y="274638"/>
            <a:ext cx="8229600" cy="1143000"/>
          </a:xfrm>
          <a:prstGeom prst="rect">
            <a:avLst/>
          </a:prstGeom>
          <a:solidFill>
            <a:srgbClr val="B4A7D6"/>
          </a:solidFill>
        </p:spPr>
        <p:txBody>
          <a:bodyPr spcFirstLastPara="1" wrap="square" lIns="91425" tIns="45700" rIns="91425" bIns="45700" anchor="ctr" anchorCtr="0">
            <a:noAutofit/>
          </a:bodyPr>
          <a:lstStyle/>
          <a:p>
            <a:pPr marL="0" lvl="0" indent="0" algn="ctr" rtl="0">
              <a:spcBef>
                <a:spcPts val="0"/>
              </a:spcBef>
              <a:spcAft>
                <a:spcPts val="0"/>
              </a:spcAft>
              <a:buNone/>
            </a:pPr>
            <a:r>
              <a:rPr lang="en-GB" b="1"/>
              <a:t>Checkpoint on Dangers of Vaping</a:t>
            </a:r>
            <a:endParaRPr b="1"/>
          </a:p>
        </p:txBody>
      </p:sp>
      <p:sp>
        <p:nvSpPr>
          <p:cNvPr id="176" name="Google Shape;176;p23"/>
          <p:cNvSpPr txBox="1">
            <a:spLocks noGrp="1"/>
          </p:cNvSpPr>
          <p:nvPr>
            <p:ph type="body" idx="1"/>
          </p:nvPr>
        </p:nvSpPr>
        <p:spPr>
          <a:xfrm>
            <a:off x="176675" y="1600200"/>
            <a:ext cx="8510100" cy="5050800"/>
          </a:xfrm>
          <a:prstGeom prst="rect">
            <a:avLst/>
          </a:prstGeom>
        </p:spPr>
        <p:txBody>
          <a:bodyPr spcFirstLastPara="1" wrap="square" lIns="91425" tIns="45700" rIns="91425" bIns="45700" anchor="t" anchorCtr="0">
            <a:noAutofit/>
          </a:bodyPr>
          <a:lstStyle/>
          <a:p>
            <a:pPr marL="0" lvl="0" indent="0" algn="l" rtl="0">
              <a:spcBef>
                <a:spcPts val="640"/>
              </a:spcBef>
              <a:spcAft>
                <a:spcPts val="0"/>
              </a:spcAft>
              <a:buNone/>
            </a:pPr>
            <a:r>
              <a:rPr lang="en-GB" sz="2900"/>
              <a:t>A younger sibling has asked you what vaping is. You need to explain to them 5 negative effects it can have.</a:t>
            </a:r>
            <a:endParaRPr sz="2900"/>
          </a:p>
          <a:p>
            <a:pPr marL="0" lvl="0" indent="0" algn="l" rtl="0">
              <a:spcBef>
                <a:spcPts val="640"/>
              </a:spcBef>
              <a:spcAft>
                <a:spcPts val="0"/>
              </a:spcAft>
              <a:buNone/>
            </a:pPr>
            <a:endParaRPr sz="2900"/>
          </a:p>
          <a:p>
            <a:pPr marL="0" lvl="0" indent="0" algn="l" rtl="0">
              <a:spcBef>
                <a:spcPts val="640"/>
              </a:spcBef>
              <a:spcAft>
                <a:spcPts val="0"/>
              </a:spcAft>
              <a:buNone/>
            </a:pPr>
            <a:r>
              <a:rPr lang="en-GB" sz="2900"/>
              <a:t>1.</a:t>
            </a:r>
            <a:endParaRPr sz="2900"/>
          </a:p>
          <a:p>
            <a:pPr marL="0" lvl="0" indent="0" algn="l" rtl="0">
              <a:spcBef>
                <a:spcPts val="640"/>
              </a:spcBef>
              <a:spcAft>
                <a:spcPts val="0"/>
              </a:spcAft>
              <a:buNone/>
            </a:pPr>
            <a:r>
              <a:rPr lang="en-GB" sz="2900"/>
              <a:t>2.</a:t>
            </a:r>
            <a:endParaRPr sz="2900"/>
          </a:p>
          <a:p>
            <a:pPr marL="0" lvl="0" indent="0" algn="l" rtl="0">
              <a:spcBef>
                <a:spcPts val="640"/>
              </a:spcBef>
              <a:spcAft>
                <a:spcPts val="0"/>
              </a:spcAft>
              <a:buNone/>
            </a:pPr>
            <a:r>
              <a:rPr lang="en-GB" sz="2900"/>
              <a:t>3.</a:t>
            </a:r>
            <a:endParaRPr sz="2900"/>
          </a:p>
          <a:p>
            <a:pPr marL="0" lvl="0" indent="0" algn="l" rtl="0">
              <a:spcBef>
                <a:spcPts val="640"/>
              </a:spcBef>
              <a:spcAft>
                <a:spcPts val="0"/>
              </a:spcAft>
              <a:buNone/>
            </a:pPr>
            <a:r>
              <a:rPr lang="en-GB" sz="2900"/>
              <a:t>4.</a:t>
            </a:r>
            <a:endParaRPr sz="2900"/>
          </a:p>
          <a:p>
            <a:pPr marL="0" lvl="0" indent="0" algn="l" rtl="0">
              <a:spcBef>
                <a:spcPts val="640"/>
              </a:spcBef>
              <a:spcAft>
                <a:spcPts val="0"/>
              </a:spcAft>
              <a:buNone/>
            </a:pPr>
            <a:r>
              <a:rPr lang="en-GB" sz="2900"/>
              <a:t>5. </a:t>
            </a:r>
            <a:endParaRPr sz="2900"/>
          </a:p>
        </p:txBody>
      </p:sp>
      <p:sp>
        <p:nvSpPr>
          <p:cNvPr id="177" name="Google Shape;177;p23"/>
          <p:cNvSpPr txBox="1"/>
          <p:nvPr/>
        </p:nvSpPr>
        <p:spPr>
          <a:xfrm>
            <a:off x="5708100" y="4518875"/>
            <a:ext cx="3115200" cy="2124000"/>
          </a:xfrm>
          <a:prstGeom prst="rect">
            <a:avLst/>
          </a:prstGeom>
          <a:solidFill>
            <a:srgbClr val="FFD966"/>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1800" b="1">
                <a:latin typeface="Calibri"/>
                <a:ea typeface="Calibri"/>
                <a:cs typeface="Calibri"/>
                <a:sym typeface="Calibri"/>
              </a:rPr>
              <a:t>Expectations:</a:t>
            </a:r>
            <a:endParaRPr sz="1800" b="1">
              <a:latin typeface="Calibri"/>
              <a:ea typeface="Calibri"/>
              <a:cs typeface="Calibri"/>
              <a:sym typeface="Calibri"/>
            </a:endParaRPr>
          </a:p>
          <a:p>
            <a:pPr marL="0" lvl="0" indent="0" algn="ctr" rtl="0">
              <a:spcBef>
                <a:spcPts val="0"/>
              </a:spcBef>
              <a:spcAft>
                <a:spcPts val="0"/>
              </a:spcAft>
              <a:buNone/>
            </a:pPr>
            <a:endParaRPr sz="1800" b="1">
              <a:latin typeface="Calibri"/>
              <a:ea typeface="Calibri"/>
              <a:cs typeface="Calibri"/>
              <a:sym typeface="Calibri"/>
            </a:endParaRPr>
          </a:p>
          <a:p>
            <a:pPr marL="457200" lvl="0" indent="-342900" algn="l" rtl="0">
              <a:spcBef>
                <a:spcPts val="0"/>
              </a:spcBef>
              <a:spcAft>
                <a:spcPts val="0"/>
              </a:spcAft>
              <a:buSzPts val="1800"/>
              <a:buFont typeface="Calibri"/>
              <a:buChar char="●"/>
            </a:pPr>
            <a:r>
              <a:rPr lang="en-GB" sz="1800">
                <a:latin typeface="Calibri"/>
                <a:ea typeface="Calibri"/>
                <a:cs typeface="Calibri"/>
                <a:sym typeface="Calibri"/>
              </a:rPr>
              <a:t>In silence</a:t>
            </a:r>
            <a:endParaRPr sz="1800">
              <a:latin typeface="Calibri"/>
              <a:ea typeface="Calibri"/>
              <a:cs typeface="Calibri"/>
              <a:sym typeface="Calibri"/>
            </a:endParaRPr>
          </a:p>
          <a:p>
            <a:pPr marL="457200" lvl="0" indent="-342900" algn="l" rtl="0">
              <a:spcBef>
                <a:spcPts val="0"/>
              </a:spcBef>
              <a:spcAft>
                <a:spcPts val="0"/>
              </a:spcAft>
              <a:buSzPts val="1800"/>
              <a:buFont typeface="Calibri"/>
              <a:buChar char="●"/>
            </a:pPr>
            <a:r>
              <a:rPr lang="en-GB" sz="1800">
                <a:latin typeface="Calibri"/>
                <a:ea typeface="Calibri"/>
                <a:cs typeface="Calibri"/>
                <a:sym typeface="Calibri"/>
              </a:rPr>
              <a:t>Independent task</a:t>
            </a:r>
            <a:endParaRPr sz="1800">
              <a:latin typeface="Calibri"/>
              <a:ea typeface="Calibri"/>
              <a:cs typeface="Calibri"/>
              <a:sym typeface="Calibri"/>
            </a:endParaRPr>
          </a:p>
          <a:p>
            <a:pPr marL="457200" lvl="0" indent="-342900" algn="l" rtl="0">
              <a:spcBef>
                <a:spcPts val="0"/>
              </a:spcBef>
              <a:spcAft>
                <a:spcPts val="0"/>
              </a:spcAft>
              <a:buSzPts val="1800"/>
              <a:buFont typeface="Calibri"/>
              <a:buChar char="●"/>
            </a:pPr>
            <a:r>
              <a:rPr lang="en-GB" sz="1800">
                <a:latin typeface="Calibri"/>
                <a:ea typeface="Calibri"/>
                <a:cs typeface="Calibri"/>
                <a:sym typeface="Calibri"/>
              </a:rPr>
              <a:t>I will ask for volunteers to comment afterwards</a:t>
            </a:r>
            <a:endParaRPr sz="1800">
              <a:latin typeface="Calibri"/>
              <a:ea typeface="Calibri"/>
              <a:cs typeface="Calibri"/>
              <a:sym typeface="Calibri"/>
            </a:endParaRPr>
          </a:p>
          <a:p>
            <a:pPr marL="457200" lvl="0" indent="-342900" algn="l" rtl="0">
              <a:spcBef>
                <a:spcPts val="0"/>
              </a:spcBef>
              <a:spcAft>
                <a:spcPts val="0"/>
              </a:spcAft>
              <a:buSzPts val="1800"/>
              <a:buFont typeface="Calibri"/>
              <a:buChar char="●"/>
            </a:pPr>
            <a:r>
              <a:rPr lang="en-GB" sz="1800">
                <a:latin typeface="Calibri"/>
                <a:ea typeface="Calibri"/>
                <a:cs typeface="Calibri"/>
                <a:sym typeface="Calibri"/>
              </a:rPr>
              <a:t>5 minutes</a:t>
            </a:r>
            <a:endParaRPr sz="1800">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4"/>
          <p:cNvSpPr txBox="1">
            <a:spLocks noGrp="1"/>
          </p:cNvSpPr>
          <p:nvPr>
            <p:ph type="title"/>
          </p:nvPr>
        </p:nvSpPr>
        <p:spPr>
          <a:xfrm>
            <a:off x="457200" y="156688"/>
            <a:ext cx="8229600" cy="1143000"/>
          </a:xfrm>
          <a:prstGeom prst="rect">
            <a:avLst/>
          </a:prstGeom>
          <a:solidFill>
            <a:srgbClr val="B4A7D6"/>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omic Sans MS"/>
              <a:buNone/>
            </a:pPr>
            <a:r>
              <a:rPr lang="en-GB" sz="3959" b="1"/>
              <a:t>Article Task</a:t>
            </a:r>
            <a:endParaRPr sz="3959" b="1"/>
          </a:p>
        </p:txBody>
      </p:sp>
      <p:sp>
        <p:nvSpPr>
          <p:cNvPr id="184" name="Google Shape;184;p24"/>
          <p:cNvSpPr txBox="1"/>
          <p:nvPr/>
        </p:nvSpPr>
        <p:spPr>
          <a:xfrm>
            <a:off x="5659913" y="5203075"/>
            <a:ext cx="3291900" cy="1493100"/>
          </a:xfrm>
          <a:prstGeom prst="rect">
            <a:avLst/>
          </a:prstGeom>
          <a:solidFill>
            <a:srgbClr val="FFD966"/>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1700" b="1">
                <a:latin typeface="Calibri"/>
                <a:ea typeface="Calibri"/>
                <a:cs typeface="Calibri"/>
                <a:sym typeface="Calibri"/>
              </a:rPr>
              <a:t>Expectations</a:t>
            </a:r>
            <a:endParaRPr sz="1700" b="1">
              <a:latin typeface="Calibri"/>
              <a:ea typeface="Calibri"/>
              <a:cs typeface="Calibri"/>
              <a:sym typeface="Calibri"/>
            </a:endParaRPr>
          </a:p>
          <a:p>
            <a:pPr marL="457200" lvl="0" indent="-336550" algn="l" rtl="0">
              <a:spcBef>
                <a:spcPts val="0"/>
              </a:spcBef>
              <a:spcAft>
                <a:spcPts val="0"/>
              </a:spcAft>
              <a:buSzPts val="1700"/>
              <a:buFont typeface="Calibri"/>
              <a:buChar char="●"/>
            </a:pPr>
            <a:r>
              <a:rPr lang="en-GB" sz="1700">
                <a:latin typeface="Calibri"/>
                <a:ea typeface="Calibri"/>
                <a:cs typeface="Calibri"/>
                <a:sym typeface="Calibri"/>
              </a:rPr>
              <a:t>Following the reading.</a:t>
            </a:r>
            <a:endParaRPr sz="1700">
              <a:latin typeface="Calibri"/>
              <a:ea typeface="Calibri"/>
              <a:cs typeface="Calibri"/>
              <a:sym typeface="Calibri"/>
            </a:endParaRPr>
          </a:p>
          <a:p>
            <a:pPr marL="457200" lvl="0" indent="-336550" algn="l" rtl="0">
              <a:spcBef>
                <a:spcPts val="0"/>
              </a:spcBef>
              <a:spcAft>
                <a:spcPts val="0"/>
              </a:spcAft>
              <a:buSzPts val="1700"/>
              <a:buFont typeface="Calibri"/>
              <a:buChar char="●"/>
            </a:pPr>
            <a:r>
              <a:rPr lang="en-GB" sz="1700">
                <a:latin typeface="Calibri"/>
                <a:ea typeface="Calibri"/>
                <a:cs typeface="Calibri"/>
                <a:sym typeface="Calibri"/>
              </a:rPr>
              <a:t>Eyes this way</a:t>
            </a:r>
            <a:endParaRPr sz="1700">
              <a:latin typeface="Calibri"/>
              <a:ea typeface="Calibri"/>
              <a:cs typeface="Calibri"/>
              <a:sym typeface="Calibri"/>
            </a:endParaRPr>
          </a:p>
          <a:p>
            <a:pPr marL="457200" lvl="0" indent="-336550" algn="l" rtl="0">
              <a:spcBef>
                <a:spcPts val="0"/>
              </a:spcBef>
              <a:spcAft>
                <a:spcPts val="0"/>
              </a:spcAft>
              <a:buSzPts val="1700"/>
              <a:buFont typeface="Calibri"/>
              <a:buChar char="●"/>
            </a:pPr>
            <a:r>
              <a:rPr lang="en-GB" sz="1700">
                <a:latin typeface="Calibri"/>
                <a:ea typeface="Calibri"/>
                <a:cs typeface="Calibri"/>
                <a:sym typeface="Calibri"/>
              </a:rPr>
              <a:t>Nothing in hands</a:t>
            </a:r>
            <a:endParaRPr sz="1700">
              <a:latin typeface="Calibri"/>
              <a:ea typeface="Calibri"/>
              <a:cs typeface="Calibri"/>
              <a:sym typeface="Calibri"/>
            </a:endParaRPr>
          </a:p>
          <a:p>
            <a:pPr marL="457200" lvl="0" indent="-336550" algn="l" rtl="0">
              <a:spcBef>
                <a:spcPts val="0"/>
              </a:spcBef>
              <a:spcAft>
                <a:spcPts val="0"/>
              </a:spcAft>
              <a:buSzPts val="1700"/>
              <a:buFont typeface="Calibri"/>
              <a:buChar char="●"/>
            </a:pPr>
            <a:r>
              <a:rPr lang="en-GB" sz="1700">
                <a:latin typeface="Calibri"/>
                <a:ea typeface="Calibri"/>
                <a:cs typeface="Calibri"/>
                <a:sym typeface="Calibri"/>
              </a:rPr>
              <a:t>Hands up for questions</a:t>
            </a:r>
            <a:endParaRPr sz="1700">
              <a:latin typeface="Calibri"/>
              <a:ea typeface="Calibri"/>
              <a:cs typeface="Calibri"/>
              <a:sym typeface="Calibri"/>
            </a:endParaRPr>
          </a:p>
        </p:txBody>
      </p:sp>
      <p:sp>
        <p:nvSpPr>
          <p:cNvPr id="185" name="Google Shape;185;p24"/>
          <p:cNvSpPr txBox="1"/>
          <p:nvPr/>
        </p:nvSpPr>
        <p:spPr>
          <a:xfrm>
            <a:off x="171000" y="1622500"/>
            <a:ext cx="8515800" cy="4699800"/>
          </a:xfrm>
          <a:prstGeom prst="rect">
            <a:avLst/>
          </a:prstGeom>
          <a:noFill/>
          <a:ln>
            <a:noFill/>
          </a:ln>
        </p:spPr>
        <p:txBody>
          <a:bodyPr spcFirstLastPara="1" wrap="square" lIns="91425" tIns="91425" rIns="91425" bIns="91425" anchor="t" anchorCtr="0">
            <a:spAutoFit/>
          </a:bodyPr>
          <a:lstStyle/>
          <a:p>
            <a:pPr marL="457200" lvl="0" indent="-393700" algn="l" rtl="0">
              <a:lnSpc>
                <a:spcPct val="90000"/>
              </a:lnSpc>
              <a:spcBef>
                <a:spcPts val="1000"/>
              </a:spcBef>
              <a:spcAft>
                <a:spcPts val="0"/>
              </a:spcAft>
              <a:buClr>
                <a:schemeClr val="dk1"/>
              </a:buClr>
              <a:buSzPts val="2600"/>
              <a:buFont typeface="Calibri"/>
              <a:buAutoNum type="arabicPeriod"/>
            </a:pPr>
            <a:r>
              <a:rPr lang="en-GB" sz="2600">
                <a:solidFill>
                  <a:schemeClr val="dk1"/>
                </a:solidFill>
                <a:latin typeface="Calibri"/>
                <a:ea typeface="Calibri"/>
                <a:cs typeface="Calibri"/>
                <a:sym typeface="Calibri"/>
              </a:rPr>
              <a:t>I am going to model read this article</a:t>
            </a:r>
            <a:endParaRPr sz="2600">
              <a:solidFill>
                <a:schemeClr val="dk1"/>
              </a:solidFill>
              <a:latin typeface="Calibri"/>
              <a:ea typeface="Calibri"/>
              <a:cs typeface="Calibri"/>
              <a:sym typeface="Calibri"/>
            </a:endParaRPr>
          </a:p>
          <a:p>
            <a:pPr marL="457200" lvl="0" indent="-393700" algn="l" rtl="0">
              <a:lnSpc>
                <a:spcPct val="90000"/>
              </a:lnSpc>
              <a:spcBef>
                <a:spcPts val="0"/>
              </a:spcBef>
              <a:spcAft>
                <a:spcPts val="0"/>
              </a:spcAft>
              <a:buClr>
                <a:schemeClr val="dk1"/>
              </a:buClr>
              <a:buSzPts val="2600"/>
              <a:buFont typeface="Calibri"/>
              <a:buAutoNum type="arabicPeriod"/>
            </a:pPr>
            <a:r>
              <a:rPr lang="en-GB" sz="2600">
                <a:solidFill>
                  <a:schemeClr val="dk1"/>
                </a:solidFill>
                <a:latin typeface="Calibri"/>
                <a:ea typeface="Calibri"/>
                <a:cs typeface="Calibri"/>
                <a:sym typeface="Calibri"/>
              </a:rPr>
              <a:t>I may stop at times and ask questions or ask others to read.</a:t>
            </a:r>
            <a:endParaRPr sz="2600">
              <a:solidFill>
                <a:schemeClr val="dk1"/>
              </a:solidFill>
              <a:latin typeface="Calibri"/>
              <a:ea typeface="Calibri"/>
              <a:cs typeface="Calibri"/>
              <a:sym typeface="Calibri"/>
            </a:endParaRPr>
          </a:p>
          <a:p>
            <a:pPr marL="457200" lvl="0" indent="-393700" algn="l" rtl="0">
              <a:lnSpc>
                <a:spcPct val="90000"/>
              </a:lnSpc>
              <a:spcBef>
                <a:spcPts val="0"/>
              </a:spcBef>
              <a:spcAft>
                <a:spcPts val="0"/>
              </a:spcAft>
              <a:buClr>
                <a:schemeClr val="dk1"/>
              </a:buClr>
              <a:buSzPts val="2600"/>
              <a:buFont typeface="Calibri"/>
              <a:buAutoNum type="arabicPeriod"/>
            </a:pPr>
            <a:r>
              <a:rPr lang="en-GB" sz="2600">
                <a:solidFill>
                  <a:schemeClr val="dk1"/>
                </a:solidFill>
                <a:latin typeface="Calibri"/>
                <a:ea typeface="Calibri"/>
                <a:cs typeface="Calibri"/>
                <a:sym typeface="Calibri"/>
              </a:rPr>
              <a:t>Therefore, you must follow the reading.</a:t>
            </a:r>
            <a:endParaRPr sz="2600">
              <a:solidFill>
                <a:schemeClr val="dk1"/>
              </a:solidFill>
              <a:latin typeface="Calibri"/>
              <a:ea typeface="Calibri"/>
              <a:cs typeface="Calibri"/>
              <a:sym typeface="Calibri"/>
            </a:endParaRPr>
          </a:p>
          <a:p>
            <a:pPr marL="0" lvl="0" indent="0" algn="l" rtl="0">
              <a:lnSpc>
                <a:spcPct val="90000"/>
              </a:lnSpc>
              <a:spcBef>
                <a:spcPts val="1000"/>
              </a:spcBef>
              <a:spcAft>
                <a:spcPts val="0"/>
              </a:spcAft>
              <a:buNone/>
            </a:pPr>
            <a:endParaRPr sz="2600">
              <a:solidFill>
                <a:schemeClr val="dk1"/>
              </a:solidFill>
              <a:latin typeface="Calibri"/>
              <a:ea typeface="Calibri"/>
              <a:cs typeface="Calibri"/>
              <a:sym typeface="Calibri"/>
            </a:endParaRPr>
          </a:p>
          <a:p>
            <a:pPr marL="0" lvl="0" indent="0" algn="l" rtl="0">
              <a:lnSpc>
                <a:spcPct val="90000"/>
              </a:lnSpc>
              <a:spcBef>
                <a:spcPts val="1000"/>
              </a:spcBef>
              <a:spcAft>
                <a:spcPts val="0"/>
              </a:spcAft>
              <a:buNone/>
            </a:pPr>
            <a:r>
              <a:rPr lang="en-GB" sz="2600" i="1">
                <a:solidFill>
                  <a:schemeClr val="dk1"/>
                </a:solidFill>
                <a:highlight>
                  <a:srgbClr val="B4A7D6"/>
                </a:highlight>
                <a:latin typeface="Calibri"/>
                <a:ea typeface="Calibri"/>
                <a:cs typeface="Calibri"/>
                <a:sym typeface="Calibri"/>
              </a:rPr>
              <a:t>Literacy explained from the article:</a:t>
            </a:r>
            <a:endParaRPr sz="2600" i="1">
              <a:solidFill>
                <a:schemeClr val="dk1"/>
              </a:solidFill>
              <a:highlight>
                <a:srgbClr val="B4A7D6"/>
              </a:highlight>
              <a:latin typeface="Calibri"/>
              <a:ea typeface="Calibri"/>
              <a:cs typeface="Calibri"/>
              <a:sym typeface="Calibri"/>
            </a:endParaRPr>
          </a:p>
          <a:p>
            <a:pPr marL="0" lvl="0" indent="0" algn="l" rtl="0">
              <a:lnSpc>
                <a:spcPct val="90000"/>
              </a:lnSpc>
              <a:spcBef>
                <a:spcPts val="1000"/>
              </a:spcBef>
              <a:spcAft>
                <a:spcPts val="0"/>
              </a:spcAft>
              <a:buNone/>
            </a:pPr>
            <a:endParaRPr sz="2600" i="1">
              <a:solidFill>
                <a:schemeClr val="dk1"/>
              </a:solidFill>
              <a:highlight>
                <a:srgbClr val="B4A7D6"/>
              </a:highlight>
              <a:latin typeface="Calibri"/>
              <a:ea typeface="Calibri"/>
              <a:cs typeface="Calibri"/>
              <a:sym typeface="Calibri"/>
            </a:endParaRPr>
          </a:p>
          <a:p>
            <a:pPr marL="457200" lvl="0" indent="-393700" algn="l" rtl="0">
              <a:lnSpc>
                <a:spcPct val="90000"/>
              </a:lnSpc>
              <a:spcBef>
                <a:spcPts val="1000"/>
              </a:spcBef>
              <a:spcAft>
                <a:spcPts val="0"/>
              </a:spcAft>
              <a:buClr>
                <a:schemeClr val="dk1"/>
              </a:buClr>
              <a:buSzPts val="2600"/>
              <a:buFont typeface="Calibri"/>
              <a:buChar char="●"/>
            </a:pPr>
            <a:r>
              <a:rPr lang="en-GB" sz="2600">
                <a:solidFill>
                  <a:schemeClr val="dk1"/>
                </a:solidFill>
                <a:latin typeface="Calibri"/>
                <a:ea typeface="Calibri"/>
                <a:cs typeface="Calibri"/>
                <a:sym typeface="Calibri"/>
              </a:rPr>
              <a:t>Geek Bars = Vape Brand</a:t>
            </a:r>
            <a:endParaRPr sz="2600">
              <a:solidFill>
                <a:schemeClr val="dk1"/>
              </a:solidFill>
              <a:latin typeface="Calibri"/>
              <a:ea typeface="Calibri"/>
              <a:cs typeface="Calibri"/>
              <a:sym typeface="Calibri"/>
            </a:endParaRPr>
          </a:p>
          <a:p>
            <a:pPr marL="457200" lvl="0" indent="-393700" algn="l" rtl="0">
              <a:lnSpc>
                <a:spcPct val="90000"/>
              </a:lnSpc>
              <a:spcBef>
                <a:spcPts val="0"/>
              </a:spcBef>
              <a:spcAft>
                <a:spcPts val="0"/>
              </a:spcAft>
              <a:buClr>
                <a:schemeClr val="dk1"/>
              </a:buClr>
              <a:buSzPts val="2600"/>
              <a:buFont typeface="Calibri"/>
              <a:buChar char="●"/>
            </a:pPr>
            <a:r>
              <a:rPr lang="en-GB" sz="2600">
                <a:solidFill>
                  <a:schemeClr val="dk1"/>
                </a:solidFill>
                <a:latin typeface="Calibri"/>
                <a:ea typeface="Calibri"/>
                <a:cs typeface="Calibri"/>
                <a:sym typeface="Calibri"/>
              </a:rPr>
              <a:t>Consumption = Using the product </a:t>
            </a:r>
            <a:endParaRPr sz="2600">
              <a:solidFill>
                <a:schemeClr val="dk1"/>
              </a:solidFill>
              <a:latin typeface="Calibri"/>
              <a:ea typeface="Calibri"/>
              <a:cs typeface="Calibri"/>
              <a:sym typeface="Calibri"/>
            </a:endParaRPr>
          </a:p>
          <a:p>
            <a:pPr marL="457200" lvl="0" indent="-393700" algn="l" rtl="0">
              <a:lnSpc>
                <a:spcPct val="90000"/>
              </a:lnSpc>
              <a:spcBef>
                <a:spcPts val="0"/>
              </a:spcBef>
              <a:spcAft>
                <a:spcPts val="0"/>
              </a:spcAft>
              <a:buClr>
                <a:schemeClr val="dk1"/>
              </a:buClr>
              <a:buSzPts val="2600"/>
              <a:buFont typeface="Calibri"/>
              <a:buChar char="●"/>
            </a:pPr>
            <a:r>
              <a:rPr lang="en-GB" sz="2600">
                <a:solidFill>
                  <a:schemeClr val="dk1"/>
                </a:solidFill>
                <a:latin typeface="Calibri"/>
                <a:ea typeface="Calibri"/>
                <a:cs typeface="Calibri"/>
                <a:sym typeface="Calibri"/>
              </a:rPr>
              <a:t>Regulations = Rules</a:t>
            </a:r>
            <a:endParaRPr sz="26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5">
                                            <p:txEl>
                                              <p:pRg st="0" end="0"/>
                                            </p:txEl>
                                          </p:spTgt>
                                        </p:tgtEl>
                                        <p:attrNameLst>
                                          <p:attrName>style.visibility</p:attrName>
                                        </p:attrNameLst>
                                      </p:cBhvr>
                                      <p:to>
                                        <p:strVal val="visible"/>
                                      </p:to>
                                    </p:set>
                                    <p:animEffect transition="in" filter="fade">
                                      <p:cBhvr>
                                        <p:cTn id="7" dur="1000"/>
                                        <p:tgtEl>
                                          <p:spTgt spid="1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5">
                                            <p:txEl>
                                              <p:pRg st="1" end="1"/>
                                            </p:txEl>
                                          </p:spTgt>
                                        </p:tgtEl>
                                        <p:attrNameLst>
                                          <p:attrName>style.visibility</p:attrName>
                                        </p:attrNameLst>
                                      </p:cBhvr>
                                      <p:to>
                                        <p:strVal val="visible"/>
                                      </p:to>
                                    </p:set>
                                    <p:animEffect transition="in" filter="fade">
                                      <p:cBhvr>
                                        <p:cTn id="12" dur="1000"/>
                                        <p:tgtEl>
                                          <p:spTgt spid="1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5">
                                            <p:txEl>
                                              <p:pRg st="2" end="2"/>
                                            </p:txEl>
                                          </p:spTgt>
                                        </p:tgtEl>
                                        <p:attrNameLst>
                                          <p:attrName>style.visibility</p:attrName>
                                        </p:attrNameLst>
                                      </p:cBhvr>
                                      <p:to>
                                        <p:strVal val="visible"/>
                                      </p:to>
                                    </p:set>
                                    <p:animEffect transition="in" filter="fade">
                                      <p:cBhvr>
                                        <p:cTn id="17" dur="1000"/>
                                        <p:tgtEl>
                                          <p:spTgt spid="1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5">
                                            <p:txEl>
                                              <p:pRg st="3" end="3"/>
                                            </p:txEl>
                                          </p:spTgt>
                                        </p:tgtEl>
                                        <p:attrNameLst>
                                          <p:attrName>style.visibility</p:attrName>
                                        </p:attrNameLst>
                                      </p:cBhvr>
                                      <p:to>
                                        <p:strVal val="visible"/>
                                      </p:to>
                                    </p:set>
                                    <p:animEffect transition="in" filter="fade">
                                      <p:cBhvr>
                                        <p:cTn id="22" dur="1000"/>
                                        <p:tgtEl>
                                          <p:spTgt spid="18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5">
                                            <p:txEl>
                                              <p:pRg st="4" end="4"/>
                                            </p:txEl>
                                          </p:spTgt>
                                        </p:tgtEl>
                                        <p:attrNameLst>
                                          <p:attrName>style.visibility</p:attrName>
                                        </p:attrNameLst>
                                      </p:cBhvr>
                                      <p:to>
                                        <p:strVal val="visible"/>
                                      </p:to>
                                    </p:set>
                                    <p:animEffect transition="in" filter="fade">
                                      <p:cBhvr>
                                        <p:cTn id="27" dur="1000"/>
                                        <p:tgtEl>
                                          <p:spTgt spid="18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5">
                                            <p:txEl>
                                              <p:pRg st="5" end="5"/>
                                            </p:txEl>
                                          </p:spTgt>
                                        </p:tgtEl>
                                        <p:attrNameLst>
                                          <p:attrName>style.visibility</p:attrName>
                                        </p:attrNameLst>
                                      </p:cBhvr>
                                      <p:to>
                                        <p:strVal val="visible"/>
                                      </p:to>
                                    </p:set>
                                    <p:animEffect transition="in" filter="fade">
                                      <p:cBhvr>
                                        <p:cTn id="32" dur="1000"/>
                                        <p:tgtEl>
                                          <p:spTgt spid="18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5">
                                            <p:txEl>
                                              <p:pRg st="6" end="6"/>
                                            </p:txEl>
                                          </p:spTgt>
                                        </p:tgtEl>
                                        <p:attrNameLst>
                                          <p:attrName>style.visibility</p:attrName>
                                        </p:attrNameLst>
                                      </p:cBhvr>
                                      <p:to>
                                        <p:strVal val="visible"/>
                                      </p:to>
                                    </p:set>
                                    <p:animEffect transition="in" filter="fade">
                                      <p:cBhvr>
                                        <p:cTn id="37" dur="1000"/>
                                        <p:tgtEl>
                                          <p:spTgt spid="18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5">
                                            <p:txEl>
                                              <p:pRg st="7" end="7"/>
                                            </p:txEl>
                                          </p:spTgt>
                                        </p:tgtEl>
                                        <p:attrNameLst>
                                          <p:attrName>style.visibility</p:attrName>
                                        </p:attrNameLst>
                                      </p:cBhvr>
                                      <p:to>
                                        <p:strVal val="visible"/>
                                      </p:to>
                                    </p:set>
                                    <p:animEffect transition="in" filter="fade">
                                      <p:cBhvr>
                                        <p:cTn id="42" dur="1000"/>
                                        <p:tgtEl>
                                          <p:spTgt spid="18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85">
                                            <p:txEl>
                                              <p:pRg st="8" end="8"/>
                                            </p:txEl>
                                          </p:spTgt>
                                        </p:tgtEl>
                                        <p:attrNameLst>
                                          <p:attrName>style.visibility</p:attrName>
                                        </p:attrNameLst>
                                      </p:cBhvr>
                                      <p:to>
                                        <p:strVal val="visible"/>
                                      </p:to>
                                    </p:set>
                                    <p:animEffect transition="in" filter="fade">
                                      <p:cBhvr>
                                        <p:cTn id="47" dur="1000"/>
                                        <p:tgtEl>
                                          <p:spTgt spid="18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5"/>
          <p:cNvSpPr txBox="1">
            <a:spLocks noGrp="1"/>
          </p:cNvSpPr>
          <p:nvPr>
            <p:ph type="title"/>
          </p:nvPr>
        </p:nvSpPr>
        <p:spPr>
          <a:xfrm>
            <a:off x="589300" y="156688"/>
            <a:ext cx="8229600" cy="1143000"/>
          </a:xfrm>
          <a:prstGeom prst="rect">
            <a:avLst/>
          </a:prstGeom>
          <a:solidFill>
            <a:srgbClr val="B4A7D6"/>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omic Sans MS"/>
              <a:buNone/>
            </a:pPr>
            <a:r>
              <a:rPr lang="en-GB" sz="3959" b="1"/>
              <a:t>Checkpoint on the Article </a:t>
            </a:r>
            <a:endParaRPr sz="3959" b="1" i="0" u="none" strike="noStrike" cap="none">
              <a:solidFill>
                <a:schemeClr val="dk1"/>
              </a:solidFill>
            </a:endParaRPr>
          </a:p>
        </p:txBody>
      </p:sp>
      <p:sp>
        <p:nvSpPr>
          <p:cNvPr id="192" name="Google Shape;192;p25"/>
          <p:cNvSpPr txBox="1"/>
          <p:nvPr/>
        </p:nvSpPr>
        <p:spPr>
          <a:xfrm>
            <a:off x="107100" y="1375375"/>
            <a:ext cx="6533700" cy="5264100"/>
          </a:xfrm>
          <a:prstGeom prst="rect">
            <a:avLst/>
          </a:prstGeom>
          <a:solidFill>
            <a:schemeClr val="lt1"/>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2200" b="1">
                <a:latin typeface="Calibri"/>
                <a:ea typeface="Calibri"/>
                <a:cs typeface="Calibri"/>
                <a:sym typeface="Calibri"/>
              </a:rPr>
              <a:t>Answer the following questions in your book:</a:t>
            </a:r>
            <a:endParaRPr sz="2200" b="1">
              <a:latin typeface="Calibri"/>
              <a:ea typeface="Calibri"/>
              <a:cs typeface="Calibri"/>
              <a:sym typeface="Calibri"/>
            </a:endParaRPr>
          </a:p>
          <a:p>
            <a:pPr marL="0" lvl="0" indent="0" algn="l" rtl="0">
              <a:spcBef>
                <a:spcPts val="0"/>
              </a:spcBef>
              <a:spcAft>
                <a:spcPts val="0"/>
              </a:spcAft>
              <a:buNone/>
            </a:pPr>
            <a:endParaRPr sz="2200">
              <a:latin typeface="Calibri"/>
              <a:ea typeface="Calibri"/>
              <a:cs typeface="Calibri"/>
              <a:sym typeface="Calibri"/>
            </a:endParaRPr>
          </a:p>
          <a:p>
            <a:pPr marL="457200" lvl="0" indent="-368300" algn="l" rtl="0">
              <a:spcBef>
                <a:spcPts val="0"/>
              </a:spcBef>
              <a:spcAft>
                <a:spcPts val="0"/>
              </a:spcAft>
              <a:buSzPts val="2200"/>
              <a:buFont typeface="Calibri"/>
              <a:buAutoNum type="arabicPeriod"/>
            </a:pPr>
            <a:r>
              <a:rPr lang="en-GB" sz="2200">
                <a:latin typeface="Calibri"/>
                <a:ea typeface="Calibri"/>
                <a:cs typeface="Calibri"/>
                <a:sym typeface="Calibri"/>
              </a:rPr>
              <a:t>How many cigarettes is a super strength vape the equivalent of?</a:t>
            </a:r>
            <a:endParaRPr sz="2200">
              <a:latin typeface="Calibri"/>
              <a:ea typeface="Calibri"/>
              <a:cs typeface="Calibri"/>
              <a:sym typeface="Calibri"/>
            </a:endParaRPr>
          </a:p>
          <a:p>
            <a:pPr marL="457200" lvl="0" indent="0" algn="l" rtl="0">
              <a:spcBef>
                <a:spcPts val="0"/>
              </a:spcBef>
              <a:spcAft>
                <a:spcPts val="0"/>
              </a:spcAft>
              <a:buNone/>
            </a:pPr>
            <a:endParaRPr sz="2200">
              <a:latin typeface="Calibri"/>
              <a:ea typeface="Calibri"/>
              <a:cs typeface="Calibri"/>
              <a:sym typeface="Calibri"/>
            </a:endParaRPr>
          </a:p>
          <a:p>
            <a:pPr marL="457200" lvl="0" indent="-368300" algn="l" rtl="0">
              <a:spcBef>
                <a:spcPts val="0"/>
              </a:spcBef>
              <a:spcAft>
                <a:spcPts val="0"/>
              </a:spcAft>
              <a:buSzPts val="2200"/>
              <a:buFont typeface="Calibri"/>
              <a:buAutoNum type="arabicPeriod"/>
            </a:pPr>
            <a:r>
              <a:rPr lang="en-GB" sz="2200">
                <a:latin typeface="Calibri"/>
                <a:ea typeface="Calibri"/>
                <a:cs typeface="Calibri"/>
                <a:sym typeface="Calibri"/>
              </a:rPr>
              <a:t>A high dose of nicotine can affect what in teenagers?</a:t>
            </a:r>
            <a:endParaRPr sz="2200">
              <a:latin typeface="Calibri"/>
              <a:ea typeface="Calibri"/>
              <a:cs typeface="Calibri"/>
              <a:sym typeface="Calibri"/>
            </a:endParaRPr>
          </a:p>
          <a:p>
            <a:pPr marL="0" lvl="0" indent="0" algn="l" rtl="0">
              <a:spcBef>
                <a:spcPts val="0"/>
              </a:spcBef>
              <a:spcAft>
                <a:spcPts val="0"/>
              </a:spcAft>
              <a:buNone/>
            </a:pPr>
            <a:endParaRPr sz="2200">
              <a:latin typeface="Calibri"/>
              <a:ea typeface="Calibri"/>
              <a:cs typeface="Calibri"/>
              <a:sym typeface="Calibri"/>
            </a:endParaRPr>
          </a:p>
          <a:p>
            <a:pPr marL="457200" lvl="0" indent="-368300" algn="l" rtl="0">
              <a:spcBef>
                <a:spcPts val="0"/>
              </a:spcBef>
              <a:spcAft>
                <a:spcPts val="0"/>
              </a:spcAft>
              <a:buSzPts val="2200"/>
              <a:buFont typeface="Calibri"/>
              <a:buAutoNum type="arabicPeriod"/>
            </a:pPr>
            <a:r>
              <a:rPr lang="en-GB" sz="2200">
                <a:latin typeface="Calibri"/>
                <a:ea typeface="Calibri"/>
                <a:cs typeface="Calibri"/>
                <a:sym typeface="Calibri"/>
              </a:rPr>
              <a:t>Geekbar Vapes has more than the legal limit of nicotine - true or false?</a:t>
            </a:r>
            <a:endParaRPr sz="2200">
              <a:latin typeface="Calibri"/>
              <a:ea typeface="Calibri"/>
              <a:cs typeface="Calibri"/>
              <a:sym typeface="Calibri"/>
            </a:endParaRPr>
          </a:p>
          <a:p>
            <a:pPr marL="457200" lvl="0" indent="0" algn="l" rtl="0">
              <a:spcBef>
                <a:spcPts val="0"/>
              </a:spcBef>
              <a:spcAft>
                <a:spcPts val="0"/>
              </a:spcAft>
              <a:buNone/>
            </a:pPr>
            <a:endParaRPr sz="2200">
              <a:latin typeface="Calibri"/>
              <a:ea typeface="Calibri"/>
              <a:cs typeface="Calibri"/>
              <a:sym typeface="Calibri"/>
            </a:endParaRPr>
          </a:p>
          <a:p>
            <a:pPr marL="457200" lvl="0" indent="-368300" algn="l" rtl="0">
              <a:spcBef>
                <a:spcPts val="0"/>
              </a:spcBef>
              <a:spcAft>
                <a:spcPts val="0"/>
              </a:spcAft>
              <a:buSzPts val="2200"/>
              <a:buFont typeface="Calibri"/>
              <a:buAutoNum type="arabicPeriod"/>
            </a:pPr>
            <a:r>
              <a:rPr lang="en-GB" sz="2200">
                <a:solidFill>
                  <a:schemeClr val="dk1"/>
                </a:solidFill>
                <a:latin typeface="Calibri"/>
                <a:ea typeface="Calibri"/>
                <a:cs typeface="Calibri"/>
                <a:sym typeface="Calibri"/>
              </a:rPr>
              <a:t>What did Deborah Arnott say?</a:t>
            </a:r>
            <a:endParaRPr sz="2200">
              <a:solidFill>
                <a:schemeClr val="dk1"/>
              </a:solidFill>
              <a:latin typeface="Calibri"/>
              <a:ea typeface="Calibri"/>
              <a:cs typeface="Calibri"/>
              <a:sym typeface="Calibri"/>
            </a:endParaRPr>
          </a:p>
          <a:p>
            <a:pPr marL="0" lvl="0" indent="0" algn="l" rtl="0">
              <a:spcBef>
                <a:spcPts val="0"/>
              </a:spcBef>
              <a:spcAft>
                <a:spcPts val="0"/>
              </a:spcAft>
              <a:buNone/>
            </a:pPr>
            <a:endParaRPr sz="2200">
              <a:solidFill>
                <a:schemeClr val="dk1"/>
              </a:solidFill>
              <a:latin typeface="Calibri"/>
              <a:ea typeface="Calibri"/>
              <a:cs typeface="Calibri"/>
              <a:sym typeface="Calibri"/>
            </a:endParaRPr>
          </a:p>
          <a:p>
            <a:pPr marL="457200" lvl="0" indent="-368300" algn="l" rtl="0">
              <a:spcBef>
                <a:spcPts val="0"/>
              </a:spcBef>
              <a:spcAft>
                <a:spcPts val="0"/>
              </a:spcAft>
              <a:buClr>
                <a:schemeClr val="dk1"/>
              </a:buClr>
              <a:buSzPts val="2200"/>
              <a:buFont typeface="Calibri"/>
              <a:buAutoNum type="arabicPeriod"/>
            </a:pPr>
            <a:r>
              <a:rPr lang="en-GB" sz="2200">
                <a:solidFill>
                  <a:schemeClr val="dk1"/>
                </a:solidFill>
                <a:latin typeface="Calibri"/>
                <a:ea typeface="Calibri"/>
                <a:cs typeface="Calibri"/>
                <a:sym typeface="Calibri"/>
              </a:rPr>
              <a:t>Some vape products were hidden in what chocolate?</a:t>
            </a:r>
            <a:endParaRPr sz="2400">
              <a:latin typeface="Calibri"/>
              <a:ea typeface="Calibri"/>
              <a:cs typeface="Calibri"/>
              <a:sym typeface="Calibri"/>
            </a:endParaRPr>
          </a:p>
        </p:txBody>
      </p:sp>
      <p:sp>
        <p:nvSpPr>
          <p:cNvPr id="193" name="Google Shape;193;p25"/>
          <p:cNvSpPr txBox="1"/>
          <p:nvPr/>
        </p:nvSpPr>
        <p:spPr>
          <a:xfrm>
            <a:off x="6280500" y="4321950"/>
            <a:ext cx="2690400" cy="2262600"/>
          </a:xfrm>
          <a:prstGeom prst="rect">
            <a:avLst/>
          </a:prstGeom>
          <a:solidFill>
            <a:srgbClr val="FFD966"/>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1500" b="1">
                <a:latin typeface="Calibri"/>
                <a:ea typeface="Calibri"/>
                <a:cs typeface="Calibri"/>
                <a:sym typeface="Calibri"/>
              </a:rPr>
              <a:t>Expectations:</a:t>
            </a:r>
            <a:endParaRPr sz="1500" b="1">
              <a:latin typeface="Calibri"/>
              <a:ea typeface="Calibri"/>
              <a:cs typeface="Calibri"/>
              <a:sym typeface="Calibri"/>
            </a:endParaRPr>
          </a:p>
          <a:p>
            <a:pPr marL="0" lvl="0" indent="0" algn="l" rtl="0">
              <a:spcBef>
                <a:spcPts val="0"/>
              </a:spcBef>
              <a:spcAft>
                <a:spcPts val="0"/>
              </a:spcAft>
              <a:buNone/>
            </a:pPr>
            <a:endParaRPr sz="1500">
              <a:latin typeface="Calibri"/>
              <a:ea typeface="Calibri"/>
              <a:cs typeface="Calibri"/>
              <a:sym typeface="Calibri"/>
            </a:endParaRPr>
          </a:p>
          <a:p>
            <a:pPr marL="457200" lvl="0" indent="-323850" algn="l" rtl="0">
              <a:spcBef>
                <a:spcPts val="0"/>
              </a:spcBef>
              <a:spcAft>
                <a:spcPts val="0"/>
              </a:spcAft>
              <a:buSzPts val="1500"/>
              <a:buFont typeface="Calibri"/>
              <a:buChar char="●"/>
            </a:pPr>
            <a:r>
              <a:rPr lang="en-GB" sz="1500">
                <a:latin typeface="Calibri"/>
                <a:ea typeface="Calibri"/>
                <a:cs typeface="Calibri"/>
                <a:sym typeface="Calibri"/>
              </a:rPr>
              <a:t>You may discuss this in pairs</a:t>
            </a:r>
            <a:endParaRPr sz="1500">
              <a:latin typeface="Calibri"/>
              <a:ea typeface="Calibri"/>
              <a:cs typeface="Calibri"/>
              <a:sym typeface="Calibri"/>
            </a:endParaRPr>
          </a:p>
          <a:p>
            <a:pPr marL="457200" lvl="0" indent="-323850" algn="l" rtl="0">
              <a:spcBef>
                <a:spcPts val="0"/>
              </a:spcBef>
              <a:spcAft>
                <a:spcPts val="0"/>
              </a:spcAft>
              <a:buSzPts val="1500"/>
              <a:buFont typeface="Calibri"/>
              <a:buChar char="●"/>
            </a:pPr>
            <a:r>
              <a:rPr lang="en-GB" sz="1500">
                <a:latin typeface="Calibri"/>
                <a:ea typeface="Calibri"/>
                <a:cs typeface="Calibri"/>
                <a:sym typeface="Calibri"/>
              </a:rPr>
              <a:t>Only talk about the work</a:t>
            </a:r>
            <a:endParaRPr sz="1500">
              <a:latin typeface="Calibri"/>
              <a:ea typeface="Calibri"/>
              <a:cs typeface="Calibri"/>
              <a:sym typeface="Calibri"/>
            </a:endParaRPr>
          </a:p>
          <a:p>
            <a:pPr marL="457200" lvl="0" indent="-323850" algn="l" rtl="0">
              <a:spcBef>
                <a:spcPts val="0"/>
              </a:spcBef>
              <a:spcAft>
                <a:spcPts val="0"/>
              </a:spcAft>
              <a:buSzPts val="1500"/>
              <a:buFont typeface="Calibri"/>
              <a:buChar char="●"/>
            </a:pPr>
            <a:r>
              <a:rPr lang="en-GB" sz="1500">
                <a:latin typeface="Calibri"/>
                <a:ea typeface="Calibri"/>
                <a:cs typeface="Calibri"/>
                <a:sym typeface="Calibri"/>
              </a:rPr>
              <a:t>Write the answers down afterwards</a:t>
            </a:r>
            <a:endParaRPr sz="1500">
              <a:latin typeface="Calibri"/>
              <a:ea typeface="Calibri"/>
              <a:cs typeface="Calibri"/>
              <a:sym typeface="Calibri"/>
            </a:endParaRPr>
          </a:p>
          <a:p>
            <a:pPr marL="457200" lvl="0" indent="-323850" algn="l" rtl="0">
              <a:spcBef>
                <a:spcPts val="0"/>
              </a:spcBef>
              <a:spcAft>
                <a:spcPts val="0"/>
              </a:spcAft>
              <a:buSzPts val="1500"/>
              <a:buFont typeface="Calibri"/>
              <a:buChar char="●"/>
            </a:pPr>
            <a:r>
              <a:rPr lang="en-GB" sz="1500">
                <a:latin typeface="Calibri"/>
                <a:ea typeface="Calibri"/>
                <a:cs typeface="Calibri"/>
                <a:sym typeface="Calibri"/>
              </a:rPr>
              <a:t>I will ask random students for feedback</a:t>
            </a:r>
            <a:endParaRPr sz="1500">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2">
                                            <p:txEl>
                                              <p:pRg st="0" end="0"/>
                                            </p:txEl>
                                          </p:spTgt>
                                        </p:tgtEl>
                                        <p:attrNameLst>
                                          <p:attrName>style.visibility</p:attrName>
                                        </p:attrNameLst>
                                      </p:cBhvr>
                                      <p:to>
                                        <p:strVal val="visible"/>
                                      </p:to>
                                    </p:set>
                                    <p:animEffect transition="in" filter="fade">
                                      <p:cBhvr>
                                        <p:cTn id="7" dur="1000"/>
                                        <p:tgtEl>
                                          <p:spTgt spid="1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2">
                                            <p:txEl>
                                              <p:pRg st="1" end="1"/>
                                            </p:txEl>
                                          </p:spTgt>
                                        </p:tgtEl>
                                        <p:attrNameLst>
                                          <p:attrName>style.visibility</p:attrName>
                                        </p:attrNameLst>
                                      </p:cBhvr>
                                      <p:to>
                                        <p:strVal val="visible"/>
                                      </p:to>
                                    </p:set>
                                    <p:animEffect transition="in" filter="fade">
                                      <p:cBhvr>
                                        <p:cTn id="12" dur="1000"/>
                                        <p:tgtEl>
                                          <p:spTgt spid="1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2">
                                            <p:txEl>
                                              <p:pRg st="2" end="2"/>
                                            </p:txEl>
                                          </p:spTgt>
                                        </p:tgtEl>
                                        <p:attrNameLst>
                                          <p:attrName>style.visibility</p:attrName>
                                        </p:attrNameLst>
                                      </p:cBhvr>
                                      <p:to>
                                        <p:strVal val="visible"/>
                                      </p:to>
                                    </p:set>
                                    <p:animEffect transition="in" filter="fade">
                                      <p:cBhvr>
                                        <p:cTn id="17" dur="1000"/>
                                        <p:tgtEl>
                                          <p:spTgt spid="1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2">
                                            <p:txEl>
                                              <p:pRg st="3" end="3"/>
                                            </p:txEl>
                                          </p:spTgt>
                                        </p:tgtEl>
                                        <p:attrNameLst>
                                          <p:attrName>style.visibility</p:attrName>
                                        </p:attrNameLst>
                                      </p:cBhvr>
                                      <p:to>
                                        <p:strVal val="visible"/>
                                      </p:to>
                                    </p:set>
                                    <p:animEffect transition="in" filter="fade">
                                      <p:cBhvr>
                                        <p:cTn id="22" dur="1000"/>
                                        <p:tgtEl>
                                          <p:spTgt spid="1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2">
                                            <p:txEl>
                                              <p:pRg st="4" end="4"/>
                                            </p:txEl>
                                          </p:spTgt>
                                        </p:tgtEl>
                                        <p:attrNameLst>
                                          <p:attrName>style.visibility</p:attrName>
                                        </p:attrNameLst>
                                      </p:cBhvr>
                                      <p:to>
                                        <p:strVal val="visible"/>
                                      </p:to>
                                    </p:set>
                                    <p:animEffect transition="in" filter="fade">
                                      <p:cBhvr>
                                        <p:cTn id="27" dur="1000"/>
                                        <p:tgtEl>
                                          <p:spTgt spid="1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2">
                                            <p:txEl>
                                              <p:pRg st="5" end="5"/>
                                            </p:txEl>
                                          </p:spTgt>
                                        </p:tgtEl>
                                        <p:attrNameLst>
                                          <p:attrName>style.visibility</p:attrName>
                                        </p:attrNameLst>
                                      </p:cBhvr>
                                      <p:to>
                                        <p:strVal val="visible"/>
                                      </p:to>
                                    </p:set>
                                    <p:animEffect transition="in" filter="fade">
                                      <p:cBhvr>
                                        <p:cTn id="32" dur="1000"/>
                                        <p:tgtEl>
                                          <p:spTgt spid="1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2">
                                            <p:txEl>
                                              <p:pRg st="6" end="6"/>
                                            </p:txEl>
                                          </p:spTgt>
                                        </p:tgtEl>
                                        <p:attrNameLst>
                                          <p:attrName>style.visibility</p:attrName>
                                        </p:attrNameLst>
                                      </p:cBhvr>
                                      <p:to>
                                        <p:strVal val="visible"/>
                                      </p:to>
                                    </p:set>
                                    <p:animEffect transition="in" filter="fade">
                                      <p:cBhvr>
                                        <p:cTn id="37" dur="1000"/>
                                        <p:tgtEl>
                                          <p:spTgt spid="1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92">
                                            <p:txEl>
                                              <p:pRg st="7" end="7"/>
                                            </p:txEl>
                                          </p:spTgt>
                                        </p:tgtEl>
                                        <p:attrNameLst>
                                          <p:attrName>style.visibility</p:attrName>
                                        </p:attrNameLst>
                                      </p:cBhvr>
                                      <p:to>
                                        <p:strVal val="visible"/>
                                      </p:to>
                                    </p:set>
                                    <p:animEffect transition="in" filter="fade">
                                      <p:cBhvr>
                                        <p:cTn id="42" dur="1000"/>
                                        <p:tgtEl>
                                          <p:spTgt spid="19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92">
                                            <p:txEl>
                                              <p:pRg st="8" end="8"/>
                                            </p:txEl>
                                          </p:spTgt>
                                        </p:tgtEl>
                                        <p:attrNameLst>
                                          <p:attrName>style.visibility</p:attrName>
                                        </p:attrNameLst>
                                      </p:cBhvr>
                                      <p:to>
                                        <p:strVal val="visible"/>
                                      </p:to>
                                    </p:set>
                                    <p:animEffect transition="in" filter="fade">
                                      <p:cBhvr>
                                        <p:cTn id="47" dur="1000"/>
                                        <p:tgtEl>
                                          <p:spTgt spid="19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92">
                                            <p:txEl>
                                              <p:pRg st="9" end="9"/>
                                            </p:txEl>
                                          </p:spTgt>
                                        </p:tgtEl>
                                        <p:attrNameLst>
                                          <p:attrName>style.visibility</p:attrName>
                                        </p:attrNameLst>
                                      </p:cBhvr>
                                      <p:to>
                                        <p:strVal val="visible"/>
                                      </p:to>
                                    </p:set>
                                    <p:animEffect transition="in" filter="fade">
                                      <p:cBhvr>
                                        <p:cTn id="52" dur="1000"/>
                                        <p:tgtEl>
                                          <p:spTgt spid="19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92">
                                            <p:txEl>
                                              <p:pRg st="10" end="10"/>
                                            </p:txEl>
                                          </p:spTgt>
                                        </p:tgtEl>
                                        <p:attrNameLst>
                                          <p:attrName>style.visibility</p:attrName>
                                        </p:attrNameLst>
                                      </p:cBhvr>
                                      <p:to>
                                        <p:strVal val="visible"/>
                                      </p:to>
                                    </p:set>
                                    <p:animEffect transition="in" filter="fade">
                                      <p:cBhvr>
                                        <p:cTn id="57" dur="1000"/>
                                        <p:tgtEl>
                                          <p:spTgt spid="19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6"/>
          <p:cNvSpPr txBox="1">
            <a:spLocks noGrp="1"/>
          </p:cNvSpPr>
          <p:nvPr>
            <p:ph type="title"/>
          </p:nvPr>
        </p:nvSpPr>
        <p:spPr>
          <a:xfrm>
            <a:off x="589300" y="156688"/>
            <a:ext cx="8229600" cy="1143000"/>
          </a:xfrm>
          <a:prstGeom prst="rect">
            <a:avLst/>
          </a:prstGeom>
          <a:solidFill>
            <a:srgbClr val="B4A7D6"/>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omic Sans MS"/>
              <a:buNone/>
            </a:pPr>
            <a:r>
              <a:rPr lang="en-GB" sz="3959" b="1"/>
              <a:t>Checkpoint on the Article Answers</a:t>
            </a:r>
            <a:endParaRPr sz="3959" b="1" i="0" u="none" strike="noStrike" cap="none">
              <a:solidFill>
                <a:schemeClr val="dk1"/>
              </a:solidFill>
            </a:endParaRPr>
          </a:p>
        </p:txBody>
      </p:sp>
      <p:sp>
        <p:nvSpPr>
          <p:cNvPr id="200" name="Google Shape;200;p26"/>
          <p:cNvSpPr txBox="1"/>
          <p:nvPr/>
        </p:nvSpPr>
        <p:spPr>
          <a:xfrm>
            <a:off x="107100" y="1375375"/>
            <a:ext cx="8587500" cy="4987200"/>
          </a:xfrm>
          <a:prstGeom prst="rect">
            <a:avLst/>
          </a:prstGeom>
          <a:solidFill>
            <a:schemeClr val="lt1"/>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2400">
              <a:latin typeface="Calibri"/>
              <a:ea typeface="Calibri"/>
              <a:cs typeface="Calibri"/>
              <a:sym typeface="Calibri"/>
            </a:endParaRPr>
          </a:p>
          <a:p>
            <a:pPr marL="457200" lvl="0" indent="-381000" algn="l" rtl="0">
              <a:spcBef>
                <a:spcPts val="0"/>
              </a:spcBef>
              <a:spcAft>
                <a:spcPts val="0"/>
              </a:spcAft>
              <a:buSzPts val="2400"/>
              <a:buFont typeface="Calibri"/>
              <a:buAutoNum type="arabicPeriod"/>
            </a:pPr>
            <a:r>
              <a:rPr lang="en-GB" sz="2400">
                <a:latin typeface="Calibri"/>
                <a:ea typeface="Calibri"/>
                <a:cs typeface="Calibri"/>
                <a:sym typeface="Calibri"/>
              </a:rPr>
              <a:t>How many cigarettes is a super strength vape the equivalent of?</a:t>
            </a:r>
            <a:endParaRPr sz="2400">
              <a:latin typeface="Calibri"/>
              <a:ea typeface="Calibri"/>
              <a:cs typeface="Calibri"/>
              <a:sym typeface="Calibri"/>
            </a:endParaRPr>
          </a:p>
          <a:p>
            <a:pPr marL="457200" lvl="0" indent="0" algn="l" rtl="0">
              <a:spcBef>
                <a:spcPts val="0"/>
              </a:spcBef>
              <a:spcAft>
                <a:spcPts val="0"/>
              </a:spcAft>
              <a:buNone/>
            </a:pPr>
            <a:endParaRPr sz="2400">
              <a:latin typeface="Calibri"/>
              <a:ea typeface="Calibri"/>
              <a:cs typeface="Calibri"/>
              <a:sym typeface="Calibri"/>
            </a:endParaRPr>
          </a:p>
          <a:p>
            <a:pPr marL="457200" lvl="0" indent="0" algn="l" rtl="0">
              <a:spcBef>
                <a:spcPts val="0"/>
              </a:spcBef>
              <a:spcAft>
                <a:spcPts val="0"/>
              </a:spcAft>
              <a:buNone/>
            </a:pPr>
            <a:r>
              <a:rPr lang="en-GB" sz="2400">
                <a:highlight>
                  <a:srgbClr val="B6D7A8"/>
                </a:highlight>
                <a:latin typeface="Calibri"/>
                <a:ea typeface="Calibri"/>
                <a:cs typeface="Calibri"/>
                <a:sym typeface="Calibri"/>
              </a:rPr>
              <a:t>125.</a:t>
            </a:r>
            <a:endParaRPr sz="2400">
              <a:highlight>
                <a:srgbClr val="B6D7A8"/>
              </a:highlight>
              <a:latin typeface="Calibri"/>
              <a:ea typeface="Calibri"/>
              <a:cs typeface="Calibri"/>
              <a:sym typeface="Calibri"/>
            </a:endParaRPr>
          </a:p>
          <a:p>
            <a:pPr marL="457200" lvl="0" indent="0" algn="l" rtl="0">
              <a:spcBef>
                <a:spcPts val="0"/>
              </a:spcBef>
              <a:spcAft>
                <a:spcPts val="0"/>
              </a:spcAft>
              <a:buNone/>
            </a:pPr>
            <a:endParaRPr sz="2400">
              <a:latin typeface="Calibri"/>
              <a:ea typeface="Calibri"/>
              <a:cs typeface="Calibri"/>
              <a:sym typeface="Calibri"/>
            </a:endParaRPr>
          </a:p>
          <a:p>
            <a:pPr marL="457200" lvl="0" indent="-381000" algn="l" rtl="0">
              <a:spcBef>
                <a:spcPts val="0"/>
              </a:spcBef>
              <a:spcAft>
                <a:spcPts val="0"/>
              </a:spcAft>
              <a:buSzPts val="2400"/>
              <a:buFont typeface="Calibri"/>
              <a:buAutoNum type="arabicPeriod"/>
            </a:pPr>
            <a:r>
              <a:rPr lang="en-GB" sz="2400">
                <a:latin typeface="Calibri"/>
                <a:ea typeface="Calibri"/>
                <a:cs typeface="Calibri"/>
                <a:sym typeface="Calibri"/>
              </a:rPr>
              <a:t>A high dose of nicotine can affect what in teenagers?</a:t>
            </a:r>
            <a:endParaRPr sz="2400">
              <a:latin typeface="Calibri"/>
              <a:ea typeface="Calibri"/>
              <a:cs typeface="Calibri"/>
              <a:sym typeface="Calibri"/>
            </a:endParaRPr>
          </a:p>
          <a:p>
            <a:pPr marL="457200" lvl="0" indent="0" algn="l" rtl="0">
              <a:spcBef>
                <a:spcPts val="0"/>
              </a:spcBef>
              <a:spcAft>
                <a:spcPts val="0"/>
              </a:spcAft>
              <a:buNone/>
            </a:pPr>
            <a:endParaRPr sz="2400">
              <a:latin typeface="Calibri"/>
              <a:ea typeface="Calibri"/>
              <a:cs typeface="Calibri"/>
              <a:sym typeface="Calibri"/>
            </a:endParaRPr>
          </a:p>
          <a:p>
            <a:pPr marL="0" lvl="0" indent="0" algn="l" rtl="0">
              <a:spcBef>
                <a:spcPts val="0"/>
              </a:spcBef>
              <a:spcAft>
                <a:spcPts val="0"/>
              </a:spcAft>
              <a:buNone/>
            </a:pPr>
            <a:r>
              <a:rPr lang="en-GB" sz="2400">
                <a:highlight>
                  <a:srgbClr val="B6D7A8"/>
                </a:highlight>
                <a:latin typeface="Calibri"/>
                <a:ea typeface="Calibri"/>
                <a:cs typeface="Calibri"/>
                <a:sym typeface="Calibri"/>
              </a:rPr>
              <a:t>Brain development .</a:t>
            </a:r>
            <a:endParaRPr sz="2400">
              <a:highlight>
                <a:srgbClr val="B6D7A8"/>
              </a:highlight>
              <a:latin typeface="Calibri"/>
              <a:ea typeface="Calibri"/>
              <a:cs typeface="Calibri"/>
              <a:sym typeface="Calibri"/>
            </a:endParaRPr>
          </a:p>
          <a:p>
            <a:pPr marL="0" lvl="0" indent="0" algn="l" rtl="0">
              <a:spcBef>
                <a:spcPts val="0"/>
              </a:spcBef>
              <a:spcAft>
                <a:spcPts val="0"/>
              </a:spcAft>
              <a:buNone/>
            </a:pPr>
            <a:endParaRPr sz="2400">
              <a:latin typeface="Calibri"/>
              <a:ea typeface="Calibri"/>
              <a:cs typeface="Calibri"/>
              <a:sym typeface="Calibri"/>
            </a:endParaRPr>
          </a:p>
          <a:p>
            <a:pPr marL="457200" lvl="0" indent="-381000" algn="l" rtl="0">
              <a:spcBef>
                <a:spcPts val="0"/>
              </a:spcBef>
              <a:spcAft>
                <a:spcPts val="0"/>
              </a:spcAft>
              <a:buSzPts val="2400"/>
              <a:buFont typeface="Calibri"/>
              <a:buAutoNum type="arabicPeriod"/>
            </a:pPr>
            <a:r>
              <a:rPr lang="en-GB" sz="2400">
                <a:latin typeface="Calibri"/>
                <a:ea typeface="Calibri"/>
                <a:cs typeface="Calibri"/>
                <a:sym typeface="Calibri"/>
              </a:rPr>
              <a:t>Geekbar Vapes has more than the legal limit of nicotine - true or false?</a:t>
            </a:r>
            <a:endParaRPr sz="2400">
              <a:latin typeface="Calibri"/>
              <a:ea typeface="Calibri"/>
              <a:cs typeface="Calibri"/>
              <a:sym typeface="Calibri"/>
            </a:endParaRPr>
          </a:p>
          <a:p>
            <a:pPr marL="457200" lvl="0" indent="0" algn="l" rtl="0">
              <a:spcBef>
                <a:spcPts val="0"/>
              </a:spcBef>
              <a:spcAft>
                <a:spcPts val="0"/>
              </a:spcAft>
              <a:buNone/>
            </a:pPr>
            <a:endParaRPr sz="2400">
              <a:latin typeface="Calibri"/>
              <a:ea typeface="Calibri"/>
              <a:cs typeface="Calibri"/>
              <a:sym typeface="Calibri"/>
            </a:endParaRPr>
          </a:p>
          <a:p>
            <a:pPr marL="0" lvl="0" indent="0" algn="l" rtl="0">
              <a:spcBef>
                <a:spcPts val="0"/>
              </a:spcBef>
              <a:spcAft>
                <a:spcPts val="0"/>
              </a:spcAft>
              <a:buNone/>
            </a:pPr>
            <a:r>
              <a:rPr lang="en-GB" sz="2400">
                <a:highlight>
                  <a:srgbClr val="B6D7A8"/>
                </a:highlight>
                <a:latin typeface="Calibri"/>
                <a:ea typeface="Calibri"/>
                <a:cs typeface="Calibri"/>
                <a:sym typeface="Calibri"/>
              </a:rPr>
              <a:t>True.</a:t>
            </a:r>
            <a:endParaRPr sz="2400">
              <a:highlight>
                <a:srgbClr val="B6D7A8"/>
              </a:highlight>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0">
                                            <p:txEl>
                                              <p:pRg st="0" end="0"/>
                                            </p:txEl>
                                          </p:spTgt>
                                        </p:tgtEl>
                                        <p:attrNameLst>
                                          <p:attrName>style.visibility</p:attrName>
                                        </p:attrNameLst>
                                      </p:cBhvr>
                                      <p:to>
                                        <p:strVal val="visible"/>
                                      </p:to>
                                    </p:set>
                                    <p:animEffect transition="in" filter="fade">
                                      <p:cBhvr>
                                        <p:cTn id="7" dur="1000"/>
                                        <p:tgtEl>
                                          <p:spTgt spid="2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0">
                                            <p:txEl>
                                              <p:pRg st="1" end="1"/>
                                            </p:txEl>
                                          </p:spTgt>
                                        </p:tgtEl>
                                        <p:attrNameLst>
                                          <p:attrName>style.visibility</p:attrName>
                                        </p:attrNameLst>
                                      </p:cBhvr>
                                      <p:to>
                                        <p:strVal val="visible"/>
                                      </p:to>
                                    </p:set>
                                    <p:animEffect transition="in" filter="fade">
                                      <p:cBhvr>
                                        <p:cTn id="12" dur="1000"/>
                                        <p:tgtEl>
                                          <p:spTgt spid="2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0">
                                            <p:txEl>
                                              <p:pRg st="2" end="2"/>
                                            </p:txEl>
                                          </p:spTgt>
                                        </p:tgtEl>
                                        <p:attrNameLst>
                                          <p:attrName>style.visibility</p:attrName>
                                        </p:attrNameLst>
                                      </p:cBhvr>
                                      <p:to>
                                        <p:strVal val="visible"/>
                                      </p:to>
                                    </p:set>
                                    <p:animEffect transition="in" filter="fade">
                                      <p:cBhvr>
                                        <p:cTn id="17" dur="1000"/>
                                        <p:tgtEl>
                                          <p:spTgt spid="2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0">
                                            <p:txEl>
                                              <p:pRg st="3" end="3"/>
                                            </p:txEl>
                                          </p:spTgt>
                                        </p:tgtEl>
                                        <p:attrNameLst>
                                          <p:attrName>style.visibility</p:attrName>
                                        </p:attrNameLst>
                                      </p:cBhvr>
                                      <p:to>
                                        <p:strVal val="visible"/>
                                      </p:to>
                                    </p:set>
                                    <p:animEffect transition="in" filter="fade">
                                      <p:cBhvr>
                                        <p:cTn id="22" dur="1000"/>
                                        <p:tgtEl>
                                          <p:spTgt spid="20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0">
                                            <p:txEl>
                                              <p:pRg st="4" end="4"/>
                                            </p:txEl>
                                          </p:spTgt>
                                        </p:tgtEl>
                                        <p:attrNameLst>
                                          <p:attrName>style.visibility</p:attrName>
                                        </p:attrNameLst>
                                      </p:cBhvr>
                                      <p:to>
                                        <p:strVal val="visible"/>
                                      </p:to>
                                    </p:set>
                                    <p:animEffect transition="in" filter="fade">
                                      <p:cBhvr>
                                        <p:cTn id="27" dur="1000"/>
                                        <p:tgtEl>
                                          <p:spTgt spid="20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0">
                                            <p:txEl>
                                              <p:pRg st="5" end="5"/>
                                            </p:txEl>
                                          </p:spTgt>
                                        </p:tgtEl>
                                        <p:attrNameLst>
                                          <p:attrName>style.visibility</p:attrName>
                                        </p:attrNameLst>
                                      </p:cBhvr>
                                      <p:to>
                                        <p:strVal val="visible"/>
                                      </p:to>
                                    </p:set>
                                    <p:animEffect transition="in" filter="fade">
                                      <p:cBhvr>
                                        <p:cTn id="32" dur="1000"/>
                                        <p:tgtEl>
                                          <p:spTgt spid="20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0">
                                            <p:txEl>
                                              <p:pRg st="6" end="6"/>
                                            </p:txEl>
                                          </p:spTgt>
                                        </p:tgtEl>
                                        <p:attrNameLst>
                                          <p:attrName>style.visibility</p:attrName>
                                        </p:attrNameLst>
                                      </p:cBhvr>
                                      <p:to>
                                        <p:strVal val="visible"/>
                                      </p:to>
                                    </p:set>
                                    <p:animEffect transition="in" filter="fade">
                                      <p:cBhvr>
                                        <p:cTn id="37" dur="1000"/>
                                        <p:tgtEl>
                                          <p:spTgt spid="20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00">
                                            <p:txEl>
                                              <p:pRg st="7" end="7"/>
                                            </p:txEl>
                                          </p:spTgt>
                                        </p:tgtEl>
                                        <p:attrNameLst>
                                          <p:attrName>style.visibility</p:attrName>
                                        </p:attrNameLst>
                                      </p:cBhvr>
                                      <p:to>
                                        <p:strVal val="visible"/>
                                      </p:to>
                                    </p:set>
                                    <p:animEffect transition="in" filter="fade">
                                      <p:cBhvr>
                                        <p:cTn id="42" dur="1000"/>
                                        <p:tgtEl>
                                          <p:spTgt spid="20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00">
                                            <p:txEl>
                                              <p:pRg st="8" end="8"/>
                                            </p:txEl>
                                          </p:spTgt>
                                        </p:tgtEl>
                                        <p:attrNameLst>
                                          <p:attrName>style.visibility</p:attrName>
                                        </p:attrNameLst>
                                      </p:cBhvr>
                                      <p:to>
                                        <p:strVal val="visible"/>
                                      </p:to>
                                    </p:set>
                                    <p:animEffect transition="in" filter="fade">
                                      <p:cBhvr>
                                        <p:cTn id="47" dur="1000"/>
                                        <p:tgtEl>
                                          <p:spTgt spid="200">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00">
                                            <p:txEl>
                                              <p:pRg st="9" end="9"/>
                                            </p:txEl>
                                          </p:spTgt>
                                        </p:tgtEl>
                                        <p:attrNameLst>
                                          <p:attrName>style.visibility</p:attrName>
                                        </p:attrNameLst>
                                      </p:cBhvr>
                                      <p:to>
                                        <p:strVal val="visible"/>
                                      </p:to>
                                    </p:set>
                                    <p:animEffect transition="in" filter="fade">
                                      <p:cBhvr>
                                        <p:cTn id="52" dur="1000"/>
                                        <p:tgtEl>
                                          <p:spTgt spid="200">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00">
                                            <p:txEl>
                                              <p:pRg st="10" end="10"/>
                                            </p:txEl>
                                          </p:spTgt>
                                        </p:tgtEl>
                                        <p:attrNameLst>
                                          <p:attrName>style.visibility</p:attrName>
                                        </p:attrNameLst>
                                      </p:cBhvr>
                                      <p:to>
                                        <p:strVal val="visible"/>
                                      </p:to>
                                    </p:set>
                                    <p:animEffect transition="in" filter="fade">
                                      <p:cBhvr>
                                        <p:cTn id="57" dur="1000"/>
                                        <p:tgtEl>
                                          <p:spTgt spid="200">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00">
                                            <p:txEl>
                                              <p:pRg st="11" end="11"/>
                                            </p:txEl>
                                          </p:spTgt>
                                        </p:tgtEl>
                                        <p:attrNameLst>
                                          <p:attrName>style.visibility</p:attrName>
                                        </p:attrNameLst>
                                      </p:cBhvr>
                                      <p:to>
                                        <p:strVal val="visible"/>
                                      </p:to>
                                    </p:set>
                                    <p:animEffect transition="in" filter="fade">
                                      <p:cBhvr>
                                        <p:cTn id="62" dur="1000"/>
                                        <p:tgtEl>
                                          <p:spTgt spid="20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7"/>
          <p:cNvSpPr txBox="1">
            <a:spLocks noGrp="1"/>
          </p:cNvSpPr>
          <p:nvPr>
            <p:ph type="title"/>
          </p:nvPr>
        </p:nvSpPr>
        <p:spPr>
          <a:xfrm>
            <a:off x="589300" y="156688"/>
            <a:ext cx="8229600" cy="1143000"/>
          </a:xfrm>
          <a:prstGeom prst="rect">
            <a:avLst/>
          </a:prstGeom>
          <a:solidFill>
            <a:srgbClr val="B4A7D6"/>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omic Sans MS"/>
              <a:buNone/>
            </a:pPr>
            <a:r>
              <a:rPr lang="en-GB" sz="3959" b="1"/>
              <a:t>Checkpoint on the Article Answers</a:t>
            </a:r>
            <a:endParaRPr sz="3959" b="1" i="0" u="none" strike="noStrike" cap="none">
              <a:solidFill>
                <a:schemeClr val="dk1"/>
              </a:solidFill>
            </a:endParaRPr>
          </a:p>
        </p:txBody>
      </p:sp>
      <p:sp>
        <p:nvSpPr>
          <p:cNvPr id="207" name="Google Shape;207;p27"/>
          <p:cNvSpPr txBox="1"/>
          <p:nvPr/>
        </p:nvSpPr>
        <p:spPr>
          <a:xfrm>
            <a:off x="275250" y="1771725"/>
            <a:ext cx="8407200" cy="2770500"/>
          </a:xfrm>
          <a:prstGeom prst="rect">
            <a:avLst/>
          </a:prstGeom>
          <a:solidFill>
            <a:schemeClr val="lt1"/>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400">
                <a:latin typeface="Calibri"/>
                <a:ea typeface="Calibri"/>
                <a:cs typeface="Calibri"/>
                <a:sym typeface="Calibri"/>
              </a:rPr>
              <a:t>4. What did Deborah Arnott say?</a:t>
            </a:r>
            <a:endParaRPr sz="2400">
              <a:latin typeface="Calibri"/>
              <a:ea typeface="Calibri"/>
              <a:cs typeface="Calibri"/>
              <a:sym typeface="Calibri"/>
            </a:endParaRPr>
          </a:p>
          <a:p>
            <a:pPr marL="0" lvl="0" indent="0" algn="l" rtl="0">
              <a:spcBef>
                <a:spcPts val="0"/>
              </a:spcBef>
              <a:spcAft>
                <a:spcPts val="0"/>
              </a:spcAft>
              <a:buNone/>
            </a:pPr>
            <a:endParaRPr sz="2400">
              <a:latin typeface="Calibri"/>
              <a:ea typeface="Calibri"/>
              <a:cs typeface="Calibri"/>
              <a:sym typeface="Calibri"/>
            </a:endParaRPr>
          </a:p>
          <a:p>
            <a:pPr marL="0" lvl="0" indent="0" algn="l" rtl="0">
              <a:spcBef>
                <a:spcPts val="0"/>
              </a:spcBef>
              <a:spcAft>
                <a:spcPts val="0"/>
              </a:spcAft>
              <a:buNone/>
            </a:pPr>
            <a:r>
              <a:rPr lang="en-GB" sz="2400">
                <a:highlight>
                  <a:srgbClr val="B6D7A8"/>
                </a:highlight>
                <a:latin typeface="Calibri"/>
                <a:ea typeface="Calibri"/>
                <a:cs typeface="Calibri"/>
                <a:sym typeface="Calibri"/>
              </a:rPr>
              <a:t>Action is needed now to get these products out of shops.</a:t>
            </a:r>
            <a:endParaRPr sz="2400">
              <a:highlight>
                <a:srgbClr val="B6D7A8"/>
              </a:highlight>
              <a:latin typeface="Calibri"/>
              <a:ea typeface="Calibri"/>
              <a:cs typeface="Calibri"/>
              <a:sym typeface="Calibri"/>
            </a:endParaRPr>
          </a:p>
          <a:p>
            <a:pPr marL="0" lvl="0" indent="0" algn="l" rtl="0">
              <a:spcBef>
                <a:spcPts val="0"/>
              </a:spcBef>
              <a:spcAft>
                <a:spcPts val="0"/>
              </a:spcAft>
              <a:buNone/>
            </a:pPr>
            <a:endParaRPr sz="2400">
              <a:highlight>
                <a:srgbClr val="B6D7A8"/>
              </a:highlight>
              <a:latin typeface="Calibri"/>
              <a:ea typeface="Calibri"/>
              <a:cs typeface="Calibri"/>
              <a:sym typeface="Calibri"/>
            </a:endParaRPr>
          </a:p>
          <a:p>
            <a:pPr marL="0" lvl="0" indent="0" algn="l" rtl="0">
              <a:spcBef>
                <a:spcPts val="0"/>
              </a:spcBef>
              <a:spcAft>
                <a:spcPts val="0"/>
              </a:spcAft>
              <a:buNone/>
            </a:pPr>
            <a:r>
              <a:rPr lang="en-GB" sz="2400">
                <a:latin typeface="Calibri"/>
                <a:ea typeface="Calibri"/>
                <a:cs typeface="Calibri"/>
                <a:sym typeface="Calibri"/>
              </a:rPr>
              <a:t>5. Some vape products were hidden in what chocolate?</a:t>
            </a:r>
            <a:endParaRPr sz="2400">
              <a:latin typeface="Calibri"/>
              <a:ea typeface="Calibri"/>
              <a:cs typeface="Calibri"/>
              <a:sym typeface="Calibri"/>
            </a:endParaRPr>
          </a:p>
          <a:p>
            <a:pPr marL="0" lvl="0" indent="0" algn="l" rtl="0">
              <a:spcBef>
                <a:spcPts val="0"/>
              </a:spcBef>
              <a:spcAft>
                <a:spcPts val="0"/>
              </a:spcAft>
              <a:buNone/>
            </a:pPr>
            <a:endParaRPr sz="2400">
              <a:latin typeface="Calibri"/>
              <a:ea typeface="Calibri"/>
              <a:cs typeface="Calibri"/>
              <a:sym typeface="Calibri"/>
            </a:endParaRPr>
          </a:p>
          <a:p>
            <a:pPr marL="0" lvl="0" indent="0" algn="l" rtl="0">
              <a:spcBef>
                <a:spcPts val="0"/>
              </a:spcBef>
              <a:spcAft>
                <a:spcPts val="0"/>
              </a:spcAft>
              <a:buNone/>
            </a:pPr>
            <a:r>
              <a:rPr lang="en-GB" sz="2400">
                <a:highlight>
                  <a:srgbClr val="B6D7A8"/>
                </a:highlight>
                <a:latin typeface="Calibri"/>
                <a:ea typeface="Calibri"/>
                <a:cs typeface="Calibri"/>
                <a:sym typeface="Calibri"/>
              </a:rPr>
              <a:t>A Kinder Egg.</a:t>
            </a:r>
            <a:endParaRPr sz="2400">
              <a:highlight>
                <a:srgbClr val="B6D7A8"/>
              </a:highlight>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7">
                                            <p:txEl>
                                              <p:pRg st="0" end="0"/>
                                            </p:txEl>
                                          </p:spTgt>
                                        </p:tgtEl>
                                        <p:attrNameLst>
                                          <p:attrName>style.visibility</p:attrName>
                                        </p:attrNameLst>
                                      </p:cBhvr>
                                      <p:to>
                                        <p:strVal val="visible"/>
                                      </p:to>
                                    </p:set>
                                    <p:animEffect transition="in" filter="fade">
                                      <p:cBhvr>
                                        <p:cTn id="7" dur="1000"/>
                                        <p:tgtEl>
                                          <p:spTgt spid="2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7">
                                            <p:txEl>
                                              <p:pRg st="1" end="1"/>
                                            </p:txEl>
                                          </p:spTgt>
                                        </p:tgtEl>
                                        <p:attrNameLst>
                                          <p:attrName>style.visibility</p:attrName>
                                        </p:attrNameLst>
                                      </p:cBhvr>
                                      <p:to>
                                        <p:strVal val="visible"/>
                                      </p:to>
                                    </p:set>
                                    <p:animEffect transition="in" filter="fade">
                                      <p:cBhvr>
                                        <p:cTn id="12" dur="1000"/>
                                        <p:tgtEl>
                                          <p:spTgt spid="2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7">
                                            <p:txEl>
                                              <p:pRg st="2" end="2"/>
                                            </p:txEl>
                                          </p:spTgt>
                                        </p:tgtEl>
                                        <p:attrNameLst>
                                          <p:attrName>style.visibility</p:attrName>
                                        </p:attrNameLst>
                                      </p:cBhvr>
                                      <p:to>
                                        <p:strVal val="visible"/>
                                      </p:to>
                                    </p:set>
                                    <p:animEffect transition="in" filter="fade">
                                      <p:cBhvr>
                                        <p:cTn id="17" dur="1000"/>
                                        <p:tgtEl>
                                          <p:spTgt spid="2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7">
                                            <p:txEl>
                                              <p:pRg st="3" end="3"/>
                                            </p:txEl>
                                          </p:spTgt>
                                        </p:tgtEl>
                                        <p:attrNameLst>
                                          <p:attrName>style.visibility</p:attrName>
                                        </p:attrNameLst>
                                      </p:cBhvr>
                                      <p:to>
                                        <p:strVal val="visible"/>
                                      </p:to>
                                    </p:set>
                                    <p:animEffect transition="in" filter="fade">
                                      <p:cBhvr>
                                        <p:cTn id="22" dur="1000"/>
                                        <p:tgtEl>
                                          <p:spTgt spid="2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7">
                                            <p:txEl>
                                              <p:pRg st="4" end="4"/>
                                            </p:txEl>
                                          </p:spTgt>
                                        </p:tgtEl>
                                        <p:attrNameLst>
                                          <p:attrName>style.visibility</p:attrName>
                                        </p:attrNameLst>
                                      </p:cBhvr>
                                      <p:to>
                                        <p:strVal val="visible"/>
                                      </p:to>
                                    </p:set>
                                    <p:animEffect transition="in" filter="fade">
                                      <p:cBhvr>
                                        <p:cTn id="27" dur="1000"/>
                                        <p:tgtEl>
                                          <p:spTgt spid="2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7">
                                            <p:txEl>
                                              <p:pRg st="5" end="5"/>
                                            </p:txEl>
                                          </p:spTgt>
                                        </p:tgtEl>
                                        <p:attrNameLst>
                                          <p:attrName>style.visibility</p:attrName>
                                        </p:attrNameLst>
                                      </p:cBhvr>
                                      <p:to>
                                        <p:strVal val="visible"/>
                                      </p:to>
                                    </p:set>
                                    <p:animEffect transition="in" filter="fade">
                                      <p:cBhvr>
                                        <p:cTn id="32" dur="1000"/>
                                        <p:tgtEl>
                                          <p:spTgt spid="2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7">
                                            <p:txEl>
                                              <p:pRg st="6" end="6"/>
                                            </p:txEl>
                                          </p:spTgt>
                                        </p:tgtEl>
                                        <p:attrNameLst>
                                          <p:attrName>style.visibility</p:attrName>
                                        </p:attrNameLst>
                                      </p:cBhvr>
                                      <p:to>
                                        <p:strVal val="visible"/>
                                      </p:to>
                                    </p:set>
                                    <p:animEffect transition="in" filter="fade">
                                      <p:cBhvr>
                                        <p:cTn id="37" dur="1000"/>
                                        <p:tgtEl>
                                          <p:spTgt spid="2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8"/>
          <p:cNvSpPr txBox="1">
            <a:spLocks noGrp="1"/>
          </p:cNvSpPr>
          <p:nvPr>
            <p:ph type="title"/>
          </p:nvPr>
        </p:nvSpPr>
        <p:spPr>
          <a:xfrm>
            <a:off x="589300" y="156688"/>
            <a:ext cx="8229600" cy="1143000"/>
          </a:xfrm>
          <a:prstGeom prst="rect">
            <a:avLst/>
          </a:prstGeom>
          <a:solidFill>
            <a:srgbClr val="B4A7D6"/>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omic Sans MS"/>
              <a:buNone/>
            </a:pPr>
            <a:r>
              <a:rPr lang="en-GB" sz="3959" b="1"/>
              <a:t>Task</a:t>
            </a:r>
            <a:endParaRPr sz="3959" b="1" i="0" u="none" strike="noStrike" cap="none">
              <a:solidFill>
                <a:schemeClr val="dk1"/>
              </a:solidFill>
            </a:endParaRPr>
          </a:p>
        </p:txBody>
      </p:sp>
      <p:sp>
        <p:nvSpPr>
          <p:cNvPr id="214" name="Google Shape;214;p28"/>
          <p:cNvSpPr txBox="1"/>
          <p:nvPr/>
        </p:nvSpPr>
        <p:spPr>
          <a:xfrm>
            <a:off x="421050" y="1403200"/>
            <a:ext cx="6086700" cy="4925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2800" b="1">
                <a:latin typeface="Calibri"/>
                <a:ea typeface="Calibri"/>
                <a:cs typeface="Calibri"/>
                <a:sym typeface="Calibri"/>
              </a:rPr>
              <a:t>Design a poster or campaign encouraging people not to vape.</a:t>
            </a:r>
            <a:endParaRPr sz="2800" b="1">
              <a:latin typeface="Calibri"/>
              <a:ea typeface="Calibri"/>
              <a:cs typeface="Calibri"/>
              <a:sym typeface="Calibri"/>
            </a:endParaRPr>
          </a:p>
          <a:p>
            <a:pPr marL="0" lvl="0" indent="0" algn="l" rtl="0">
              <a:spcBef>
                <a:spcPts val="0"/>
              </a:spcBef>
              <a:spcAft>
                <a:spcPts val="0"/>
              </a:spcAft>
              <a:buNone/>
            </a:pPr>
            <a:endParaRPr sz="2800" b="1">
              <a:latin typeface="Calibri"/>
              <a:ea typeface="Calibri"/>
              <a:cs typeface="Calibri"/>
              <a:sym typeface="Calibri"/>
            </a:endParaRPr>
          </a:p>
          <a:p>
            <a:pPr marL="0" lvl="0" indent="0" algn="l" rtl="0">
              <a:spcBef>
                <a:spcPts val="0"/>
              </a:spcBef>
              <a:spcAft>
                <a:spcPts val="0"/>
              </a:spcAft>
              <a:buNone/>
            </a:pPr>
            <a:r>
              <a:rPr lang="en-GB" sz="2800" u="sng">
                <a:latin typeface="Calibri"/>
                <a:ea typeface="Calibri"/>
                <a:cs typeface="Calibri"/>
                <a:sym typeface="Calibri"/>
              </a:rPr>
              <a:t>What to include:</a:t>
            </a:r>
            <a:endParaRPr sz="2800" u="sng">
              <a:latin typeface="Calibri"/>
              <a:ea typeface="Calibri"/>
              <a:cs typeface="Calibri"/>
              <a:sym typeface="Calibri"/>
            </a:endParaRPr>
          </a:p>
          <a:p>
            <a:pPr marL="0" lvl="0" indent="0" algn="l" rtl="0">
              <a:spcBef>
                <a:spcPts val="0"/>
              </a:spcBef>
              <a:spcAft>
                <a:spcPts val="0"/>
              </a:spcAft>
              <a:buNone/>
            </a:pPr>
            <a:endParaRPr sz="2800" u="sng">
              <a:latin typeface="Calibri"/>
              <a:ea typeface="Calibri"/>
              <a:cs typeface="Calibri"/>
              <a:sym typeface="Calibri"/>
            </a:endParaRPr>
          </a:p>
          <a:p>
            <a:pPr marL="457200" lvl="0" indent="-406400" algn="l" rtl="0">
              <a:spcBef>
                <a:spcPts val="0"/>
              </a:spcBef>
              <a:spcAft>
                <a:spcPts val="0"/>
              </a:spcAft>
              <a:buSzPts val="2800"/>
              <a:buFont typeface="Calibri"/>
              <a:buAutoNum type="arabicPeriod"/>
            </a:pPr>
            <a:r>
              <a:rPr lang="en-GB" sz="2800">
                <a:latin typeface="Calibri"/>
                <a:ea typeface="Calibri"/>
                <a:cs typeface="Calibri"/>
                <a:sym typeface="Calibri"/>
              </a:rPr>
              <a:t>Include misconceptions about vaping</a:t>
            </a:r>
            <a:endParaRPr sz="2800">
              <a:latin typeface="Calibri"/>
              <a:ea typeface="Calibri"/>
              <a:cs typeface="Calibri"/>
              <a:sym typeface="Calibri"/>
            </a:endParaRPr>
          </a:p>
          <a:p>
            <a:pPr marL="457200" lvl="0" indent="-406400" algn="l" rtl="0">
              <a:spcBef>
                <a:spcPts val="0"/>
              </a:spcBef>
              <a:spcAft>
                <a:spcPts val="0"/>
              </a:spcAft>
              <a:buSzPts val="2800"/>
              <a:buFont typeface="Calibri"/>
              <a:buAutoNum type="arabicPeriod"/>
            </a:pPr>
            <a:r>
              <a:rPr lang="en-GB" sz="2800">
                <a:latin typeface="Calibri"/>
                <a:ea typeface="Calibri"/>
                <a:cs typeface="Calibri"/>
                <a:sym typeface="Calibri"/>
              </a:rPr>
              <a:t>Negatives of vaping</a:t>
            </a:r>
            <a:endParaRPr sz="2800">
              <a:latin typeface="Calibri"/>
              <a:ea typeface="Calibri"/>
              <a:cs typeface="Calibri"/>
              <a:sym typeface="Calibri"/>
            </a:endParaRPr>
          </a:p>
          <a:p>
            <a:pPr marL="457200" lvl="0" indent="-406400" algn="l" rtl="0">
              <a:spcBef>
                <a:spcPts val="0"/>
              </a:spcBef>
              <a:spcAft>
                <a:spcPts val="0"/>
              </a:spcAft>
              <a:buSzPts val="2800"/>
              <a:buFont typeface="Calibri"/>
              <a:buAutoNum type="arabicPeriod"/>
            </a:pPr>
            <a:r>
              <a:rPr lang="en-GB" sz="2800">
                <a:latin typeface="Calibri"/>
                <a:ea typeface="Calibri"/>
                <a:cs typeface="Calibri"/>
                <a:sym typeface="Calibri"/>
              </a:rPr>
              <a:t>The cost of vaping</a:t>
            </a:r>
            <a:endParaRPr sz="2800">
              <a:latin typeface="Calibri"/>
              <a:ea typeface="Calibri"/>
              <a:cs typeface="Calibri"/>
              <a:sym typeface="Calibri"/>
            </a:endParaRPr>
          </a:p>
          <a:p>
            <a:pPr marL="457200" lvl="0" indent="-406400" algn="l" rtl="0">
              <a:spcBef>
                <a:spcPts val="0"/>
              </a:spcBef>
              <a:spcAft>
                <a:spcPts val="0"/>
              </a:spcAft>
              <a:buSzPts val="2800"/>
              <a:buFont typeface="Calibri"/>
              <a:buAutoNum type="arabicPeriod"/>
            </a:pPr>
            <a:r>
              <a:rPr lang="en-GB" sz="2800">
                <a:latin typeface="Calibri"/>
                <a:ea typeface="Calibri"/>
                <a:cs typeface="Calibri"/>
                <a:sym typeface="Calibri"/>
              </a:rPr>
              <a:t>Emphasise the side effects of vaping</a:t>
            </a:r>
            <a:endParaRPr sz="2800">
              <a:latin typeface="Calibri"/>
              <a:ea typeface="Calibri"/>
              <a:cs typeface="Calibri"/>
              <a:sym typeface="Calibri"/>
            </a:endParaRPr>
          </a:p>
          <a:p>
            <a:pPr marL="457200" lvl="0" indent="-406400" algn="l" rtl="0">
              <a:spcBef>
                <a:spcPts val="0"/>
              </a:spcBef>
              <a:spcAft>
                <a:spcPts val="0"/>
              </a:spcAft>
              <a:buSzPts val="2800"/>
              <a:buFont typeface="Calibri"/>
              <a:buAutoNum type="arabicPeriod"/>
            </a:pPr>
            <a:r>
              <a:rPr lang="en-GB" sz="2800">
                <a:latin typeface="Calibri"/>
                <a:ea typeface="Calibri"/>
                <a:cs typeface="Calibri"/>
                <a:sym typeface="Calibri"/>
              </a:rPr>
              <a:t>You can make this colourful and presentable. </a:t>
            </a:r>
            <a:endParaRPr sz="2800">
              <a:latin typeface="Calibri"/>
              <a:ea typeface="Calibri"/>
              <a:cs typeface="Calibri"/>
              <a:sym typeface="Calibri"/>
            </a:endParaRPr>
          </a:p>
        </p:txBody>
      </p:sp>
      <p:sp>
        <p:nvSpPr>
          <p:cNvPr id="215" name="Google Shape;215;p28"/>
          <p:cNvSpPr txBox="1"/>
          <p:nvPr/>
        </p:nvSpPr>
        <p:spPr>
          <a:xfrm>
            <a:off x="6507750" y="4481500"/>
            <a:ext cx="2491800" cy="1847100"/>
          </a:xfrm>
          <a:prstGeom prst="rect">
            <a:avLst/>
          </a:prstGeom>
          <a:solidFill>
            <a:srgbClr val="FFD966"/>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1800" b="1">
                <a:latin typeface="Calibri"/>
                <a:ea typeface="Calibri"/>
                <a:cs typeface="Calibri"/>
                <a:sym typeface="Calibri"/>
              </a:rPr>
              <a:t>Expectations:</a:t>
            </a:r>
            <a:endParaRPr sz="1800" b="1">
              <a:latin typeface="Calibri"/>
              <a:ea typeface="Calibri"/>
              <a:cs typeface="Calibri"/>
              <a:sym typeface="Calibri"/>
            </a:endParaRPr>
          </a:p>
          <a:p>
            <a:pPr marL="0" lvl="0" indent="0" algn="ctr" rtl="0">
              <a:spcBef>
                <a:spcPts val="0"/>
              </a:spcBef>
              <a:spcAft>
                <a:spcPts val="0"/>
              </a:spcAft>
              <a:buNone/>
            </a:pPr>
            <a:endParaRPr sz="1800">
              <a:latin typeface="Calibri"/>
              <a:ea typeface="Calibri"/>
              <a:cs typeface="Calibri"/>
              <a:sym typeface="Calibri"/>
            </a:endParaRPr>
          </a:p>
          <a:p>
            <a:pPr marL="457200" lvl="0" indent="-342900" algn="l" rtl="0">
              <a:spcBef>
                <a:spcPts val="0"/>
              </a:spcBef>
              <a:spcAft>
                <a:spcPts val="0"/>
              </a:spcAft>
              <a:buSzPts val="1800"/>
              <a:buFont typeface="Calibri"/>
              <a:buChar char="●"/>
            </a:pPr>
            <a:r>
              <a:rPr lang="en-GB" sz="1800">
                <a:latin typeface="Calibri"/>
                <a:ea typeface="Calibri"/>
                <a:cs typeface="Calibri"/>
                <a:sym typeface="Calibri"/>
              </a:rPr>
              <a:t>Minimal noise</a:t>
            </a:r>
            <a:endParaRPr sz="1800">
              <a:latin typeface="Calibri"/>
              <a:ea typeface="Calibri"/>
              <a:cs typeface="Calibri"/>
              <a:sym typeface="Calibri"/>
            </a:endParaRPr>
          </a:p>
          <a:p>
            <a:pPr marL="457200" lvl="0" indent="-342900" algn="l" rtl="0">
              <a:spcBef>
                <a:spcPts val="0"/>
              </a:spcBef>
              <a:spcAft>
                <a:spcPts val="0"/>
              </a:spcAft>
              <a:buSzPts val="1800"/>
              <a:buFont typeface="Calibri"/>
              <a:buChar char="●"/>
            </a:pPr>
            <a:r>
              <a:rPr lang="en-GB" sz="1800">
                <a:latin typeface="Calibri"/>
                <a:ea typeface="Calibri"/>
                <a:cs typeface="Calibri"/>
                <a:sym typeface="Calibri"/>
              </a:rPr>
              <a:t>Work to the best of your ability</a:t>
            </a:r>
            <a:endParaRPr sz="1800">
              <a:latin typeface="Calibri"/>
              <a:ea typeface="Calibri"/>
              <a:cs typeface="Calibri"/>
              <a:sym typeface="Calibri"/>
            </a:endParaRPr>
          </a:p>
          <a:p>
            <a:pPr marL="457200" lvl="0" indent="-342900" algn="l" rtl="0">
              <a:spcBef>
                <a:spcPts val="0"/>
              </a:spcBef>
              <a:spcAft>
                <a:spcPts val="0"/>
              </a:spcAft>
              <a:buSzPts val="1800"/>
              <a:buFont typeface="Calibri"/>
              <a:buChar char="●"/>
            </a:pPr>
            <a:r>
              <a:rPr lang="en-GB" sz="1800">
                <a:latin typeface="Calibri"/>
                <a:ea typeface="Calibri"/>
                <a:cs typeface="Calibri"/>
                <a:sym typeface="Calibri"/>
              </a:rPr>
              <a:t>No shouting out</a:t>
            </a:r>
            <a:endParaRPr sz="1800">
              <a:latin typeface="Calibri"/>
              <a:ea typeface="Calibri"/>
              <a:cs typeface="Calibri"/>
              <a:sym typeface="Calibri"/>
            </a:endParaRPr>
          </a:p>
        </p:txBody>
      </p:sp>
      <p:pic>
        <p:nvPicPr>
          <p:cNvPr id="216" name="Google Shape;216;p28"/>
          <p:cNvPicPr preferRelativeResize="0"/>
          <p:nvPr/>
        </p:nvPicPr>
        <p:blipFill>
          <a:blip r:embed="rId3">
            <a:alphaModFix/>
          </a:blip>
          <a:stretch>
            <a:fillRect/>
          </a:stretch>
        </p:blipFill>
        <p:spPr>
          <a:xfrm>
            <a:off x="6447575" y="1637900"/>
            <a:ext cx="2551975" cy="16555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29"/>
          <p:cNvSpPr txBox="1">
            <a:spLocks noGrp="1"/>
          </p:cNvSpPr>
          <p:nvPr>
            <p:ph type="title"/>
          </p:nvPr>
        </p:nvSpPr>
        <p:spPr>
          <a:xfrm>
            <a:off x="683568" y="261069"/>
            <a:ext cx="8003232" cy="791667"/>
          </a:xfrm>
          <a:prstGeom prst="rect">
            <a:avLst/>
          </a:prstGeom>
          <a:solidFill>
            <a:srgbClr val="B4A7D6"/>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omic Sans MS"/>
              <a:buNone/>
            </a:pPr>
            <a:r>
              <a:rPr lang="en-GB" b="1"/>
              <a:t>Exit Task</a:t>
            </a:r>
            <a:endParaRPr b="1"/>
          </a:p>
        </p:txBody>
      </p:sp>
      <p:sp>
        <p:nvSpPr>
          <p:cNvPr id="222" name="Google Shape;222;p29"/>
          <p:cNvSpPr txBox="1"/>
          <p:nvPr/>
        </p:nvSpPr>
        <p:spPr>
          <a:xfrm>
            <a:off x="5052500" y="4989275"/>
            <a:ext cx="3858900" cy="1493100"/>
          </a:xfrm>
          <a:prstGeom prst="rect">
            <a:avLst/>
          </a:prstGeom>
          <a:solidFill>
            <a:srgbClr val="FFD966"/>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1700" b="1">
                <a:latin typeface="Calibri"/>
                <a:ea typeface="Calibri"/>
                <a:cs typeface="Calibri"/>
                <a:sym typeface="Calibri"/>
              </a:rPr>
              <a:t>Expectations:</a:t>
            </a:r>
            <a:endParaRPr sz="1700" b="1">
              <a:latin typeface="Calibri"/>
              <a:ea typeface="Calibri"/>
              <a:cs typeface="Calibri"/>
              <a:sym typeface="Calibri"/>
            </a:endParaRPr>
          </a:p>
          <a:p>
            <a:pPr marL="457200" lvl="0" indent="-336550" algn="l" rtl="0">
              <a:spcBef>
                <a:spcPts val="0"/>
              </a:spcBef>
              <a:spcAft>
                <a:spcPts val="0"/>
              </a:spcAft>
              <a:buSzPts val="1700"/>
              <a:buFont typeface="Calibri"/>
              <a:buChar char="●"/>
            </a:pPr>
            <a:r>
              <a:rPr lang="en-GB" sz="1700">
                <a:latin typeface="Calibri"/>
                <a:ea typeface="Calibri"/>
                <a:cs typeface="Calibri"/>
                <a:sym typeface="Calibri"/>
              </a:rPr>
              <a:t>In silence</a:t>
            </a:r>
            <a:endParaRPr sz="1700">
              <a:latin typeface="Calibri"/>
              <a:ea typeface="Calibri"/>
              <a:cs typeface="Calibri"/>
              <a:sym typeface="Calibri"/>
            </a:endParaRPr>
          </a:p>
          <a:p>
            <a:pPr marL="457200" lvl="0" indent="-336550" algn="l" rtl="0">
              <a:spcBef>
                <a:spcPts val="0"/>
              </a:spcBef>
              <a:spcAft>
                <a:spcPts val="0"/>
              </a:spcAft>
              <a:buSzPts val="1700"/>
              <a:buFont typeface="Calibri"/>
              <a:buChar char="●"/>
            </a:pPr>
            <a:r>
              <a:rPr lang="en-GB" sz="1700">
                <a:latin typeface="Calibri"/>
                <a:ea typeface="Calibri"/>
                <a:cs typeface="Calibri"/>
                <a:sym typeface="Calibri"/>
              </a:rPr>
              <a:t>Write down the answers</a:t>
            </a:r>
            <a:endParaRPr sz="1700">
              <a:latin typeface="Calibri"/>
              <a:ea typeface="Calibri"/>
              <a:cs typeface="Calibri"/>
              <a:sym typeface="Calibri"/>
            </a:endParaRPr>
          </a:p>
          <a:p>
            <a:pPr marL="457200" lvl="0" indent="-336550" algn="l" rtl="0">
              <a:spcBef>
                <a:spcPts val="0"/>
              </a:spcBef>
              <a:spcAft>
                <a:spcPts val="0"/>
              </a:spcAft>
              <a:buSzPts val="1700"/>
              <a:buFont typeface="Calibri"/>
              <a:buChar char="●"/>
            </a:pPr>
            <a:r>
              <a:rPr lang="en-GB" sz="1700">
                <a:latin typeface="Calibri"/>
                <a:ea typeface="Calibri"/>
                <a:cs typeface="Calibri"/>
                <a:sym typeface="Calibri"/>
              </a:rPr>
              <a:t>Random students for feedback</a:t>
            </a:r>
            <a:endParaRPr sz="1700">
              <a:latin typeface="Calibri"/>
              <a:ea typeface="Calibri"/>
              <a:cs typeface="Calibri"/>
              <a:sym typeface="Calibri"/>
            </a:endParaRPr>
          </a:p>
          <a:p>
            <a:pPr marL="457200" lvl="0" indent="-336550" algn="l" rtl="0">
              <a:spcBef>
                <a:spcPts val="0"/>
              </a:spcBef>
              <a:spcAft>
                <a:spcPts val="0"/>
              </a:spcAft>
              <a:buSzPts val="1700"/>
              <a:buFont typeface="Calibri"/>
              <a:buChar char="●"/>
            </a:pPr>
            <a:r>
              <a:rPr lang="en-GB" sz="1700">
                <a:latin typeface="Calibri"/>
                <a:ea typeface="Calibri"/>
                <a:cs typeface="Calibri"/>
                <a:sym typeface="Calibri"/>
              </a:rPr>
              <a:t>4 minutes </a:t>
            </a:r>
            <a:endParaRPr sz="1700">
              <a:latin typeface="Calibri"/>
              <a:ea typeface="Calibri"/>
              <a:cs typeface="Calibri"/>
              <a:sym typeface="Calibri"/>
            </a:endParaRPr>
          </a:p>
        </p:txBody>
      </p:sp>
      <p:sp>
        <p:nvSpPr>
          <p:cNvPr id="223" name="Google Shape;223;p29"/>
          <p:cNvSpPr txBox="1"/>
          <p:nvPr/>
        </p:nvSpPr>
        <p:spPr>
          <a:xfrm>
            <a:off x="607350" y="1178975"/>
            <a:ext cx="7929300" cy="3509400"/>
          </a:xfrm>
          <a:prstGeom prst="rect">
            <a:avLst/>
          </a:prstGeom>
          <a:noFill/>
          <a:ln>
            <a:noFill/>
          </a:ln>
        </p:spPr>
        <p:txBody>
          <a:bodyPr spcFirstLastPara="1" wrap="square" lIns="91425" tIns="91425" rIns="91425" bIns="91425" anchor="t" anchorCtr="0">
            <a:spAutoFit/>
          </a:bodyPr>
          <a:lstStyle/>
          <a:p>
            <a:pPr marL="457200" lvl="0" indent="-381000" algn="l" rtl="0">
              <a:spcBef>
                <a:spcPts val="0"/>
              </a:spcBef>
              <a:spcAft>
                <a:spcPts val="0"/>
              </a:spcAft>
              <a:buSzPts val="2400"/>
              <a:buFont typeface="Calibri"/>
              <a:buAutoNum type="arabicPeriod"/>
            </a:pPr>
            <a:r>
              <a:rPr lang="en-GB" sz="2400">
                <a:latin typeface="Calibri"/>
                <a:ea typeface="Calibri"/>
                <a:cs typeface="Calibri"/>
                <a:sym typeface="Calibri"/>
              </a:rPr>
              <a:t>What is vaping?</a:t>
            </a:r>
            <a:endParaRPr sz="2400">
              <a:latin typeface="Calibri"/>
              <a:ea typeface="Calibri"/>
              <a:cs typeface="Calibri"/>
              <a:sym typeface="Calibri"/>
            </a:endParaRPr>
          </a:p>
          <a:p>
            <a:pPr marL="0" lvl="0" indent="0" algn="l" rtl="0">
              <a:spcBef>
                <a:spcPts val="0"/>
              </a:spcBef>
              <a:spcAft>
                <a:spcPts val="0"/>
              </a:spcAft>
              <a:buNone/>
            </a:pPr>
            <a:endParaRPr sz="2400">
              <a:latin typeface="Calibri"/>
              <a:ea typeface="Calibri"/>
              <a:cs typeface="Calibri"/>
              <a:sym typeface="Calibri"/>
            </a:endParaRPr>
          </a:p>
          <a:p>
            <a:pPr marL="457200" lvl="0" indent="-381000" algn="l" rtl="0">
              <a:spcBef>
                <a:spcPts val="0"/>
              </a:spcBef>
              <a:spcAft>
                <a:spcPts val="0"/>
              </a:spcAft>
              <a:buSzPts val="2400"/>
              <a:buFont typeface="Calibri"/>
              <a:buAutoNum type="arabicPeriod"/>
            </a:pPr>
            <a:r>
              <a:rPr lang="en-GB" sz="2400">
                <a:latin typeface="Calibri"/>
                <a:ea typeface="Calibri"/>
                <a:cs typeface="Calibri"/>
                <a:sym typeface="Calibri"/>
              </a:rPr>
              <a:t>Is nicotine addictive?</a:t>
            </a:r>
            <a:endParaRPr sz="2400">
              <a:latin typeface="Calibri"/>
              <a:ea typeface="Calibri"/>
              <a:cs typeface="Calibri"/>
              <a:sym typeface="Calibri"/>
            </a:endParaRPr>
          </a:p>
          <a:p>
            <a:pPr marL="0" lvl="0" indent="0" algn="l" rtl="0">
              <a:spcBef>
                <a:spcPts val="0"/>
              </a:spcBef>
              <a:spcAft>
                <a:spcPts val="0"/>
              </a:spcAft>
              <a:buNone/>
            </a:pPr>
            <a:endParaRPr sz="2400">
              <a:latin typeface="Calibri"/>
              <a:ea typeface="Calibri"/>
              <a:cs typeface="Calibri"/>
              <a:sym typeface="Calibri"/>
            </a:endParaRPr>
          </a:p>
          <a:p>
            <a:pPr marL="457200" lvl="0" indent="-381000" algn="l" rtl="0">
              <a:spcBef>
                <a:spcPts val="0"/>
              </a:spcBef>
              <a:spcAft>
                <a:spcPts val="0"/>
              </a:spcAft>
              <a:buSzPts val="2400"/>
              <a:buFont typeface="Calibri"/>
              <a:buAutoNum type="arabicPeriod"/>
            </a:pPr>
            <a:r>
              <a:rPr lang="en-GB" sz="2400">
                <a:latin typeface="Calibri"/>
                <a:ea typeface="Calibri"/>
                <a:cs typeface="Calibri"/>
                <a:sym typeface="Calibri"/>
              </a:rPr>
              <a:t>Name a danger of vaping.</a:t>
            </a:r>
            <a:endParaRPr sz="2400">
              <a:latin typeface="Calibri"/>
              <a:ea typeface="Calibri"/>
              <a:cs typeface="Calibri"/>
              <a:sym typeface="Calibri"/>
            </a:endParaRPr>
          </a:p>
          <a:p>
            <a:pPr marL="0" lvl="0" indent="0" algn="l" rtl="0">
              <a:spcBef>
                <a:spcPts val="0"/>
              </a:spcBef>
              <a:spcAft>
                <a:spcPts val="0"/>
              </a:spcAft>
              <a:buNone/>
            </a:pPr>
            <a:endParaRPr sz="2400">
              <a:latin typeface="Calibri"/>
              <a:ea typeface="Calibri"/>
              <a:cs typeface="Calibri"/>
              <a:sym typeface="Calibri"/>
            </a:endParaRPr>
          </a:p>
          <a:p>
            <a:pPr marL="457200" lvl="0" indent="-381000" algn="l" rtl="0">
              <a:spcBef>
                <a:spcPts val="0"/>
              </a:spcBef>
              <a:spcAft>
                <a:spcPts val="0"/>
              </a:spcAft>
              <a:buSzPts val="2400"/>
              <a:buFont typeface="Calibri"/>
              <a:buAutoNum type="arabicPeriod"/>
            </a:pPr>
            <a:r>
              <a:rPr lang="en-GB" sz="2400">
                <a:latin typeface="Calibri"/>
                <a:ea typeface="Calibri"/>
                <a:cs typeface="Calibri"/>
                <a:sym typeface="Calibri"/>
              </a:rPr>
              <a:t>List 3 health side effects of vaping.</a:t>
            </a:r>
            <a:endParaRPr sz="2400">
              <a:latin typeface="Calibri"/>
              <a:ea typeface="Calibri"/>
              <a:cs typeface="Calibri"/>
              <a:sym typeface="Calibri"/>
            </a:endParaRPr>
          </a:p>
          <a:p>
            <a:pPr marL="0" lvl="0" indent="0" algn="l" rtl="0">
              <a:spcBef>
                <a:spcPts val="0"/>
              </a:spcBef>
              <a:spcAft>
                <a:spcPts val="0"/>
              </a:spcAft>
              <a:buNone/>
            </a:pPr>
            <a:endParaRPr sz="2400">
              <a:latin typeface="Calibri"/>
              <a:ea typeface="Calibri"/>
              <a:cs typeface="Calibri"/>
              <a:sym typeface="Calibri"/>
            </a:endParaRPr>
          </a:p>
          <a:p>
            <a:pPr marL="457200" lvl="0" indent="-381000" algn="l" rtl="0">
              <a:spcBef>
                <a:spcPts val="0"/>
              </a:spcBef>
              <a:spcAft>
                <a:spcPts val="0"/>
              </a:spcAft>
              <a:buSzPts val="2400"/>
              <a:buFont typeface="Calibri"/>
              <a:buAutoNum type="arabicPeriod"/>
            </a:pPr>
            <a:r>
              <a:rPr lang="en-GB" sz="2400">
                <a:latin typeface="Calibri"/>
                <a:ea typeface="Calibri"/>
                <a:cs typeface="Calibri"/>
                <a:sym typeface="Calibri"/>
              </a:rPr>
              <a:t>Note one other point of learning from today. </a:t>
            </a:r>
            <a:endParaRPr sz="2400">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30"/>
          <p:cNvSpPr txBox="1">
            <a:spLocks noGrp="1"/>
          </p:cNvSpPr>
          <p:nvPr>
            <p:ph type="title"/>
          </p:nvPr>
        </p:nvSpPr>
        <p:spPr>
          <a:xfrm>
            <a:off x="683568" y="261069"/>
            <a:ext cx="8003100" cy="791700"/>
          </a:xfrm>
          <a:prstGeom prst="rect">
            <a:avLst/>
          </a:prstGeom>
          <a:solidFill>
            <a:srgbClr val="B4A7D6"/>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omic Sans MS"/>
              <a:buNone/>
            </a:pPr>
            <a:r>
              <a:rPr lang="en-GB" b="1"/>
              <a:t>If you finish any work early</a:t>
            </a:r>
            <a:endParaRPr b="1"/>
          </a:p>
        </p:txBody>
      </p:sp>
      <p:sp>
        <p:nvSpPr>
          <p:cNvPr id="229" name="Google Shape;229;p30"/>
          <p:cNvSpPr txBox="1"/>
          <p:nvPr/>
        </p:nvSpPr>
        <p:spPr>
          <a:xfrm>
            <a:off x="607350" y="1178975"/>
            <a:ext cx="7929300" cy="32109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GB" sz="2200" b="1">
                <a:solidFill>
                  <a:schemeClr val="dk1"/>
                </a:solidFill>
              </a:rPr>
              <a:t>Challenge Tasks</a:t>
            </a:r>
            <a:endParaRPr sz="2200" b="1">
              <a:solidFill>
                <a:schemeClr val="dk1"/>
              </a:solidFill>
            </a:endParaRPr>
          </a:p>
          <a:p>
            <a:pPr marL="0" lvl="0" indent="0" algn="l" rtl="0">
              <a:lnSpc>
                <a:spcPct val="115000"/>
              </a:lnSpc>
              <a:spcBef>
                <a:spcPts val="0"/>
              </a:spcBef>
              <a:spcAft>
                <a:spcPts val="0"/>
              </a:spcAft>
              <a:buNone/>
            </a:pPr>
            <a:endParaRPr sz="2200" b="1">
              <a:solidFill>
                <a:schemeClr val="dk1"/>
              </a:solidFill>
            </a:endParaRPr>
          </a:p>
          <a:p>
            <a:pPr marL="457200" lvl="0" indent="-355600" algn="l" rtl="0">
              <a:lnSpc>
                <a:spcPct val="115000"/>
              </a:lnSpc>
              <a:spcBef>
                <a:spcPts val="0"/>
              </a:spcBef>
              <a:spcAft>
                <a:spcPts val="0"/>
              </a:spcAft>
              <a:buClr>
                <a:schemeClr val="dk1"/>
              </a:buClr>
              <a:buSzPts val="2000"/>
              <a:buAutoNum type="arabicPeriod"/>
            </a:pPr>
            <a:r>
              <a:rPr lang="en-GB" sz="2000">
                <a:solidFill>
                  <a:schemeClr val="dk1"/>
                </a:solidFill>
              </a:rPr>
              <a:t>If you were in government, what would you do about the vaping issues society faces?</a:t>
            </a:r>
            <a:endParaRPr sz="2000">
              <a:solidFill>
                <a:schemeClr val="dk1"/>
              </a:solidFill>
            </a:endParaRPr>
          </a:p>
          <a:p>
            <a:pPr marL="457200" lvl="0" indent="0" algn="l" rtl="0">
              <a:lnSpc>
                <a:spcPct val="115000"/>
              </a:lnSpc>
              <a:spcBef>
                <a:spcPts val="0"/>
              </a:spcBef>
              <a:spcAft>
                <a:spcPts val="0"/>
              </a:spcAft>
              <a:buNone/>
            </a:pPr>
            <a:endParaRPr sz="2000">
              <a:solidFill>
                <a:schemeClr val="dk1"/>
              </a:solidFill>
            </a:endParaRPr>
          </a:p>
          <a:p>
            <a:pPr marL="457200" lvl="0" indent="-355600" algn="l" rtl="0">
              <a:lnSpc>
                <a:spcPct val="115000"/>
              </a:lnSpc>
              <a:spcBef>
                <a:spcPts val="0"/>
              </a:spcBef>
              <a:spcAft>
                <a:spcPts val="0"/>
              </a:spcAft>
              <a:buClr>
                <a:schemeClr val="dk1"/>
              </a:buClr>
              <a:buSzPts val="2000"/>
              <a:buAutoNum type="arabicPeriod"/>
            </a:pPr>
            <a:r>
              <a:rPr lang="en-GB" sz="2000">
                <a:solidFill>
                  <a:schemeClr val="dk1"/>
                </a:solidFill>
              </a:rPr>
              <a:t>What could schools do more of to stop vaping among young people?</a:t>
            </a:r>
            <a:endParaRPr sz="2000">
              <a:solidFill>
                <a:schemeClr val="dk1"/>
              </a:solidFill>
            </a:endParaRPr>
          </a:p>
          <a:p>
            <a:pPr marL="457200" lvl="0" indent="0" algn="l" rtl="0">
              <a:spcBef>
                <a:spcPts val="0"/>
              </a:spcBef>
              <a:spcAft>
                <a:spcPts val="0"/>
              </a:spcAft>
              <a:buNone/>
            </a:pPr>
            <a:endParaRPr sz="3100">
              <a:latin typeface="Calibri"/>
              <a:ea typeface="Calibri"/>
              <a:cs typeface="Calibri"/>
              <a:sym typeface="Calibri"/>
            </a:endParaRPr>
          </a:p>
        </p:txBody>
      </p:sp>
      <p:pic>
        <p:nvPicPr>
          <p:cNvPr id="230" name="Google Shape;230;p30"/>
          <p:cNvPicPr preferRelativeResize="0"/>
          <p:nvPr/>
        </p:nvPicPr>
        <p:blipFill>
          <a:blip r:embed="rId3">
            <a:alphaModFix/>
          </a:blip>
          <a:stretch>
            <a:fillRect/>
          </a:stretch>
        </p:blipFill>
        <p:spPr>
          <a:xfrm>
            <a:off x="4723725" y="3846775"/>
            <a:ext cx="3812925" cy="24736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420938"/>
            <a:ext cx="8229600" cy="1143000"/>
          </a:xfrm>
          <a:prstGeom prst="rect">
            <a:avLst/>
          </a:prstGeom>
          <a:solidFill>
            <a:srgbClr val="B4A7D6"/>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omic Sans MS"/>
              <a:buNone/>
            </a:pPr>
            <a:r>
              <a:rPr lang="en-GB" sz="3959" b="1"/>
              <a:t>What is Vaping?</a:t>
            </a:r>
            <a:endParaRPr sz="3959" b="1" i="0" u="none" strike="noStrike" cap="none">
              <a:solidFill>
                <a:schemeClr val="dk1"/>
              </a:solidFill>
            </a:endParaRPr>
          </a:p>
        </p:txBody>
      </p:sp>
      <p:sp>
        <p:nvSpPr>
          <p:cNvPr id="98" name="Google Shape;98;p14"/>
          <p:cNvSpPr txBox="1"/>
          <p:nvPr/>
        </p:nvSpPr>
        <p:spPr>
          <a:xfrm>
            <a:off x="5760650" y="5128850"/>
            <a:ext cx="3291900" cy="1339200"/>
          </a:xfrm>
          <a:prstGeom prst="rect">
            <a:avLst/>
          </a:prstGeom>
          <a:solidFill>
            <a:srgbClr val="FFD966"/>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1500" b="1">
                <a:latin typeface="Calibri"/>
                <a:ea typeface="Calibri"/>
                <a:cs typeface="Calibri"/>
                <a:sym typeface="Calibri"/>
              </a:rPr>
              <a:t>Expectations:</a:t>
            </a:r>
            <a:endParaRPr sz="1500" b="1">
              <a:latin typeface="Calibri"/>
              <a:ea typeface="Calibri"/>
              <a:cs typeface="Calibri"/>
              <a:sym typeface="Calibri"/>
            </a:endParaRPr>
          </a:p>
          <a:p>
            <a:pPr marL="457200" lvl="0" indent="-323850" algn="l" rtl="0">
              <a:spcBef>
                <a:spcPts val="0"/>
              </a:spcBef>
              <a:spcAft>
                <a:spcPts val="0"/>
              </a:spcAft>
              <a:buSzPts val="1500"/>
              <a:buFont typeface="Calibri"/>
              <a:buChar char="●"/>
            </a:pPr>
            <a:r>
              <a:rPr lang="en-GB" sz="1500">
                <a:latin typeface="Calibri"/>
                <a:ea typeface="Calibri"/>
                <a:cs typeface="Calibri"/>
                <a:sym typeface="Calibri"/>
              </a:rPr>
              <a:t>Listening quietly</a:t>
            </a:r>
            <a:endParaRPr sz="1500">
              <a:latin typeface="Calibri"/>
              <a:ea typeface="Calibri"/>
              <a:cs typeface="Calibri"/>
              <a:sym typeface="Calibri"/>
            </a:endParaRPr>
          </a:p>
          <a:p>
            <a:pPr marL="457200" lvl="0" indent="-323850" algn="l" rtl="0">
              <a:spcBef>
                <a:spcPts val="0"/>
              </a:spcBef>
              <a:spcAft>
                <a:spcPts val="0"/>
              </a:spcAft>
              <a:buSzPts val="1500"/>
              <a:buFont typeface="Calibri"/>
              <a:buChar char="●"/>
            </a:pPr>
            <a:r>
              <a:rPr lang="en-GB" sz="1500">
                <a:latin typeface="Calibri"/>
                <a:ea typeface="Calibri"/>
                <a:cs typeface="Calibri"/>
                <a:sym typeface="Calibri"/>
              </a:rPr>
              <a:t>Eyes this way</a:t>
            </a:r>
            <a:endParaRPr sz="1500">
              <a:latin typeface="Calibri"/>
              <a:ea typeface="Calibri"/>
              <a:cs typeface="Calibri"/>
              <a:sym typeface="Calibri"/>
            </a:endParaRPr>
          </a:p>
          <a:p>
            <a:pPr marL="457200" lvl="0" indent="-323850" algn="l" rtl="0">
              <a:spcBef>
                <a:spcPts val="0"/>
              </a:spcBef>
              <a:spcAft>
                <a:spcPts val="0"/>
              </a:spcAft>
              <a:buSzPts val="1500"/>
              <a:buFont typeface="Calibri"/>
              <a:buChar char="●"/>
            </a:pPr>
            <a:r>
              <a:rPr lang="en-GB" sz="1500">
                <a:latin typeface="Calibri"/>
                <a:ea typeface="Calibri"/>
                <a:cs typeface="Calibri"/>
                <a:sym typeface="Calibri"/>
              </a:rPr>
              <a:t>Nothing in hands</a:t>
            </a:r>
            <a:endParaRPr sz="1500">
              <a:latin typeface="Calibri"/>
              <a:ea typeface="Calibri"/>
              <a:cs typeface="Calibri"/>
              <a:sym typeface="Calibri"/>
            </a:endParaRPr>
          </a:p>
          <a:p>
            <a:pPr marL="457200" lvl="0" indent="-323850" algn="l" rtl="0">
              <a:spcBef>
                <a:spcPts val="0"/>
              </a:spcBef>
              <a:spcAft>
                <a:spcPts val="0"/>
              </a:spcAft>
              <a:buSzPts val="1500"/>
              <a:buFont typeface="Calibri"/>
              <a:buChar char="●"/>
            </a:pPr>
            <a:r>
              <a:rPr lang="en-GB" sz="1500">
                <a:latin typeface="Calibri"/>
                <a:ea typeface="Calibri"/>
                <a:cs typeface="Calibri"/>
                <a:sym typeface="Calibri"/>
              </a:rPr>
              <a:t>Hands up for questions</a:t>
            </a:r>
            <a:endParaRPr sz="1500">
              <a:latin typeface="Calibri"/>
              <a:ea typeface="Calibri"/>
              <a:cs typeface="Calibri"/>
              <a:sym typeface="Calibri"/>
            </a:endParaRPr>
          </a:p>
        </p:txBody>
      </p:sp>
      <p:sp>
        <p:nvSpPr>
          <p:cNvPr id="99" name="Google Shape;99;p14"/>
          <p:cNvSpPr txBox="1"/>
          <p:nvPr/>
        </p:nvSpPr>
        <p:spPr>
          <a:xfrm>
            <a:off x="188900" y="1626100"/>
            <a:ext cx="6840000" cy="4272900"/>
          </a:xfrm>
          <a:prstGeom prst="rect">
            <a:avLst/>
          </a:prstGeom>
          <a:noFill/>
          <a:ln>
            <a:noFill/>
          </a:ln>
        </p:spPr>
        <p:txBody>
          <a:bodyPr spcFirstLastPara="1" wrap="square" lIns="91425" tIns="91425" rIns="91425" bIns="91425" anchor="t" anchorCtr="0">
            <a:spAutoFit/>
          </a:bodyPr>
          <a:lstStyle/>
          <a:p>
            <a:pPr marL="457200" lvl="0" indent="-374650" algn="l" rtl="0">
              <a:lnSpc>
                <a:spcPct val="115000"/>
              </a:lnSpc>
              <a:spcBef>
                <a:spcPts val="1100"/>
              </a:spcBef>
              <a:spcAft>
                <a:spcPts val="0"/>
              </a:spcAft>
              <a:buClr>
                <a:schemeClr val="dk1"/>
              </a:buClr>
              <a:buSzPts val="2300"/>
              <a:buFont typeface="Calibri"/>
              <a:buChar char="●"/>
            </a:pPr>
            <a:r>
              <a:rPr lang="en-GB" sz="2300">
                <a:solidFill>
                  <a:schemeClr val="dk1"/>
                </a:solidFill>
                <a:highlight>
                  <a:schemeClr val="lt1"/>
                </a:highlight>
                <a:latin typeface="Calibri"/>
                <a:ea typeface="Calibri"/>
                <a:cs typeface="Calibri"/>
                <a:sym typeface="Calibri"/>
              </a:rPr>
              <a:t>Vaping is the inhaling of a vapor created by an electronic cigarette (</a:t>
            </a:r>
            <a:r>
              <a:rPr lang="en-GB" sz="2300" b="1">
                <a:solidFill>
                  <a:schemeClr val="dk1"/>
                </a:solidFill>
                <a:highlight>
                  <a:schemeClr val="lt1"/>
                </a:highlight>
                <a:latin typeface="Calibri"/>
                <a:ea typeface="Calibri"/>
                <a:cs typeface="Calibri"/>
                <a:sym typeface="Calibri"/>
              </a:rPr>
              <a:t>e-cigarette</a:t>
            </a:r>
            <a:r>
              <a:rPr lang="en-GB" sz="2300">
                <a:solidFill>
                  <a:schemeClr val="dk1"/>
                </a:solidFill>
                <a:highlight>
                  <a:schemeClr val="lt1"/>
                </a:highlight>
                <a:latin typeface="Calibri"/>
                <a:ea typeface="Calibri"/>
                <a:cs typeface="Calibri"/>
                <a:sym typeface="Calibri"/>
              </a:rPr>
              <a:t>) or other vaping device.</a:t>
            </a:r>
            <a:endParaRPr sz="2300">
              <a:solidFill>
                <a:schemeClr val="dk1"/>
              </a:solidFill>
              <a:highlight>
                <a:schemeClr val="lt1"/>
              </a:highlight>
              <a:latin typeface="Calibri"/>
              <a:ea typeface="Calibri"/>
              <a:cs typeface="Calibri"/>
              <a:sym typeface="Calibri"/>
            </a:endParaRPr>
          </a:p>
          <a:p>
            <a:pPr marL="0" lvl="0" indent="0" algn="l" rtl="0">
              <a:lnSpc>
                <a:spcPct val="115000"/>
              </a:lnSpc>
              <a:spcBef>
                <a:spcPts val="1600"/>
              </a:spcBef>
              <a:spcAft>
                <a:spcPts val="0"/>
              </a:spcAft>
              <a:buNone/>
            </a:pPr>
            <a:endParaRPr sz="2300">
              <a:solidFill>
                <a:schemeClr val="dk1"/>
              </a:solidFill>
              <a:highlight>
                <a:schemeClr val="lt1"/>
              </a:highlight>
              <a:latin typeface="Calibri"/>
              <a:ea typeface="Calibri"/>
              <a:cs typeface="Calibri"/>
              <a:sym typeface="Calibri"/>
            </a:endParaRPr>
          </a:p>
          <a:p>
            <a:pPr marL="457200" lvl="0" indent="-374650" algn="l" rtl="0">
              <a:lnSpc>
                <a:spcPct val="115000"/>
              </a:lnSpc>
              <a:spcBef>
                <a:spcPts val="1600"/>
              </a:spcBef>
              <a:spcAft>
                <a:spcPts val="0"/>
              </a:spcAft>
              <a:buClr>
                <a:schemeClr val="dk1"/>
              </a:buClr>
              <a:buSzPts val="2300"/>
              <a:buFont typeface="Calibri"/>
              <a:buChar char="●"/>
            </a:pPr>
            <a:r>
              <a:rPr lang="en-GB" sz="2300">
                <a:solidFill>
                  <a:schemeClr val="dk1"/>
                </a:solidFill>
                <a:highlight>
                  <a:schemeClr val="lt1"/>
                </a:highlight>
                <a:latin typeface="Calibri"/>
                <a:ea typeface="Calibri"/>
                <a:cs typeface="Calibri"/>
                <a:sym typeface="Calibri"/>
              </a:rPr>
              <a:t>Vaping hasn't been around long enough for us to know how it affects the body over time. But health experts are reporting serious lung damage in people who vape, including some deaths.</a:t>
            </a:r>
            <a:endParaRPr sz="1300">
              <a:solidFill>
                <a:schemeClr val="dk1"/>
              </a:solidFill>
              <a:latin typeface="Calibri"/>
              <a:ea typeface="Calibri"/>
              <a:cs typeface="Calibri"/>
              <a:sym typeface="Calibri"/>
            </a:endParaRPr>
          </a:p>
          <a:p>
            <a:pPr marL="0" lvl="0" indent="0" algn="l" rtl="0">
              <a:spcBef>
                <a:spcPts val="1600"/>
              </a:spcBef>
              <a:spcAft>
                <a:spcPts val="0"/>
              </a:spcAft>
              <a:buNone/>
            </a:pPr>
            <a:endParaRPr>
              <a:latin typeface="Calibri"/>
              <a:ea typeface="Calibri"/>
              <a:cs typeface="Calibri"/>
              <a:sym typeface="Calibri"/>
            </a:endParaRPr>
          </a:p>
        </p:txBody>
      </p:sp>
      <p:pic>
        <p:nvPicPr>
          <p:cNvPr id="100" name="Google Shape;100;p14"/>
          <p:cNvPicPr preferRelativeResize="0"/>
          <p:nvPr/>
        </p:nvPicPr>
        <p:blipFill>
          <a:blip r:embed="rId3">
            <a:alphaModFix/>
          </a:blip>
          <a:stretch>
            <a:fillRect/>
          </a:stretch>
        </p:blipFill>
        <p:spPr>
          <a:xfrm>
            <a:off x="6617227" y="1948722"/>
            <a:ext cx="2155424" cy="13983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106" name="Google Shape;106;p15"/>
          <p:cNvPicPr preferRelativeResize="0"/>
          <p:nvPr/>
        </p:nvPicPr>
        <p:blipFill>
          <a:blip r:embed="rId3">
            <a:alphaModFix/>
          </a:blip>
          <a:stretch>
            <a:fillRect/>
          </a:stretch>
        </p:blipFill>
        <p:spPr>
          <a:xfrm>
            <a:off x="304800" y="1689350"/>
            <a:ext cx="8839199" cy="1474536"/>
          </a:xfrm>
          <a:prstGeom prst="rect">
            <a:avLst/>
          </a:prstGeom>
          <a:noFill/>
          <a:ln>
            <a:noFill/>
          </a:ln>
        </p:spPr>
      </p:pic>
      <p:pic>
        <p:nvPicPr>
          <p:cNvPr id="107" name="Google Shape;107;p15"/>
          <p:cNvPicPr preferRelativeResize="0"/>
          <p:nvPr/>
        </p:nvPicPr>
        <p:blipFill rotWithShape="1">
          <a:blip r:embed="rId4">
            <a:alphaModFix/>
          </a:blip>
          <a:srcRect/>
          <a:stretch/>
        </p:blipFill>
        <p:spPr>
          <a:xfrm>
            <a:off x="152400" y="3289286"/>
            <a:ext cx="8839199" cy="2724685"/>
          </a:xfrm>
          <a:prstGeom prst="rect">
            <a:avLst/>
          </a:prstGeom>
          <a:noFill/>
          <a:ln>
            <a:noFill/>
          </a:ln>
        </p:spPr>
      </p:pic>
      <p:sp>
        <p:nvSpPr>
          <p:cNvPr id="108" name="Google Shape;108;p15"/>
          <p:cNvSpPr txBox="1">
            <a:spLocks noGrp="1"/>
          </p:cNvSpPr>
          <p:nvPr>
            <p:ph type="title" idx="4294967295"/>
          </p:nvPr>
        </p:nvSpPr>
        <p:spPr>
          <a:xfrm>
            <a:off x="457200" y="420938"/>
            <a:ext cx="8229600" cy="1143000"/>
          </a:xfrm>
          <a:prstGeom prst="rect">
            <a:avLst/>
          </a:prstGeom>
          <a:solidFill>
            <a:srgbClr val="B4A7D6"/>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omic Sans MS"/>
              <a:buNone/>
            </a:pPr>
            <a:r>
              <a:rPr lang="en-GB" sz="3959" b="1"/>
              <a:t>What is Vaping?</a:t>
            </a:r>
            <a:endParaRPr sz="3959" b="1" i="0" u="none" strike="noStrike" cap="none">
              <a:solidFill>
                <a:schemeClr val="dk1"/>
              </a:solidFill>
            </a:endParaRPr>
          </a:p>
        </p:txBody>
      </p:sp>
      <p:sp>
        <p:nvSpPr>
          <p:cNvPr id="109" name="Google Shape;109;p15"/>
          <p:cNvSpPr txBox="1"/>
          <p:nvPr/>
        </p:nvSpPr>
        <p:spPr>
          <a:xfrm>
            <a:off x="90550" y="6013975"/>
            <a:ext cx="3274500" cy="738900"/>
          </a:xfrm>
          <a:prstGeom prst="rect">
            <a:avLst/>
          </a:prstGeom>
          <a:solidFill>
            <a:srgbClr val="B6D7A8"/>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200" i="1">
                <a:latin typeface="Calibri"/>
                <a:ea typeface="Calibri"/>
                <a:cs typeface="Calibri"/>
                <a:sym typeface="Calibri"/>
              </a:rPr>
              <a:t>Disposable:</a:t>
            </a:r>
            <a:r>
              <a:rPr lang="en-GB" sz="1200">
                <a:latin typeface="Calibri"/>
                <a:ea typeface="Calibri"/>
                <a:cs typeface="Calibri"/>
                <a:sym typeface="Calibri"/>
              </a:rPr>
              <a:t> Throw away after use</a:t>
            </a:r>
            <a:endParaRPr sz="1200">
              <a:latin typeface="Calibri"/>
              <a:ea typeface="Calibri"/>
              <a:cs typeface="Calibri"/>
              <a:sym typeface="Calibri"/>
            </a:endParaRPr>
          </a:p>
          <a:p>
            <a:pPr marL="0" lvl="0" indent="0" algn="l" rtl="0">
              <a:spcBef>
                <a:spcPts val="0"/>
              </a:spcBef>
              <a:spcAft>
                <a:spcPts val="0"/>
              </a:spcAft>
              <a:buNone/>
            </a:pPr>
            <a:endParaRPr sz="1200">
              <a:latin typeface="Calibri"/>
              <a:ea typeface="Calibri"/>
              <a:cs typeface="Calibri"/>
              <a:sym typeface="Calibri"/>
            </a:endParaRPr>
          </a:p>
          <a:p>
            <a:pPr marL="0" lvl="0" indent="0" algn="l" rtl="0">
              <a:spcBef>
                <a:spcPts val="0"/>
              </a:spcBef>
              <a:spcAft>
                <a:spcPts val="0"/>
              </a:spcAft>
              <a:buNone/>
            </a:pPr>
            <a:r>
              <a:rPr lang="en-GB" sz="1200" i="1">
                <a:latin typeface="Calibri"/>
                <a:ea typeface="Calibri"/>
                <a:cs typeface="Calibri"/>
                <a:sym typeface="Calibri"/>
              </a:rPr>
              <a:t>Nicotine:</a:t>
            </a:r>
            <a:r>
              <a:rPr lang="en-GB" sz="1200">
                <a:latin typeface="Calibri"/>
                <a:ea typeface="Calibri"/>
                <a:cs typeface="Calibri"/>
                <a:sym typeface="Calibri"/>
              </a:rPr>
              <a:t> Addictive substance found in tobacco </a:t>
            </a:r>
            <a:endParaRPr sz="12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6"/>
          <p:cNvSpPr txBox="1">
            <a:spLocks noGrp="1"/>
          </p:cNvSpPr>
          <p:nvPr>
            <p:ph type="title"/>
          </p:nvPr>
        </p:nvSpPr>
        <p:spPr>
          <a:xfrm>
            <a:off x="457200" y="274650"/>
            <a:ext cx="8229600" cy="1471500"/>
          </a:xfrm>
          <a:prstGeom prst="rect">
            <a:avLst/>
          </a:prstGeom>
          <a:solidFill>
            <a:srgbClr val="B4A7D6"/>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omic Sans MS"/>
              <a:buNone/>
            </a:pPr>
            <a:r>
              <a:rPr lang="en-GB" sz="3959" b="1"/>
              <a:t>What is the Difference Between Cigarettes and Vaping?</a:t>
            </a:r>
            <a:endParaRPr sz="3959" b="1" i="0" u="none" strike="noStrike" cap="none">
              <a:solidFill>
                <a:schemeClr val="dk1"/>
              </a:solidFill>
            </a:endParaRPr>
          </a:p>
        </p:txBody>
      </p:sp>
      <p:sp>
        <p:nvSpPr>
          <p:cNvPr id="116" name="Google Shape;116;p16"/>
          <p:cNvSpPr txBox="1"/>
          <p:nvPr/>
        </p:nvSpPr>
        <p:spPr>
          <a:xfrm>
            <a:off x="5760650" y="5395925"/>
            <a:ext cx="3291900" cy="1262100"/>
          </a:xfrm>
          <a:prstGeom prst="rect">
            <a:avLst/>
          </a:prstGeom>
          <a:solidFill>
            <a:srgbClr val="FFD966"/>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b="1">
                <a:latin typeface="Calibri"/>
                <a:ea typeface="Calibri"/>
                <a:cs typeface="Calibri"/>
                <a:sym typeface="Calibri"/>
              </a:rPr>
              <a:t>Expectations:</a:t>
            </a:r>
            <a:endParaRPr b="1">
              <a:latin typeface="Calibri"/>
              <a:ea typeface="Calibri"/>
              <a:cs typeface="Calibri"/>
              <a:sym typeface="Calibri"/>
            </a:endParaRPr>
          </a:p>
          <a:p>
            <a:pPr marL="457200" lvl="0" indent="-317500" algn="l" rtl="0">
              <a:spcBef>
                <a:spcPts val="0"/>
              </a:spcBef>
              <a:spcAft>
                <a:spcPts val="0"/>
              </a:spcAft>
              <a:buSzPts val="1400"/>
              <a:buFont typeface="Calibri"/>
              <a:buChar char="●"/>
            </a:pPr>
            <a:r>
              <a:rPr lang="en-GB">
                <a:latin typeface="Calibri"/>
                <a:ea typeface="Calibri"/>
                <a:cs typeface="Calibri"/>
                <a:sym typeface="Calibri"/>
              </a:rPr>
              <a:t>Listening quietly</a:t>
            </a: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GB">
                <a:latin typeface="Calibri"/>
                <a:ea typeface="Calibri"/>
                <a:cs typeface="Calibri"/>
                <a:sym typeface="Calibri"/>
              </a:rPr>
              <a:t>Eyes this way</a:t>
            </a: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GB">
                <a:latin typeface="Calibri"/>
                <a:ea typeface="Calibri"/>
                <a:cs typeface="Calibri"/>
                <a:sym typeface="Calibri"/>
              </a:rPr>
              <a:t>Nothing in hands</a:t>
            </a: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GB">
                <a:latin typeface="Calibri"/>
                <a:ea typeface="Calibri"/>
                <a:cs typeface="Calibri"/>
                <a:sym typeface="Calibri"/>
              </a:rPr>
              <a:t>Hands up for questions</a:t>
            </a:r>
            <a:endParaRPr>
              <a:latin typeface="Calibri"/>
              <a:ea typeface="Calibri"/>
              <a:cs typeface="Calibri"/>
              <a:sym typeface="Calibri"/>
            </a:endParaRPr>
          </a:p>
        </p:txBody>
      </p:sp>
      <p:sp>
        <p:nvSpPr>
          <p:cNvPr id="117" name="Google Shape;117;p16"/>
          <p:cNvSpPr txBox="1"/>
          <p:nvPr/>
        </p:nvSpPr>
        <p:spPr>
          <a:xfrm>
            <a:off x="621800" y="1828800"/>
            <a:ext cx="8229600" cy="1970100"/>
          </a:xfrm>
          <a:prstGeom prst="rect">
            <a:avLst/>
          </a:prstGeom>
          <a:noFill/>
          <a:ln>
            <a:noFill/>
          </a:ln>
        </p:spPr>
        <p:txBody>
          <a:bodyPr spcFirstLastPara="1" wrap="square" lIns="91425" tIns="91425" rIns="91425" bIns="91425" anchor="t" anchorCtr="0">
            <a:spAutoFit/>
          </a:bodyPr>
          <a:lstStyle/>
          <a:p>
            <a:pPr marL="457200" lvl="0" indent="-412750" algn="l" rtl="0">
              <a:spcBef>
                <a:spcPts val="0"/>
              </a:spcBef>
              <a:spcAft>
                <a:spcPts val="0"/>
              </a:spcAft>
              <a:buClr>
                <a:srgbClr val="202124"/>
              </a:buClr>
              <a:buSzPts val="2900"/>
              <a:buFont typeface="Calibri"/>
              <a:buChar char="●"/>
            </a:pPr>
            <a:r>
              <a:rPr lang="en-GB" sz="2900">
                <a:solidFill>
                  <a:srgbClr val="202124"/>
                </a:solidFill>
                <a:highlight>
                  <a:srgbClr val="FFFFFF"/>
                </a:highlight>
                <a:latin typeface="Calibri"/>
                <a:ea typeface="Calibri"/>
                <a:cs typeface="Calibri"/>
                <a:sym typeface="Calibri"/>
              </a:rPr>
              <a:t>The difference between smoking and vaping is that smoking delivers nicotine by burning tobacco, which can cause smoking-related illnesses, and vaping can deliver nicotine by heating a liquid.</a:t>
            </a:r>
            <a:endParaRPr sz="2900">
              <a:solidFill>
                <a:srgbClr val="202124"/>
              </a:solidFill>
              <a:highlight>
                <a:srgbClr val="FFFFFF"/>
              </a:highlight>
              <a:latin typeface="Calibri"/>
              <a:ea typeface="Calibri"/>
              <a:cs typeface="Calibri"/>
              <a:sym typeface="Calibri"/>
            </a:endParaRPr>
          </a:p>
        </p:txBody>
      </p:sp>
      <p:pic>
        <p:nvPicPr>
          <p:cNvPr id="118" name="Google Shape;118;p16"/>
          <p:cNvPicPr preferRelativeResize="0"/>
          <p:nvPr/>
        </p:nvPicPr>
        <p:blipFill>
          <a:blip r:embed="rId3">
            <a:alphaModFix/>
          </a:blip>
          <a:stretch>
            <a:fillRect/>
          </a:stretch>
        </p:blipFill>
        <p:spPr>
          <a:xfrm>
            <a:off x="457200" y="4102375"/>
            <a:ext cx="3840475" cy="25556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457200" y="274651"/>
            <a:ext cx="8229600" cy="1262100"/>
          </a:xfrm>
          <a:prstGeom prst="rect">
            <a:avLst/>
          </a:prstGeom>
          <a:solidFill>
            <a:srgbClr val="B4A7D6"/>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omic Sans MS"/>
              <a:buNone/>
            </a:pPr>
            <a:r>
              <a:rPr lang="en-GB" sz="3959" b="1"/>
              <a:t>MISCONCEPTION</a:t>
            </a:r>
            <a:endParaRPr sz="3959" b="1" i="0" u="none" strike="noStrike" cap="none">
              <a:solidFill>
                <a:schemeClr val="dk1"/>
              </a:solidFill>
            </a:endParaRPr>
          </a:p>
        </p:txBody>
      </p:sp>
      <p:sp>
        <p:nvSpPr>
          <p:cNvPr id="125" name="Google Shape;125;p17"/>
          <p:cNvSpPr txBox="1"/>
          <p:nvPr/>
        </p:nvSpPr>
        <p:spPr>
          <a:xfrm>
            <a:off x="5760650" y="5395925"/>
            <a:ext cx="3291900" cy="1262100"/>
          </a:xfrm>
          <a:prstGeom prst="rect">
            <a:avLst/>
          </a:prstGeom>
          <a:solidFill>
            <a:srgbClr val="FFD966"/>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b="1">
                <a:latin typeface="Calibri"/>
                <a:ea typeface="Calibri"/>
                <a:cs typeface="Calibri"/>
                <a:sym typeface="Calibri"/>
              </a:rPr>
              <a:t>Expectations:</a:t>
            </a:r>
            <a:endParaRPr b="1">
              <a:latin typeface="Calibri"/>
              <a:ea typeface="Calibri"/>
              <a:cs typeface="Calibri"/>
              <a:sym typeface="Calibri"/>
            </a:endParaRPr>
          </a:p>
          <a:p>
            <a:pPr marL="457200" lvl="0" indent="-317500" algn="l" rtl="0">
              <a:spcBef>
                <a:spcPts val="0"/>
              </a:spcBef>
              <a:spcAft>
                <a:spcPts val="0"/>
              </a:spcAft>
              <a:buSzPts val="1400"/>
              <a:buFont typeface="Calibri"/>
              <a:buChar char="●"/>
            </a:pPr>
            <a:r>
              <a:rPr lang="en-GB">
                <a:latin typeface="Calibri"/>
                <a:ea typeface="Calibri"/>
                <a:cs typeface="Calibri"/>
                <a:sym typeface="Calibri"/>
              </a:rPr>
              <a:t>Listening quietly</a:t>
            </a: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GB">
                <a:latin typeface="Calibri"/>
                <a:ea typeface="Calibri"/>
                <a:cs typeface="Calibri"/>
                <a:sym typeface="Calibri"/>
              </a:rPr>
              <a:t>Eyes this way</a:t>
            </a: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GB">
                <a:latin typeface="Calibri"/>
                <a:ea typeface="Calibri"/>
                <a:cs typeface="Calibri"/>
                <a:sym typeface="Calibri"/>
              </a:rPr>
              <a:t>Nothing in hands</a:t>
            </a: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GB">
                <a:latin typeface="Calibri"/>
                <a:ea typeface="Calibri"/>
                <a:cs typeface="Calibri"/>
                <a:sym typeface="Calibri"/>
              </a:rPr>
              <a:t>Hands up for questions</a:t>
            </a:r>
            <a:endParaRPr>
              <a:latin typeface="Calibri"/>
              <a:ea typeface="Calibri"/>
              <a:cs typeface="Calibri"/>
              <a:sym typeface="Calibri"/>
            </a:endParaRPr>
          </a:p>
        </p:txBody>
      </p:sp>
      <p:sp>
        <p:nvSpPr>
          <p:cNvPr id="126" name="Google Shape;126;p17"/>
          <p:cNvSpPr txBox="1"/>
          <p:nvPr/>
        </p:nvSpPr>
        <p:spPr>
          <a:xfrm>
            <a:off x="593650" y="1682775"/>
            <a:ext cx="8229600" cy="1477500"/>
          </a:xfrm>
          <a:prstGeom prst="rect">
            <a:avLst/>
          </a:prstGeom>
          <a:noFill/>
          <a:ln>
            <a:noFill/>
          </a:ln>
        </p:spPr>
        <p:txBody>
          <a:bodyPr spcFirstLastPara="1" wrap="square" lIns="91425" tIns="91425" rIns="91425" bIns="91425" anchor="t" anchorCtr="0">
            <a:spAutoFit/>
          </a:bodyPr>
          <a:lstStyle/>
          <a:p>
            <a:pPr marL="457200" lvl="0" indent="-406400" algn="l" rtl="0">
              <a:spcBef>
                <a:spcPts val="0"/>
              </a:spcBef>
              <a:spcAft>
                <a:spcPts val="0"/>
              </a:spcAft>
              <a:buClr>
                <a:srgbClr val="202124"/>
              </a:buClr>
              <a:buSzPts val="2800"/>
              <a:buFont typeface="Calibri"/>
              <a:buChar char="●"/>
            </a:pPr>
            <a:r>
              <a:rPr lang="en-GB" sz="2800">
                <a:solidFill>
                  <a:srgbClr val="202124"/>
                </a:solidFill>
                <a:highlight>
                  <a:srgbClr val="FFFFFF"/>
                </a:highlight>
                <a:latin typeface="Calibri"/>
                <a:ea typeface="Calibri"/>
                <a:cs typeface="Calibri"/>
                <a:sym typeface="Calibri"/>
              </a:rPr>
              <a:t>Vaping is </a:t>
            </a:r>
            <a:r>
              <a:rPr lang="en-GB" sz="2800" b="1">
                <a:solidFill>
                  <a:srgbClr val="202124"/>
                </a:solidFill>
                <a:highlight>
                  <a:srgbClr val="FFFFFF"/>
                </a:highlight>
                <a:latin typeface="Calibri"/>
                <a:ea typeface="Calibri"/>
                <a:cs typeface="Calibri"/>
                <a:sym typeface="Calibri"/>
              </a:rPr>
              <a:t>not</a:t>
            </a:r>
            <a:r>
              <a:rPr lang="en-GB" sz="2800">
                <a:solidFill>
                  <a:srgbClr val="202124"/>
                </a:solidFill>
                <a:highlight>
                  <a:srgbClr val="FFFFFF"/>
                </a:highlight>
                <a:latin typeface="Calibri"/>
                <a:ea typeface="Calibri"/>
                <a:cs typeface="Calibri"/>
                <a:sym typeface="Calibri"/>
              </a:rPr>
              <a:t> ‘healthy’. </a:t>
            </a:r>
            <a:endParaRPr sz="2800">
              <a:solidFill>
                <a:srgbClr val="202124"/>
              </a:solidFill>
              <a:highlight>
                <a:srgbClr val="FFFFFF"/>
              </a:highlight>
              <a:latin typeface="Calibri"/>
              <a:ea typeface="Calibri"/>
              <a:cs typeface="Calibri"/>
              <a:sym typeface="Calibri"/>
            </a:endParaRPr>
          </a:p>
          <a:p>
            <a:pPr marL="457200" lvl="0" indent="0" algn="l" rtl="0">
              <a:spcBef>
                <a:spcPts val="0"/>
              </a:spcBef>
              <a:spcAft>
                <a:spcPts val="0"/>
              </a:spcAft>
              <a:buNone/>
            </a:pPr>
            <a:endParaRPr sz="2800">
              <a:solidFill>
                <a:srgbClr val="202124"/>
              </a:solidFill>
              <a:highlight>
                <a:srgbClr val="FFFFFF"/>
              </a:highlight>
              <a:latin typeface="Calibri"/>
              <a:ea typeface="Calibri"/>
              <a:cs typeface="Calibri"/>
              <a:sym typeface="Calibri"/>
            </a:endParaRPr>
          </a:p>
          <a:p>
            <a:pPr marL="457200" lvl="0" indent="-406400" algn="l" rtl="0">
              <a:spcBef>
                <a:spcPts val="0"/>
              </a:spcBef>
              <a:spcAft>
                <a:spcPts val="0"/>
              </a:spcAft>
              <a:buClr>
                <a:srgbClr val="202124"/>
              </a:buClr>
              <a:buSzPts val="2800"/>
              <a:buFont typeface="Calibri"/>
              <a:buChar char="●"/>
            </a:pPr>
            <a:r>
              <a:rPr lang="en-GB" sz="2800">
                <a:solidFill>
                  <a:srgbClr val="202124"/>
                </a:solidFill>
                <a:highlight>
                  <a:srgbClr val="FFFFFF"/>
                </a:highlight>
                <a:latin typeface="Calibri"/>
                <a:ea typeface="Calibri"/>
                <a:cs typeface="Calibri"/>
                <a:sym typeface="Calibri"/>
              </a:rPr>
              <a:t>Vaping has a lot of negative side effects.</a:t>
            </a:r>
            <a:endParaRPr sz="2800">
              <a:solidFill>
                <a:srgbClr val="202124"/>
              </a:solidFill>
              <a:highlight>
                <a:srgbClr val="FFFFFF"/>
              </a:highlight>
              <a:latin typeface="Calibri"/>
              <a:ea typeface="Calibri"/>
              <a:cs typeface="Calibri"/>
              <a:sym typeface="Calibri"/>
            </a:endParaRPr>
          </a:p>
        </p:txBody>
      </p:sp>
      <p:pic>
        <p:nvPicPr>
          <p:cNvPr id="127" name="Google Shape;127;p17"/>
          <p:cNvPicPr preferRelativeResize="0"/>
          <p:nvPr/>
        </p:nvPicPr>
        <p:blipFill>
          <a:blip r:embed="rId3">
            <a:alphaModFix/>
          </a:blip>
          <a:stretch>
            <a:fillRect/>
          </a:stretch>
        </p:blipFill>
        <p:spPr>
          <a:xfrm>
            <a:off x="457200" y="3592700"/>
            <a:ext cx="4479550" cy="2980925"/>
          </a:xfrm>
          <a:prstGeom prst="rect">
            <a:avLst/>
          </a:prstGeom>
          <a:noFill/>
          <a:ln>
            <a:noFill/>
          </a:ln>
        </p:spPr>
      </p:pic>
      <p:pic>
        <p:nvPicPr>
          <p:cNvPr id="128" name="Google Shape;128;p17"/>
          <p:cNvPicPr preferRelativeResize="0"/>
          <p:nvPr/>
        </p:nvPicPr>
        <p:blipFill>
          <a:blip r:embed="rId4">
            <a:alphaModFix/>
          </a:blip>
          <a:stretch>
            <a:fillRect/>
          </a:stretch>
        </p:blipFill>
        <p:spPr>
          <a:xfrm>
            <a:off x="5916122" y="3429000"/>
            <a:ext cx="2833266" cy="18380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8"/>
          <p:cNvSpPr txBox="1">
            <a:spLocks noGrp="1"/>
          </p:cNvSpPr>
          <p:nvPr>
            <p:ph type="title"/>
          </p:nvPr>
        </p:nvSpPr>
        <p:spPr>
          <a:xfrm>
            <a:off x="457200" y="104438"/>
            <a:ext cx="8229600" cy="1143000"/>
          </a:xfrm>
          <a:prstGeom prst="rect">
            <a:avLst/>
          </a:prstGeom>
          <a:solidFill>
            <a:srgbClr val="B4A7D6"/>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omic Sans MS"/>
              <a:buNone/>
            </a:pPr>
            <a:r>
              <a:rPr lang="en-GB" sz="3959" b="1"/>
              <a:t>Checkpoint Quiz</a:t>
            </a:r>
            <a:endParaRPr sz="3959" b="1"/>
          </a:p>
        </p:txBody>
      </p:sp>
      <p:sp>
        <p:nvSpPr>
          <p:cNvPr id="135" name="Google Shape;135;p18"/>
          <p:cNvSpPr txBox="1"/>
          <p:nvPr/>
        </p:nvSpPr>
        <p:spPr>
          <a:xfrm>
            <a:off x="273300" y="1450875"/>
            <a:ext cx="6467700" cy="5141100"/>
          </a:xfrm>
          <a:prstGeom prst="rect">
            <a:avLst/>
          </a:prstGeom>
          <a:solidFill>
            <a:schemeClr val="lt1"/>
          </a:solidFill>
          <a:ln>
            <a:noFill/>
          </a:ln>
        </p:spPr>
        <p:txBody>
          <a:bodyPr spcFirstLastPara="1" wrap="square" lIns="91425" tIns="91425" rIns="91425" bIns="91425" anchor="ctr" anchorCtr="0">
            <a:spAutoFit/>
          </a:bodyPr>
          <a:lstStyle/>
          <a:p>
            <a:pPr marL="457200" lvl="0" indent="-374650" algn="l" rtl="0">
              <a:spcBef>
                <a:spcPts val="0"/>
              </a:spcBef>
              <a:spcAft>
                <a:spcPts val="0"/>
              </a:spcAft>
              <a:buSzPts val="2300"/>
              <a:buFont typeface="Calibri"/>
              <a:buAutoNum type="arabicPeriod"/>
            </a:pPr>
            <a:r>
              <a:rPr lang="en-GB" sz="2300">
                <a:latin typeface="Calibri"/>
                <a:ea typeface="Calibri"/>
                <a:cs typeface="Calibri"/>
                <a:sym typeface="Calibri"/>
              </a:rPr>
              <a:t>Vaping is also known as:</a:t>
            </a:r>
            <a:endParaRPr sz="2300">
              <a:latin typeface="Calibri"/>
              <a:ea typeface="Calibri"/>
              <a:cs typeface="Calibri"/>
              <a:sym typeface="Calibri"/>
            </a:endParaRPr>
          </a:p>
          <a:p>
            <a:pPr marL="457200" lvl="0" indent="-374650" algn="l" rtl="0">
              <a:spcBef>
                <a:spcPts val="0"/>
              </a:spcBef>
              <a:spcAft>
                <a:spcPts val="0"/>
              </a:spcAft>
              <a:buSzPts val="2300"/>
              <a:buFont typeface="Calibri"/>
              <a:buChar char="●"/>
            </a:pPr>
            <a:r>
              <a:rPr lang="en-GB" sz="2300" i="1">
                <a:latin typeface="Calibri"/>
                <a:ea typeface="Calibri"/>
                <a:cs typeface="Calibri"/>
                <a:sym typeface="Calibri"/>
              </a:rPr>
              <a:t>Tobacco</a:t>
            </a:r>
            <a:endParaRPr sz="2300" i="1">
              <a:latin typeface="Calibri"/>
              <a:ea typeface="Calibri"/>
              <a:cs typeface="Calibri"/>
              <a:sym typeface="Calibri"/>
            </a:endParaRPr>
          </a:p>
          <a:p>
            <a:pPr marL="457200" lvl="0" indent="-374650" algn="l" rtl="0">
              <a:spcBef>
                <a:spcPts val="0"/>
              </a:spcBef>
              <a:spcAft>
                <a:spcPts val="0"/>
              </a:spcAft>
              <a:buSzPts val="2300"/>
              <a:buFont typeface="Calibri"/>
              <a:buChar char="●"/>
            </a:pPr>
            <a:r>
              <a:rPr lang="en-GB" sz="2300" i="1">
                <a:latin typeface="Calibri"/>
                <a:ea typeface="Calibri"/>
                <a:cs typeface="Calibri"/>
                <a:sym typeface="Calibri"/>
              </a:rPr>
              <a:t>An E Cigarette</a:t>
            </a:r>
            <a:endParaRPr sz="2300" i="1">
              <a:latin typeface="Calibri"/>
              <a:ea typeface="Calibri"/>
              <a:cs typeface="Calibri"/>
              <a:sym typeface="Calibri"/>
            </a:endParaRPr>
          </a:p>
          <a:p>
            <a:pPr marL="457200" lvl="0" indent="-374650" algn="l" rtl="0">
              <a:spcBef>
                <a:spcPts val="0"/>
              </a:spcBef>
              <a:spcAft>
                <a:spcPts val="0"/>
              </a:spcAft>
              <a:buSzPts val="2300"/>
              <a:buFont typeface="Calibri"/>
              <a:buChar char="●"/>
            </a:pPr>
            <a:r>
              <a:rPr lang="en-GB" sz="2300" i="1">
                <a:latin typeface="Calibri"/>
                <a:ea typeface="Calibri"/>
                <a:cs typeface="Calibri"/>
                <a:sym typeface="Calibri"/>
              </a:rPr>
              <a:t>A Cigarette</a:t>
            </a:r>
            <a:r>
              <a:rPr lang="en-GB" sz="2300">
                <a:latin typeface="Calibri"/>
                <a:ea typeface="Calibri"/>
                <a:cs typeface="Calibri"/>
                <a:sym typeface="Calibri"/>
              </a:rPr>
              <a:t> </a:t>
            </a:r>
            <a:endParaRPr sz="2300">
              <a:latin typeface="Calibri"/>
              <a:ea typeface="Calibri"/>
              <a:cs typeface="Calibri"/>
              <a:sym typeface="Calibri"/>
            </a:endParaRPr>
          </a:p>
          <a:p>
            <a:pPr marL="0" lvl="0" indent="0" algn="l" rtl="0">
              <a:spcBef>
                <a:spcPts val="0"/>
              </a:spcBef>
              <a:spcAft>
                <a:spcPts val="0"/>
              </a:spcAft>
              <a:buNone/>
            </a:pPr>
            <a:endParaRPr sz="2300">
              <a:latin typeface="Calibri"/>
              <a:ea typeface="Calibri"/>
              <a:cs typeface="Calibri"/>
              <a:sym typeface="Calibri"/>
            </a:endParaRPr>
          </a:p>
          <a:p>
            <a:pPr marL="457200" lvl="0" indent="-374650" algn="l" rtl="0">
              <a:spcBef>
                <a:spcPts val="0"/>
              </a:spcBef>
              <a:spcAft>
                <a:spcPts val="0"/>
              </a:spcAft>
              <a:buSzPts val="2300"/>
              <a:buFont typeface="Calibri"/>
              <a:buAutoNum type="arabicPeriod"/>
            </a:pPr>
            <a:r>
              <a:rPr lang="en-GB" sz="2300">
                <a:latin typeface="Calibri"/>
                <a:ea typeface="Calibri"/>
                <a:cs typeface="Calibri"/>
                <a:sym typeface="Calibri"/>
              </a:rPr>
              <a:t>Vaping delivers something to the body called:</a:t>
            </a:r>
            <a:endParaRPr sz="2300">
              <a:latin typeface="Calibri"/>
              <a:ea typeface="Calibri"/>
              <a:cs typeface="Calibri"/>
              <a:sym typeface="Calibri"/>
            </a:endParaRPr>
          </a:p>
          <a:p>
            <a:pPr marL="457200" lvl="0" indent="-374650" algn="l" rtl="0">
              <a:spcBef>
                <a:spcPts val="0"/>
              </a:spcBef>
              <a:spcAft>
                <a:spcPts val="0"/>
              </a:spcAft>
              <a:buSzPts val="2300"/>
              <a:buFont typeface="Calibri"/>
              <a:buChar char="●"/>
            </a:pPr>
            <a:r>
              <a:rPr lang="en-GB" sz="2300" i="1">
                <a:latin typeface="Calibri"/>
                <a:ea typeface="Calibri"/>
                <a:cs typeface="Calibri"/>
                <a:sym typeface="Calibri"/>
              </a:rPr>
              <a:t>Nicotine</a:t>
            </a:r>
            <a:endParaRPr sz="2300" i="1">
              <a:latin typeface="Calibri"/>
              <a:ea typeface="Calibri"/>
              <a:cs typeface="Calibri"/>
              <a:sym typeface="Calibri"/>
            </a:endParaRPr>
          </a:p>
          <a:p>
            <a:pPr marL="457200" lvl="0" indent="-374650" algn="l" rtl="0">
              <a:spcBef>
                <a:spcPts val="0"/>
              </a:spcBef>
              <a:spcAft>
                <a:spcPts val="0"/>
              </a:spcAft>
              <a:buSzPts val="2300"/>
              <a:buFont typeface="Calibri"/>
              <a:buChar char="●"/>
            </a:pPr>
            <a:r>
              <a:rPr lang="en-GB" sz="2300" i="1">
                <a:latin typeface="Calibri"/>
                <a:ea typeface="Calibri"/>
                <a:cs typeface="Calibri"/>
                <a:sym typeface="Calibri"/>
              </a:rPr>
              <a:t>Juice</a:t>
            </a:r>
            <a:endParaRPr sz="2300" i="1">
              <a:latin typeface="Calibri"/>
              <a:ea typeface="Calibri"/>
              <a:cs typeface="Calibri"/>
              <a:sym typeface="Calibri"/>
            </a:endParaRPr>
          </a:p>
          <a:p>
            <a:pPr marL="457200" lvl="0" indent="-374650" algn="l" rtl="0">
              <a:spcBef>
                <a:spcPts val="0"/>
              </a:spcBef>
              <a:spcAft>
                <a:spcPts val="0"/>
              </a:spcAft>
              <a:buSzPts val="2300"/>
              <a:buFont typeface="Calibri"/>
              <a:buChar char="●"/>
            </a:pPr>
            <a:r>
              <a:rPr lang="en-GB" sz="2300" i="1">
                <a:latin typeface="Calibri"/>
                <a:ea typeface="Calibri"/>
                <a:cs typeface="Calibri"/>
                <a:sym typeface="Calibri"/>
              </a:rPr>
              <a:t>Tobacco </a:t>
            </a:r>
            <a:endParaRPr sz="2300" i="1">
              <a:latin typeface="Calibri"/>
              <a:ea typeface="Calibri"/>
              <a:cs typeface="Calibri"/>
              <a:sym typeface="Calibri"/>
            </a:endParaRPr>
          </a:p>
          <a:p>
            <a:pPr marL="0" lvl="0" indent="0" algn="l" rtl="0">
              <a:spcBef>
                <a:spcPts val="0"/>
              </a:spcBef>
              <a:spcAft>
                <a:spcPts val="0"/>
              </a:spcAft>
              <a:buNone/>
            </a:pPr>
            <a:endParaRPr sz="2300">
              <a:latin typeface="Calibri"/>
              <a:ea typeface="Calibri"/>
              <a:cs typeface="Calibri"/>
              <a:sym typeface="Calibri"/>
            </a:endParaRPr>
          </a:p>
          <a:p>
            <a:pPr marL="457200" lvl="0" indent="-374650" algn="l" rtl="0">
              <a:spcBef>
                <a:spcPts val="0"/>
              </a:spcBef>
              <a:spcAft>
                <a:spcPts val="0"/>
              </a:spcAft>
              <a:buSzPts val="2300"/>
              <a:buFont typeface="Calibri"/>
              <a:buAutoNum type="arabicPeriod"/>
            </a:pPr>
            <a:r>
              <a:rPr lang="en-GB" sz="2300">
                <a:latin typeface="Calibri"/>
                <a:ea typeface="Calibri"/>
                <a:cs typeface="Calibri"/>
                <a:sym typeface="Calibri"/>
              </a:rPr>
              <a:t>True or False: Vaping has a lot of negative side effects.</a:t>
            </a:r>
            <a:endParaRPr sz="2300">
              <a:latin typeface="Calibri"/>
              <a:ea typeface="Calibri"/>
              <a:cs typeface="Calibri"/>
              <a:sym typeface="Calibri"/>
            </a:endParaRPr>
          </a:p>
          <a:p>
            <a:pPr marL="457200" lvl="0" indent="-374650" algn="l" rtl="0">
              <a:spcBef>
                <a:spcPts val="0"/>
              </a:spcBef>
              <a:spcAft>
                <a:spcPts val="0"/>
              </a:spcAft>
              <a:buSzPts val="2300"/>
              <a:buFont typeface="Calibri"/>
              <a:buChar char="●"/>
            </a:pPr>
            <a:r>
              <a:rPr lang="en-GB" sz="2300" i="1">
                <a:latin typeface="Calibri"/>
                <a:ea typeface="Calibri"/>
                <a:cs typeface="Calibri"/>
                <a:sym typeface="Calibri"/>
              </a:rPr>
              <a:t>True</a:t>
            </a:r>
            <a:endParaRPr sz="2300" i="1">
              <a:latin typeface="Calibri"/>
              <a:ea typeface="Calibri"/>
              <a:cs typeface="Calibri"/>
              <a:sym typeface="Calibri"/>
            </a:endParaRPr>
          </a:p>
          <a:p>
            <a:pPr marL="457200" lvl="0" indent="-374650" algn="l" rtl="0">
              <a:spcBef>
                <a:spcPts val="0"/>
              </a:spcBef>
              <a:spcAft>
                <a:spcPts val="0"/>
              </a:spcAft>
              <a:buSzPts val="2300"/>
              <a:buFont typeface="Calibri"/>
              <a:buChar char="●"/>
            </a:pPr>
            <a:r>
              <a:rPr lang="en-GB" sz="2300" i="1">
                <a:latin typeface="Calibri"/>
                <a:ea typeface="Calibri"/>
                <a:cs typeface="Calibri"/>
                <a:sym typeface="Calibri"/>
              </a:rPr>
              <a:t>False</a:t>
            </a:r>
            <a:endParaRPr sz="2300" i="1">
              <a:latin typeface="Calibri"/>
              <a:ea typeface="Calibri"/>
              <a:cs typeface="Calibri"/>
              <a:sym typeface="Calibri"/>
            </a:endParaRPr>
          </a:p>
        </p:txBody>
      </p:sp>
      <p:sp>
        <p:nvSpPr>
          <p:cNvPr id="136" name="Google Shape;136;p18"/>
          <p:cNvSpPr txBox="1"/>
          <p:nvPr/>
        </p:nvSpPr>
        <p:spPr>
          <a:xfrm>
            <a:off x="5443175" y="1377025"/>
            <a:ext cx="3460800" cy="1847100"/>
          </a:xfrm>
          <a:prstGeom prst="rect">
            <a:avLst/>
          </a:prstGeom>
          <a:solidFill>
            <a:srgbClr val="FFD966"/>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1800" b="1">
                <a:latin typeface="Calibri"/>
                <a:ea typeface="Calibri"/>
                <a:cs typeface="Calibri"/>
                <a:sym typeface="Calibri"/>
              </a:rPr>
              <a:t>Expectations:</a:t>
            </a:r>
            <a:endParaRPr sz="1800" b="1">
              <a:latin typeface="Calibri"/>
              <a:ea typeface="Calibri"/>
              <a:cs typeface="Calibri"/>
              <a:sym typeface="Calibri"/>
            </a:endParaRPr>
          </a:p>
          <a:p>
            <a:pPr marL="0" lvl="0" indent="0" algn="ctr" rtl="0">
              <a:spcBef>
                <a:spcPts val="0"/>
              </a:spcBef>
              <a:spcAft>
                <a:spcPts val="0"/>
              </a:spcAft>
              <a:buNone/>
            </a:pPr>
            <a:endParaRPr sz="1800" b="1">
              <a:latin typeface="Calibri"/>
              <a:ea typeface="Calibri"/>
              <a:cs typeface="Calibri"/>
              <a:sym typeface="Calibri"/>
            </a:endParaRPr>
          </a:p>
          <a:p>
            <a:pPr marL="457200" lvl="0" indent="-342900" algn="l" rtl="0">
              <a:spcBef>
                <a:spcPts val="0"/>
              </a:spcBef>
              <a:spcAft>
                <a:spcPts val="0"/>
              </a:spcAft>
              <a:buSzPts val="1800"/>
              <a:buFont typeface="Calibri"/>
              <a:buChar char="●"/>
            </a:pPr>
            <a:r>
              <a:rPr lang="en-GB" sz="1800">
                <a:latin typeface="Calibri"/>
                <a:ea typeface="Calibri"/>
                <a:cs typeface="Calibri"/>
                <a:sym typeface="Calibri"/>
              </a:rPr>
              <a:t>In silence, think about the questions for 90 seconds..</a:t>
            </a:r>
            <a:endParaRPr sz="1800">
              <a:latin typeface="Calibri"/>
              <a:ea typeface="Calibri"/>
              <a:cs typeface="Calibri"/>
              <a:sym typeface="Calibri"/>
            </a:endParaRPr>
          </a:p>
          <a:p>
            <a:pPr marL="457200" lvl="0" indent="-342900" algn="l" rtl="0">
              <a:spcBef>
                <a:spcPts val="0"/>
              </a:spcBef>
              <a:spcAft>
                <a:spcPts val="0"/>
              </a:spcAft>
              <a:buSzPts val="1800"/>
              <a:buFont typeface="Calibri"/>
              <a:buChar char="●"/>
            </a:pPr>
            <a:r>
              <a:rPr lang="en-GB" sz="1800">
                <a:latin typeface="Calibri"/>
                <a:ea typeface="Calibri"/>
                <a:cs typeface="Calibri"/>
                <a:sym typeface="Calibri"/>
              </a:rPr>
              <a:t>I will randomly ask students for the answer.</a:t>
            </a:r>
            <a:endParaRPr sz="18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9"/>
          <p:cNvSpPr txBox="1">
            <a:spLocks noGrp="1"/>
          </p:cNvSpPr>
          <p:nvPr>
            <p:ph type="title"/>
          </p:nvPr>
        </p:nvSpPr>
        <p:spPr>
          <a:xfrm>
            <a:off x="457200" y="104438"/>
            <a:ext cx="8229600" cy="1143000"/>
          </a:xfrm>
          <a:prstGeom prst="rect">
            <a:avLst/>
          </a:prstGeom>
          <a:solidFill>
            <a:srgbClr val="B4A7D6"/>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omic Sans MS"/>
              <a:buNone/>
            </a:pPr>
            <a:r>
              <a:rPr lang="en-GB" sz="3959" b="1"/>
              <a:t>Answers</a:t>
            </a:r>
            <a:endParaRPr sz="3959" b="1"/>
          </a:p>
        </p:txBody>
      </p:sp>
      <p:sp>
        <p:nvSpPr>
          <p:cNvPr id="143" name="Google Shape;143;p19"/>
          <p:cNvSpPr txBox="1"/>
          <p:nvPr/>
        </p:nvSpPr>
        <p:spPr>
          <a:xfrm>
            <a:off x="273300" y="1450875"/>
            <a:ext cx="6467700" cy="5141100"/>
          </a:xfrm>
          <a:prstGeom prst="rect">
            <a:avLst/>
          </a:prstGeom>
          <a:solidFill>
            <a:schemeClr val="lt1"/>
          </a:solidFill>
          <a:ln>
            <a:noFill/>
          </a:ln>
        </p:spPr>
        <p:txBody>
          <a:bodyPr spcFirstLastPara="1" wrap="square" lIns="91425" tIns="91425" rIns="91425" bIns="91425" anchor="ctr" anchorCtr="0">
            <a:spAutoFit/>
          </a:bodyPr>
          <a:lstStyle/>
          <a:p>
            <a:pPr marL="457200" lvl="0" indent="-374650" algn="l" rtl="0">
              <a:spcBef>
                <a:spcPts val="0"/>
              </a:spcBef>
              <a:spcAft>
                <a:spcPts val="0"/>
              </a:spcAft>
              <a:buSzPts val="2300"/>
              <a:buFont typeface="Calibri"/>
              <a:buAutoNum type="arabicPeriod"/>
            </a:pPr>
            <a:r>
              <a:rPr lang="en-GB" sz="2300">
                <a:latin typeface="Calibri"/>
                <a:ea typeface="Calibri"/>
                <a:cs typeface="Calibri"/>
                <a:sym typeface="Calibri"/>
              </a:rPr>
              <a:t>Vaping is also known as:</a:t>
            </a:r>
            <a:endParaRPr sz="2300">
              <a:latin typeface="Calibri"/>
              <a:ea typeface="Calibri"/>
              <a:cs typeface="Calibri"/>
              <a:sym typeface="Calibri"/>
            </a:endParaRPr>
          </a:p>
          <a:p>
            <a:pPr marL="457200" lvl="0" indent="-374650" algn="l" rtl="0">
              <a:spcBef>
                <a:spcPts val="0"/>
              </a:spcBef>
              <a:spcAft>
                <a:spcPts val="0"/>
              </a:spcAft>
              <a:buSzPts val="2300"/>
              <a:buFont typeface="Calibri"/>
              <a:buChar char="●"/>
            </a:pPr>
            <a:r>
              <a:rPr lang="en-GB" sz="2300" i="1">
                <a:latin typeface="Calibri"/>
                <a:ea typeface="Calibri"/>
                <a:cs typeface="Calibri"/>
                <a:sym typeface="Calibri"/>
              </a:rPr>
              <a:t>Tobacco</a:t>
            </a:r>
            <a:endParaRPr sz="2300" i="1">
              <a:latin typeface="Calibri"/>
              <a:ea typeface="Calibri"/>
              <a:cs typeface="Calibri"/>
              <a:sym typeface="Calibri"/>
            </a:endParaRPr>
          </a:p>
          <a:p>
            <a:pPr marL="457200" lvl="0" indent="-374650" algn="l" rtl="0">
              <a:spcBef>
                <a:spcPts val="0"/>
              </a:spcBef>
              <a:spcAft>
                <a:spcPts val="0"/>
              </a:spcAft>
              <a:buSzPts val="2300"/>
              <a:buFont typeface="Calibri"/>
              <a:buChar char="●"/>
            </a:pPr>
            <a:r>
              <a:rPr lang="en-GB" sz="2300" i="1">
                <a:highlight>
                  <a:srgbClr val="B6D7A8"/>
                </a:highlight>
                <a:latin typeface="Calibri"/>
                <a:ea typeface="Calibri"/>
                <a:cs typeface="Calibri"/>
                <a:sym typeface="Calibri"/>
              </a:rPr>
              <a:t>An E Cigarette</a:t>
            </a:r>
            <a:endParaRPr sz="2300" i="1">
              <a:highlight>
                <a:srgbClr val="B6D7A8"/>
              </a:highlight>
              <a:latin typeface="Calibri"/>
              <a:ea typeface="Calibri"/>
              <a:cs typeface="Calibri"/>
              <a:sym typeface="Calibri"/>
            </a:endParaRPr>
          </a:p>
          <a:p>
            <a:pPr marL="457200" lvl="0" indent="-374650" algn="l" rtl="0">
              <a:spcBef>
                <a:spcPts val="0"/>
              </a:spcBef>
              <a:spcAft>
                <a:spcPts val="0"/>
              </a:spcAft>
              <a:buSzPts val="2300"/>
              <a:buFont typeface="Calibri"/>
              <a:buChar char="●"/>
            </a:pPr>
            <a:r>
              <a:rPr lang="en-GB" sz="2300" i="1">
                <a:latin typeface="Calibri"/>
                <a:ea typeface="Calibri"/>
                <a:cs typeface="Calibri"/>
                <a:sym typeface="Calibri"/>
              </a:rPr>
              <a:t>A Cigarette</a:t>
            </a:r>
            <a:r>
              <a:rPr lang="en-GB" sz="2300">
                <a:latin typeface="Calibri"/>
                <a:ea typeface="Calibri"/>
                <a:cs typeface="Calibri"/>
                <a:sym typeface="Calibri"/>
              </a:rPr>
              <a:t> </a:t>
            </a:r>
            <a:endParaRPr sz="2300">
              <a:latin typeface="Calibri"/>
              <a:ea typeface="Calibri"/>
              <a:cs typeface="Calibri"/>
              <a:sym typeface="Calibri"/>
            </a:endParaRPr>
          </a:p>
          <a:p>
            <a:pPr marL="0" lvl="0" indent="0" algn="l" rtl="0">
              <a:spcBef>
                <a:spcPts val="0"/>
              </a:spcBef>
              <a:spcAft>
                <a:spcPts val="0"/>
              </a:spcAft>
              <a:buNone/>
            </a:pPr>
            <a:endParaRPr sz="2300">
              <a:latin typeface="Calibri"/>
              <a:ea typeface="Calibri"/>
              <a:cs typeface="Calibri"/>
              <a:sym typeface="Calibri"/>
            </a:endParaRPr>
          </a:p>
          <a:p>
            <a:pPr marL="457200" lvl="0" indent="-374650" algn="l" rtl="0">
              <a:spcBef>
                <a:spcPts val="0"/>
              </a:spcBef>
              <a:spcAft>
                <a:spcPts val="0"/>
              </a:spcAft>
              <a:buSzPts val="2300"/>
              <a:buFont typeface="Calibri"/>
              <a:buAutoNum type="arabicPeriod"/>
            </a:pPr>
            <a:r>
              <a:rPr lang="en-GB" sz="2300">
                <a:latin typeface="Calibri"/>
                <a:ea typeface="Calibri"/>
                <a:cs typeface="Calibri"/>
                <a:sym typeface="Calibri"/>
              </a:rPr>
              <a:t>Vaping delivers something to the body called:</a:t>
            </a:r>
            <a:endParaRPr sz="2300">
              <a:latin typeface="Calibri"/>
              <a:ea typeface="Calibri"/>
              <a:cs typeface="Calibri"/>
              <a:sym typeface="Calibri"/>
            </a:endParaRPr>
          </a:p>
          <a:p>
            <a:pPr marL="457200" lvl="0" indent="-374650" algn="l" rtl="0">
              <a:spcBef>
                <a:spcPts val="0"/>
              </a:spcBef>
              <a:spcAft>
                <a:spcPts val="0"/>
              </a:spcAft>
              <a:buSzPts val="2300"/>
              <a:buFont typeface="Calibri"/>
              <a:buChar char="●"/>
            </a:pPr>
            <a:r>
              <a:rPr lang="en-GB" sz="2300" i="1">
                <a:highlight>
                  <a:srgbClr val="B6D7A8"/>
                </a:highlight>
                <a:latin typeface="Calibri"/>
                <a:ea typeface="Calibri"/>
                <a:cs typeface="Calibri"/>
                <a:sym typeface="Calibri"/>
              </a:rPr>
              <a:t>Nicotine</a:t>
            </a:r>
            <a:endParaRPr sz="2300" i="1">
              <a:highlight>
                <a:srgbClr val="B6D7A8"/>
              </a:highlight>
              <a:latin typeface="Calibri"/>
              <a:ea typeface="Calibri"/>
              <a:cs typeface="Calibri"/>
              <a:sym typeface="Calibri"/>
            </a:endParaRPr>
          </a:p>
          <a:p>
            <a:pPr marL="457200" lvl="0" indent="-374650" algn="l" rtl="0">
              <a:spcBef>
                <a:spcPts val="0"/>
              </a:spcBef>
              <a:spcAft>
                <a:spcPts val="0"/>
              </a:spcAft>
              <a:buSzPts val="2300"/>
              <a:buFont typeface="Calibri"/>
              <a:buChar char="●"/>
            </a:pPr>
            <a:r>
              <a:rPr lang="en-GB" sz="2300" i="1">
                <a:latin typeface="Calibri"/>
                <a:ea typeface="Calibri"/>
                <a:cs typeface="Calibri"/>
                <a:sym typeface="Calibri"/>
              </a:rPr>
              <a:t>Juice</a:t>
            </a:r>
            <a:endParaRPr sz="2300" i="1">
              <a:latin typeface="Calibri"/>
              <a:ea typeface="Calibri"/>
              <a:cs typeface="Calibri"/>
              <a:sym typeface="Calibri"/>
            </a:endParaRPr>
          </a:p>
          <a:p>
            <a:pPr marL="457200" lvl="0" indent="-374650" algn="l" rtl="0">
              <a:spcBef>
                <a:spcPts val="0"/>
              </a:spcBef>
              <a:spcAft>
                <a:spcPts val="0"/>
              </a:spcAft>
              <a:buSzPts val="2300"/>
              <a:buFont typeface="Calibri"/>
              <a:buChar char="●"/>
            </a:pPr>
            <a:r>
              <a:rPr lang="en-GB" sz="2300" i="1">
                <a:latin typeface="Calibri"/>
                <a:ea typeface="Calibri"/>
                <a:cs typeface="Calibri"/>
                <a:sym typeface="Calibri"/>
              </a:rPr>
              <a:t>Tobacco </a:t>
            </a:r>
            <a:endParaRPr sz="2300" i="1">
              <a:latin typeface="Calibri"/>
              <a:ea typeface="Calibri"/>
              <a:cs typeface="Calibri"/>
              <a:sym typeface="Calibri"/>
            </a:endParaRPr>
          </a:p>
          <a:p>
            <a:pPr marL="0" lvl="0" indent="0" algn="l" rtl="0">
              <a:spcBef>
                <a:spcPts val="0"/>
              </a:spcBef>
              <a:spcAft>
                <a:spcPts val="0"/>
              </a:spcAft>
              <a:buNone/>
            </a:pPr>
            <a:endParaRPr sz="2300">
              <a:latin typeface="Calibri"/>
              <a:ea typeface="Calibri"/>
              <a:cs typeface="Calibri"/>
              <a:sym typeface="Calibri"/>
            </a:endParaRPr>
          </a:p>
          <a:p>
            <a:pPr marL="457200" lvl="0" indent="-374650" algn="l" rtl="0">
              <a:spcBef>
                <a:spcPts val="0"/>
              </a:spcBef>
              <a:spcAft>
                <a:spcPts val="0"/>
              </a:spcAft>
              <a:buSzPts val="2300"/>
              <a:buFont typeface="Calibri"/>
              <a:buAutoNum type="arabicPeriod"/>
            </a:pPr>
            <a:r>
              <a:rPr lang="en-GB" sz="2300">
                <a:latin typeface="Calibri"/>
                <a:ea typeface="Calibri"/>
                <a:cs typeface="Calibri"/>
                <a:sym typeface="Calibri"/>
              </a:rPr>
              <a:t>True or False: Vaping has a lot of negative side effects.</a:t>
            </a:r>
            <a:endParaRPr sz="2300">
              <a:latin typeface="Calibri"/>
              <a:ea typeface="Calibri"/>
              <a:cs typeface="Calibri"/>
              <a:sym typeface="Calibri"/>
            </a:endParaRPr>
          </a:p>
          <a:p>
            <a:pPr marL="457200" lvl="0" indent="-374650" algn="l" rtl="0">
              <a:spcBef>
                <a:spcPts val="0"/>
              </a:spcBef>
              <a:spcAft>
                <a:spcPts val="0"/>
              </a:spcAft>
              <a:buSzPts val="2300"/>
              <a:buFont typeface="Calibri"/>
              <a:buChar char="●"/>
            </a:pPr>
            <a:r>
              <a:rPr lang="en-GB" sz="2300" i="1">
                <a:highlight>
                  <a:srgbClr val="B6D7A8"/>
                </a:highlight>
                <a:latin typeface="Calibri"/>
                <a:ea typeface="Calibri"/>
                <a:cs typeface="Calibri"/>
                <a:sym typeface="Calibri"/>
              </a:rPr>
              <a:t>True</a:t>
            </a:r>
            <a:endParaRPr sz="2300" i="1">
              <a:highlight>
                <a:srgbClr val="B6D7A8"/>
              </a:highlight>
              <a:latin typeface="Calibri"/>
              <a:ea typeface="Calibri"/>
              <a:cs typeface="Calibri"/>
              <a:sym typeface="Calibri"/>
            </a:endParaRPr>
          </a:p>
          <a:p>
            <a:pPr marL="457200" lvl="0" indent="-374650" algn="l" rtl="0">
              <a:spcBef>
                <a:spcPts val="0"/>
              </a:spcBef>
              <a:spcAft>
                <a:spcPts val="0"/>
              </a:spcAft>
              <a:buSzPts val="2300"/>
              <a:buFont typeface="Calibri"/>
              <a:buChar char="●"/>
            </a:pPr>
            <a:r>
              <a:rPr lang="en-GB" sz="2300" i="1">
                <a:latin typeface="Calibri"/>
                <a:ea typeface="Calibri"/>
                <a:cs typeface="Calibri"/>
                <a:sym typeface="Calibri"/>
              </a:rPr>
              <a:t>False</a:t>
            </a:r>
            <a:endParaRPr sz="2300" i="1">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
                                            <p:txEl>
                                              <p:pRg st="0" end="0"/>
                                            </p:txEl>
                                          </p:spTgt>
                                        </p:tgtEl>
                                        <p:attrNameLst>
                                          <p:attrName>style.visibility</p:attrName>
                                        </p:attrNameLst>
                                      </p:cBhvr>
                                      <p:to>
                                        <p:strVal val="visible"/>
                                      </p:to>
                                    </p:set>
                                    <p:animEffect transition="in" filter="fade">
                                      <p:cBhvr>
                                        <p:cTn id="7" dur="1000"/>
                                        <p:tgtEl>
                                          <p:spTgt spid="1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3">
                                            <p:txEl>
                                              <p:pRg st="1" end="1"/>
                                            </p:txEl>
                                          </p:spTgt>
                                        </p:tgtEl>
                                        <p:attrNameLst>
                                          <p:attrName>style.visibility</p:attrName>
                                        </p:attrNameLst>
                                      </p:cBhvr>
                                      <p:to>
                                        <p:strVal val="visible"/>
                                      </p:to>
                                    </p:set>
                                    <p:animEffect transition="in" filter="fade">
                                      <p:cBhvr>
                                        <p:cTn id="12" dur="1000"/>
                                        <p:tgtEl>
                                          <p:spTgt spid="1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3">
                                            <p:txEl>
                                              <p:pRg st="2" end="2"/>
                                            </p:txEl>
                                          </p:spTgt>
                                        </p:tgtEl>
                                        <p:attrNameLst>
                                          <p:attrName>style.visibility</p:attrName>
                                        </p:attrNameLst>
                                      </p:cBhvr>
                                      <p:to>
                                        <p:strVal val="visible"/>
                                      </p:to>
                                    </p:set>
                                    <p:animEffect transition="in" filter="fade">
                                      <p:cBhvr>
                                        <p:cTn id="17" dur="1000"/>
                                        <p:tgtEl>
                                          <p:spTgt spid="1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3">
                                            <p:txEl>
                                              <p:pRg st="3" end="3"/>
                                            </p:txEl>
                                          </p:spTgt>
                                        </p:tgtEl>
                                        <p:attrNameLst>
                                          <p:attrName>style.visibility</p:attrName>
                                        </p:attrNameLst>
                                      </p:cBhvr>
                                      <p:to>
                                        <p:strVal val="visible"/>
                                      </p:to>
                                    </p:set>
                                    <p:animEffect transition="in" filter="fade">
                                      <p:cBhvr>
                                        <p:cTn id="22" dur="1000"/>
                                        <p:tgtEl>
                                          <p:spTgt spid="1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3">
                                            <p:txEl>
                                              <p:pRg st="4" end="4"/>
                                            </p:txEl>
                                          </p:spTgt>
                                        </p:tgtEl>
                                        <p:attrNameLst>
                                          <p:attrName>style.visibility</p:attrName>
                                        </p:attrNameLst>
                                      </p:cBhvr>
                                      <p:to>
                                        <p:strVal val="visible"/>
                                      </p:to>
                                    </p:set>
                                    <p:animEffect transition="in" filter="fade">
                                      <p:cBhvr>
                                        <p:cTn id="27" dur="1000"/>
                                        <p:tgtEl>
                                          <p:spTgt spid="1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3">
                                            <p:txEl>
                                              <p:pRg st="5" end="5"/>
                                            </p:txEl>
                                          </p:spTgt>
                                        </p:tgtEl>
                                        <p:attrNameLst>
                                          <p:attrName>style.visibility</p:attrName>
                                        </p:attrNameLst>
                                      </p:cBhvr>
                                      <p:to>
                                        <p:strVal val="visible"/>
                                      </p:to>
                                    </p:set>
                                    <p:animEffect transition="in" filter="fade">
                                      <p:cBhvr>
                                        <p:cTn id="32" dur="1000"/>
                                        <p:tgtEl>
                                          <p:spTgt spid="1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3">
                                            <p:txEl>
                                              <p:pRg st="6" end="6"/>
                                            </p:txEl>
                                          </p:spTgt>
                                        </p:tgtEl>
                                        <p:attrNameLst>
                                          <p:attrName>style.visibility</p:attrName>
                                        </p:attrNameLst>
                                      </p:cBhvr>
                                      <p:to>
                                        <p:strVal val="visible"/>
                                      </p:to>
                                    </p:set>
                                    <p:animEffect transition="in" filter="fade">
                                      <p:cBhvr>
                                        <p:cTn id="37" dur="1000"/>
                                        <p:tgtEl>
                                          <p:spTgt spid="14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43">
                                            <p:txEl>
                                              <p:pRg st="7" end="7"/>
                                            </p:txEl>
                                          </p:spTgt>
                                        </p:tgtEl>
                                        <p:attrNameLst>
                                          <p:attrName>style.visibility</p:attrName>
                                        </p:attrNameLst>
                                      </p:cBhvr>
                                      <p:to>
                                        <p:strVal val="visible"/>
                                      </p:to>
                                    </p:set>
                                    <p:animEffect transition="in" filter="fade">
                                      <p:cBhvr>
                                        <p:cTn id="42" dur="1000"/>
                                        <p:tgtEl>
                                          <p:spTgt spid="14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43">
                                            <p:txEl>
                                              <p:pRg st="8" end="8"/>
                                            </p:txEl>
                                          </p:spTgt>
                                        </p:tgtEl>
                                        <p:attrNameLst>
                                          <p:attrName>style.visibility</p:attrName>
                                        </p:attrNameLst>
                                      </p:cBhvr>
                                      <p:to>
                                        <p:strVal val="visible"/>
                                      </p:to>
                                    </p:set>
                                    <p:animEffect transition="in" filter="fade">
                                      <p:cBhvr>
                                        <p:cTn id="47" dur="1000"/>
                                        <p:tgtEl>
                                          <p:spTgt spid="14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43">
                                            <p:txEl>
                                              <p:pRg st="9" end="9"/>
                                            </p:txEl>
                                          </p:spTgt>
                                        </p:tgtEl>
                                        <p:attrNameLst>
                                          <p:attrName>style.visibility</p:attrName>
                                        </p:attrNameLst>
                                      </p:cBhvr>
                                      <p:to>
                                        <p:strVal val="visible"/>
                                      </p:to>
                                    </p:set>
                                    <p:animEffect transition="in" filter="fade">
                                      <p:cBhvr>
                                        <p:cTn id="52" dur="1000"/>
                                        <p:tgtEl>
                                          <p:spTgt spid="14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43">
                                            <p:txEl>
                                              <p:pRg st="10" end="10"/>
                                            </p:txEl>
                                          </p:spTgt>
                                        </p:tgtEl>
                                        <p:attrNameLst>
                                          <p:attrName>style.visibility</p:attrName>
                                        </p:attrNameLst>
                                      </p:cBhvr>
                                      <p:to>
                                        <p:strVal val="visible"/>
                                      </p:to>
                                    </p:set>
                                    <p:animEffect transition="in" filter="fade">
                                      <p:cBhvr>
                                        <p:cTn id="57" dur="1000"/>
                                        <p:tgtEl>
                                          <p:spTgt spid="14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43">
                                            <p:txEl>
                                              <p:pRg st="11" end="11"/>
                                            </p:txEl>
                                          </p:spTgt>
                                        </p:tgtEl>
                                        <p:attrNameLst>
                                          <p:attrName>style.visibility</p:attrName>
                                        </p:attrNameLst>
                                      </p:cBhvr>
                                      <p:to>
                                        <p:strVal val="visible"/>
                                      </p:to>
                                    </p:set>
                                    <p:animEffect transition="in" filter="fade">
                                      <p:cBhvr>
                                        <p:cTn id="62" dur="1000"/>
                                        <p:tgtEl>
                                          <p:spTgt spid="14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43">
                                            <p:txEl>
                                              <p:pRg st="12" end="12"/>
                                            </p:txEl>
                                          </p:spTgt>
                                        </p:tgtEl>
                                        <p:attrNameLst>
                                          <p:attrName>style.visibility</p:attrName>
                                        </p:attrNameLst>
                                      </p:cBhvr>
                                      <p:to>
                                        <p:strVal val="visible"/>
                                      </p:to>
                                    </p:set>
                                    <p:animEffect transition="in" filter="fade">
                                      <p:cBhvr>
                                        <p:cTn id="67" dur="1000"/>
                                        <p:tgtEl>
                                          <p:spTgt spid="14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0"/>
          <p:cNvSpPr txBox="1">
            <a:spLocks noGrp="1"/>
          </p:cNvSpPr>
          <p:nvPr>
            <p:ph type="title"/>
          </p:nvPr>
        </p:nvSpPr>
        <p:spPr>
          <a:xfrm>
            <a:off x="457200" y="420938"/>
            <a:ext cx="8229600" cy="1143000"/>
          </a:xfrm>
          <a:prstGeom prst="rect">
            <a:avLst/>
          </a:prstGeom>
          <a:solidFill>
            <a:srgbClr val="B4A7D6"/>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omic Sans MS"/>
              <a:buNone/>
            </a:pPr>
            <a:r>
              <a:rPr lang="en-GB" sz="3959" b="1"/>
              <a:t>The Dangers of Vaping</a:t>
            </a:r>
            <a:endParaRPr sz="3959" b="1"/>
          </a:p>
        </p:txBody>
      </p:sp>
      <p:sp>
        <p:nvSpPr>
          <p:cNvPr id="150" name="Google Shape;150;p20"/>
          <p:cNvSpPr txBox="1"/>
          <p:nvPr/>
        </p:nvSpPr>
        <p:spPr>
          <a:xfrm>
            <a:off x="5575738" y="4742275"/>
            <a:ext cx="3291900" cy="1754700"/>
          </a:xfrm>
          <a:prstGeom prst="rect">
            <a:avLst/>
          </a:prstGeom>
          <a:solidFill>
            <a:srgbClr val="FFD966"/>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1700" b="1">
                <a:latin typeface="Calibri"/>
                <a:ea typeface="Calibri"/>
                <a:cs typeface="Calibri"/>
                <a:sym typeface="Calibri"/>
              </a:rPr>
              <a:t>Expectations</a:t>
            </a:r>
            <a:endParaRPr sz="1700" b="1">
              <a:latin typeface="Calibri"/>
              <a:ea typeface="Calibri"/>
              <a:cs typeface="Calibri"/>
              <a:sym typeface="Calibri"/>
            </a:endParaRPr>
          </a:p>
          <a:p>
            <a:pPr marL="457200" lvl="0" indent="-336550" algn="l" rtl="0">
              <a:spcBef>
                <a:spcPts val="0"/>
              </a:spcBef>
              <a:spcAft>
                <a:spcPts val="0"/>
              </a:spcAft>
              <a:buSzPts val="1700"/>
              <a:buFont typeface="Calibri"/>
              <a:buChar char="●"/>
            </a:pPr>
            <a:r>
              <a:rPr lang="en-GB" sz="1700">
                <a:latin typeface="Calibri"/>
                <a:ea typeface="Calibri"/>
                <a:cs typeface="Calibri"/>
                <a:sym typeface="Calibri"/>
              </a:rPr>
              <a:t>Listening quietly to the video - 8 minutes.</a:t>
            </a:r>
            <a:endParaRPr sz="1700">
              <a:latin typeface="Calibri"/>
              <a:ea typeface="Calibri"/>
              <a:cs typeface="Calibri"/>
              <a:sym typeface="Calibri"/>
            </a:endParaRPr>
          </a:p>
          <a:p>
            <a:pPr marL="457200" lvl="0" indent="-336550" algn="l" rtl="0">
              <a:spcBef>
                <a:spcPts val="0"/>
              </a:spcBef>
              <a:spcAft>
                <a:spcPts val="0"/>
              </a:spcAft>
              <a:buSzPts val="1700"/>
              <a:buFont typeface="Calibri"/>
              <a:buChar char="●"/>
            </a:pPr>
            <a:r>
              <a:rPr lang="en-GB" sz="1700">
                <a:latin typeface="Calibri"/>
                <a:ea typeface="Calibri"/>
                <a:cs typeface="Calibri"/>
                <a:sym typeface="Calibri"/>
              </a:rPr>
              <a:t>Eyes this way</a:t>
            </a:r>
            <a:endParaRPr sz="1700">
              <a:latin typeface="Calibri"/>
              <a:ea typeface="Calibri"/>
              <a:cs typeface="Calibri"/>
              <a:sym typeface="Calibri"/>
            </a:endParaRPr>
          </a:p>
          <a:p>
            <a:pPr marL="457200" lvl="0" indent="-336550" algn="l" rtl="0">
              <a:spcBef>
                <a:spcPts val="0"/>
              </a:spcBef>
              <a:spcAft>
                <a:spcPts val="0"/>
              </a:spcAft>
              <a:buSzPts val="1700"/>
              <a:buFont typeface="Calibri"/>
              <a:buChar char="●"/>
            </a:pPr>
            <a:r>
              <a:rPr lang="en-GB" sz="1700">
                <a:latin typeface="Calibri"/>
                <a:ea typeface="Calibri"/>
                <a:cs typeface="Calibri"/>
                <a:sym typeface="Calibri"/>
              </a:rPr>
              <a:t>Nothing in hands</a:t>
            </a:r>
            <a:endParaRPr sz="1700">
              <a:latin typeface="Calibri"/>
              <a:ea typeface="Calibri"/>
              <a:cs typeface="Calibri"/>
              <a:sym typeface="Calibri"/>
            </a:endParaRPr>
          </a:p>
          <a:p>
            <a:pPr marL="457200" lvl="0" indent="-336550" algn="l" rtl="0">
              <a:spcBef>
                <a:spcPts val="0"/>
              </a:spcBef>
              <a:spcAft>
                <a:spcPts val="0"/>
              </a:spcAft>
              <a:buSzPts val="1700"/>
              <a:buFont typeface="Calibri"/>
              <a:buChar char="●"/>
            </a:pPr>
            <a:r>
              <a:rPr lang="en-GB" sz="1700">
                <a:latin typeface="Calibri"/>
                <a:ea typeface="Calibri"/>
                <a:cs typeface="Calibri"/>
                <a:sym typeface="Calibri"/>
              </a:rPr>
              <a:t>Hands up for questions</a:t>
            </a:r>
            <a:endParaRPr sz="1700">
              <a:latin typeface="Calibri"/>
              <a:ea typeface="Calibri"/>
              <a:cs typeface="Calibri"/>
              <a:sym typeface="Calibri"/>
            </a:endParaRPr>
          </a:p>
        </p:txBody>
      </p:sp>
      <p:sp>
        <p:nvSpPr>
          <p:cNvPr id="151" name="Google Shape;151;p20"/>
          <p:cNvSpPr txBox="1"/>
          <p:nvPr/>
        </p:nvSpPr>
        <p:spPr>
          <a:xfrm>
            <a:off x="406000" y="5627100"/>
            <a:ext cx="2786100" cy="1046700"/>
          </a:xfrm>
          <a:prstGeom prst="rect">
            <a:avLst/>
          </a:prstGeom>
          <a:solidFill>
            <a:srgbClr val="B6D7A8"/>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i="1">
                <a:latin typeface="Calibri"/>
                <a:ea typeface="Calibri"/>
                <a:cs typeface="Calibri"/>
                <a:sym typeface="Calibri"/>
              </a:rPr>
              <a:t>Key Terms:</a:t>
            </a:r>
            <a:endParaRPr i="1">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GB">
                <a:latin typeface="Calibri"/>
                <a:ea typeface="Calibri"/>
                <a:cs typeface="Calibri"/>
                <a:sym typeface="Calibri"/>
              </a:rPr>
              <a:t>Paraphernalia: Traps. </a:t>
            </a: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pic>
        <p:nvPicPr>
          <p:cNvPr id="152" name="Google Shape;152;p20"/>
          <p:cNvPicPr preferRelativeResize="0"/>
          <p:nvPr/>
        </p:nvPicPr>
        <p:blipFill>
          <a:blip r:embed="rId3">
            <a:alphaModFix/>
          </a:blip>
          <a:stretch>
            <a:fillRect/>
          </a:stretch>
        </p:blipFill>
        <p:spPr>
          <a:xfrm>
            <a:off x="5511812" y="1917325"/>
            <a:ext cx="3419775" cy="2218550"/>
          </a:xfrm>
          <a:prstGeom prst="rect">
            <a:avLst/>
          </a:prstGeom>
          <a:noFill/>
          <a:ln>
            <a:noFill/>
          </a:ln>
        </p:spPr>
      </p:pic>
      <p:pic>
        <p:nvPicPr>
          <p:cNvPr id="153" name="Google Shape;153;p20" descr="We still don’t fully understand the health hazards of vaping, especially among young people. But early reports link vaping to lung disease and other respiratory conditions. Additionally, children are even more susceptible to this type of long-term lung damage because their lungs are still developing. Dr. Robin Deterding, MD, Chief of Pediatric Pulmonary Medicine at Children’s Hospital Colorado’s Breathing Institute, provides an overview of vaping and gives insight into the types of health problems that vaping can cause. Colorado has one of the highest rates in the country for teen vaping, and Dr. Deterding offers her expert perspective on the importance of keeping kids from vaping." title="The Health Hazards of Teen Vaping">
            <a:hlinkClick r:id="rId4"/>
          </p:cNvPr>
          <p:cNvPicPr preferRelativeResize="0"/>
          <p:nvPr/>
        </p:nvPicPr>
        <p:blipFill>
          <a:blip r:embed="rId5">
            <a:alphaModFix/>
          </a:blip>
          <a:stretch>
            <a:fillRect/>
          </a:stretch>
        </p:blipFill>
        <p:spPr>
          <a:xfrm>
            <a:off x="457200" y="1917313"/>
            <a:ext cx="4772734" cy="35795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
                                        </p:tgtEl>
                                        <p:attrNameLst>
                                          <p:attrName>style.visibility</p:attrName>
                                        </p:attrNameLst>
                                      </p:cBhvr>
                                      <p:to>
                                        <p:strVal val="visible"/>
                                      </p:to>
                                    </p:set>
                                    <p:animEffect transition="in" filter="fade">
                                      <p:cBhvr>
                                        <p:cTn id="7" dur="10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1"/>
          <p:cNvSpPr txBox="1">
            <a:spLocks noGrp="1"/>
          </p:cNvSpPr>
          <p:nvPr>
            <p:ph type="title"/>
          </p:nvPr>
        </p:nvSpPr>
        <p:spPr>
          <a:xfrm>
            <a:off x="457200" y="420938"/>
            <a:ext cx="8229600" cy="1143000"/>
          </a:xfrm>
          <a:prstGeom prst="rect">
            <a:avLst/>
          </a:prstGeom>
          <a:solidFill>
            <a:srgbClr val="B4A7D6"/>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omic Sans MS"/>
              <a:buNone/>
            </a:pPr>
            <a:r>
              <a:rPr lang="en-GB" sz="3959" b="1"/>
              <a:t>The Dangers of Vaping</a:t>
            </a:r>
            <a:endParaRPr sz="3959" b="1"/>
          </a:p>
        </p:txBody>
      </p:sp>
      <p:sp>
        <p:nvSpPr>
          <p:cNvPr id="160" name="Google Shape;160;p21"/>
          <p:cNvSpPr txBox="1"/>
          <p:nvPr/>
        </p:nvSpPr>
        <p:spPr>
          <a:xfrm>
            <a:off x="5852088" y="4926825"/>
            <a:ext cx="3291900" cy="1493100"/>
          </a:xfrm>
          <a:prstGeom prst="rect">
            <a:avLst/>
          </a:prstGeom>
          <a:solidFill>
            <a:srgbClr val="FFD966"/>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1700" b="1">
                <a:latin typeface="Calibri"/>
                <a:ea typeface="Calibri"/>
                <a:cs typeface="Calibri"/>
                <a:sym typeface="Calibri"/>
              </a:rPr>
              <a:t>Expectations</a:t>
            </a:r>
            <a:endParaRPr sz="1700" b="1">
              <a:latin typeface="Calibri"/>
              <a:ea typeface="Calibri"/>
              <a:cs typeface="Calibri"/>
              <a:sym typeface="Calibri"/>
            </a:endParaRPr>
          </a:p>
          <a:p>
            <a:pPr marL="457200" lvl="0" indent="-336550" algn="l" rtl="0">
              <a:spcBef>
                <a:spcPts val="0"/>
              </a:spcBef>
              <a:spcAft>
                <a:spcPts val="0"/>
              </a:spcAft>
              <a:buSzPts val="1700"/>
              <a:buFont typeface="Calibri"/>
              <a:buChar char="●"/>
            </a:pPr>
            <a:r>
              <a:rPr lang="en-GB" sz="1700">
                <a:latin typeface="Calibri"/>
                <a:ea typeface="Calibri"/>
                <a:cs typeface="Calibri"/>
                <a:sym typeface="Calibri"/>
              </a:rPr>
              <a:t>Listening quietly </a:t>
            </a:r>
            <a:endParaRPr sz="1700">
              <a:latin typeface="Calibri"/>
              <a:ea typeface="Calibri"/>
              <a:cs typeface="Calibri"/>
              <a:sym typeface="Calibri"/>
            </a:endParaRPr>
          </a:p>
          <a:p>
            <a:pPr marL="457200" lvl="0" indent="-336550" algn="l" rtl="0">
              <a:spcBef>
                <a:spcPts val="0"/>
              </a:spcBef>
              <a:spcAft>
                <a:spcPts val="0"/>
              </a:spcAft>
              <a:buSzPts val="1700"/>
              <a:buFont typeface="Calibri"/>
              <a:buChar char="●"/>
            </a:pPr>
            <a:r>
              <a:rPr lang="en-GB" sz="1700">
                <a:latin typeface="Calibri"/>
                <a:ea typeface="Calibri"/>
                <a:cs typeface="Calibri"/>
                <a:sym typeface="Calibri"/>
              </a:rPr>
              <a:t>Eyes this way</a:t>
            </a:r>
            <a:endParaRPr sz="1700">
              <a:latin typeface="Calibri"/>
              <a:ea typeface="Calibri"/>
              <a:cs typeface="Calibri"/>
              <a:sym typeface="Calibri"/>
            </a:endParaRPr>
          </a:p>
          <a:p>
            <a:pPr marL="457200" lvl="0" indent="-336550" algn="l" rtl="0">
              <a:spcBef>
                <a:spcPts val="0"/>
              </a:spcBef>
              <a:spcAft>
                <a:spcPts val="0"/>
              </a:spcAft>
              <a:buSzPts val="1700"/>
              <a:buFont typeface="Calibri"/>
              <a:buChar char="●"/>
            </a:pPr>
            <a:r>
              <a:rPr lang="en-GB" sz="1700">
                <a:latin typeface="Calibri"/>
                <a:ea typeface="Calibri"/>
                <a:cs typeface="Calibri"/>
                <a:sym typeface="Calibri"/>
              </a:rPr>
              <a:t>Nothing in hands</a:t>
            </a:r>
            <a:endParaRPr sz="1700">
              <a:latin typeface="Calibri"/>
              <a:ea typeface="Calibri"/>
              <a:cs typeface="Calibri"/>
              <a:sym typeface="Calibri"/>
            </a:endParaRPr>
          </a:p>
          <a:p>
            <a:pPr marL="457200" lvl="0" indent="-336550" algn="l" rtl="0">
              <a:spcBef>
                <a:spcPts val="0"/>
              </a:spcBef>
              <a:spcAft>
                <a:spcPts val="0"/>
              </a:spcAft>
              <a:buSzPts val="1700"/>
              <a:buFont typeface="Calibri"/>
              <a:buChar char="●"/>
            </a:pPr>
            <a:r>
              <a:rPr lang="en-GB" sz="1700">
                <a:latin typeface="Calibri"/>
                <a:ea typeface="Calibri"/>
                <a:cs typeface="Calibri"/>
                <a:sym typeface="Calibri"/>
              </a:rPr>
              <a:t>Hands up for questions</a:t>
            </a:r>
            <a:endParaRPr sz="1700">
              <a:latin typeface="Calibri"/>
              <a:ea typeface="Calibri"/>
              <a:cs typeface="Calibri"/>
              <a:sym typeface="Calibri"/>
            </a:endParaRPr>
          </a:p>
        </p:txBody>
      </p:sp>
      <p:sp>
        <p:nvSpPr>
          <p:cNvPr id="161" name="Google Shape;161;p21"/>
          <p:cNvSpPr txBox="1"/>
          <p:nvPr/>
        </p:nvSpPr>
        <p:spPr>
          <a:xfrm>
            <a:off x="334950" y="1658525"/>
            <a:ext cx="5288400" cy="5017200"/>
          </a:xfrm>
          <a:prstGeom prst="rect">
            <a:avLst/>
          </a:prstGeom>
          <a:noFill/>
          <a:ln>
            <a:noFill/>
          </a:ln>
        </p:spPr>
        <p:txBody>
          <a:bodyPr spcFirstLastPara="1" wrap="square" lIns="91425" tIns="91425" rIns="91425" bIns="91425" anchor="t" anchorCtr="0">
            <a:spAutoFit/>
          </a:bodyPr>
          <a:lstStyle/>
          <a:p>
            <a:pPr marL="457200" lvl="0" indent="-374650" algn="l" rtl="0">
              <a:lnSpc>
                <a:spcPct val="115000"/>
              </a:lnSpc>
              <a:spcBef>
                <a:spcPts val="1000"/>
              </a:spcBef>
              <a:spcAft>
                <a:spcPts val="0"/>
              </a:spcAft>
              <a:buClr>
                <a:schemeClr val="dk1"/>
              </a:buClr>
              <a:buSzPts val="2300"/>
              <a:buFont typeface="Calibri"/>
              <a:buAutoNum type="arabicPeriod"/>
            </a:pPr>
            <a:r>
              <a:rPr lang="en-GB" sz="2300">
                <a:solidFill>
                  <a:schemeClr val="dk1"/>
                </a:solidFill>
                <a:latin typeface="Calibri"/>
                <a:ea typeface="Calibri"/>
                <a:cs typeface="Calibri"/>
                <a:sym typeface="Calibri"/>
              </a:rPr>
              <a:t>Nicotine itself is harmful</a:t>
            </a:r>
            <a:endParaRPr sz="2300">
              <a:solidFill>
                <a:schemeClr val="dk1"/>
              </a:solidFill>
              <a:latin typeface="Calibri"/>
              <a:ea typeface="Calibri"/>
              <a:cs typeface="Calibri"/>
              <a:sym typeface="Calibri"/>
            </a:endParaRPr>
          </a:p>
          <a:p>
            <a:pPr marL="457200" lvl="0" indent="-374650" algn="l" rtl="0">
              <a:lnSpc>
                <a:spcPct val="115000"/>
              </a:lnSpc>
              <a:spcBef>
                <a:spcPts val="0"/>
              </a:spcBef>
              <a:spcAft>
                <a:spcPts val="0"/>
              </a:spcAft>
              <a:buClr>
                <a:schemeClr val="dk1"/>
              </a:buClr>
              <a:buSzPts val="2300"/>
              <a:buFont typeface="Calibri"/>
              <a:buAutoNum type="arabicPeriod"/>
            </a:pPr>
            <a:r>
              <a:rPr lang="en-GB" sz="2300">
                <a:solidFill>
                  <a:schemeClr val="dk1"/>
                </a:solidFill>
                <a:latin typeface="Calibri"/>
                <a:ea typeface="Calibri"/>
                <a:cs typeface="Calibri"/>
                <a:sym typeface="Calibri"/>
              </a:rPr>
              <a:t>The chemicals in the aerosol are harmful</a:t>
            </a:r>
            <a:endParaRPr sz="2300">
              <a:solidFill>
                <a:schemeClr val="dk1"/>
              </a:solidFill>
              <a:latin typeface="Calibri"/>
              <a:ea typeface="Calibri"/>
              <a:cs typeface="Calibri"/>
              <a:sym typeface="Calibri"/>
            </a:endParaRPr>
          </a:p>
          <a:p>
            <a:pPr marL="457200" lvl="0" indent="-374650" algn="l" rtl="0">
              <a:lnSpc>
                <a:spcPct val="115000"/>
              </a:lnSpc>
              <a:spcBef>
                <a:spcPts val="0"/>
              </a:spcBef>
              <a:spcAft>
                <a:spcPts val="0"/>
              </a:spcAft>
              <a:buClr>
                <a:schemeClr val="dk1"/>
              </a:buClr>
              <a:buSzPts val="2300"/>
              <a:buFont typeface="Calibri"/>
              <a:buAutoNum type="arabicPeriod"/>
            </a:pPr>
            <a:r>
              <a:rPr lang="en-GB" sz="2300">
                <a:solidFill>
                  <a:schemeClr val="dk1"/>
                </a:solidFill>
                <a:latin typeface="Calibri"/>
                <a:ea typeface="Calibri"/>
                <a:cs typeface="Calibri"/>
                <a:sym typeface="Calibri"/>
              </a:rPr>
              <a:t>Risk of progressing to cigarette smoking</a:t>
            </a:r>
            <a:endParaRPr sz="2300">
              <a:solidFill>
                <a:schemeClr val="dk1"/>
              </a:solidFill>
              <a:latin typeface="Calibri"/>
              <a:ea typeface="Calibri"/>
              <a:cs typeface="Calibri"/>
              <a:sym typeface="Calibri"/>
            </a:endParaRPr>
          </a:p>
          <a:p>
            <a:pPr marL="457200" lvl="0" indent="-374650" algn="l" rtl="0">
              <a:lnSpc>
                <a:spcPct val="115000"/>
              </a:lnSpc>
              <a:spcBef>
                <a:spcPts val="0"/>
              </a:spcBef>
              <a:spcAft>
                <a:spcPts val="0"/>
              </a:spcAft>
              <a:buClr>
                <a:schemeClr val="dk1"/>
              </a:buClr>
              <a:buSzPts val="2300"/>
              <a:buFont typeface="Calibri"/>
              <a:buAutoNum type="arabicPeriod"/>
            </a:pPr>
            <a:r>
              <a:rPr lang="en-GB" sz="2300">
                <a:solidFill>
                  <a:schemeClr val="dk1"/>
                </a:solidFill>
                <a:latin typeface="Calibri"/>
                <a:ea typeface="Calibri"/>
                <a:cs typeface="Calibri"/>
                <a:sym typeface="Calibri"/>
              </a:rPr>
              <a:t>Dual use – both vaping and smoking – is common</a:t>
            </a:r>
            <a:endParaRPr sz="2300">
              <a:solidFill>
                <a:schemeClr val="dk1"/>
              </a:solidFill>
              <a:latin typeface="Calibri"/>
              <a:ea typeface="Calibri"/>
              <a:cs typeface="Calibri"/>
              <a:sym typeface="Calibri"/>
            </a:endParaRPr>
          </a:p>
          <a:p>
            <a:pPr marL="457200" lvl="0" indent="-374650" algn="l" rtl="0">
              <a:lnSpc>
                <a:spcPct val="115000"/>
              </a:lnSpc>
              <a:spcBef>
                <a:spcPts val="0"/>
              </a:spcBef>
              <a:spcAft>
                <a:spcPts val="0"/>
              </a:spcAft>
              <a:buClr>
                <a:schemeClr val="dk1"/>
              </a:buClr>
              <a:buSzPts val="2300"/>
              <a:buFont typeface="Calibri"/>
              <a:buAutoNum type="arabicPeriod"/>
            </a:pPr>
            <a:r>
              <a:rPr lang="en-GB" sz="2300">
                <a:solidFill>
                  <a:schemeClr val="dk1"/>
                </a:solidFill>
                <a:latin typeface="Calibri"/>
                <a:ea typeface="Calibri"/>
                <a:cs typeface="Calibri"/>
                <a:sym typeface="Calibri"/>
              </a:rPr>
              <a:t>Risk of addiction</a:t>
            </a:r>
            <a:endParaRPr sz="2300">
              <a:solidFill>
                <a:schemeClr val="dk1"/>
              </a:solidFill>
              <a:latin typeface="Calibri"/>
              <a:ea typeface="Calibri"/>
              <a:cs typeface="Calibri"/>
              <a:sym typeface="Calibri"/>
            </a:endParaRPr>
          </a:p>
          <a:p>
            <a:pPr marL="457200" lvl="0" indent="-374650" algn="l" rtl="0">
              <a:lnSpc>
                <a:spcPct val="115000"/>
              </a:lnSpc>
              <a:spcBef>
                <a:spcPts val="0"/>
              </a:spcBef>
              <a:spcAft>
                <a:spcPts val="0"/>
              </a:spcAft>
              <a:buClr>
                <a:schemeClr val="dk1"/>
              </a:buClr>
              <a:buSzPts val="2300"/>
              <a:buFont typeface="Calibri"/>
              <a:buAutoNum type="arabicPeriod"/>
            </a:pPr>
            <a:r>
              <a:rPr lang="en-GB" sz="2300">
                <a:solidFill>
                  <a:schemeClr val="dk1"/>
                </a:solidFill>
                <a:latin typeface="Calibri"/>
                <a:ea typeface="Calibri"/>
                <a:cs typeface="Calibri"/>
                <a:sym typeface="Calibri"/>
              </a:rPr>
              <a:t>Link to other substance use and addiction</a:t>
            </a:r>
            <a:endParaRPr sz="2300">
              <a:solidFill>
                <a:schemeClr val="dk1"/>
              </a:solidFill>
              <a:latin typeface="Calibri"/>
              <a:ea typeface="Calibri"/>
              <a:cs typeface="Calibri"/>
              <a:sym typeface="Calibri"/>
            </a:endParaRPr>
          </a:p>
          <a:p>
            <a:pPr marL="457200" lvl="0" indent="-374650" algn="l" rtl="0">
              <a:lnSpc>
                <a:spcPct val="115000"/>
              </a:lnSpc>
              <a:spcBef>
                <a:spcPts val="0"/>
              </a:spcBef>
              <a:spcAft>
                <a:spcPts val="0"/>
              </a:spcAft>
              <a:buClr>
                <a:schemeClr val="dk1"/>
              </a:buClr>
              <a:buSzPts val="2300"/>
              <a:buFont typeface="Calibri"/>
              <a:buAutoNum type="arabicPeriod"/>
            </a:pPr>
            <a:r>
              <a:rPr lang="en-GB" sz="2300">
                <a:solidFill>
                  <a:schemeClr val="dk1"/>
                </a:solidFill>
                <a:latin typeface="Calibri"/>
                <a:ea typeface="Calibri"/>
                <a:cs typeface="Calibri"/>
                <a:sym typeface="Calibri"/>
              </a:rPr>
              <a:t>Link to mental health disorders</a:t>
            </a:r>
            <a:endParaRPr sz="2300">
              <a:solidFill>
                <a:schemeClr val="dk1"/>
              </a:solidFill>
              <a:latin typeface="Calibri"/>
              <a:ea typeface="Calibri"/>
              <a:cs typeface="Calibri"/>
              <a:sym typeface="Calibri"/>
            </a:endParaRPr>
          </a:p>
          <a:p>
            <a:pPr marL="457200" lvl="0" indent="-374650" algn="l" rtl="0">
              <a:lnSpc>
                <a:spcPct val="90000"/>
              </a:lnSpc>
              <a:spcBef>
                <a:spcPts val="0"/>
              </a:spcBef>
              <a:spcAft>
                <a:spcPts val="0"/>
              </a:spcAft>
              <a:buClr>
                <a:schemeClr val="dk1"/>
              </a:buClr>
              <a:buSzPts val="2300"/>
              <a:buFont typeface="Calibri"/>
              <a:buAutoNum type="arabicPeriod"/>
            </a:pPr>
            <a:r>
              <a:rPr lang="en-GB" sz="2300">
                <a:solidFill>
                  <a:schemeClr val="dk1"/>
                </a:solidFill>
                <a:latin typeface="Calibri"/>
                <a:ea typeface="Calibri"/>
                <a:cs typeface="Calibri"/>
                <a:sym typeface="Calibri"/>
              </a:rPr>
              <a:t>Recent spate of illnesses and deaths</a:t>
            </a:r>
            <a:endParaRPr sz="2300">
              <a:solidFill>
                <a:schemeClr val="dk1"/>
              </a:solidFill>
              <a:latin typeface="Calibri"/>
              <a:ea typeface="Calibri"/>
              <a:cs typeface="Calibri"/>
              <a:sym typeface="Calibri"/>
            </a:endParaRPr>
          </a:p>
        </p:txBody>
      </p:sp>
      <p:pic>
        <p:nvPicPr>
          <p:cNvPr id="162" name="Google Shape;162;p21"/>
          <p:cNvPicPr preferRelativeResize="0"/>
          <p:nvPr/>
        </p:nvPicPr>
        <p:blipFill>
          <a:blip r:embed="rId3">
            <a:alphaModFix/>
          </a:blip>
          <a:stretch>
            <a:fillRect/>
          </a:stretch>
        </p:blipFill>
        <p:spPr>
          <a:xfrm>
            <a:off x="5852100" y="1707554"/>
            <a:ext cx="2751226" cy="3075663"/>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1">
                                            <p:txEl>
                                              <p:pRg st="0" end="0"/>
                                            </p:txEl>
                                          </p:spTgt>
                                        </p:tgtEl>
                                        <p:attrNameLst>
                                          <p:attrName>style.visibility</p:attrName>
                                        </p:attrNameLst>
                                      </p:cBhvr>
                                      <p:to>
                                        <p:strVal val="visible"/>
                                      </p:to>
                                    </p:set>
                                    <p:animEffect transition="in" filter="fade">
                                      <p:cBhvr>
                                        <p:cTn id="7" dur="1000"/>
                                        <p:tgtEl>
                                          <p:spTgt spid="1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1">
                                            <p:txEl>
                                              <p:pRg st="1" end="1"/>
                                            </p:txEl>
                                          </p:spTgt>
                                        </p:tgtEl>
                                        <p:attrNameLst>
                                          <p:attrName>style.visibility</p:attrName>
                                        </p:attrNameLst>
                                      </p:cBhvr>
                                      <p:to>
                                        <p:strVal val="visible"/>
                                      </p:to>
                                    </p:set>
                                    <p:animEffect transition="in" filter="fade">
                                      <p:cBhvr>
                                        <p:cTn id="12" dur="1000"/>
                                        <p:tgtEl>
                                          <p:spTgt spid="16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1">
                                            <p:txEl>
                                              <p:pRg st="2" end="2"/>
                                            </p:txEl>
                                          </p:spTgt>
                                        </p:tgtEl>
                                        <p:attrNameLst>
                                          <p:attrName>style.visibility</p:attrName>
                                        </p:attrNameLst>
                                      </p:cBhvr>
                                      <p:to>
                                        <p:strVal val="visible"/>
                                      </p:to>
                                    </p:set>
                                    <p:animEffect transition="in" filter="fade">
                                      <p:cBhvr>
                                        <p:cTn id="17" dur="1000"/>
                                        <p:tgtEl>
                                          <p:spTgt spid="16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1">
                                            <p:txEl>
                                              <p:pRg st="3" end="3"/>
                                            </p:txEl>
                                          </p:spTgt>
                                        </p:tgtEl>
                                        <p:attrNameLst>
                                          <p:attrName>style.visibility</p:attrName>
                                        </p:attrNameLst>
                                      </p:cBhvr>
                                      <p:to>
                                        <p:strVal val="visible"/>
                                      </p:to>
                                    </p:set>
                                    <p:animEffect transition="in" filter="fade">
                                      <p:cBhvr>
                                        <p:cTn id="22" dur="1000"/>
                                        <p:tgtEl>
                                          <p:spTgt spid="16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1">
                                            <p:txEl>
                                              <p:pRg st="4" end="4"/>
                                            </p:txEl>
                                          </p:spTgt>
                                        </p:tgtEl>
                                        <p:attrNameLst>
                                          <p:attrName>style.visibility</p:attrName>
                                        </p:attrNameLst>
                                      </p:cBhvr>
                                      <p:to>
                                        <p:strVal val="visible"/>
                                      </p:to>
                                    </p:set>
                                    <p:animEffect transition="in" filter="fade">
                                      <p:cBhvr>
                                        <p:cTn id="27" dur="1000"/>
                                        <p:tgtEl>
                                          <p:spTgt spid="16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1">
                                            <p:txEl>
                                              <p:pRg st="5" end="5"/>
                                            </p:txEl>
                                          </p:spTgt>
                                        </p:tgtEl>
                                        <p:attrNameLst>
                                          <p:attrName>style.visibility</p:attrName>
                                        </p:attrNameLst>
                                      </p:cBhvr>
                                      <p:to>
                                        <p:strVal val="visible"/>
                                      </p:to>
                                    </p:set>
                                    <p:animEffect transition="in" filter="fade">
                                      <p:cBhvr>
                                        <p:cTn id="32" dur="1000"/>
                                        <p:tgtEl>
                                          <p:spTgt spid="16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1">
                                            <p:txEl>
                                              <p:pRg st="6" end="6"/>
                                            </p:txEl>
                                          </p:spTgt>
                                        </p:tgtEl>
                                        <p:attrNameLst>
                                          <p:attrName>style.visibility</p:attrName>
                                        </p:attrNameLst>
                                      </p:cBhvr>
                                      <p:to>
                                        <p:strVal val="visible"/>
                                      </p:to>
                                    </p:set>
                                    <p:animEffect transition="in" filter="fade">
                                      <p:cBhvr>
                                        <p:cTn id="37" dur="1000"/>
                                        <p:tgtEl>
                                          <p:spTgt spid="16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61">
                                            <p:txEl>
                                              <p:pRg st="7" end="7"/>
                                            </p:txEl>
                                          </p:spTgt>
                                        </p:tgtEl>
                                        <p:attrNameLst>
                                          <p:attrName>style.visibility</p:attrName>
                                        </p:attrNameLst>
                                      </p:cBhvr>
                                      <p:to>
                                        <p:strVal val="visible"/>
                                      </p:to>
                                    </p:set>
                                    <p:animEffect transition="in" filter="fade">
                                      <p:cBhvr>
                                        <p:cTn id="42" dur="1000"/>
                                        <p:tgtEl>
                                          <p:spTgt spid="16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1094</Words>
  <Application>Microsoft Office PowerPoint</Application>
  <PresentationFormat>On-screen Show (4:3)</PresentationFormat>
  <Paragraphs>237</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Comic Sans MS</vt:lpstr>
      <vt:lpstr>Office Theme</vt:lpstr>
      <vt:lpstr>Title: Vaping</vt:lpstr>
      <vt:lpstr>What is Vaping?</vt:lpstr>
      <vt:lpstr>What is Vaping?</vt:lpstr>
      <vt:lpstr>What is the Difference Between Cigarettes and Vaping?</vt:lpstr>
      <vt:lpstr>MISCONCEPTION</vt:lpstr>
      <vt:lpstr>Checkpoint Quiz</vt:lpstr>
      <vt:lpstr>Answers</vt:lpstr>
      <vt:lpstr>The Dangers of Vaping</vt:lpstr>
      <vt:lpstr>The Dangers of Vaping</vt:lpstr>
      <vt:lpstr>PowerPoint Presentation</vt:lpstr>
      <vt:lpstr>Checkpoint on Dangers of Vaping</vt:lpstr>
      <vt:lpstr>Article Task</vt:lpstr>
      <vt:lpstr>Checkpoint on the Article </vt:lpstr>
      <vt:lpstr>Checkpoint on the Article Answers</vt:lpstr>
      <vt:lpstr>Checkpoint on the Article Answers</vt:lpstr>
      <vt:lpstr>Task</vt:lpstr>
      <vt:lpstr>Exit Task</vt:lpstr>
      <vt:lpstr>If you finish any work early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Vaping</dc:title>
  <dc:creator>dharrill</dc:creator>
  <cp:lastModifiedBy>RODIER, Kristina</cp:lastModifiedBy>
  <cp:revision>3</cp:revision>
  <dcterms:modified xsi:type="dcterms:W3CDTF">2022-10-04T14:50:30Z</dcterms:modified>
</cp:coreProperties>
</file>