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5"/>
  </p:notesMasterIdLst>
  <p:handoutMasterIdLst>
    <p:handoutMasterId r:id="rId36"/>
  </p:handoutMasterIdLst>
  <p:sldIdLst>
    <p:sldId id="257" r:id="rId6"/>
    <p:sldId id="269" r:id="rId7"/>
    <p:sldId id="272" r:id="rId8"/>
    <p:sldId id="260" r:id="rId9"/>
    <p:sldId id="261" r:id="rId10"/>
    <p:sldId id="256" r:id="rId11"/>
    <p:sldId id="262" r:id="rId12"/>
    <p:sldId id="263" r:id="rId13"/>
    <p:sldId id="264" r:id="rId14"/>
    <p:sldId id="265" r:id="rId15"/>
    <p:sldId id="273" r:id="rId16"/>
    <p:sldId id="274" r:id="rId17"/>
    <p:sldId id="276" r:id="rId18"/>
    <p:sldId id="293" r:id="rId19"/>
    <p:sldId id="278" r:id="rId20"/>
    <p:sldId id="280" r:id="rId21"/>
    <p:sldId id="281" r:id="rId22"/>
    <p:sldId id="282" r:id="rId23"/>
    <p:sldId id="283" r:id="rId24"/>
    <p:sldId id="284" r:id="rId25"/>
    <p:sldId id="294" r:id="rId26"/>
    <p:sldId id="285" r:id="rId27"/>
    <p:sldId id="286" r:id="rId28"/>
    <p:sldId id="289" r:id="rId29"/>
    <p:sldId id="287" r:id="rId30"/>
    <p:sldId id="290" r:id="rId31"/>
    <p:sldId id="291" r:id="rId32"/>
    <p:sldId id="268" r:id="rId33"/>
    <p:sldId id="292" r:id="rId3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2"/>
            <p14:sldId id="260"/>
            <p14:sldId id="261"/>
            <p14:sldId id="256"/>
            <p14:sldId id="262"/>
          </p14:sldIdLst>
        </p14:section>
        <p14:section name="Pupil Slides" id="{938DD7AC-2297-1F48-B25E-0B0BFFE37CBE}">
          <p14:sldIdLst>
            <p14:sldId id="263"/>
            <p14:sldId id="264"/>
            <p14:sldId id="265"/>
            <p14:sldId id="273"/>
            <p14:sldId id="274"/>
            <p14:sldId id="276"/>
            <p14:sldId id="293"/>
            <p14:sldId id="278"/>
            <p14:sldId id="280"/>
            <p14:sldId id="281"/>
            <p14:sldId id="282"/>
            <p14:sldId id="283"/>
            <p14:sldId id="284"/>
            <p14:sldId id="294"/>
            <p14:sldId id="285"/>
            <p14:sldId id="286"/>
            <p14:sldId id="289"/>
            <p14:sldId id="287"/>
            <p14:sldId id="290"/>
            <p14:sldId id="291"/>
            <p14:sldId id="268"/>
            <p14:sldId id="292"/>
          </p14:sldIdLst>
        </p14:section>
      </p14:sectionLst>
    </p:ext>
    <p:ext uri="{EFAFB233-063F-42B5-8137-9DF3F51BA10A}">
      <p15:sldGuideLst xmlns:p15="http://schemas.microsoft.com/office/powerpoint/2012/main">
        <p15:guide id="2" pos="3120" userDrawn="1">
          <p15:clr>
            <a:srgbClr val="A4A3A4"/>
          </p15:clr>
        </p15:guide>
        <p15:guide id="3" orient="horz" pos="21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43F01B3B-0A79-3561-98C2-0DA19E679C22}" name="Urvi Kotasthane" initials="UK" userId="462232ca9ae2fbff" providerId="Windows Live"/>
  <p188:author id="{A585043F-A66D-640D-13ED-CBB00BA6FCE7}" name="Florence Ackland" initials="FA" userId="S::florence@pshe-association.org.uk::4fb6b414-8ee9-4dd4-af5a-4d2d97910631" providerId="AD"/>
  <p188:author id="{2953C961-0D3A-A54A-1903-0F6ADC9B3A04}" name="Samantha Payne" initials="SP" userId="S::samantha.payne@pshe-association.org.uk::81039844-1462-41c4-a80c-2902591b5025"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B492C19B-DDE5-C4E1-31E8-8441D5A9EA7E}" name="Ryan Ten" initials="RT" userId="S::Ryan@togethercreativeltd.onmicrosoft.com::751e40b9-49a9-402b-b012-4cd6d382a60d" providerId="AD"/>
  <p188:author id="{A615D0C0-0528-1829-B6EF-3E91335F7BD5}" name="Elizabeth Laming" initials="EL" userId="S::Elizabeth@pshe-association.org.uk::9efb028c-33ba-4adf-b3e0-6fd4460b302f" providerId="AD"/>
  <p188:author id="{AA2E18D1-4FC5-395A-56DD-E95ACD173C45}" name="Jenny Fox" initials="JF" userId="S::Jenny.Fox@pshe-association.org.uk::2a9d483f-3ac6-4911-84ca-318615ef2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949"/>
    <a:srgbClr val="ED694A"/>
    <a:srgbClr val="F9D2C9"/>
    <a:srgbClr val="F6B4A5"/>
    <a:srgbClr val="F7B4A5"/>
    <a:srgbClr val="F5AB9B"/>
    <a:srgbClr val="BCCE96"/>
    <a:srgbClr val="D39BBD"/>
    <a:srgbClr val="88C2BF"/>
    <a:srgbClr val="1F3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9"/>
    <p:restoredTop sz="90137" autoAdjust="0"/>
  </p:normalViewPr>
  <p:slideViewPr>
    <p:cSldViewPr snapToGrid="0">
      <p:cViewPr varScale="1">
        <p:scale>
          <a:sx n="94" d="100"/>
          <a:sy n="94" d="100"/>
        </p:scale>
        <p:origin x="1224" y="64"/>
      </p:cViewPr>
      <p:guideLst>
        <p:guide pos="3120"/>
        <p:guide orient="horz" pos="213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28/05/2026</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5/28/2026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90415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AI in industry (15 mins, slides 12-17)</a:t>
            </a:r>
          </a:p>
          <a:p>
            <a:r>
              <a:rPr lang="en-GB" sz="1200" kern="1200" dirty="0">
                <a:solidFill>
                  <a:schemeClr val="tx1"/>
                </a:solidFill>
                <a:effectLst/>
                <a:latin typeface="+mn-lt"/>
                <a:ea typeface="+mn-ea"/>
                <a:cs typeface="+mn-cs"/>
              </a:rPr>
              <a:t>Give each group one of the following industries: healthcare, finance and banking, retail, manufacturing, travel, gaming, or environmental science. Ask them to discuss how AI might be used to support work in that industry.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drawing out key learning:</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Healthcare – analysis of medical images (e.g. CT scans, MRI, X-ray), predicting risk of developing medical conditions from patient history (e.g. diabetes and heart disease), personalised treatment plans, virtual assistants to answer medical questions and schedule appointments, robotic surgery, wearable devices (e.g. detecting irregular heart rate).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Finance and banking – fraud detection, credit scoring, trading, customer service virtual assistants, tailored budgeting tips on banking apps, predicting market trends to support investment decisions.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Retail – product recommendations, customer service virtual assistants, sales forecasting to manage stock levels, virtual ‘try on’ for online shopping, Al cameras to monitor suspicious behaviour around high value items.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Manufacturing – monitoring equipment for maintenance, product defect detection, process optimisation (reducing waste/increasing efficiency), robotics and automation, product design.</a:t>
            </a:r>
            <a:endParaRPr lang="en-GB" sz="1200" kern="1200" dirty="0">
              <a:solidFill>
                <a:schemeClr val="tx1"/>
              </a:solidFill>
              <a:effectLst/>
              <a:latin typeface="+mn-lt"/>
              <a:ea typeface="+mn-ea"/>
              <a:cs typeface="+mn-cs"/>
            </a:endParaRPr>
          </a:p>
          <a:p>
            <a:pPr marL="171450" indent="-171450">
              <a:spcAft>
                <a:spcPts val="700"/>
              </a:spcAft>
              <a:buFont typeface="Arial" panose="020B0604020202020204" pitchFamily="34" charset="0"/>
              <a:buChar char="•"/>
            </a:pPr>
            <a:r>
              <a:rPr lang="en-GB" sz="1200" i="1" kern="1200" dirty="0">
                <a:solidFill>
                  <a:schemeClr val="tx1"/>
                </a:solidFill>
                <a:effectLst/>
                <a:latin typeface="+mn-lt"/>
                <a:ea typeface="+mn-ea"/>
                <a:cs typeface="+mn-cs"/>
              </a:rPr>
              <a:t>Travel – </a:t>
            </a:r>
            <a:r>
              <a:rPr lang="en-GB" sz="1800" i="1" dirty="0">
                <a:solidFill>
                  <a:srgbClr val="3B3838"/>
                </a:solidFill>
                <a:effectLst/>
                <a:latin typeface="Outfit"/>
                <a:ea typeface="Calibri" panose="020F0502020204030204" pitchFamily="34" charset="0"/>
                <a:cs typeface="Times New Roman" panose="02020603050405020304" pitchFamily="18" charset="0"/>
              </a:rPr>
              <a:t>personalised travel plans, dynamic pricing (i.e.</a:t>
            </a:r>
            <a:r>
              <a:rPr lang="en-GB" sz="1800" dirty="0">
                <a:solidFill>
                  <a:srgbClr val="3B3838"/>
                </a:solidFill>
                <a:effectLst/>
                <a:latin typeface="Outfit"/>
                <a:ea typeface="Calibri" panose="020F0502020204030204" pitchFamily="34" charset="0"/>
                <a:cs typeface="Times New Roman" panose="02020603050405020304" pitchFamily="18" charset="0"/>
              </a:rPr>
              <a:t> </a:t>
            </a:r>
            <a:r>
              <a:rPr lang="en-GB" sz="1800" i="1" dirty="0">
                <a:solidFill>
                  <a:srgbClr val="3B3838"/>
                </a:solidFill>
                <a:effectLst/>
                <a:latin typeface="Outfit"/>
                <a:ea typeface="Calibri" panose="020F0502020204030204" pitchFamily="34" charset="0"/>
                <a:cs typeface="Times New Roman" panose="02020603050405020304" pitchFamily="18" charset="0"/>
              </a:rPr>
              <a:t>adjusting prices in real-time based on demand, supply, competitor prices, time, or customer behaviour), translation tools, facial recognition and other biometrics (e.g. voice recognition and iris scanning).</a:t>
            </a:r>
            <a:r>
              <a:rPr lang="en-GB" sz="1800" dirty="0">
                <a:solidFill>
                  <a:srgbClr val="3B3838"/>
                </a:solidFill>
                <a:effectLst/>
                <a:latin typeface="Outfit"/>
                <a:ea typeface="Calibri" panose="020F0502020204030204" pitchFamily="34" charset="0"/>
                <a:cs typeface="Times New Roman" panose="02020603050405020304" pitchFamily="18" charset="0"/>
              </a:rPr>
              <a:t> </a:t>
            </a:r>
            <a:r>
              <a:rPr lang="en-GB" dirty="0">
                <a:effectLst/>
              </a:rPr>
              <a:t> </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171450" indent="-171450">
              <a:spcAft>
                <a:spcPts val="700"/>
              </a:spcAft>
              <a:buFont typeface="Arial" panose="020B0604020202020204" pitchFamily="34" charset="0"/>
              <a:buChar char="•"/>
            </a:pPr>
            <a:r>
              <a:rPr lang="en-GB" sz="1200" i="1" kern="1200" dirty="0">
                <a:solidFill>
                  <a:schemeClr val="tx1"/>
                </a:solidFill>
                <a:effectLst/>
                <a:latin typeface="+mn-lt"/>
                <a:ea typeface="+mn-ea"/>
                <a:cs typeface="+mn-cs"/>
              </a:rPr>
              <a:t>Gaming – non-player character behaviours, content generation (maps, characters, quests), game testing, enhancing graphics (generating realistic character movements or facial expressions), dynamic storylines.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Environmental science – climate modelling and weather prediction, environmental monitoring, tracking animal populations and movements through image recognition, disaster management and early warning systems, optimising the use of renewable energy by predicting supply and demand.</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identify and discuss how AI from each of the four different categories can be used to support work in that industry.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the gaming industry and share the prompt questions on slide 17.</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203844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AI in industry (15 mins, slides 12-17)</a:t>
            </a:r>
          </a:p>
          <a:p>
            <a:r>
              <a:rPr lang="en-GB" dirty="0"/>
              <a:t>Share these prompt questions to support students, if required.</a:t>
            </a:r>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41606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 week in the life of Jax (10 mins, slides 18-21)</a:t>
            </a:r>
          </a:p>
          <a:p>
            <a:r>
              <a:rPr lang="en-GB" sz="1200" kern="1200" dirty="0">
                <a:solidFill>
                  <a:schemeClr val="tx1"/>
                </a:solidFill>
                <a:effectLst/>
                <a:latin typeface="+mn-lt"/>
                <a:ea typeface="+mn-ea"/>
                <a:cs typeface="+mn-cs"/>
              </a:rPr>
              <a:t>Explain that as well as at work, people come across AI in their daily lives, and this is often in the form of generative AI. Use the slide to highlight that as generative AI tools can create new content, this often leads to the misconception that AI can think. However, generative AI is trained on huge amounts of data – this allows patterns to be identified which are then used to create new content, based on prompts provided by the user.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116674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 week in the life of Jax (10 mins, slides 18-21)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pairs </a:t>
            </a:r>
            <a:r>
              <a:rPr lang="en-GB" sz="1200" b="1" kern="1200" dirty="0">
                <a:solidFill>
                  <a:schemeClr val="tx1"/>
                </a:solidFill>
                <a:effectLst/>
                <a:latin typeface="+mn-lt"/>
                <a:ea typeface="+mn-ea"/>
                <a:cs typeface="+mn-cs"/>
              </a:rPr>
              <a:t>Resource 2: Jax’s week </a:t>
            </a:r>
            <a:r>
              <a:rPr lang="en-GB" sz="1200" kern="1200" dirty="0">
                <a:solidFill>
                  <a:schemeClr val="tx1"/>
                </a:solidFill>
                <a:effectLst/>
                <a:latin typeface="+mn-lt"/>
                <a:ea typeface="+mn-ea"/>
                <a:cs typeface="+mn-cs"/>
              </a:rPr>
              <a:t>and ask them to highlight/circle all the examples of generative AI described in Jax’s diary.</a:t>
            </a:r>
          </a:p>
          <a:p>
            <a:endParaRPr lang="en-GB" dirty="0"/>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2a: Jax’s diary</a:t>
            </a:r>
            <a:r>
              <a:rPr lang="en-GB" sz="1200" kern="1200" dirty="0">
                <a:solidFill>
                  <a:schemeClr val="tx1"/>
                </a:solidFill>
                <a:effectLst/>
                <a:latin typeface="+mn-lt"/>
                <a:ea typeface="+mn-ea"/>
                <a:cs typeface="+mn-cs"/>
              </a:rPr>
              <a:t> and ask them to identify which character used each example of </a:t>
            </a:r>
            <a:r>
              <a:rPr lang="en-GB" sz="1200" b="0" kern="1200" dirty="0">
                <a:solidFill>
                  <a:schemeClr val="tx1"/>
                </a:solidFill>
                <a:effectLst/>
                <a:latin typeface="+mn-lt"/>
                <a:ea typeface="+mn-ea"/>
                <a:cs typeface="+mn-cs"/>
              </a:rPr>
              <a:t>generative AI in the diary entry.</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students to discuss how the way someone uses generative AI at work might differ from using it in their personal life?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407564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 week in the life of Jax (10 mins, slides 18-22)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this and the next two slides.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59488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97B9-A399-A4BE-D48F-C1A205AB6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12E40-51C6-C547-8CEA-F39A38BA95B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D31926-7E22-8A01-0C08-B434CD4F8F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 week in the life of Jax (10 mins, slides 18-22)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this and the next slide.</a:t>
            </a:r>
          </a:p>
          <a:p>
            <a:endParaRPr lang="en-GB" dirty="0"/>
          </a:p>
        </p:txBody>
      </p:sp>
      <p:sp>
        <p:nvSpPr>
          <p:cNvPr id="4" name="Slide Number Placeholder 3">
            <a:extLst>
              <a:ext uri="{FF2B5EF4-FFF2-40B4-BE49-F238E27FC236}">
                <a16:creationId xmlns:a16="http://schemas.microsoft.com/office/drawing/2014/main" id="{9D8FE2EE-CD53-F939-0F82-95BE5CE7AF8B}"/>
              </a:ext>
            </a:extLst>
          </p:cNvPr>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168204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 week in the life of Jax (10 mins, slides 18-22)</a:t>
            </a:r>
          </a:p>
          <a:p>
            <a:r>
              <a:rPr lang="en-GB" dirty="0"/>
              <a:t>Finish taking feedback.</a:t>
            </a:r>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407235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Workplace considerations (12 mins, slides 23-25)</a:t>
            </a:r>
          </a:p>
          <a:p>
            <a:r>
              <a:rPr lang="en-GB" sz="1200" kern="1200" dirty="0">
                <a:solidFill>
                  <a:schemeClr val="tx1"/>
                </a:solidFill>
                <a:effectLst/>
                <a:latin typeface="+mn-lt"/>
                <a:ea typeface="+mn-ea"/>
                <a:cs typeface="+mn-cs"/>
              </a:rPr>
              <a:t>Explain that although generative AI has some benefits, such as saving time, there are things to consider when making decisions about whether to use it. This is particularly important for people who need to ensure ethical use of generative AI as part of their job. To make an informed decision, users will need to consider factors such as data privacy, bias, and environmental impacts. Give pairs </a:t>
            </a:r>
            <a:r>
              <a:rPr lang="en-GB" sz="1200" b="1" kern="1200" dirty="0">
                <a:solidFill>
                  <a:schemeClr val="tx1"/>
                </a:solidFill>
                <a:effectLst/>
                <a:latin typeface="+mn-lt"/>
                <a:ea typeface="+mn-ea"/>
                <a:cs typeface="+mn-cs"/>
              </a:rPr>
              <a:t>Resource 3: Factsheet </a:t>
            </a:r>
            <a:r>
              <a:rPr lang="en-GB" sz="1200" kern="1200" dirty="0">
                <a:solidFill>
                  <a:schemeClr val="tx1"/>
                </a:solidFill>
                <a:effectLst/>
                <a:latin typeface="+mn-lt"/>
                <a:ea typeface="+mn-ea"/>
                <a:cs typeface="+mn-cs"/>
              </a:rPr>
              <a:t>and give them a few minutes to read through the information.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9018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Career considerations (12 mins, slides 23-25)</a:t>
            </a:r>
          </a:p>
          <a:p>
            <a:r>
              <a:rPr lang="en-GB" sz="1200" kern="1200" dirty="0">
                <a:solidFill>
                  <a:schemeClr val="tx1"/>
                </a:solidFill>
                <a:effectLst/>
                <a:latin typeface="+mn-lt"/>
                <a:ea typeface="+mn-ea"/>
                <a:cs typeface="+mn-cs"/>
              </a:rPr>
              <a:t>Explain that a headteacher at a secondary school has been thinking about buying a generative AI programme to help mark students’ work and provide personalised feedback.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139278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Career considerations (12 mins, slides 23-25)</a:t>
            </a:r>
          </a:p>
          <a:p>
            <a:r>
              <a:rPr lang="en-GB" sz="1200" kern="1200" dirty="0">
                <a:solidFill>
                  <a:schemeClr val="tx1"/>
                </a:solidFill>
                <a:effectLst/>
                <a:latin typeface="+mn-lt"/>
                <a:ea typeface="+mn-ea"/>
                <a:cs typeface="+mn-cs"/>
              </a:rPr>
              <a:t>In pairs, ask them to use the information from </a:t>
            </a:r>
            <a:r>
              <a:rPr lang="en-GB" sz="1200" b="1" kern="1200" dirty="0">
                <a:solidFill>
                  <a:schemeClr val="tx1"/>
                </a:solidFill>
                <a:effectLst/>
                <a:latin typeface="+mn-lt"/>
                <a:ea typeface="+mn-ea"/>
                <a:cs typeface="+mn-cs"/>
              </a:rPr>
              <a:t>Resource 3</a:t>
            </a:r>
            <a:r>
              <a:rPr lang="en-GB" sz="1200" kern="1200" dirty="0">
                <a:solidFill>
                  <a:schemeClr val="tx1"/>
                </a:solidFill>
                <a:effectLst/>
                <a:latin typeface="+mn-lt"/>
                <a:ea typeface="+mn-ea"/>
                <a:cs typeface="+mn-cs"/>
              </a:rPr>
              <a:t> to help answer the headteacher’s questions on the slide.</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drawing out key learning:</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Benefits may include saving teachers time, and possibly more detailed, targeted feedback for students.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Teachers would need to be aware of the privacy settings of the tool and how any data that is input would be used, no personal information such as students’ names, school or class should be input.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Feedback may not consider specific needs of the student; feedback may include biased content or reinforce stereotypes. Teachers would need to review and adapt the feedback.</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Teachers should be aware that using the generative AI tool may increase the school’s environmental impact. They could look at ways the school could reduce energy use in other ways to offset the use of the tool. They could limit the use to a specific number of assessments each year.</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Students knowing that the teacher has not read their work may impact their relationship with the teacher. Teachers will have less understanding of the student’s ability and progress.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explain that the headteacher will need to decide if the benefits of using generative AI will outweigh the negatives, and if they can put enough safeguards in place to ensure any negative impacts are minimised. Highlight that this is a dilemma many different industries and professionals are now having to consider.</a:t>
            </a: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Give students </a:t>
            </a:r>
            <a:r>
              <a:rPr lang="en-GB" sz="1200" b="1" kern="1200" dirty="0">
                <a:solidFill>
                  <a:schemeClr val="tx1"/>
                </a:solidFill>
                <a:effectLst/>
                <a:latin typeface="+mn-lt"/>
                <a:ea typeface="+mn-ea"/>
                <a:cs typeface="+mn-cs"/>
              </a:rPr>
              <a:t>Resource 3a: Ethical decisions</a:t>
            </a:r>
            <a:r>
              <a:rPr lang="en-GB" sz="1200" kern="1200" dirty="0">
                <a:solidFill>
                  <a:schemeClr val="tx1"/>
                </a:solidFill>
                <a:effectLst/>
                <a:latin typeface="+mn-lt"/>
                <a:ea typeface="+mn-ea"/>
                <a:cs typeface="+mn-cs"/>
              </a:rPr>
              <a:t> and ask them to circle the statement that helps answer each of the head teacher’s questions.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206174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18456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reflect on how factors like data privacy, bias and environmental impact might affect the decisions they make related to the use of generative AI. As this is a personal reflection, students do not need to share their responses with the class.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184119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(5 mins)</a:t>
            </a:r>
          </a:p>
          <a:p>
            <a:r>
              <a:rPr lang="en-GB" sz="1200" kern="1200" dirty="0">
                <a:solidFill>
                  <a:schemeClr val="tx1"/>
                </a:solidFill>
                <a:effectLst/>
                <a:latin typeface="+mn-lt"/>
                <a:ea typeface="+mn-ea"/>
                <a:cs typeface="+mn-cs"/>
              </a:rPr>
              <a:t>Remind students of the learning outcomes and ask them to revisit the baseline activity, adding new learning in a different colour, considering: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different types of AI are used to support different industries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where someone might come across generative AI</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needs to be considered for AI tools to be used ethically and responsibly</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is an opportunity to assess students’ progress and identify any gaps in their understanding that may need addressing in the following lessons. Check the question box and respond to any questions you can answer immediately. Consider how you might address others in subsequent lessons in this series.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2115618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(3 mins)</a:t>
            </a:r>
          </a:p>
          <a:p>
            <a:r>
              <a:rPr lang="en-GB" sz="1200" kern="1200" dirty="0">
                <a:solidFill>
                  <a:schemeClr val="tx1"/>
                </a:solidFill>
                <a:effectLst/>
                <a:latin typeface="+mn-lt"/>
                <a:ea typeface="+mn-ea"/>
                <a:cs typeface="+mn-cs"/>
              </a:rPr>
              <a:t>Remind students that if they have concerns about the use of AI, it is important they speak to a trusted adult at home or at school (for example the head of year or form tutor). Students can also contact:</a:t>
            </a:r>
          </a:p>
          <a:p>
            <a:pPr lvl="0"/>
            <a:r>
              <a:rPr lang="en-GB" sz="1200" kern="1200" dirty="0">
                <a:solidFill>
                  <a:schemeClr val="tx1"/>
                </a:solidFill>
                <a:effectLst/>
                <a:latin typeface="+mn-lt"/>
                <a:ea typeface="+mn-ea"/>
                <a:cs typeface="+mn-cs"/>
              </a:rPr>
              <a:t>Childline - </a:t>
            </a:r>
            <a:r>
              <a:rPr lang="en-GB" sz="1200" u="sng" kern="1200" dirty="0">
                <a:solidFill>
                  <a:schemeClr val="tx1"/>
                </a:solidFill>
                <a:effectLst/>
                <a:latin typeface="+mn-lt"/>
                <a:ea typeface="+mn-ea"/>
                <a:cs typeface="+mn-cs"/>
                <a:hlinkClick r:id="rId3"/>
              </a:rPr>
              <a:t>www.childline.org.uk</a:t>
            </a:r>
            <a:r>
              <a:rPr lang="en-GB" sz="1200" kern="1200" dirty="0">
                <a:solidFill>
                  <a:schemeClr val="tx1"/>
                </a:solidFill>
                <a:effectLst/>
                <a:latin typeface="+mn-lt"/>
                <a:ea typeface="+mn-ea"/>
                <a:cs typeface="+mn-cs"/>
              </a:rPr>
              <a:t>; 0800 111</a:t>
            </a:r>
          </a:p>
          <a:p>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28</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 (3 mins)</a:t>
            </a:r>
          </a:p>
          <a:p>
            <a:pPr marL="0" indent="0">
              <a:buFont typeface="Arial" panose="020B0604020202020204" pitchFamily="34" charset="0"/>
              <a:buNone/>
            </a:pPr>
            <a:r>
              <a:rPr lang="en-GB" sz="1200" kern="1200" dirty="0">
                <a:solidFill>
                  <a:schemeClr val="tx1"/>
                </a:solidFill>
                <a:effectLst/>
                <a:latin typeface="+mn-lt"/>
                <a:ea typeface="+mn-ea"/>
                <a:cs typeface="+mn-cs"/>
              </a:rPr>
              <a:t>Ask students to write a set of guidelines, or a checklist of questions, to help promote the ethical use of generative AI. The guidelines should include information </a:t>
            </a:r>
          </a:p>
          <a:p>
            <a:pPr marL="0" indent="0">
              <a:buFont typeface="Arial" panose="020B0604020202020204" pitchFamily="34" charset="0"/>
              <a:buNone/>
            </a:pPr>
            <a:r>
              <a:rPr lang="en-GB" sz="1200" kern="1200" dirty="0">
                <a:solidFill>
                  <a:schemeClr val="tx1"/>
                </a:solidFill>
                <a:effectLst/>
                <a:latin typeface="+mn-lt"/>
                <a:ea typeface="+mn-ea"/>
                <a:cs typeface="+mn-cs"/>
              </a:rPr>
              <a:t>that will help someone consider: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impact of bias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environmental considerations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data privacy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whether using AI for a task is the most appropriate solution</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29</a:t>
            </a:fld>
            <a:endParaRPr lang="en-US"/>
          </a:p>
        </p:txBody>
      </p:sp>
    </p:spTree>
    <p:extLst>
      <p:ext uri="{BB962C8B-B14F-4D97-AF65-F5344CB8AC3E}">
        <p14:creationId xmlns:p14="http://schemas.microsoft.com/office/powerpoint/2010/main" val="231682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9-10)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Establish or revisit ground rules using the slide. Explain that if students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9-10)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Introduce the learning objective and outcomes. Explain that today’s lesson will explore different types of AI and how professionals are managing the ethical considerations about using generative AI.</a:t>
            </a: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(10 mins)</a:t>
            </a:r>
          </a:p>
          <a:p>
            <a:r>
              <a:rPr lang="en-GB" sz="1200" kern="1200" dirty="0">
                <a:solidFill>
                  <a:schemeClr val="tx1"/>
                </a:solidFill>
                <a:effectLst/>
                <a:latin typeface="+mn-lt"/>
                <a:ea typeface="+mn-ea"/>
                <a:cs typeface="+mn-cs"/>
              </a:rPr>
              <a:t>Ask students to work on their own to complete an AI mind map considering: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is AI?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where might someone come across AI in daily life?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might people use AI at work?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might someone want to consider before using AI?</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from volunteers to establish students’ starting points and notice any common themes in their work. Consider how the lesson may need adapting depending on any gaps or misconceptions. For example, if students can’t identify what someone might consider before using AI, spend more time evaluating how professionals manage ethical considerations of AI use in the third activity.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49138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AI in industry (15 mins, slides 12-17)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the class for a definition of AI before sharing the answer on the slide. Explain that AI involves computers using information to do things that, in the past, only humans have been able to do. Highlight that the word ‘intelligence’ can be misleading, because AI doesn’t think for itself, but instead uses data to predict patterns.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150915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AI in industry (15 mins, slides 12-17)</a:t>
            </a:r>
          </a:p>
          <a:p>
            <a:r>
              <a:rPr lang="en-GB" sz="1200" kern="1200" dirty="0">
                <a:solidFill>
                  <a:schemeClr val="tx1"/>
                </a:solidFill>
                <a:effectLst/>
                <a:latin typeface="+mn-lt"/>
                <a:ea typeface="+mn-ea"/>
                <a:cs typeface="+mn-cs"/>
              </a:rPr>
              <a:t>In groups, give students </a:t>
            </a:r>
            <a:r>
              <a:rPr lang="en-GB" sz="1200" b="1" kern="1200" dirty="0">
                <a:solidFill>
                  <a:schemeClr val="tx1"/>
                </a:solidFill>
                <a:effectLst/>
                <a:latin typeface="+mn-lt"/>
                <a:ea typeface="+mn-ea"/>
                <a:cs typeface="+mn-cs"/>
              </a:rPr>
              <a:t>Resource 1: Types of AI </a:t>
            </a:r>
            <a:r>
              <a:rPr lang="en-GB" sz="1200" kern="1200" dirty="0">
                <a:solidFill>
                  <a:schemeClr val="tx1"/>
                </a:solidFill>
                <a:effectLst/>
                <a:latin typeface="+mn-lt"/>
                <a:ea typeface="+mn-ea"/>
                <a:cs typeface="+mn-cs"/>
              </a:rPr>
              <a:t>and</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ask them to organise the examples of AI into four different categories: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Prediction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Classification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Generation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Recommendation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86278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3830-33D6-46C1-9F5D-1D1DD1859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45936-8C6D-CA1C-6C43-EF68E5D884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57DB94-EF3A-81A7-97A0-8B343CF8AF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AI in industry (15 mins, slides 12-17)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feedback using the slide for support.</a:t>
            </a:r>
          </a:p>
          <a:p>
            <a:endParaRPr lang="en-GB" dirty="0"/>
          </a:p>
        </p:txBody>
      </p:sp>
      <p:sp>
        <p:nvSpPr>
          <p:cNvPr id="4" name="Slide Number Placeholder 3">
            <a:extLst>
              <a:ext uri="{FF2B5EF4-FFF2-40B4-BE49-F238E27FC236}">
                <a16:creationId xmlns:a16="http://schemas.microsoft.com/office/drawing/2014/main" id="{F488B9C1-1025-3D0A-A8F8-2B07AC69BD03}"/>
              </a:ext>
            </a:extLst>
          </p:cNvPr>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297026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AI in industry (15 mins, slides 12-17)</a:t>
            </a:r>
          </a:p>
          <a:p>
            <a:r>
              <a:rPr lang="en-GB" sz="1200" kern="1200" dirty="0">
                <a:solidFill>
                  <a:schemeClr val="tx1"/>
                </a:solidFill>
                <a:effectLst/>
                <a:latin typeface="+mn-lt"/>
                <a:ea typeface="+mn-ea"/>
                <a:cs typeface="+mn-cs"/>
              </a:rPr>
              <a:t>Next, explain that AI is used to support work in different industries and share the example of education on the slide.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91724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a:t>Slide Title </a:t>
            </a:r>
            <a:endParaRPr lang="en-US"/>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Lower line subtitle – same line length as above</a:t>
            </a:r>
            <a:endParaRPr lang="en-GB"/>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outcomes  </a:t>
            </a:r>
            <a:endParaRPr lang="en-US" sz="240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objective  </a:t>
            </a:r>
            <a:endParaRPr lang="en-US" sz="240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a:t>Slide Title </a:t>
            </a:r>
            <a:endParaRPr lang="en-US"/>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outcomes  </a:t>
            </a:r>
            <a:endParaRPr lang="en-US" sz="240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objective  </a:t>
            </a:r>
            <a:endParaRPr lang="en-US" sz="240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3"/>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GB"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DD40"/>
          </p15:clr>
        </p15:guide>
        <p15:guide id="2" pos="3120" userDrawn="1">
          <p15:clr>
            <a:srgbClr val="FBDD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jp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9452" y="1166162"/>
            <a:ext cx="5898619" cy="2069385"/>
          </a:xfrm>
        </p:spPr>
        <p:txBody>
          <a:bodyPr>
            <a:noAutofit/>
          </a:bodyPr>
          <a:lstStyle/>
          <a:p>
            <a:r>
              <a:rPr lang="en-US" sz="4200" dirty="0"/>
              <a:t>Understanding AI: Rights, safety and wellbeing</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7" y="3483582"/>
            <a:ext cx="4786050" cy="582035"/>
          </a:xfrm>
        </p:spPr>
        <p:txBody>
          <a:bodyPr/>
          <a:lstStyle/>
          <a:p>
            <a:r>
              <a:rPr lang="en-US" dirty="0"/>
              <a:t>Year 9/10, Lesson 1: How does AI affect our daily lives?</a:t>
            </a:r>
            <a:endParaRPr lang="en-GB" dirty="0"/>
          </a:p>
          <a:p>
            <a:pPr>
              <a:lnSpc>
                <a:spcPts val="3200"/>
              </a:lnSpc>
              <a:spcBef>
                <a:spcPts val="0"/>
              </a:spcBef>
            </a:pP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pic>
        <p:nvPicPr>
          <p:cNvPr id="9" name="Picture Placeholder 3">
            <a:extLst>
              <a:ext uri="{FF2B5EF4-FFF2-40B4-BE49-F238E27FC236}">
                <a16:creationId xmlns:a16="http://schemas.microsoft.com/office/drawing/2014/main" id="{F13EB372-D4C6-8D85-8A09-19DC00C23875}"/>
              </a:ext>
            </a:extLst>
          </p:cNvPr>
          <p:cNvPicPr>
            <a:picLocks noChangeAspect="1"/>
          </p:cNvPicPr>
          <p:nvPr/>
        </p:nvPicPr>
        <p:blipFill>
          <a:blip r:embed="rId2"/>
          <a:srcRect t="1237" b="1237"/>
          <a:stretch/>
        </p:blipFill>
        <p:spPr>
          <a:xfrm>
            <a:off x="6748463" y="1412875"/>
            <a:ext cx="2452280" cy="3382963"/>
          </a:xfrm>
          <a:prstGeom prst="rect">
            <a:avLst/>
          </a:prstGeom>
          <a:noFill/>
          <a:ln>
            <a:noFill/>
          </a:ln>
          <a:effectLst>
            <a:outerShdw blurRad="1188786" dist="50800" dir="5400000" sx="103879" sy="103879" algn="ctr" rotWithShape="0">
              <a:srgbClr val="000000">
                <a:alpha val="35138"/>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sp>
        <p:nvSpPr>
          <p:cNvPr id="2" name="Content Placeholder 4">
            <a:extLst>
              <a:ext uri="{FF2B5EF4-FFF2-40B4-BE49-F238E27FC236}">
                <a16:creationId xmlns:a16="http://schemas.microsoft.com/office/drawing/2014/main" id="{6FB15B2E-66E5-0C8F-4342-1617D0C4F1B2}"/>
              </a:ext>
            </a:extLst>
          </p:cNvPr>
          <p:cNvSpPr txBox="1">
            <a:spLocks/>
          </p:cNvSpPr>
          <p:nvPr/>
        </p:nvSpPr>
        <p:spPr>
          <a:xfrm>
            <a:off x="248491" y="1300323"/>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pPr>
            <a:r>
              <a:rPr lang="en-GB"/>
              <a:t>To learn how different forms of AI affect our daily lives and work.</a:t>
            </a:r>
            <a:endParaRPr lang="en-GB" dirty="0"/>
          </a:p>
        </p:txBody>
      </p:sp>
      <p:sp>
        <p:nvSpPr>
          <p:cNvPr id="3" name="Content Placeholder 5">
            <a:extLst>
              <a:ext uri="{FF2B5EF4-FFF2-40B4-BE49-F238E27FC236}">
                <a16:creationId xmlns:a16="http://schemas.microsoft.com/office/drawing/2014/main" id="{14E60331-A711-49A4-6662-16F25B7386DC}"/>
              </a:ext>
            </a:extLst>
          </p:cNvPr>
          <p:cNvSpPr txBox="1">
            <a:spLocks/>
          </p:cNvSpPr>
          <p:nvPr/>
        </p:nvSpPr>
        <p:spPr>
          <a:xfrm>
            <a:off x="4067945" y="1300323"/>
            <a:ext cx="4237856"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Aft>
                <a:spcPts val="0"/>
              </a:spcAft>
            </a:pPr>
            <a:r>
              <a:rPr lang="en-GB" dirty="0"/>
              <a:t>We will be able to:</a:t>
            </a:r>
          </a:p>
          <a:p>
            <a:pPr marL="126000" indent="-126000">
              <a:lnSpc>
                <a:spcPts val="2800"/>
              </a:lnSpc>
              <a:spcBef>
                <a:spcPts val="1100"/>
              </a:spcBef>
              <a:spcAft>
                <a:spcPts val="0"/>
              </a:spcAft>
              <a:buFont typeface="Arial" panose="020B0604020202020204" pitchFamily="34" charset="0"/>
              <a:buChar char="•"/>
            </a:pPr>
            <a:r>
              <a:rPr lang="en-GB" dirty="0"/>
              <a:t>describe different forms of AI and how they can support work in different industries</a:t>
            </a:r>
          </a:p>
          <a:p>
            <a:pPr marL="126000" indent="-126000">
              <a:lnSpc>
                <a:spcPts val="2800"/>
              </a:lnSpc>
              <a:spcBef>
                <a:spcPts val="1100"/>
              </a:spcBef>
              <a:spcAft>
                <a:spcPts val="0"/>
              </a:spcAft>
              <a:buFont typeface="Arial" panose="020B0604020202020204" pitchFamily="34" charset="0"/>
              <a:buChar char="•"/>
            </a:pPr>
            <a:r>
              <a:rPr lang="en-GB" dirty="0"/>
              <a:t>identify how generative AI works and where people might encounter it in their daily lives</a:t>
            </a:r>
          </a:p>
          <a:p>
            <a:pPr marL="126000" indent="-126000">
              <a:lnSpc>
                <a:spcPts val="2800"/>
              </a:lnSpc>
              <a:spcBef>
                <a:spcPts val="1100"/>
              </a:spcBef>
              <a:spcAft>
                <a:spcPts val="0"/>
              </a:spcAft>
              <a:buFont typeface="Arial" panose="020B0604020202020204" pitchFamily="34" charset="0"/>
              <a:buChar char="•"/>
            </a:pPr>
            <a:r>
              <a:rPr lang="en-GB" dirty="0"/>
              <a:t>evaluate how professionals are managing some of the ethical concerns about generative AI</a:t>
            </a:r>
          </a:p>
        </p:txBody>
      </p:sp>
    </p:spTree>
    <p:extLst>
      <p:ext uri="{BB962C8B-B14F-4D97-AF65-F5344CB8AC3E}">
        <p14:creationId xmlns:p14="http://schemas.microsoft.com/office/powerpoint/2010/main" val="375756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EA184B-8575-C351-0114-2CE904EB18C4}"/>
              </a:ext>
            </a:extLst>
          </p:cNvPr>
          <p:cNvSpPr>
            <a:spLocks noGrp="1" noRot="1" noMove="1" noResize="1" noEditPoints="1" noAdjustHandles="1" noChangeArrowheads="1" noChangeShapeType="1"/>
          </p:cNvSpPr>
          <p:nvPr/>
        </p:nvSpPr>
        <p:spPr>
          <a:xfrm>
            <a:off x="0" y="0"/>
            <a:ext cx="4789483"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3" name="Title 2">
            <a:extLst>
              <a:ext uri="{FF2B5EF4-FFF2-40B4-BE49-F238E27FC236}">
                <a16:creationId xmlns:a16="http://schemas.microsoft.com/office/drawing/2014/main" id="{515608CC-7128-7A4A-ACAD-EB020BEBC700}"/>
              </a:ext>
            </a:extLst>
          </p:cNvPr>
          <p:cNvSpPr>
            <a:spLocks noGrp="1"/>
          </p:cNvSpPr>
          <p:nvPr>
            <p:ph type="title"/>
          </p:nvPr>
        </p:nvSpPr>
        <p:spPr>
          <a:xfrm>
            <a:off x="233593" y="563470"/>
            <a:ext cx="3815893" cy="1217155"/>
          </a:xfrm>
        </p:spPr>
        <p:txBody>
          <a:bodyPr/>
          <a:lstStyle/>
          <a:p>
            <a:r>
              <a:rPr lang="en-GB" dirty="0">
                <a:solidFill>
                  <a:schemeClr val="tx2"/>
                </a:solidFill>
              </a:rPr>
              <a:t>What’s our starting point?</a:t>
            </a:r>
          </a:p>
        </p:txBody>
      </p:sp>
      <p:sp>
        <p:nvSpPr>
          <p:cNvPr id="4" name="Slide Number Placeholder 3">
            <a:extLst>
              <a:ext uri="{FF2B5EF4-FFF2-40B4-BE49-F238E27FC236}">
                <a16:creationId xmlns:a16="http://schemas.microsoft.com/office/drawing/2014/main" id="{4B9F973D-3E9C-35E6-1D7B-8943A98B4D67}"/>
              </a:ext>
            </a:extLst>
          </p:cNvPr>
          <p:cNvSpPr>
            <a:spLocks noGrp="1"/>
          </p:cNvSpPr>
          <p:nvPr>
            <p:ph type="sldNum" sz="quarter" idx="4"/>
          </p:nvPr>
        </p:nvSpPr>
        <p:spPr/>
        <p:txBody>
          <a:bodyPr/>
          <a:lstStyle/>
          <a:p>
            <a:r>
              <a:rPr lang="en-GB"/>
              <a:t>© PSHE Association 2026</a:t>
            </a:r>
          </a:p>
        </p:txBody>
      </p:sp>
      <p:sp>
        <p:nvSpPr>
          <p:cNvPr id="6" name="Rounded Rectangle 5">
            <a:extLst>
              <a:ext uri="{FF2B5EF4-FFF2-40B4-BE49-F238E27FC236}">
                <a16:creationId xmlns:a16="http://schemas.microsoft.com/office/drawing/2014/main" id="{BFDB786D-635A-400F-F0EC-1018B6F22569}"/>
              </a:ext>
            </a:extLst>
          </p:cNvPr>
          <p:cNvSpPr/>
          <p:nvPr/>
        </p:nvSpPr>
        <p:spPr>
          <a:xfrm>
            <a:off x="7047818" y="3310201"/>
            <a:ext cx="776337" cy="776337"/>
          </a:xfrm>
          <a:prstGeom prst="roundRect">
            <a:avLst>
              <a:gd name="adj" fmla="val 13874"/>
            </a:avLst>
          </a:prstGeom>
          <a:solidFill>
            <a:schemeClr val="accent1">
              <a:lumMod val="5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entury Gothic" panose="020B0502020202020204" pitchFamily="34" charset="0"/>
              </a:rPr>
              <a:t>AI</a:t>
            </a:r>
            <a:endParaRPr lang="en-US" sz="3200" dirty="0">
              <a:solidFill>
                <a:schemeClr val="bg1"/>
              </a:solidFill>
              <a:latin typeface="Century Gothic" panose="020B0502020202020204" pitchFamily="34" charset="0"/>
            </a:endParaRPr>
          </a:p>
        </p:txBody>
      </p:sp>
      <p:pic>
        <p:nvPicPr>
          <p:cNvPr id="8" name="Picture 7">
            <a:extLst>
              <a:ext uri="{FF2B5EF4-FFF2-40B4-BE49-F238E27FC236}">
                <a16:creationId xmlns:a16="http://schemas.microsoft.com/office/drawing/2014/main" id="{83E83890-0D91-09A0-CC81-E8DFBF9B7667}"/>
              </a:ext>
            </a:extLst>
          </p:cNvPr>
          <p:cNvPicPr>
            <a:picLocks noChangeAspect="1"/>
          </p:cNvPicPr>
          <p:nvPr/>
        </p:nvPicPr>
        <p:blipFill>
          <a:blip r:embed="rId3"/>
          <a:stretch>
            <a:fillRect/>
          </a:stretch>
        </p:blipFill>
        <p:spPr>
          <a:xfrm>
            <a:off x="7618319" y="3146407"/>
            <a:ext cx="388161" cy="388161"/>
          </a:xfrm>
          <a:prstGeom prst="rect">
            <a:avLst/>
          </a:prstGeom>
        </p:spPr>
      </p:pic>
      <p:grpSp>
        <p:nvGrpSpPr>
          <p:cNvPr id="27" name="Group 26">
            <a:extLst>
              <a:ext uri="{FF2B5EF4-FFF2-40B4-BE49-F238E27FC236}">
                <a16:creationId xmlns:a16="http://schemas.microsoft.com/office/drawing/2014/main" id="{FCB354DD-F3A2-06C8-4A3A-279A8F7507EB}"/>
              </a:ext>
            </a:extLst>
          </p:cNvPr>
          <p:cNvGrpSpPr/>
          <p:nvPr/>
        </p:nvGrpSpPr>
        <p:grpSpPr>
          <a:xfrm>
            <a:off x="6776529" y="1843231"/>
            <a:ext cx="1318914" cy="1466969"/>
            <a:chOff x="6470582" y="1434204"/>
            <a:chExt cx="1590165" cy="1937171"/>
          </a:xfrm>
        </p:grpSpPr>
        <p:sp>
          <p:nvSpPr>
            <p:cNvPr id="9" name="Rounded Rectangle 8">
              <a:extLst>
                <a:ext uri="{FF2B5EF4-FFF2-40B4-BE49-F238E27FC236}">
                  <a16:creationId xmlns:a16="http://schemas.microsoft.com/office/drawing/2014/main" id="{008E82DE-5BA9-B6A1-76CF-FF342FE11511}"/>
                </a:ext>
              </a:extLst>
            </p:cNvPr>
            <p:cNvSpPr/>
            <p:nvPr/>
          </p:nvSpPr>
          <p:spPr>
            <a:xfrm>
              <a:off x="6470582" y="1434204"/>
              <a:ext cx="1590165" cy="1217156"/>
            </a:xfrm>
            <a:prstGeom prst="roundRect">
              <a:avLst>
                <a:gd name="adj" fmla="val 13874"/>
              </a:avLst>
            </a:prstGeom>
            <a:solidFill>
              <a:schemeClr val="accent1">
                <a:lumMod val="50000"/>
              </a:schemeClr>
            </a:solid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What is AI?</a:t>
              </a:r>
            </a:p>
          </p:txBody>
        </p:sp>
        <p:cxnSp>
          <p:nvCxnSpPr>
            <p:cNvPr id="14" name="Straight Connector 13">
              <a:extLst>
                <a:ext uri="{FF2B5EF4-FFF2-40B4-BE49-F238E27FC236}">
                  <a16:creationId xmlns:a16="http://schemas.microsoft.com/office/drawing/2014/main" id="{6CEB62D8-DF22-2DEE-2CCE-F5DE1FCF8C17}"/>
                </a:ext>
              </a:extLst>
            </p:cNvPr>
            <p:cNvCxnSpPr>
              <a:cxnSpLocks/>
              <a:stCxn id="6" idx="0"/>
              <a:endCxn id="9" idx="2"/>
            </p:cNvCxnSpPr>
            <p:nvPr/>
          </p:nvCxnSpPr>
          <p:spPr>
            <a:xfrm flipH="1" flipV="1">
              <a:off x="7265665" y="2651360"/>
              <a:ext cx="1" cy="720015"/>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2977DF8-A440-17E7-8485-2CAACE4A1EDF}"/>
              </a:ext>
            </a:extLst>
          </p:cNvPr>
          <p:cNvGrpSpPr/>
          <p:nvPr/>
        </p:nvGrpSpPr>
        <p:grpSpPr>
          <a:xfrm>
            <a:off x="6720497" y="4086539"/>
            <a:ext cx="1430977" cy="1602945"/>
            <a:chOff x="6336107" y="3737688"/>
            <a:chExt cx="1725275" cy="1932610"/>
          </a:xfrm>
        </p:grpSpPr>
        <p:sp>
          <p:nvSpPr>
            <p:cNvPr id="11" name="Rounded Rectangle 10">
              <a:extLst>
                <a:ext uri="{FF2B5EF4-FFF2-40B4-BE49-F238E27FC236}">
                  <a16:creationId xmlns:a16="http://schemas.microsoft.com/office/drawing/2014/main" id="{35DA9FF7-B04E-9C27-FAC2-DD5A902625C1}"/>
                </a:ext>
              </a:extLst>
            </p:cNvPr>
            <p:cNvSpPr/>
            <p:nvPr/>
          </p:nvSpPr>
          <p:spPr>
            <a:xfrm>
              <a:off x="6336107" y="4453142"/>
              <a:ext cx="1725275" cy="1217156"/>
            </a:xfrm>
            <a:prstGeom prst="roundRect">
              <a:avLst>
                <a:gd name="adj" fmla="val 13874"/>
              </a:avLst>
            </a:prstGeom>
            <a:solidFill>
              <a:schemeClr val="accent1">
                <a:lumMod val="50000"/>
              </a:schemeClr>
            </a:solid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dirty="0">
                  <a:latin typeface="Century Gothic" panose="020B0502020202020204" pitchFamily="34" charset="0"/>
                </a:rPr>
                <a:t>AI at work</a:t>
              </a:r>
            </a:p>
          </p:txBody>
        </p:sp>
        <p:cxnSp>
          <p:nvCxnSpPr>
            <p:cNvPr id="19" name="Straight Connector 18">
              <a:extLst>
                <a:ext uri="{FF2B5EF4-FFF2-40B4-BE49-F238E27FC236}">
                  <a16:creationId xmlns:a16="http://schemas.microsoft.com/office/drawing/2014/main" id="{46F861E5-C0EB-CBBB-A1F5-ECCF8889A731}"/>
                </a:ext>
              </a:extLst>
            </p:cNvPr>
            <p:cNvCxnSpPr>
              <a:cxnSpLocks/>
              <a:stCxn id="6" idx="2"/>
              <a:endCxn id="11" idx="0"/>
            </p:cNvCxnSpPr>
            <p:nvPr/>
          </p:nvCxnSpPr>
          <p:spPr>
            <a:xfrm flipH="1">
              <a:off x="7198745" y="3737688"/>
              <a:ext cx="1" cy="71545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8CEE41D-E380-BFB5-1F3B-3D7281B829C7}"/>
              </a:ext>
            </a:extLst>
          </p:cNvPr>
          <p:cNvGrpSpPr/>
          <p:nvPr/>
        </p:nvGrpSpPr>
        <p:grpSpPr>
          <a:xfrm>
            <a:off x="5019809" y="3186477"/>
            <a:ext cx="2028009" cy="1009533"/>
            <a:chOff x="5067177" y="2985165"/>
            <a:chExt cx="2445093" cy="1217156"/>
          </a:xfrm>
        </p:grpSpPr>
        <p:sp>
          <p:nvSpPr>
            <p:cNvPr id="10" name="Rounded Rectangle 9">
              <a:extLst>
                <a:ext uri="{FF2B5EF4-FFF2-40B4-BE49-F238E27FC236}">
                  <a16:creationId xmlns:a16="http://schemas.microsoft.com/office/drawing/2014/main" id="{554109DA-85A7-88F7-DC25-AFFAAF50B363}"/>
                </a:ext>
              </a:extLst>
            </p:cNvPr>
            <p:cNvSpPr/>
            <p:nvPr/>
          </p:nvSpPr>
          <p:spPr>
            <a:xfrm>
              <a:off x="5067177" y="2985165"/>
              <a:ext cx="1925471" cy="1217156"/>
            </a:xfrm>
            <a:prstGeom prst="roundRect">
              <a:avLst>
                <a:gd name="adj" fmla="val 13874"/>
              </a:avLst>
            </a:prstGeom>
            <a:solidFill>
              <a:schemeClr val="accent1">
                <a:lumMod val="50000"/>
              </a:schemeClr>
            </a:solid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sz="2000" dirty="0">
                  <a:latin typeface="Century Gothic" panose="020B0502020202020204" pitchFamily="34" charset="0"/>
                </a:rPr>
                <a:t>What to consider?</a:t>
              </a:r>
            </a:p>
          </p:txBody>
        </p:sp>
        <p:cxnSp>
          <p:nvCxnSpPr>
            <p:cNvPr id="22" name="Straight Connector 21">
              <a:extLst>
                <a:ext uri="{FF2B5EF4-FFF2-40B4-BE49-F238E27FC236}">
                  <a16:creationId xmlns:a16="http://schemas.microsoft.com/office/drawing/2014/main" id="{8EBBBEC8-936B-7C32-7CA7-D3937601CB12}"/>
                </a:ext>
              </a:extLst>
            </p:cNvPr>
            <p:cNvCxnSpPr>
              <a:cxnSpLocks/>
              <a:stCxn id="6" idx="1"/>
              <a:endCxn id="10" idx="3"/>
            </p:cNvCxnSpPr>
            <p:nvPr/>
          </p:nvCxnSpPr>
          <p:spPr>
            <a:xfrm flipH="1" flipV="1">
              <a:off x="6992648" y="3593744"/>
              <a:ext cx="519622" cy="8592"/>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81606DD-CDA0-513A-8D72-057DA4233BA0}"/>
              </a:ext>
            </a:extLst>
          </p:cNvPr>
          <p:cNvGrpSpPr/>
          <p:nvPr/>
        </p:nvGrpSpPr>
        <p:grpSpPr>
          <a:xfrm>
            <a:off x="7824155" y="3193602"/>
            <a:ext cx="1756410" cy="1009533"/>
            <a:chOff x="7286577" y="2965354"/>
            <a:chExt cx="2293988" cy="1217156"/>
          </a:xfrm>
        </p:grpSpPr>
        <p:sp>
          <p:nvSpPr>
            <p:cNvPr id="12" name="Rounded Rectangle 11">
              <a:extLst>
                <a:ext uri="{FF2B5EF4-FFF2-40B4-BE49-F238E27FC236}">
                  <a16:creationId xmlns:a16="http://schemas.microsoft.com/office/drawing/2014/main" id="{4688A135-7E8C-7275-6CD8-18ADC13A1937}"/>
                </a:ext>
              </a:extLst>
            </p:cNvPr>
            <p:cNvSpPr/>
            <p:nvPr/>
          </p:nvSpPr>
          <p:spPr>
            <a:xfrm>
              <a:off x="7793551" y="2965354"/>
              <a:ext cx="1787014" cy="1217156"/>
            </a:xfrm>
            <a:prstGeom prst="roundRect">
              <a:avLst>
                <a:gd name="adj" fmla="val 13874"/>
              </a:avLst>
            </a:prstGeom>
            <a:solidFill>
              <a:schemeClr val="accent1">
                <a:lumMod val="50000"/>
              </a:schemeClr>
            </a:solid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sz="2000" dirty="0">
                  <a:latin typeface="Century Gothic" panose="020B0502020202020204" pitchFamily="34" charset="0"/>
                </a:rPr>
                <a:t>AI in</a:t>
              </a:r>
            </a:p>
            <a:p>
              <a:pPr lvl="0" algn="ctr"/>
              <a:r>
                <a:rPr lang="en-GB" sz="2000" dirty="0">
                  <a:latin typeface="Century Gothic" panose="020B0502020202020204" pitchFamily="34" charset="0"/>
                </a:rPr>
                <a:t>daily life</a:t>
              </a:r>
            </a:p>
          </p:txBody>
        </p:sp>
        <p:cxnSp>
          <p:nvCxnSpPr>
            <p:cNvPr id="25" name="Straight Connector 24">
              <a:extLst>
                <a:ext uri="{FF2B5EF4-FFF2-40B4-BE49-F238E27FC236}">
                  <a16:creationId xmlns:a16="http://schemas.microsoft.com/office/drawing/2014/main" id="{F8447292-42AC-5F5E-FD3B-0EBE799AA81B}"/>
                </a:ext>
              </a:extLst>
            </p:cNvPr>
            <p:cNvCxnSpPr>
              <a:cxnSpLocks/>
              <a:stCxn id="6" idx="3"/>
              <a:endCxn id="12" idx="1"/>
            </p:cNvCxnSpPr>
            <p:nvPr/>
          </p:nvCxnSpPr>
          <p:spPr>
            <a:xfrm flipV="1">
              <a:off x="7286577" y="3573933"/>
              <a:ext cx="506974" cy="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1" name="Rounded Rectangle 30">
            <a:extLst>
              <a:ext uri="{FF2B5EF4-FFF2-40B4-BE49-F238E27FC236}">
                <a16:creationId xmlns:a16="http://schemas.microsoft.com/office/drawing/2014/main" id="{E3DEF2A2-EB44-CD8E-1146-D3411A4D6DF9}"/>
              </a:ext>
            </a:extLst>
          </p:cNvPr>
          <p:cNvSpPr/>
          <p:nvPr/>
        </p:nvSpPr>
        <p:spPr>
          <a:xfrm>
            <a:off x="281745" y="1735645"/>
            <a:ext cx="4078608" cy="4823697"/>
          </a:xfrm>
          <a:prstGeom prst="roundRect">
            <a:avLst>
              <a:gd name="adj" fmla="val 45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108000" rIns="108000" bIns="108000" rtlCol="0" anchor="ctr">
            <a:spAutoFit/>
          </a:bodyPr>
          <a:lstStyle/>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Complete an AI mind map considering:</a:t>
            </a:r>
          </a:p>
          <a:p>
            <a:pPr marL="234000" marR="0" lvl="0" indent="-234000" algn="l" defTabSz="990570" rtl="0" eaLnBrk="1" fontAlgn="auto" latinLnBrk="0" hangingPunct="1">
              <a:lnSpc>
                <a:spcPts val="28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is AI? </a:t>
            </a:r>
          </a:p>
          <a:p>
            <a:pPr marL="234000" marR="0" lvl="0" indent="-234000" algn="l" defTabSz="990570" rtl="0" eaLnBrk="1" fontAlgn="auto" latinLnBrk="0" hangingPunct="1">
              <a:lnSpc>
                <a:spcPts val="28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where might someone come across AI in</a:t>
            </a:r>
            <a:b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daily life? </a:t>
            </a:r>
          </a:p>
          <a:p>
            <a:pPr marL="234000" marR="0" lvl="0" indent="-234000" algn="l" defTabSz="990570" rtl="0" eaLnBrk="1" fontAlgn="auto" latinLnBrk="0" hangingPunct="1">
              <a:lnSpc>
                <a:spcPts val="28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how might people</a:t>
            </a:r>
            <a:b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use AI at work? </a:t>
            </a:r>
          </a:p>
          <a:p>
            <a:pPr marL="234000" marR="0" lvl="0" indent="-234000" algn="l" defTabSz="990570" rtl="0" eaLnBrk="1" fontAlgn="auto" latinLnBrk="0" hangingPunct="1">
              <a:lnSpc>
                <a:spcPts val="28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might someone want to consider before using AI?</a:t>
            </a:r>
          </a:p>
        </p:txBody>
      </p:sp>
    </p:spTree>
    <p:extLst>
      <p:ext uri="{BB962C8B-B14F-4D97-AF65-F5344CB8AC3E}">
        <p14:creationId xmlns:p14="http://schemas.microsoft.com/office/powerpoint/2010/main" val="14060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500"/>
                                        <p:tgtEl>
                                          <p:spTgt spid="3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fade">
                                      <p:cBhvr>
                                        <p:cTn id="15" dur="500"/>
                                        <p:tgtEl>
                                          <p:spTgt spid="3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animEffect transition="in" filter="fade">
                                      <p:cBhvr>
                                        <p:cTn id="23" dur="500"/>
                                        <p:tgtEl>
                                          <p:spTgt spid="31">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animEffect transition="in" filter="fade">
                                      <p:cBhvr>
                                        <p:cTn id="31" dur="500"/>
                                        <p:tgtEl>
                                          <p:spTgt spid="31">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887B58D-F893-CF99-8243-16584799656B}"/>
              </a:ext>
            </a:extLst>
          </p:cNvPr>
          <p:cNvSpPr/>
          <p:nvPr/>
        </p:nvSpPr>
        <p:spPr>
          <a:xfrm>
            <a:off x="323851" y="1412875"/>
            <a:ext cx="9265484" cy="4491739"/>
          </a:xfrm>
          <a:prstGeom prst="roundRect">
            <a:avLst>
              <a:gd name="adj" fmla="val 511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600"/>
              </a:lnSpc>
              <a:spcBef>
                <a:spcPts val="1100"/>
              </a:spcBef>
            </a:pPr>
            <a:r>
              <a:rPr lang="en-GB" sz="4200" dirty="0">
                <a:solidFill>
                  <a:schemeClr val="tx1"/>
                </a:solidFill>
                <a:latin typeface="Century Gothic" panose="020B0502020202020204" pitchFamily="34" charset="0"/>
              </a:rPr>
              <a:t>What is the definition of AI?</a:t>
            </a:r>
          </a:p>
        </p:txBody>
      </p:sp>
      <p:sp>
        <p:nvSpPr>
          <p:cNvPr id="5" name="Rounded Rectangle 4">
            <a:extLst>
              <a:ext uri="{FF2B5EF4-FFF2-40B4-BE49-F238E27FC236}">
                <a16:creationId xmlns:a16="http://schemas.microsoft.com/office/drawing/2014/main" id="{9CC0DD48-1C63-5D05-C368-16921DC692DC}"/>
              </a:ext>
            </a:extLst>
          </p:cNvPr>
          <p:cNvSpPr/>
          <p:nvPr/>
        </p:nvSpPr>
        <p:spPr>
          <a:xfrm>
            <a:off x="323850" y="1412875"/>
            <a:ext cx="9265484" cy="4491739"/>
          </a:xfrm>
          <a:prstGeom prst="roundRect">
            <a:avLst>
              <a:gd name="adj" fmla="val 511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144000" rIns="360000" bIns="144000" rtlCol="0" anchor="ctr"/>
          <a:lstStyle/>
          <a:p>
            <a:pPr>
              <a:lnSpc>
                <a:spcPts val="3800"/>
              </a:lnSpc>
              <a:spcBef>
                <a:spcPts val="1100"/>
              </a:spcBef>
            </a:pPr>
            <a:r>
              <a:rPr lang="en-US" sz="3200" b="1" dirty="0">
                <a:solidFill>
                  <a:schemeClr val="tx1"/>
                </a:solidFill>
                <a:latin typeface="Century Gothic" panose="020B0502020202020204" pitchFamily="34" charset="0"/>
              </a:rPr>
              <a:t>AI stands for ‘Artificial Intelligence’</a:t>
            </a:r>
            <a:endParaRPr lang="en-US" sz="3600" dirty="0">
              <a:solidFill>
                <a:schemeClr val="tx1"/>
              </a:solidFill>
              <a:latin typeface="Century Gothic" panose="020B0502020202020204" pitchFamily="34" charset="0"/>
            </a:endParaRPr>
          </a:p>
          <a:p>
            <a:pPr>
              <a:lnSpc>
                <a:spcPts val="3200"/>
              </a:lnSpc>
              <a:spcBef>
                <a:spcPts val="1100"/>
              </a:spcBef>
            </a:pPr>
            <a:r>
              <a:rPr lang="en-US" sz="2400" dirty="0">
                <a:solidFill>
                  <a:schemeClr val="tx1"/>
                </a:solidFill>
                <a:latin typeface="Century Gothic" panose="020B0502020202020204" pitchFamily="34" charset="0"/>
              </a:rPr>
              <a:t>A technology that allows computer systems to carry out complex tasks, which previously required human-like intelligence. AI systems are trained using data, detect patterns, and improve performance over time.</a:t>
            </a:r>
            <a:endParaRPr lang="en-GB" sz="2400" dirty="0">
              <a:solidFill>
                <a:schemeClr val="tx1"/>
              </a:solidFill>
              <a:latin typeface="Century Gothic" panose="020B0502020202020204" pitchFamily="34" charset="0"/>
            </a:endParaRPr>
          </a:p>
        </p:txBody>
      </p:sp>
      <p:sp>
        <p:nvSpPr>
          <p:cNvPr id="3" name="Title 2">
            <a:extLst>
              <a:ext uri="{FF2B5EF4-FFF2-40B4-BE49-F238E27FC236}">
                <a16:creationId xmlns:a16="http://schemas.microsoft.com/office/drawing/2014/main" id="{AD39267D-9A0D-54DE-7AD7-0CE7D8DC4039}"/>
              </a:ext>
            </a:extLst>
          </p:cNvPr>
          <p:cNvSpPr>
            <a:spLocks noGrp="1"/>
          </p:cNvSpPr>
          <p:nvPr>
            <p:ph type="title"/>
          </p:nvPr>
        </p:nvSpPr>
        <p:spPr/>
        <p:txBody>
          <a:bodyPr/>
          <a:lstStyle/>
          <a:p>
            <a:r>
              <a:rPr lang="en-GB"/>
              <a:t>AI in industry </a:t>
            </a:r>
          </a:p>
        </p:txBody>
      </p:sp>
      <p:sp>
        <p:nvSpPr>
          <p:cNvPr id="4" name="Slide Number Placeholder 3">
            <a:extLst>
              <a:ext uri="{FF2B5EF4-FFF2-40B4-BE49-F238E27FC236}">
                <a16:creationId xmlns:a16="http://schemas.microsoft.com/office/drawing/2014/main" id="{4CF8EE12-45BD-65BA-375D-B87302E55502}"/>
              </a:ext>
            </a:extLst>
          </p:cNvPr>
          <p:cNvSpPr>
            <a:spLocks noGrp="1"/>
          </p:cNvSpPr>
          <p:nvPr>
            <p:ph type="sldNum" sz="quarter" idx="4"/>
          </p:nvPr>
        </p:nvSpPr>
        <p:spPr/>
        <p:txBody>
          <a:bodyPr/>
          <a:lstStyle/>
          <a:p>
            <a:r>
              <a:rPr lang="en-GB"/>
              <a:t>© PSHE Association 2026</a:t>
            </a:r>
          </a:p>
        </p:txBody>
      </p:sp>
    </p:spTree>
    <p:extLst>
      <p:ext uri="{BB962C8B-B14F-4D97-AF65-F5344CB8AC3E}">
        <p14:creationId xmlns:p14="http://schemas.microsoft.com/office/powerpoint/2010/main" val="42560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50705-AFE0-23E0-1741-2A47CAB5FFB0}"/>
              </a:ext>
            </a:extLst>
          </p:cNvPr>
          <p:cNvSpPr>
            <a:spLocks noGrp="1"/>
          </p:cNvSpPr>
          <p:nvPr>
            <p:ph sz="half" idx="10"/>
          </p:nvPr>
        </p:nvSpPr>
        <p:spPr>
          <a:xfrm>
            <a:off x="220722" y="1301820"/>
            <a:ext cx="9838186" cy="474696"/>
          </a:xfrm>
        </p:spPr>
        <p:txBody>
          <a:bodyPr>
            <a:noAutofit/>
          </a:bodyPr>
          <a:lstStyle/>
          <a:p>
            <a:r>
              <a:rPr lang="en-GB" sz="2400" b="1" dirty="0"/>
              <a:t>Organise the examples of AI into the four different categories.</a:t>
            </a:r>
          </a:p>
        </p:txBody>
      </p:sp>
      <p:sp>
        <p:nvSpPr>
          <p:cNvPr id="3" name="Title 2">
            <a:extLst>
              <a:ext uri="{FF2B5EF4-FFF2-40B4-BE49-F238E27FC236}">
                <a16:creationId xmlns:a16="http://schemas.microsoft.com/office/drawing/2014/main" id="{2CA096AC-9972-00E9-1F56-6AC6D3077D5A}"/>
              </a:ext>
            </a:extLst>
          </p:cNvPr>
          <p:cNvSpPr>
            <a:spLocks noGrp="1"/>
          </p:cNvSpPr>
          <p:nvPr>
            <p:ph type="title"/>
          </p:nvPr>
        </p:nvSpPr>
        <p:spPr/>
        <p:txBody>
          <a:bodyPr/>
          <a:lstStyle/>
          <a:p>
            <a:r>
              <a:rPr lang="en-GB"/>
              <a:t>AI in industry</a:t>
            </a:r>
          </a:p>
        </p:txBody>
      </p:sp>
      <p:sp>
        <p:nvSpPr>
          <p:cNvPr id="4" name="Slide Number Placeholder 3">
            <a:extLst>
              <a:ext uri="{FF2B5EF4-FFF2-40B4-BE49-F238E27FC236}">
                <a16:creationId xmlns:a16="http://schemas.microsoft.com/office/drawing/2014/main" id="{DE96ED02-B2C5-142D-5839-3ACDF9ACFCF8}"/>
              </a:ext>
            </a:extLst>
          </p:cNvPr>
          <p:cNvSpPr>
            <a:spLocks noGrp="1"/>
          </p:cNvSpPr>
          <p:nvPr>
            <p:ph type="sldNum" sz="quarter" idx="4"/>
          </p:nvPr>
        </p:nvSpPr>
        <p:spPr/>
        <p:txBody>
          <a:bodyPr/>
          <a:lstStyle/>
          <a:p>
            <a:r>
              <a:rPr lang="en-GB"/>
              <a:t>© PSHE Association 2026</a:t>
            </a:r>
          </a:p>
        </p:txBody>
      </p:sp>
      <p:sp>
        <p:nvSpPr>
          <p:cNvPr id="8" name="Rectangle: Rounded Corners 4">
            <a:extLst>
              <a:ext uri="{FF2B5EF4-FFF2-40B4-BE49-F238E27FC236}">
                <a16:creationId xmlns:a16="http://schemas.microsoft.com/office/drawing/2014/main" id="{27E07819-E01C-DA7D-F474-BF2A03D967BE}"/>
              </a:ext>
            </a:extLst>
          </p:cNvPr>
          <p:cNvSpPr/>
          <p:nvPr/>
        </p:nvSpPr>
        <p:spPr>
          <a:xfrm>
            <a:off x="331342" y="2018277"/>
            <a:ext cx="4021901" cy="2100020"/>
          </a:xfrm>
          <a:prstGeom prst="roundRect">
            <a:avLst>
              <a:gd name="adj" fmla="val 4119"/>
            </a:avLst>
          </a:prstGeom>
          <a:solidFill>
            <a:srgbClr val="D39BBD"/>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r>
              <a:rPr lang="en-US" sz="2000" b="1" dirty="0">
                <a:solidFill>
                  <a:schemeClr val="tx1"/>
                </a:solidFill>
                <a:latin typeface="Century Gothic" panose="020B0502020202020204" pitchFamily="34" charset="0"/>
              </a:rPr>
              <a:t>Generation</a:t>
            </a:r>
            <a:endParaRPr lang="en-US" sz="2000" dirty="0">
              <a:solidFill>
                <a:schemeClr val="tx1"/>
              </a:solidFill>
              <a:latin typeface="Century Gothic" panose="020B0502020202020204" pitchFamily="34" charset="0"/>
            </a:endParaRPr>
          </a:p>
          <a:p>
            <a:pPr>
              <a:lnSpc>
                <a:spcPts val="2400"/>
              </a:lnSpc>
              <a:spcBef>
                <a:spcPts val="200"/>
              </a:spcBef>
            </a:pPr>
            <a:r>
              <a:rPr lang="en-US" sz="2000" dirty="0">
                <a:solidFill>
                  <a:schemeClr val="tx1"/>
                </a:solidFill>
                <a:latin typeface="Century Gothic" panose="020B0502020202020204" pitchFamily="34" charset="0"/>
              </a:rPr>
              <a:t>These types of AI models can be used to generate (or create) new content, using existing data. They are sometimes known as ‘GenAI’. </a:t>
            </a:r>
          </a:p>
        </p:txBody>
      </p:sp>
      <p:sp>
        <p:nvSpPr>
          <p:cNvPr id="10" name="Rectangle: Rounded Corners 4">
            <a:extLst>
              <a:ext uri="{FF2B5EF4-FFF2-40B4-BE49-F238E27FC236}">
                <a16:creationId xmlns:a16="http://schemas.microsoft.com/office/drawing/2014/main" id="{0F76963C-79C6-55E9-0758-B42A921D6267}"/>
              </a:ext>
            </a:extLst>
          </p:cNvPr>
          <p:cNvSpPr/>
          <p:nvPr/>
        </p:nvSpPr>
        <p:spPr>
          <a:xfrm>
            <a:off x="331342" y="4298181"/>
            <a:ext cx="4021901" cy="2100020"/>
          </a:xfrm>
          <a:prstGeom prst="roundRect">
            <a:avLst>
              <a:gd name="adj" fmla="val 4119"/>
            </a:avLst>
          </a:prstGeom>
          <a:solidFill>
            <a:srgbClr val="D39BBD"/>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nSpc>
                <a:spcPts val="2800"/>
              </a:lnSpc>
              <a:spcBef>
                <a:spcPts val="1100"/>
              </a:spcBef>
            </a:pPr>
            <a:r>
              <a:rPr lang="en-US" sz="2000" b="1" dirty="0">
                <a:solidFill>
                  <a:schemeClr val="tx1"/>
                </a:solidFill>
                <a:latin typeface="Century Gothic" panose="020B0502020202020204" pitchFamily="34" charset="0"/>
              </a:rPr>
              <a:t>Prediction</a:t>
            </a:r>
            <a:endParaRPr lang="en-US" sz="2000" dirty="0">
              <a:solidFill>
                <a:schemeClr val="tx1"/>
              </a:solidFill>
              <a:latin typeface="Century Gothic" panose="020B0502020202020204" pitchFamily="34" charset="0"/>
            </a:endParaRPr>
          </a:p>
          <a:p>
            <a:pPr>
              <a:lnSpc>
                <a:spcPts val="2400"/>
              </a:lnSpc>
              <a:spcBef>
                <a:spcPts val="200"/>
              </a:spcBef>
            </a:pPr>
            <a:r>
              <a:rPr lang="en-US" sz="2000" dirty="0">
                <a:solidFill>
                  <a:schemeClr val="tx1"/>
                </a:solidFill>
                <a:latin typeface="Century Gothic" panose="020B0502020202020204" pitchFamily="34" charset="0"/>
              </a:rPr>
              <a:t>AI can process lots of data and find patterns in it, to predict what might happen in the future.</a:t>
            </a:r>
          </a:p>
        </p:txBody>
      </p:sp>
      <p:sp>
        <p:nvSpPr>
          <p:cNvPr id="13" name="Rectangle: Rounded Corners 4">
            <a:extLst>
              <a:ext uri="{FF2B5EF4-FFF2-40B4-BE49-F238E27FC236}">
                <a16:creationId xmlns:a16="http://schemas.microsoft.com/office/drawing/2014/main" id="{9A8929BF-7FE5-61E3-E0BE-3F5BC5D417A9}"/>
              </a:ext>
            </a:extLst>
          </p:cNvPr>
          <p:cNvSpPr/>
          <p:nvPr/>
        </p:nvSpPr>
        <p:spPr>
          <a:xfrm>
            <a:off x="4513071" y="2018277"/>
            <a:ext cx="4021901" cy="2100020"/>
          </a:xfrm>
          <a:prstGeom prst="roundRect">
            <a:avLst>
              <a:gd name="adj" fmla="val 4119"/>
            </a:avLst>
          </a:prstGeom>
          <a:solidFill>
            <a:srgbClr val="D39BBD"/>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nSpc>
                <a:spcPts val="2800"/>
              </a:lnSpc>
              <a:spcBef>
                <a:spcPts val="1100"/>
              </a:spcBef>
            </a:pPr>
            <a:r>
              <a:rPr lang="en-US" sz="2000" b="1" dirty="0">
                <a:solidFill>
                  <a:schemeClr val="tx1"/>
                </a:solidFill>
                <a:latin typeface="Century Gothic" panose="020B0502020202020204" pitchFamily="34" charset="0"/>
              </a:rPr>
              <a:t>Classification</a:t>
            </a:r>
            <a:endParaRPr lang="en-US" sz="2000" dirty="0">
              <a:solidFill>
                <a:schemeClr val="tx1"/>
              </a:solidFill>
              <a:latin typeface="Century Gothic" panose="020B0502020202020204" pitchFamily="34" charset="0"/>
            </a:endParaRPr>
          </a:p>
          <a:p>
            <a:pPr>
              <a:lnSpc>
                <a:spcPts val="2400"/>
              </a:lnSpc>
              <a:spcBef>
                <a:spcPts val="200"/>
              </a:spcBef>
            </a:pPr>
            <a:r>
              <a:rPr lang="en-US" sz="2000" dirty="0">
                <a:solidFill>
                  <a:schemeClr val="tx1"/>
                </a:solidFill>
                <a:latin typeface="Century Gothic" panose="020B0502020202020204" pitchFamily="34" charset="0"/>
              </a:rPr>
              <a:t>AI can be trained to find groups in information and to label things as belonging to different categories. </a:t>
            </a:r>
          </a:p>
        </p:txBody>
      </p:sp>
      <p:sp>
        <p:nvSpPr>
          <p:cNvPr id="14" name="Rectangle: Rounded Corners 4">
            <a:extLst>
              <a:ext uri="{FF2B5EF4-FFF2-40B4-BE49-F238E27FC236}">
                <a16:creationId xmlns:a16="http://schemas.microsoft.com/office/drawing/2014/main" id="{9606830E-AD46-9688-B99A-33BD6B6C655C}"/>
              </a:ext>
            </a:extLst>
          </p:cNvPr>
          <p:cNvSpPr/>
          <p:nvPr/>
        </p:nvSpPr>
        <p:spPr>
          <a:xfrm>
            <a:off x="4513071" y="4298181"/>
            <a:ext cx="4021901" cy="2100020"/>
          </a:xfrm>
          <a:prstGeom prst="roundRect">
            <a:avLst>
              <a:gd name="adj" fmla="val 4119"/>
            </a:avLst>
          </a:prstGeom>
          <a:solidFill>
            <a:srgbClr val="D39BBD"/>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a:lnSpc>
                <a:spcPts val="2800"/>
              </a:lnSpc>
              <a:spcBef>
                <a:spcPts val="1100"/>
              </a:spcBef>
            </a:pPr>
            <a:r>
              <a:rPr lang="en-US" sz="2000" b="1" dirty="0">
                <a:solidFill>
                  <a:schemeClr val="tx1"/>
                </a:solidFill>
                <a:latin typeface="Century Gothic" panose="020B0502020202020204" pitchFamily="34" charset="0"/>
              </a:rPr>
              <a:t>Recommendation</a:t>
            </a:r>
            <a:endParaRPr lang="en-US" sz="2000" dirty="0">
              <a:solidFill>
                <a:schemeClr val="tx1"/>
              </a:solidFill>
              <a:latin typeface="Century Gothic" panose="020B0502020202020204" pitchFamily="34" charset="0"/>
            </a:endParaRPr>
          </a:p>
          <a:p>
            <a:pPr>
              <a:lnSpc>
                <a:spcPts val="2400"/>
              </a:lnSpc>
              <a:spcBef>
                <a:spcPts val="200"/>
              </a:spcBef>
            </a:pPr>
            <a:r>
              <a:rPr lang="en-US" sz="2000" dirty="0">
                <a:solidFill>
                  <a:schemeClr val="tx1"/>
                </a:solidFill>
                <a:latin typeface="Century Gothic" panose="020B0502020202020204" pitchFamily="34" charset="0"/>
              </a:rPr>
              <a:t>AI can process data about people’s </a:t>
            </a:r>
            <a:r>
              <a:rPr lang="en-US" sz="2000" dirty="0" err="1">
                <a:solidFill>
                  <a:schemeClr val="tx1"/>
                </a:solidFill>
                <a:latin typeface="Century Gothic" panose="020B0502020202020204" pitchFamily="34" charset="0"/>
              </a:rPr>
              <a:t>behaviours</a:t>
            </a:r>
            <a:r>
              <a:rPr lang="en-US" sz="2000" dirty="0">
                <a:solidFill>
                  <a:schemeClr val="tx1"/>
                </a:solidFill>
                <a:latin typeface="Century Gothic" panose="020B0502020202020204" pitchFamily="34" charset="0"/>
              </a:rPr>
              <a:t>, likes and interests – and make recommendations based on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this data.</a:t>
            </a:r>
          </a:p>
        </p:txBody>
      </p:sp>
      <p:pic>
        <p:nvPicPr>
          <p:cNvPr id="16" name="Picture 15">
            <a:extLst>
              <a:ext uri="{FF2B5EF4-FFF2-40B4-BE49-F238E27FC236}">
                <a16:creationId xmlns:a16="http://schemas.microsoft.com/office/drawing/2014/main" id="{7C5A27B0-A18B-A860-57DF-E13F6FC182D8}"/>
              </a:ext>
            </a:extLst>
          </p:cNvPr>
          <p:cNvPicPr>
            <a:picLocks noChangeAspect="1"/>
          </p:cNvPicPr>
          <p:nvPr/>
        </p:nvPicPr>
        <p:blipFill>
          <a:blip r:embed="rId3"/>
          <a:stretch>
            <a:fillRect/>
          </a:stretch>
        </p:blipFill>
        <p:spPr>
          <a:xfrm rot="20328302">
            <a:off x="8737878" y="5241272"/>
            <a:ext cx="1578717" cy="971518"/>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6B8919A8-DAE9-9E92-4C5B-2CB057CDF06C}"/>
              </a:ext>
            </a:extLst>
          </p:cNvPr>
          <p:cNvPicPr>
            <a:picLocks noChangeAspect="1"/>
          </p:cNvPicPr>
          <p:nvPr/>
        </p:nvPicPr>
        <p:blipFill>
          <a:blip r:embed="rId4"/>
          <a:stretch>
            <a:fillRect/>
          </a:stretch>
        </p:blipFill>
        <p:spPr>
          <a:xfrm rot="856943">
            <a:off x="8702611" y="2439351"/>
            <a:ext cx="1578717" cy="971518"/>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E3520D0D-2F51-27BD-1ECC-FD360AC6FD19}"/>
              </a:ext>
            </a:extLst>
          </p:cNvPr>
          <p:cNvPicPr>
            <a:picLocks noChangeAspect="1"/>
          </p:cNvPicPr>
          <p:nvPr/>
        </p:nvPicPr>
        <p:blipFill>
          <a:blip r:embed="rId5"/>
          <a:stretch>
            <a:fillRect/>
          </a:stretch>
        </p:blipFill>
        <p:spPr>
          <a:xfrm rot="425360">
            <a:off x="8661089" y="4420833"/>
            <a:ext cx="1578717" cy="971518"/>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03910733-673D-A7AA-4EBD-4FCE8E3F22EE}"/>
              </a:ext>
            </a:extLst>
          </p:cNvPr>
          <p:cNvPicPr>
            <a:picLocks noChangeAspect="1"/>
          </p:cNvPicPr>
          <p:nvPr/>
        </p:nvPicPr>
        <p:blipFill>
          <a:blip r:embed="rId6"/>
          <a:stretch>
            <a:fillRect/>
          </a:stretch>
        </p:blipFill>
        <p:spPr>
          <a:xfrm rot="20755278">
            <a:off x="8710104" y="3423596"/>
            <a:ext cx="1578717" cy="9715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8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E1B5B-96F0-F984-E58F-3321E11B39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0CD744-3115-8F8B-FAF1-EB8FD91AE1EE}"/>
              </a:ext>
            </a:extLst>
          </p:cNvPr>
          <p:cNvSpPr>
            <a:spLocks noGrp="1"/>
          </p:cNvSpPr>
          <p:nvPr>
            <p:ph type="title"/>
          </p:nvPr>
        </p:nvSpPr>
        <p:spPr/>
        <p:txBody>
          <a:bodyPr/>
          <a:lstStyle/>
          <a:p>
            <a:r>
              <a:rPr lang="en-GB"/>
              <a:t>AI in industry</a:t>
            </a:r>
          </a:p>
        </p:txBody>
      </p:sp>
      <p:sp>
        <p:nvSpPr>
          <p:cNvPr id="4" name="Slide Number Placeholder 3">
            <a:extLst>
              <a:ext uri="{FF2B5EF4-FFF2-40B4-BE49-F238E27FC236}">
                <a16:creationId xmlns:a16="http://schemas.microsoft.com/office/drawing/2014/main" id="{36CC04C4-34D2-C670-4F96-73011F566A0A}"/>
              </a:ext>
            </a:extLst>
          </p:cNvPr>
          <p:cNvSpPr>
            <a:spLocks noGrp="1"/>
          </p:cNvSpPr>
          <p:nvPr>
            <p:ph type="sldNum" sz="quarter" idx="4"/>
          </p:nvPr>
        </p:nvSpPr>
        <p:spPr/>
        <p:txBody>
          <a:bodyPr/>
          <a:lstStyle/>
          <a:p>
            <a:r>
              <a:rPr lang="en-GB"/>
              <a:t>© PSHE Association 2026</a:t>
            </a:r>
          </a:p>
        </p:txBody>
      </p:sp>
      <p:sp>
        <p:nvSpPr>
          <p:cNvPr id="6" name="Rectangle: Rounded Corners 4">
            <a:extLst>
              <a:ext uri="{FF2B5EF4-FFF2-40B4-BE49-F238E27FC236}">
                <a16:creationId xmlns:a16="http://schemas.microsoft.com/office/drawing/2014/main" id="{D5AC6F53-006D-9328-0865-309E85DD0977}"/>
              </a:ext>
            </a:extLst>
          </p:cNvPr>
          <p:cNvSpPr/>
          <p:nvPr/>
        </p:nvSpPr>
        <p:spPr>
          <a:xfrm>
            <a:off x="331342" y="1412874"/>
            <a:ext cx="4456800" cy="236160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marL="126000" indent="-126000">
              <a:lnSpc>
                <a:spcPts val="2800"/>
              </a:lnSpc>
              <a:spcBef>
                <a:spcPts val="400"/>
              </a:spcBef>
              <a:spcAft>
                <a:spcPts val="400"/>
              </a:spcAft>
            </a:pPr>
            <a:r>
              <a:rPr lang="en-US" sz="2200" b="1" dirty="0">
                <a:solidFill>
                  <a:schemeClr val="tx1"/>
                </a:solidFill>
                <a:latin typeface="Century Gothic" panose="020B0502020202020204" pitchFamily="34" charset="0"/>
              </a:rPr>
              <a:t>Generation</a:t>
            </a:r>
            <a:endParaRPr lang="en-US" sz="2200" dirty="0">
              <a:solidFill>
                <a:schemeClr val="tx1"/>
              </a:solidFill>
              <a:latin typeface="Century Gothic" panose="020B0502020202020204" pitchFamily="34" charset="0"/>
            </a:endParaRPr>
          </a:p>
          <a:p>
            <a:pPr marL="126000" indent="-126000">
              <a:lnSpc>
                <a:spcPts val="2800"/>
              </a:lnSpc>
              <a:spcBef>
                <a:spcPts val="400"/>
              </a:spcBef>
              <a:spcAft>
                <a:spcPts val="400"/>
              </a:spcAft>
              <a:buFont typeface="Arial" panose="020B0604020202020204" pitchFamily="34" charset="0"/>
              <a:buChar char="•"/>
            </a:pPr>
            <a:r>
              <a:rPr lang="en-US" sz="2200" dirty="0">
                <a:solidFill>
                  <a:schemeClr val="tx1"/>
                </a:solidFill>
                <a:latin typeface="Century Gothic" panose="020B0502020202020204" pitchFamily="34" charset="0"/>
              </a:rPr>
              <a:t>Image generator tools </a:t>
            </a:r>
          </a:p>
          <a:p>
            <a:pPr marL="126000" indent="-126000">
              <a:lnSpc>
                <a:spcPts val="2800"/>
              </a:lnSpc>
              <a:spcBef>
                <a:spcPts val="400"/>
              </a:spcBef>
              <a:spcAft>
                <a:spcPts val="400"/>
              </a:spcAft>
              <a:buFont typeface="Arial" panose="020B0604020202020204" pitchFamily="34" charset="0"/>
              <a:buChar char="•"/>
            </a:pPr>
            <a:r>
              <a:rPr lang="en-US" sz="2200" dirty="0">
                <a:solidFill>
                  <a:schemeClr val="tx1"/>
                </a:solidFill>
                <a:latin typeface="Century Gothic" panose="020B0502020202020204" pitchFamily="34" charset="0"/>
              </a:rPr>
              <a:t>Game level generation</a:t>
            </a:r>
          </a:p>
        </p:txBody>
      </p:sp>
      <p:sp>
        <p:nvSpPr>
          <p:cNvPr id="8" name="Rectangle: Rounded Corners 4">
            <a:extLst>
              <a:ext uri="{FF2B5EF4-FFF2-40B4-BE49-F238E27FC236}">
                <a16:creationId xmlns:a16="http://schemas.microsoft.com/office/drawing/2014/main" id="{E98ACC43-33A8-B8D2-6191-05E6C4058AE3}"/>
              </a:ext>
            </a:extLst>
          </p:cNvPr>
          <p:cNvSpPr/>
          <p:nvPr/>
        </p:nvSpPr>
        <p:spPr>
          <a:xfrm>
            <a:off x="331342" y="4067674"/>
            <a:ext cx="4458146" cy="236160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marL="126000" indent="-126000">
              <a:lnSpc>
                <a:spcPts val="2800"/>
              </a:lnSpc>
              <a:spcBef>
                <a:spcPts val="400"/>
              </a:spcBef>
              <a:spcAft>
                <a:spcPts val="400"/>
              </a:spcAft>
            </a:pPr>
            <a:r>
              <a:rPr lang="en-US" sz="2200" b="1" dirty="0">
                <a:solidFill>
                  <a:schemeClr val="tx1"/>
                </a:solidFill>
                <a:latin typeface="Century Gothic" panose="020B0502020202020204" pitchFamily="34" charset="0"/>
              </a:rPr>
              <a:t>Prediction</a:t>
            </a:r>
            <a:endParaRPr lang="en-US" sz="2200" dirty="0">
              <a:solidFill>
                <a:schemeClr val="tx1"/>
              </a:solidFill>
              <a:latin typeface="Century Gothic" panose="020B0502020202020204" pitchFamily="34" charset="0"/>
            </a:endParaRPr>
          </a:p>
          <a:p>
            <a:pPr marL="126000" indent="-126000">
              <a:lnSpc>
                <a:spcPts val="2800"/>
              </a:lnSpc>
              <a:spcBef>
                <a:spcPts val="400"/>
              </a:spcBef>
              <a:spcAft>
                <a:spcPts val="400"/>
              </a:spcAft>
              <a:buFont typeface="Arial" panose="020B0604020202020204" pitchFamily="34" charset="0"/>
              <a:buChar char="•"/>
            </a:pPr>
            <a:r>
              <a:rPr lang="en-US" sz="2200" dirty="0">
                <a:solidFill>
                  <a:schemeClr val="tx1"/>
                </a:solidFill>
                <a:latin typeface="Century Gothic" panose="020B0502020202020204" pitchFamily="34" charset="0"/>
              </a:rPr>
              <a:t>Weather forecasting</a:t>
            </a:r>
          </a:p>
          <a:p>
            <a:pPr marL="126000" indent="-126000">
              <a:lnSpc>
                <a:spcPts val="2800"/>
              </a:lnSpc>
              <a:spcBef>
                <a:spcPts val="400"/>
              </a:spcBef>
              <a:spcAft>
                <a:spcPts val="400"/>
              </a:spcAft>
              <a:buFont typeface="Arial" panose="020B0604020202020204" pitchFamily="34" charset="0"/>
              <a:buChar char="•"/>
            </a:pPr>
            <a:r>
              <a:rPr lang="en-US" sz="2200" dirty="0">
                <a:solidFill>
                  <a:schemeClr val="tx1"/>
                </a:solidFill>
                <a:latin typeface="Century Gothic" panose="020B0502020202020204" pitchFamily="34" charset="0"/>
              </a:rPr>
              <a:t>Disease progression mapping</a:t>
            </a:r>
          </a:p>
        </p:txBody>
      </p:sp>
      <p:sp>
        <p:nvSpPr>
          <p:cNvPr id="9" name="Rectangle: Rounded Corners 4">
            <a:extLst>
              <a:ext uri="{FF2B5EF4-FFF2-40B4-BE49-F238E27FC236}">
                <a16:creationId xmlns:a16="http://schemas.microsoft.com/office/drawing/2014/main" id="{7C2837E5-0512-6CC5-8BE1-FC274E18B238}"/>
              </a:ext>
            </a:extLst>
          </p:cNvPr>
          <p:cNvSpPr/>
          <p:nvPr/>
        </p:nvSpPr>
        <p:spPr>
          <a:xfrm>
            <a:off x="5123763" y="1412874"/>
            <a:ext cx="4456800" cy="236160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tlCol="0" anchor="t" anchorCtr="0"/>
          <a:lstStyle/>
          <a:p>
            <a:pPr marL="126000" indent="-126000">
              <a:lnSpc>
                <a:spcPts val="2800"/>
              </a:lnSpc>
              <a:spcBef>
                <a:spcPts val="400"/>
              </a:spcBef>
              <a:spcAft>
                <a:spcPts val="400"/>
              </a:spcAft>
            </a:pPr>
            <a:r>
              <a:rPr lang="en-US" sz="2200" b="1" dirty="0">
                <a:solidFill>
                  <a:schemeClr val="tx1"/>
                </a:solidFill>
                <a:latin typeface="Century Gothic" panose="020B0502020202020204" pitchFamily="34" charset="0"/>
              </a:rPr>
              <a:t>Classification</a:t>
            </a:r>
            <a:endParaRPr lang="en-US" sz="2200" dirty="0">
              <a:solidFill>
                <a:schemeClr val="tx1"/>
              </a:solidFill>
              <a:latin typeface="Century Gothic" panose="020B0502020202020204" pitchFamily="34" charset="0"/>
            </a:endParaRPr>
          </a:p>
          <a:p>
            <a:pPr marL="126000" indent="-126000">
              <a:lnSpc>
                <a:spcPts val="2800"/>
              </a:lnSpc>
              <a:spcBef>
                <a:spcPts val="400"/>
              </a:spcBef>
              <a:spcAft>
                <a:spcPts val="400"/>
              </a:spcAft>
              <a:buFont typeface="Arial" panose="020B0604020202020204" pitchFamily="34" charset="0"/>
              <a:buChar char="•"/>
            </a:pPr>
            <a:r>
              <a:rPr lang="en-GB" sz="2200" dirty="0">
                <a:solidFill>
                  <a:schemeClr val="tx1"/>
                </a:solidFill>
                <a:latin typeface="Century Gothic" panose="020B0502020202020204" pitchFamily="34" charset="0"/>
              </a:rPr>
              <a:t>Spam detection (email filters)</a:t>
            </a:r>
          </a:p>
          <a:p>
            <a:pPr marL="126000" indent="-126000">
              <a:lnSpc>
                <a:spcPts val="2800"/>
              </a:lnSpc>
              <a:spcBef>
                <a:spcPts val="400"/>
              </a:spcBef>
              <a:spcAft>
                <a:spcPts val="400"/>
              </a:spcAft>
              <a:buFont typeface="Arial" panose="020B0604020202020204" pitchFamily="34" charset="0"/>
              <a:buChar char="•"/>
            </a:pPr>
            <a:r>
              <a:rPr lang="en-GB" sz="2200" dirty="0">
                <a:solidFill>
                  <a:schemeClr val="tx1"/>
                </a:solidFill>
                <a:latin typeface="Century Gothic" panose="020B0502020202020204" pitchFamily="34" charset="0"/>
              </a:rPr>
              <a:t>Image recognition</a:t>
            </a:r>
          </a:p>
          <a:p>
            <a:pPr marL="126000" indent="-126000">
              <a:lnSpc>
                <a:spcPts val="2800"/>
              </a:lnSpc>
              <a:spcBef>
                <a:spcPts val="400"/>
              </a:spcBef>
              <a:spcAft>
                <a:spcPts val="400"/>
              </a:spcAft>
              <a:buFont typeface="Arial" panose="020B0604020202020204" pitchFamily="34" charset="0"/>
              <a:buChar char="•"/>
            </a:pPr>
            <a:r>
              <a:rPr lang="en-GB" sz="2200" dirty="0">
                <a:solidFill>
                  <a:schemeClr val="tx1"/>
                </a:solidFill>
                <a:latin typeface="Century Gothic" panose="020B0502020202020204" pitchFamily="34" charset="0"/>
              </a:rPr>
              <a:t>Medical diagnosis </a:t>
            </a:r>
            <a:br>
              <a:rPr lang="en-GB" sz="2200" dirty="0">
                <a:solidFill>
                  <a:schemeClr val="tx1"/>
                </a:solidFill>
                <a:latin typeface="Century Gothic" panose="020B0502020202020204" pitchFamily="34" charset="0"/>
              </a:rPr>
            </a:br>
            <a:r>
              <a:rPr lang="en-GB" sz="2200" dirty="0">
                <a:solidFill>
                  <a:schemeClr val="tx1"/>
                </a:solidFill>
                <a:latin typeface="Century Gothic" panose="020B0502020202020204" pitchFamily="34" charset="0"/>
              </a:rPr>
              <a:t>(e.g. analysing X-rays)</a:t>
            </a:r>
            <a:endParaRPr lang="en-US" sz="2200" dirty="0">
              <a:solidFill>
                <a:schemeClr val="tx1"/>
              </a:solidFill>
              <a:latin typeface="Century Gothic" panose="020B0502020202020204" pitchFamily="34" charset="0"/>
            </a:endParaRPr>
          </a:p>
        </p:txBody>
      </p:sp>
      <p:sp>
        <p:nvSpPr>
          <p:cNvPr id="10" name="Rectangle: Rounded Corners 4">
            <a:extLst>
              <a:ext uri="{FF2B5EF4-FFF2-40B4-BE49-F238E27FC236}">
                <a16:creationId xmlns:a16="http://schemas.microsoft.com/office/drawing/2014/main" id="{3576D60E-2C1E-3DAF-C690-E9986D67781E}"/>
              </a:ext>
            </a:extLst>
          </p:cNvPr>
          <p:cNvSpPr/>
          <p:nvPr/>
        </p:nvSpPr>
        <p:spPr>
          <a:xfrm>
            <a:off x="5123763" y="4080784"/>
            <a:ext cx="4456800" cy="2361600"/>
          </a:xfrm>
          <a:prstGeom prst="roundRect">
            <a:avLst>
              <a:gd name="adj" fmla="val 4119"/>
            </a:avLst>
          </a:prstGeom>
          <a:solidFill>
            <a:srgbClr val="F6B4A5"/>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0000" tIns="36000" rIns="36000" rtlCol="0" anchor="t" anchorCtr="0"/>
          <a:lstStyle/>
          <a:p>
            <a:pPr marL="126000" indent="-126000">
              <a:lnSpc>
                <a:spcPts val="2800"/>
              </a:lnSpc>
              <a:spcBef>
                <a:spcPts val="400"/>
              </a:spcBef>
              <a:spcAft>
                <a:spcPts val="400"/>
              </a:spcAft>
            </a:pPr>
            <a:r>
              <a:rPr lang="en-US" sz="2200" b="1" dirty="0">
                <a:solidFill>
                  <a:schemeClr val="tx1"/>
                </a:solidFill>
                <a:latin typeface="Century Gothic" panose="020B0502020202020204" pitchFamily="34" charset="0"/>
              </a:rPr>
              <a:t>Recommendation</a:t>
            </a:r>
            <a:endParaRPr lang="en-US" sz="2200" dirty="0">
              <a:solidFill>
                <a:schemeClr val="tx1"/>
              </a:solidFill>
              <a:latin typeface="Century Gothic" panose="020B0502020202020204" pitchFamily="34" charset="0"/>
            </a:endParaRPr>
          </a:p>
          <a:p>
            <a:pPr marL="126000" indent="-126000">
              <a:lnSpc>
                <a:spcPts val="2800"/>
              </a:lnSpc>
              <a:spcBef>
                <a:spcPts val="400"/>
              </a:spcBef>
              <a:spcAft>
                <a:spcPts val="400"/>
              </a:spcAft>
              <a:buFont typeface="Arial" panose="020B0604020202020204" pitchFamily="34" charset="0"/>
              <a:buChar char="•"/>
            </a:pPr>
            <a:r>
              <a:rPr lang="en-US" sz="2200" dirty="0">
                <a:solidFill>
                  <a:schemeClr val="tx1"/>
                </a:solidFill>
                <a:latin typeface="Century Gothic" panose="020B0502020202020204" pitchFamily="34" charset="0"/>
              </a:rPr>
              <a:t>Targeted ads on social media</a:t>
            </a:r>
          </a:p>
          <a:p>
            <a:pPr marL="126000" indent="-126000">
              <a:lnSpc>
                <a:spcPts val="2800"/>
              </a:lnSpc>
              <a:spcBef>
                <a:spcPts val="400"/>
              </a:spcBef>
              <a:spcAft>
                <a:spcPts val="400"/>
              </a:spcAft>
              <a:buFont typeface="Arial" panose="020B0604020202020204" pitchFamily="34" charset="0"/>
              <a:buChar char="•"/>
            </a:pPr>
            <a:r>
              <a:rPr lang="en-US" sz="2200" dirty="0">
                <a:solidFill>
                  <a:schemeClr val="tx1"/>
                </a:solidFill>
                <a:latin typeface="Century Gothic" panose="020B0502020202020204" pitchFamily="34" charset="0"/>
              </a:rPr>
              <a:t>‘Watch next’ video recommendations </a:t>
            </a:r>
          </a:p>
        </p:txBody>
      </p:sp>
    </p:spTree>
    <p:extLst>
      <p:ext uri="{BB962C8B-B14F-4D97-AF65-F5344CB8AC3E}">
        <p14:creationId xmlns:p14="http://schemas.microsoft.com/office/powerpoint/2010/main" val="38577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C1A2E4-AD73-598C-31FD-D9D7C2A13CF0}"/>
              </a:ext>
            </a:extLst>
          </p:cNvPr>
          <p:cNvPicPr>
            <a:picLocks noChangeAspect="1"/>
          </p:cNvPicPr>
          <p:nvPr/>
        </p:nvPicPr>
        <p:blipFill>
          <a:blip r:embed="rId3"/>
          <a:srcRect b="5141"/>
          <a:stretch>
            <a:fillRect/>
          </a:stretch>
        </p:blipFill>
        <p:spPr>
          <a:xfrm>
            <a:off x="5499462" y="4098279"/>
            <a:ext cx="4299521" cy="2313031"/>
          </a:xfrm>
          <a:prstGeom prst="rect">
            <a:avLst/>
          </a:prstGeom>
        </p:spPr>
      </p:pic>
      <p:sp>
        <p:nvSpPr>
          <p:cNvPr id="2" name="Content Placeholder 1">
            <a:extLst>
              <a:ext uri="{FF2B5EF4-FFF2-40B4-BE49-F238E27FC236}">
                <a16:creationId xmlns:a16="http://schemas.microsoft.com/office/drawing/2014/main" id="{EAA7B5D8-11BF-A1DC-5118-BD7A4CA373DB}"/>
              </a:ext>
            </a:extLst>
          </p:cNvPr>
          <p:cNvSpPr>
            <a:spLocks noGrp="1"/>
          </p:cNvSpPr>
          <p:nvPr>
            <p:ph sz="half" idx="10"/>
          </p:nvPr>
        </p:nvSpPr>
        <p:spPr>
          <a:xfrm>
            <a:off x="232915" y="1303304"/>
            <a:ext cx="4720086" cy="4818096"/>
          </a:xfrm>
        </p:spPr>
        <p:txBody>
          <a:bodyPr>
            <a:noAutofit/>
          </a:bodyPr>
          <a:lstStyle/>
          <a:p>
            <a:r>
              <a:rPr lang="en-GB" b="1" dirty="0"/>
              <a:t>AI is used to support work in different industries. For example, in education AI tools might sometimes be used to:</a:t>
            </a:r>
          </a:p>
          <a:p>
            <a:pPr marL="126000" indent="-126000">
              <a:lnSpc>
                <a:spcPts val="2400"/>
              </a:lnSpc>
              <a:buFont typeface="Arial" panose="020B0604020202020204" pitchFamily="34" charset="0"/>
              <a:buChar char="•"/>
            </a:pPr>
            <a:r>
              <a:rPr lang="en-US" dirty="0"/>
              <a:t>adapt content based on student strengths or areas to improve</a:t>
            </a:r>
          </a:p>
          <a:p>
            <a:pPr marL="126000" indent="-126000">
              <a:lnSpc>
                <a:spcPts val="2400"/>
              </a:lnSpc>
              <a:buFont typeface="Arial" panose="020B0604020202020204" pitchFamily="34" charset="0"/>
              <a:buChar char="•"/>
            </a:pPr>
            <a:r>
              <a:rPr lang="en-US" dirty="0"/>
              <a:t>mark work and generate feedback</a:t>
            </a:r>
          </a:p>
          <a:p>
            <a:pPr marL="126000" indent="-126000">
              <a:lnSpc>
                <a:spcPts val="2400"/>
              </a:lnSpc>
              <a:buFont typeface="Arial" panose="020B0604020202020204" pitchFamily="34" charset="0"/>
              <a:buChar char="•"/>
            </a:pPr>
            <a:r>
              <a:rPr lang="en-US" dirty="0"/>
              <a:t>identify patterns in data and predict student outcomes</a:t>
            </a:r>
          </a:p>
          <a:p>
            <a:pPr marL="126000" indent="-126000">
              <a:lnSpc>
                <a:spcPts val="2400"/>
              </a:lnSpc>
              <a:buFont typeface="Arial" panose="020B0604020202020204" pitchFamily="34" charset="0"/>
              <a:buChar char="•"/>
            </a:pPr>
            <a:r>
              <a:rPr lang="en-US" dirty="0"/>
              <a:t>translate text</a:t>
            </a:r>
          </a:p>
          <a:p>
            <a:pPr marL="126000" indent="-126000">
              <a:lnSpc>
                <a:spcPts val="2400"/>
              </a:lnSpc>
              <a:buFont typeface="Arial" panose="020B0604020202020204" pitchFamily="34" charset="0"/>
              <a:buChar char="•"/>
            </a:pPr>
            <a:r>
              <a:rPr lang="en-US" dirty="0"/>
              <a:t>create content e.g. quizzes and text summaries.</a:t>
            </a:r>
          </a:p>
          <a:p>
            <a:endParaRPr lang="en-GB" dirty="0"/>
          </a:p>
        </p:txBody>
      </p:sp>
      <p:sp>
        <p:nvSpPr>
          <p:cNvPr id="3" name="Title 2">
            <a:extLst>
              <a:ext uri="{FF2B5EF4-FFF2-40B4-BE49-F238E27FC236}">
                <a16:creationId xmlns:a16="http://schemas.microsoft.com/office/drawing/2014/main" id="{A063DEFD-9109-8C7F-2051-F29DAD35A85F}"/>
              </a:ext>
            </a:extLst>
          </p:cNvPr>
          <p:cNvSpPr>
            <a:spLocks noGrp="1"/>
          </p:cNvSpPr>
          <p:nvPr>
            <p:ph type="title"/>
          </p:nvPr>
        </p:nvSpPr>
        <p:spPr/>
        <p:txBody>
          <a:bodyPr/>
          <a:lstStyle/>
          <a:p>
            <a:r>
              <a:rPr lang="en-GB" dirty="0"/>
              <a:t>AI in industry</a:t>
            </a:r>
          </a:p>
        </p:txBody>
      </p:sp>
      <p:sp>
        <p:nvSpPr>
          <p:cNvPr id="4" name="Slide Number Placeholder 3">
            <a:extLst>
              <a:ext uri="{FF2B5EF4-FFF2-40B4-BE49-F238E27FC236}">
                <a16:creationId xmlns:a16="http://schemas.microsoft.com/office/drawing/2014/main" id="{67BA6F4B-3B0E-0334-9169-721D95F4B653}"/>
              </a:ext>
            </a:extLst>
          </p:cNvPr>
          <p:cNvSpPr>
            <a:spLocks noGrp="1"/>
          </p:cNvSpPr>
          <p:nvPr>
            <p:ph type="sldNum" sz="quarter" idx="4"/>
          </p:nvPr>
        </p:nvSpPr>
        <p:spPr/>
        <p:txBody>
          <a:bodyPr/>
          <a:lstStyle/>
          <a:p>
            <a:r>
              <a:rPr lang="en-GB" dirty="0"/>
              <a:t>© PSHE Association 2026</a:t>
            </a:r>
          </a:p>
        </p:txBody>
      </p:sp>
      <p:grpSp>
        <p:nvGrpSpPr>
          <p:cNvPr id="11" name="Group 10">
            <a:extLst>
              <a:ext uri="{FF2B5EF4-FFF2-40B4-BE49-F238E27FC236}">
                <a16:creationId xmlns:a16="http://schemas.microsoft.com/office/drawing/2014/main" id="{FE171D54-608B-F066-8458-3295193EBF95}"/>
              </a:ext>
            </a:extLst>
          </p:cNvPr>
          <p:cNvGrpSpPr/>
          <p:nvPr/>
        </p:nvGrpSpPr>
        <p:grpSpPr>
          <a:xfrm rot="449664">
            <a:off x="7636209" y="2773953"/>
            <a:ext cx="2044160" cy="1952749"/>
            <a:chOff x="7266561" y="1750979"/>
            <a:chExt cx="1926077" cy="1839946"/>
          </a:xfrm>
        </p:grpSpPr>
        <p:sp>
          <p:nvSpPr>
            <p:cNvPr id="10" name="Rounded Rectangle 9">
              <a:extLst>
                <a:ext uri="{FF2B5EF4-FFF2-40B4-BE49-F238E27FC236}">
                  <a16:creationId xmlns:a16="http://schemas.microsoft.com/office/drawing/2014/main" id="{30461478-7C22-5A23-9CC4-153581641F46}"/>
                </a:ext>
              </a:extLst>
            </p:cNvPr>
            <p:cNvSpPr/>
            <p:nvPr/>
          </p:nvSpPr>
          <p:spPr>
            <a:xfrm>
              <a:off x="7266561" y="1750979"/>
              <a:ext cx="1926077" cy="1839946"/>
            </a:xfrm>
            <a:prstGeom prst="roundRect">
              <a:avLst>
                <a:gd name="adj" fmla="val 82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6645542-85F1-49B8-0E6F-25965F725F01}"/>
                </a:ext>
              </a:extLst>
            </p:cNvPr>
            <p:cNvPicPr>
              <a:picLocks noChangeAspect="1"/>
            </p:cNvPicPr>
            <p:nvPr/>
          </p:nvPicPr>
          <p:blipFill>
            <a:blip r:embed="rId4"/>
            <a:srcRect/>
            <a:stretch/>
          </p:blipFill>
          <p:spPr>
            <a:xfrm>
              <a:off x="7404400" y="1889647"/>
              <a:ext cx="1650397" cy="1562609"/>
            </a:xfrm>
            <a:prstGeom prst="rect">
              <a:avLst/>
            </a:prstGeom>
          </p:spPr>
        </p:pic>
      </p:grpSp>
      <p:grpSp>
        <p:nvGrpSpPr>
          <p:cNvPr id="19" name="Group 18">
            <a:extLst>
              <a:ext uri="{FF2B5EF4-FFF2-40B4-BE49-F238E27FC236}">
                <a16:creationId xmlns:a16="http://schemas.microsoft.com/office/drawing/2014/main" id="{D5E7EECB-1E24-CB16-9768-35A26FCCBB20}"/>
              </a:ext>
            </a:extLst>
          </p:cNvPr>
          <p:cNvGrpSpPr/>
          <p:nvPr/>
        </p:nvGrpSpPr>
        <p:grpSpPr>
          <a:xfrm rot="20788073">
            <a:off x="5902459" y="2027895"/>
            <a:ext cx="1807840" cy="1898224"/>
            <a:chOff x="5453420" y="1073469"/>
            <a:chExt cx="2301943" cy="2417030"/>
          </a:xfrm>
        </p:grpSpPr>
        <p:sp>
          <p:nvSpPr>
            <p:cNvPr id="15" name="Rounded Rectangle 14">
              <a:extLst>
                <a:ext uri="{FF2B5EF4-FFF2-40B4-BE49-F238E27FC236}">
                  <a16:creationId xmlns:a16="http://schemas.microsoft.com/office/drawing/2014/main" id="{70D785F7-F8AE-62CF-80BE-5ABF97B9D740}"/>
                </a:ext>
              </a:extLst>
            </p:cNvPr>
            <p:cNvSpPr/>
            <p:nvPr/>
          </p:nvSpPr>
          <p:spPr>
            <a:xfrm rot="449664">
              <a:off x="5453420" y="1073469"/>
              <a:ext cx="2301943" cy="2417030"/>
            </a:xfrm>
            <a:prstGeom prst="roundRect">
              <a:avLst>
                <a:gd name="adj" fmla="val 82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B663C54-4A9A-C6EC-21AD-C52DEDBAA4C1}"/>
                </a:ext>
              </a:extLst>
            </p:cNvPr>
            <p:cNvPicPr>
              <a:picLocks noChangeAspect="1"/>
            </p:cNvPicPr>
            <p:nvPr/>
          </p:nvPicPr>
          <p:blipFill>
            <a:blip r:embed="rId5"/>
            <a:stretch>
              <a:fillRect/>
            </a:stretch>
          </p:blipFill>
          <p:spPr>
            <a:xfrm rot="362174">
              <a:off x="5942653" y="1147582"/>
              <a:ext cx="1422400" cy="2095500"/>
            </a:xfrm>
            <a:prstGeom prst="rect">
              <a:avLst/>
            </a:prstGeom>
          </p:spPr>
        </p:pic>
      </p:grpSp>
    </p:spTree>
    <p:extLst>
      <p:ext uri="{BB962C8B-B14F-4D97-AF65-F5344CB8AC3E}">
        <p14:creationId xmlns:p14="http://schemas.microsoft.com/office/powerpoint/2010/main" val="273063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7BC93-EC0C-188F-058D-15F3D2A3326E}"/>
              </a:ext>
            </a:extLst>
          </p:cNvPr>
          <p:cNvSpPr>
            <a:spLocks noGrp="1"/>
          </p:cNvSpPr>
          <p:nvPr>
            <p:ph type="title"/>
          </p:nvPr>
        </p:nvSpPr>
        <p:spPr/>
        <p:txBody>
          <a:bodyPr/>
          <a:lstStyle/>
          <a:p>
            <a:r>
              <a:rPr lang="en-GB"/>
              <a:t>AI in industry</a:t>
            </a:r>
          </a:p>
        </p:txBody>
      </p:sp>
      <p:sp>
        <p:nvSpPr>
          <p:cNvPr id="4" name="Slide Number Placeholder 3">
            <a:extLst>
              <a:ext uri="{FF2B5EF4-FFF2-40B4-BE49-F238E27FC236}">
                <a16:creationId xmlns:a16="http://schemas.microsoft.com/office/drawing/2014/main" id="{1F18423D-DD3A-7B60-5B13-9D6E87047B97}"/>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6420361E-C9BC-B016-D088-D17CE38D45B7}"/>
              </a:ext>
            </a:extLst>
          </p:cNvPr>
          <p:cNvSpPr>
            <a:spLocks noGrp="1"/>
          </p:cNvSpPr>
          <p:nvPr>
            <p:ph sz="half" idx="4294967295"/>
          </p:nvPr>
        </p:nvSpPr>
        <p:spPr>
          <a:xfrm>
            <a:off x="221959" y="1298135"/>
            <a:ext cx="7750175" cy="881063"/>
          </a:xfrm>
        </p:spPr>
        <p:txBody>
          <a:bodyPr>
            <a:noAutofit/>
          </a:bodyPr>
          <a:lstStyle/>
          <a:p>
            <a:pPr marL="0" indent="0">
              <a:lnSpc>
                <a:spcPts val="3200"/>
              </a:lnSpc>
              <a:buNone/>
            </a:pPr>
            <a:r>
              <a:rPr lang="en-GB" sz="2800" b="1" dirty="0"/>
              <a:t>Discuss how AI could be used to support work in one of these industries.</a:t>
            </a:r>
          </a:p>
        </p:txBody>
      </p:sp>
      <p:sp>
        <p:nvSpPr>
          <p:cNvPr id="21" name="Rounded Rectangle 20">
            <a:extLst>
              <a:ext uri="{FF2B5EF4-FFF2-40B4-BE49-F238E27FC236}">
                <a16:creationId xmlns:a16="http://schemas.microsoft.com/office/drawing/2014/main" id="{C4A47354-9A54-8C40-AFE2-170A575C3178}"/>
              </a:ext>
            </a:extLst>
          </p:cNvPr>
          <p:cNvSpPr/>
          <p:nvPr/>
        </p:nvSpPr>
        <p:spPr>
          <a:xfrm>
            <a:off x="5000712" y="3373719"/>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Environmental science</a:t>
            </a:r>
            <a:endParaRPr lang="en-GB" sz="2400" dirty="0">
              <a:solidFill>
                <a:schemeClr val="tx1"/>
              </a:solidFill>
              <a:latin typeface="Century Gothic" panose="020B0502020202020204" pitchFamily="34" charset="0"/>
            </a:endParaRPr>
          </a:p>
        </p:txBody>
      </p:sp>
      <p:pic>
        <p:nvPicPr>
          <p:cNvPr id="5" name="Google Shape;398;p16">
            <a:extLst>
              <a:ext uri="{FF2B5EF4-FFF2-40B4-BE49-F238E27FC236}">
                <a16:creationId xmlns:a16="http://schemas.microsoft.com/office/drawing/2014/main" id="{66EDAD17-380F-94F5-C8D8-111725B6C7EF}"/>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7" name="Google Shape;399;p16">
            <a:extLst>
              <a:ext uri="{FF2B5EF4-FFF2-40B4-BE49-F238E27FC236}">
                <a16:creationId xmlns:a16="http://schemas.microsoft.com/office/drawing/2014/main" id="{409943CC-10C2-7EC5-ABDB-AF5887098C5A}"/>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34" name="Rounded Rectangle 33">
            <a:extLst>
              <a:ext uri="{FF2B5EF4-FFF2-40B4-BE49-F238E27FC236}">
                <a16:creationId xmlns:a16="http://schemas.microsoft.com/office/drawing/2014/main" id="{33B90398-F530-2CA2-05C4-114C186F7556}"/>
              </a:ext>
            </a:extLst>
          </p:cNvPr>
          <p:cNvSpPr/>
          <p:nvPr/>
        </p:nvSpPr>
        <p:spPr>
          <a:xfrm>
            <a:off x="5000712" y="4455788"/>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Travel</a:t>
            </a:r>
          </a:p>
        </p:txBody>
      </p:sp>
      <p:sp>
        <p:nvSpPr>
          <p:cNvPr id="42" name="Rounded Rectangle 41">
            <a:extLst>
              <a:ext uri="{FF2B5EF4-FFF2-40B4-BE49-F238E27FC236}">
                <a16:creationId xmlns:a16="http://schemas.microsoft.com/office/drawing/2014/main" id="{27430802-6E74-71D3-B426-85E1A6624210}"/>
              </a:ext>
            </a:extLst>
          </p:cNvPr>
          <p:cNvSpPr/>
          <p:nvPr/>
        </p:nvSpPr>
        <p:spPr>
          <a:xfrm>
            <a:off x="2660797" y="5537857"/>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Gaming</a:t>
            </a:r>
          </a:p>
        </p:txBody>
      </p:sp>
      <p:sp>
        <p:nvSpPr>
          <p:cNvPr id="45" name="Rounded Rectangle 44">
            <a:extLst>
              <a:ext uri="{FF2B5EF4-FFF2-40B4-BE49-F238E27FC236}">
                <a16:creationId xmlns:a16="http://schemas.microsoft.com/office/drawing/2014/main" id="{0A173B05-8BEC-C190-9043-86DC876BE0E3}"/>
              </a:ext>
            </a:extLst>
          </p:cNvPr>
          <p:cNvSpPr/>
          <p:nvPr/>
        </p:nvSpPr>
        <p:spPr>
          <a:xfrm>
            <a:off x="5000712" y="2291650"/>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Manufacturing</a:t>
            </a:r>
          </a:p>
        </p:txBody>
      </p:sp>
      <p:sp>
        <p:nvSpPr>
          <p:cNvPr id="61" name="Rounded Rectangle 60">
            <a:extLst>
              <a:ext uri="{FF2B5EF4-FFF2-40B4-BE49-F238E27FC236}">
                <a16:creationId xmlns:a16="http://schemas.microsoft.com/office/drawing/2014/main" id="{74199E2A-C723-F5A2-7D11-D1C399580DCD}"/>
              </a:ext>
            </a:extLst>
          </p:cNvPr>
          <p:cNvSpPr/>
          <p:nvPr/>
        </p:nvSpPr>
        <p:spPr>
          <a:xfrm>
            <a:off x="320883" y="3373719"/>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pPr lvl="0"/>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Finance and banking</a:t>
            </a:r>
          </a:p>
        </p:txBody>
      </p:sp>
      <p:sp>
        <p:nvSpPr>
          <p:cNvPr id="62" name="Rounded Rectangle 61">
            <a:extLst>
              <a:ext uri="{FF2B5EF4-FFF2-40B4-BE49-F238E27FC236}">
                <a16:creationId xmlns:a16="http://schemas.microsoft.com/office/drawing/2014/main" id="{B25C7E94-0475-DFED-AE11-7ABAEC3757D7}"/>
              </a:ext>
            </a:extLst>
          </p:cNvPr>
          <p:cNvSpPr/>
          <p:nvPr/>
        </p:nvSpPr>
        <p:spPr>
          <a:xfrm>
            <a:off x="320883" y="4455788"/>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pPr lvl="0"/>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Retail</a:t>
            </a:r>
          </a:p>
        </p:txBody>
      </p:sp>
      <p:sp>
        <p:nvSpPr>
          <p:cNvPr id="64" name="Rounded Rectangle 63">
            <a:extLst>
              <a:ext uri="{FF2B5EF4-FFF2-40B4-BE49-F238E27FC236}">
                <a16:creationId xmlns:a16="http://schemas.microsoft.com/office/drawing/2014/main" id="{DC5E8D61-AC52-C7B4-789F-5F7C9AF6A39B}"/>
              </a:ext>
            </a:extLst>
          </p:cNvPr>
          <p:cNvSpPr/>
          <p:nvPr/>
        </p:nvSpPr>
        <p:spPr>
          <a:xfrm>
            <a:off x="320883" y="2291650"/>
            <a:ext cx="4584405" cy="98738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900000" bIns="108000" rtlCol="0" anchor="ctr">
            <a:noAutofit/>
          </a:bodyPr>
          <a:lstStyle/>
          <a:p>
            <a:r>
              <a:rPr lang="en-GB"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Healthcare</a:t>
            </a:r>
            <a:endParaRPr lang="en-US" sz="2400" dirty="0">
              <a:solidFill>
                <a:schemeClr val="tx1"/>
              </a:solidFill>
            </a:endParaRPr>
          </a:p>
        </p:txBody>
      </p:sp>
      <p:pic>
        <p:nvPicPr>
          <p:cNvPr id="23" name="Picture 22">
            <a:extLst>
              <a:ext uri="{FF2B5EF4-FFF2-40B4-BE49-F238E27FC236}">
                <a16:creationId xmlns:a16="http://schemas.microsoft.com/office/drawing/2014/main" id="{72BF6773-4372-7A3E-0A17-DCADBA9A6D15}"/>
              </a:ext>
            </a:extLst>
          </p:cNvPr>
          <p:cNvPicPr>
            <a:picLocks noChangeAspect="1"/>
          </p:cNvPicPr>
          <p:nvPr/>
        </p:nvPicPr>
        <p:blipFill>
          <a:blip r:embed="rId7"/>
          <a:stretch>
            <a:fillRect/>
          </a:stretch>
        </p:blipFill>
        <p:spPr>
          <a:xfrm rot="20401297">
            <a:off x="4152113" y="2389142"/>
            <a:ext cx="486088" cy="758660"/>
          </a:xfrm>
          <a:prstGeom prst="rect">
            <a:avLst/>
          </a:prstGeom>
        </p:spPr>
      </p:pic>
      <p:pic>
        <p:nvPicPr>
          <p:cNvPr id="25" name="Picture 24">
            <a:extLst>
              <a:ext uri="{FF2B5EF4-FFF2-40B4-BE49-F238E27FC236}">
                <a16:creationId xmlns:a16="http://schemas.microsoft.com/office/drawing/2014/main" id="{D392E2BF-B19C-BEC1-0CFF-2D3E9F63C840}"/>
              </a:ext>
            </a:extLst>
          </p:cNvPr>
          <p:cNvPicPr>
            <a:picLocks noChangeAspect="1"/>
          </p:cNvPicPr>
          <p:nvPr/>
        </p:nvPicPr>
        <p:blipFill>
          <a:blip r:embed="rId8"/>
          <a:stretch>
            <a:fillRect/>
          </a:stretch>
        </p:blipFill>
        <p:spPr>
          <a:xfrm>
            <a:off x="4124277" y="3549185"/>
            <a:ext cx="628550" cy="668916"/>
          </a:xfrm>
          <a:prstGeom prst="rect">
            <a:avLst/>
          </a:prstGeom>
        </p:spPr>
      </p:pic>
      <p:pic>
        <p:nvPicPr>
          <p:cNvPr id="27" name="Picture 26">
            <a:extLst>
              <a:ext uri="{FF2B5EF4-FFF2-40B4-BE49-F238E27FC236}">
                <a16:creationId xmlns:a16="http://schemas.microsoft.com/office/drawing/2014/main" id="{3B9A9B20-0877-9EBE-F8BE-7E7D833D76BE}"/>
              </a:ext>
            </a:extLst>
          </p:cNvPr>
          <p:cNvPicPr>
            <a:picLocks noChangeAspect="1"/>
          </p:cNvPicPr>
          <p:nvPr/>
        </p:nvPicPr>
        <p:blipFill>
          <a:blip r:embed="rId9"/>
          <a:stretch>
            <a:fillRect/>
          </a:stretch>
        </p:blipFill>
        <p:spPr>
          <a:xfrm>
            <a:off x="4166704" y="4591069"/>
            <a:ext cx="546629" cy="642866"/>
          </a:xfrm>
          <a:prstGeom prst="rect">
            <a:avLst/>
          </a:prstGeom>
        </p:spPr>
      </p:pic>
      <p:pic>
        <p:nvPicPr>
          <p:cNvPr id="29" name="Picture 28">
            <a:extLst>
              <a:ext uri="{FF2B5EF4-FFF2-40B4-BE49-F238E27FC236}">
                <a16:creationId xmlns:a16="http://schemas.microsoft.com/office/drawing/2014/main" id="{B3BB5927-DDFE-430E-99F1-1DFA1CF1F973}"/>
              </a:ext>
            </a:extLst>
          </p:cNvPr>
          <p:cNvPicPr>
            <a:picLocks noChangeAspect="1"/>
          </p:cNvPicPr>
          <p:nvPr/>
        </p:nvPicPr>
        <p:blipFill>
          <a:blip r:embed="rId10"/>
          <a:stretch>
            <a:fillRect/>
          </a:stretch>
        </p:blipFill>
        <p:spPr>
          <a:xfrm>
            <a:off x="8745706" y="3549185"/>
            <a:ext cx="670262" cy="670262"/>
          </a:xfrm>
          <a:prstGeom prst="rect">
            <a:avLst/>
          </a:prstGeom>
        </p:spPr>
      </p:pic>
      <p:pic>
        <p:nvPicPr>
          <p:cNvPr id="33" name="Picture 32">
            <a:extLst>
              <a:ext uri="{FF2B5EF4-FFF2-40B4-BE49-F238E27FC236}">
                <a16:creationId xmlns:a16="http://schemas.microsoft.com/office/drawing/2014/main" id="{301A79B2-4097-0F18-330E-147F6C8EFB1F}"/>
              </a:ext>
            </a:extLst>
          </p:cNvPr>
          <p:cNvPicPr>
            <a:picLocks noChangeAspect="1"/>
          </p:cNvPicPr>
          <p:nvPr/>
        </p:nvPicPr>
        <p:blipFill>
          <a:blip r:embed="rId11"/>
          <a:stretch>
            <a:fillRect/>
          </a:stretch>
        </p:blipFill>
        <p:spPr>
          <a:xfrm>
            <a:off x="6416076" y="5826774"/>
            <a:ext cx="691405" cy="423099"/>
          </a:xfrm>
          <a:prstGeom prst="rect">
            <a:avLst/>
          </a:prstGeom>
        </p:spPr>
      </p:pic>
      <p:pic>
        <p:nvPicPr>
          <p:cNvPr id="35" name="Picture 34">
            <a:extLst>
              <a:ext uri="{FF2B5EF4-FFF2-40B4-BE49-F238E27FC236}">
                <a16:creationId xmlns:a16="http://schemas.microsoft.com/office/drawing/2014/main" id="{88E83EF4-C028-1874-E65B-30591405786A}"/>
              </a:ext>
            </a:extLst>
          </p:cNvPr>
          <p:cNvPicPr>
            <a:picLocks noChangeAspect="1"/>
          </p:cNvPicPr>
          <p:nvPr/>
        </p:nvPicPr>
        <p:blipFill>
          <a:blip r:embed="rId12"/>
          <a:stretch>
            <a:fillRect/>
          </a:stretch>
        </p:blipFill>
        <p:spPr>
          <a:xfrm>
            <a:off x="8647986" y="2384091"/>
            <a:ext cx="754349" cy="658727"/>
          </a:xfrm>
          <a:prstGeom prst="rect">
            <a:avLst/>
          </a:prstGeom>
        </p:spPr>
      </p:pic>
      <p:pic>
        <p:nvPicPr>
          <p:cNvPr id="43" name="Picture 42">
            <a:extLst>
              <a:ext uri="{FF2B5EF4-FFF2-40B4-BE49-F238E27FC236}">
                <a16:creationId xmlns:a16="http://schemas.microsoft.com/office/drawing/2014/main" id="{9A49D1CC-8EB2-DFB3-8050-54E12C8995EA}"/>
              </a:ext>
            </a:extLst>
          </p:cNvPr>
          <p:cNvPicPr>
            <a:picLocks noChangeAspect="1"/>
          </p:cNvPicPr>
          <p:nvPr/>
        </p:nvPicPr>
        <p:blipFill>
          <a:blip r:embed="rId13"/>
          <a:stretch>
            <a:fillRect/>
          </a:stretch>
        </p:blipFill>
        <p:spPr>
          <a:xfrm>
            <a:off x="8766562" y="4658790"/>
            <a:ext cx="628550" cy="596434"/>
          </a:xfrm>
          <a:prstGeom prst="rect">
            <a:avLst/>
          </a:prstGeom>
        </p:spPr>
      </p:pic>
    </p:spTree>
    <p:extLst>
      <p:ext uri="{BB962C8B-B14F-4D97-AF65-F5344CB8AC3E}">
        <p14:creationId xmlns:p14="http://schemas.microsoft.com/office/powerpoint/2010/main" val="74385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56B38-8D5F-CE13-29D6-F37B74A6DF2B}"/>
              </a:ext>
            </a:extLst>
          </p:cNvPr>
          <p:cNvSpPr>
            <a:spLocks noGrp="1"/>
          </p:cNvSpPr>
          <p:nvPr>
            <p:ph sz="half" idx="10"/>
          </p:nvPr>
        </p:nvSpPr>
        <p:spPr/>
        <p:txBody>
          <a:bodyPr>
            <a:normAutofit/>
          </a:bodyPr>
          <a:lstStyle/>
          <a:p>
            <a:pPr marL="126000" indent="-126000">
              <a:lnSpc>
                <a:spcPts val="2800"/>
              </a:lnSpc>
              <a:spcBef>
                <a:spcPts val="1800"/>
              </a:spcBef>
              <a:buFont typeface="Arial" panose="020B0604020202020204" pitchFamily="34" charset="0"/>
              <a:buChar char="•"/>
            </a:pPr>
            <a:r>
              <a:rPr lang="en-US" sz="2400" dirty="0"/>
              <a:t>How might AI be used to check the quality of a game before it is launched?</a:t>
            </a:r>
          </a:p>
          <a:p>
            <a:pPr marL="126000" indent="-126000">
              <a:lnSpc>
                <a:spcPts val="2800"/>
              </a:lnSpc>
              <a:spcBef>
                <a:spcPts val="1800"/>
              </a:spcBef>
              <a:buFont typeface="Arial" panose="020B0604020202020204" pitchFamily="34" charset="0"/>
              <a:buChar char="•"/>
            </a:pPr>
            <a:r>
              <a:rPr lang="en-US" sz="2400" dirty="0"/>
              <a:t>How might AI be used to improve the graphics in</a:t>
            </a:r>
            <a:br>
              <a:rPr lang="en-US" sz="2400" dirty="0"/>
            </a:br>
            <a:r>
              <a:rPr lang="en-US" sz="2400" dirty="0"/>
              <a:t>a game?</a:t>
            </a:r>
          </a:p>
          <a:p>
            <a:pPr marL="126000" indent="-126000">
              <a:lnSpc>
                <a:spcPts val="2800"/>
              </a:lnSpc>
              <a:spcBef>
                <a:spcPts val="1800"/>
              </a:spcBef>
              <a:buFont typeface="Arial" panose="020B0604020202020204" pitchFamily="34" charset="0"/>
              <a:buChar char="•"/>
            </a:pPr>
            <a:r>
              <a:rPr lang="en-US" sz="2400" dirty="0"/>
              <a:t>How might AI be used to give the gamer a more </a:t>
            </a:r>
            <a:r>
              <a:rPr lang="en-US" sz="2400" dirty="0" err="1"/>
              <a:t>personalised</a:t>
            </a:r>
            <a:r>
              <a:rPr lang="en-US" sz="2400" dirty="0"/>
              <a:t> gaming experience?</a:t>
            </a:r>
          </a:p>
          <a:p>
            <a:endParaRPr lang="en-GB" sz="2200" dirty="0"/>
          </a:p>
        </p:txBody>
      </p:sp>
      <p:sp>
        <p:nvSpPr>
          <p:cNvPr id="3" name="Title 2">
            <a:extLst>
              <a:ext uri="{FF2B5EF4-FFF2-40B4-BE49-F238E27FC236}">
                <a16:creationId xmlns:a16="http://schemas.microsoft.com/office/drawing/2014/main" id="{808274C2-B9F4-81E2-2B86-60A3E48BE76D}"/>
              </a:ext>
            </a:extLst>
          </p:cNvPr>
          <p:cNvSpPr>
            <a:spLocks noGrp="1"/>
          </p:cNvSpPr>
          <p:nvPr>
            <p:ph type="title"/>
          </p:nvPr>
        </p:nvSpPr>
        <p:spPr/>
        <p:txBody>
          <a:bodyPr/>
          <a:lstStyle/>
          <a:p>
            <a:r>
              <a:rPr lang="en-GB" dirty="0"/>
              <a:t>AI in industry</a:t>
            </a:r>
          </a:p>
        </p:txBody>
      </p:sp>
      <p:sp>
        <p:nvSpPr>
          <p:cNvPr id="4" name="Slide Number Placeholder 3">
            <a:extLst>
              <a:ext uri="{FF2B5EF4-FFF2-40B4-BE49-F238E27FC236}">
                <a16:creationId xmlns:a16="http://schemas.microsoft.com/office/drawing/2014/main" id="{24DA27A1-8F4C-51B3-79A2-5C46A4D900F5}"/>
              </a:ext>
            </a:extLst>
          </p:cNvPr>
          <p:cNvSpPr>
            <a:spLocks noGrp="1"/>
          </p:cNvSpPr>
          <p:nvPr>
            <p:ph type="sldNum" sz="quarter" idx="4"/>
          </p:nvPr>
        </p:nvSpPr>
        <p:spPr/>
        <p:txBody>
          <a:bodyPr/>
          <a:lstStyle/>
          <a:p>
            <a:r>
              <a:rPr lang="en-GB"/>
              <a:t>© PSHE Association 2026</a:t>
            </a:r>
          </a:p>
        </p:txBody>
      </p:sp>
      <p:pic>
        <p:nvPicPr>
          <p:cNvPr id="6" name="Google Shape;398;p16">
            <a:extLst>
              <a:ext uri="{FF2B5EF4-FFF2-40B4-BE49-F238E27FC236}">
                <a16:creationId xmlns:a16="http://schemas.microsoft.com/office/drawing/2014/main" id="{A9169F18-94DC-B4A2-D957-C247085E1C84}"/>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sp>
        <p:nvSpPr>
          <p:cNvPr id="7" name="Content Placeholder 1">
            <a:extLst>
              <a:ext uri="{FF2B5EF4-FFF2-40B4-BE49-F238E27FC236}">
                <a16:creationId xmlns:a16="http://schemas.microsoft.com/office/drawing/2014/main" id="{9B30034A-6501-CC38-CEFD-E65F3A29EE30}"/>
              </a:ext>
            </a:extLst>
          </p:cNvPr>
          <p:cNvSpPr txBox="1">
            <a:spLocks/>
          </p:cNvSpPr>
          <p:nvPr/>
        </p:nvSpPr>
        <p:spPr>
          <a:xfrm>
            <a:off x="5422916" y="1412875"/>
            <a:ext cx="4244020" cy="557394"/>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spcBef>
                <a:spcPts val="1800"/>
              </a:spcBef>
            </a:pPr>
            <a:r>
              <a:rPr lang="en-US" sz="3200" b="1" dirty="0">
                <a:solidFill>
                  <a:schemeClr val="bg1"/>
                </a:solidFill>
              </a:rPr>
              <a:t>Gaming</a:t>
            </a:r>
            <a:endParaRPr lang="en-GB" sz="3200" b="1" dirty="0">
              <a:solidFill>
                <a:schemeClr val="bg1"/>
              </a:solidFill>
            </a:endParaRPr>
          </a:p>
        </p:txBody>
      </p:sp>
      <p:pic>
        <p:nvPicPr>
          <p:cNvPr id="10" name="Picture 9">
            <a:extLst>
              <a:ext uri="{FF2B5EF4-FFF2-40B4-BE49-F238E27FC236}">
                <a16:creationId xmlns:a16="http://schemas.microsoft.com/office/drawing/2014/main" id="{0541D383-FE34-BF8F-77E2-9541ADAB739B}"/>
              </a:ext>
            </a:extLst>
          </p:cNvPr>
          <p:cNvPicPr>
            <a:picLocks noChangeAspect="1"/>
          </p:cNvPicPr>
          <p:nvPr/>
        </p:nvPicPr>
        <p:blipFill>
          <a:blip r:embed="rId5"/>
          <a:stretch>
            <a:fillRect/>
          </a:stretch>
        </p:blipFill>
        <p:spPr>
          <a:xfrm>
            <a:off x="5986131" y="2081451"/>
            <a:ext cx="3325546" cy="4329859"/>
          </a:xfrm>
          <a:prstGeom prst="rect">
            <a:avLst/>
          </a:prstGeom>
        </p:spPr>
      </p:pic>
    </p:spTree>
    <p:extLst>
      <p:ext uri="{BB962C8B-B14F-4D97-AF65-F5344CB8AC3E}">
        <p14:creationId xmlns:p14="http://schemas.microsoft.com/office/powerpoint/2010/main" val="34687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Up 15">
            <a:extLst>
              <a:ext uri="{FF2B5EF4-FFF2-40B4-BE49-F238E27FC236}">
                <a16:creationId xmlns:a16="http://schemas.microsoft.com/office/drawing/2014/main" id="{1B6562E9-E011-F28A-23B6-544DD8CF0C88}"/>
              </a:ext>
            </a:extLst>
          </p:cNvPr>
          <p:cNvSpPr/>
          <p:nvPr/>
        </p:nvSpPr>
        <p:spPr>
          <a:xfrm rot="10800000">
            <a:off x="8407125" y="4221432"/>
            <a:ext cx="290767" cy="52653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8B1F4324-5697-C39F-8612-DC191CC527BB}"/>
              </a:ext>
            </a:extLst>
          </p:cNvPr>
          <p:cNvSpPr>
            <a:spLocks noGrp="1"/>
          </p:cNvSpPr>
          <p:nvPr>
            <p:ph sz="half" idx="10"/>
          </p:nvPr>
        </p:nvSpPr>
        <p:spPr>
          <a:xfrm>
            <a:off x="232914" y="1303304"/>
            <a:ext cx="4562414" cy="4738126"/>
          </a:xfrm>
        </p:spPr>
        <p:txBody>
          <a:bodyPr>
            <a:noAutofit/>
          </a:bodyPr>
          <a:lstStyle/>
          <a:p>
            <a:r>
              <a:rPr lang="en-GB" sz="2400" dirty="0"/>
              <a:t>Generative AI tools can create new content. This often leads to the misconception that AI </a:t>
            </a:r>
            <a:br>
              <a:rPr lang="en-GB" sz="2400" dirty="0"/>
            </a:br>
            <a:r>
              <a:rPr lang="en-GB" sz="2400" dirty="0"/>
              <a:t>can think. </a:t>
            </a:r>
          </a:p>
          <a:p>
            <a:r>
              <a:rPr lang="en-GB" sz="2400" dirty="0"/>
              <a:t>Generative AI is trained on huge amounts of data. This allows patterns to be identified which are then used to create new content, based on prompts provided by the user.</a:t>
            </a:r>
          </a:p>
        </p:txBody>
      </p:sp>
      <p:sp>
        <p:nvSpPr>
          <p:cNvPr id="3" name="Title 2">
            <a:extLst>
              <a:ext uri="{FF2B5EF4-FFF2-40B4-BE49-F238E27FC236}">
                <a16:creationId xmlns:a16="http://schemas.microsoft.com/office/drawing/2014/main" id="{AEF0E13F-430C-B55C-1240-9EF905FED925}"/>
              </a:ext>
            </a:extLst>
          </p:cNvPr>
          <p:cNvSpPr>
            <a:spLocks noGrp="1"/>
          </p:cNvSpPr>
          <p:nvPr>
            <p:ph type="title"/>
          </p:nvPr>
        </p:nvSpPr>
        <p:spPr>
          <a:xfrm>
            <a:off x="218095" y="543878"/>
            <a:ext cx="4881332" cy="694054"/>
          </a:xfrm>
        </p:spPr>
        <p:txBody>
          <a:bodyPr/>
          <a:lstStyle/>
          <a:p>
            <a:r>
              <a:rPr lang="en-GB" dirty="0"/>
              <a:t>Generative AI</a:t>
            </a:r>
          </a:p>
        </p:txBody>
      </p:sp>
      <p:sp>
        <p:nvSpPr>
          <p:cNvPr id="4" name="Slide Number Placeholder 3">
            <a:extLst>
              <a:ext uri="{FF2B5EF4-FFF2-40B4-BE49-F238E27FC236}">
                <a16:creationId xmlns:a16="http://schemas.microsoft.com/office/drawing/2014/main" id="{4F913D3D-9D1C-1C5F-FC24-8CC7275FDDF5}"/>
              </a:ext>
            </a:extLst>
          </p:cNvPr>
          <p:cNvSpPr>
            <a:spLocks noGrp="1"/>
          </p:cNvSpPr>
          <p:nvPr>
            <p:ph type="sldNum" sz="quarter" idx="4"/>
          </p:nvPr>
        </p:nvSpPr>
        <p:spPr/>
        <p:txBody>
          <a:bodyPr/>
          <a:lstStyle/>
          <a:p>
            <a:r>
              <a:rPr lang="en-GB"/>
              <a:t>© PSHE Association 2026</a:t>
            </a:r>
          </a:p>
        </p:txBody>
      </p:sp>
      <p:sp>
        <p:nvSpPr>
          <p:cNvPr id="21" name="TextBox 20">
            <a:extLst>
              <a:ext uri="{FF2B5EF4-FFF2-40B4-BE49-F238E27FC236}">
                <a16:creationId xmlns:a16="http://schemas.microsoft.com/office/drawing/2014/main" id="{B4ABF3BB-A8AA-BF07-E4F1-AAF3D695CF97}"/>
              </a:ext>
            </a:extLst>
          </p:cNvPr>
          <p:cNvSpPr txBox="1"/>
          <p:nvPr/>
        </p:nvSpPr>
        <p:spPr>
          <a:xfrm>
            <a:off x="232914" y="6314122"/>
            <a:ext cx="2959549" cy="276999"/>
          </a:xfrm>
          <a:prstGeom prst="rect">
            <a:avLst/>
          </a:prstGeom>
          <a:noFill/>
        </p:spPr>
        <p:txBody>
          <a:bodyPr wrap="square" rtlCol="0">
            <a:spAutoFit/>
          </a:bodyPr>
          <a:lstStyle/>
          <a:p>
            <a:r>
              <a:rPr lang="en-GB" sz="600" dirty="0">
                <a:solidFill>
                  <a:schemeClr val="bg1"/>
                </a:solidFill>
                <a:latin typeface="Century Gothic" panose="020B0502020202020204" pitchFamily="34" charset="0"/>
              </a:rPr>
              <a:t>Image credits : David Man &amp; Tristan Ferne / https://</a:t>
            </a:r>
            <a:r>
              <a:rPr lang="en-GB" sz="600" dirty="0" err="1">
                <a:solidFill>
                  <a:schemeClr val="bg1"/>
                </a:solidFill>
                <a:latin typeface="Century Gothic" panose="020B0502020202020204" pitchFamily="34" charset="0"/>
              </a:rPr>
              <a:t>betterimagesofai.org</a:t>
            </a:r>
            <a:r>
              <a:rPr lang="en-GB" sz="600" dirty="0">
                <a:solidFill>
                  <a:schemeClr val="bg1"/>
                </a:solidFill>
                <a:latin typeface="Century Gothic" panose="020B0502020202020204" pitchFamily="34" charset="0"/>
              </a:rPr>
              <a:t> / https://</a:t>
            </a:r>
            <a:r>
              <a:rPr lang="en-GB" sz="600" dirty="0" err="1">
                <a:solidFill>
                  <a:schemeClr val="bg1"/>
                </a:solidFill>
                <a:latin typeface="Century Gothic" panose="020B0502020202020204" pitchFamily="34" charset="0"/>
              </a:rPr>
              <a:t>creativecommons.org</a:t>
            </a:r>
            <a:r>
              <a:rPr lang="en-GB" sz="600" dirty="0">
                <a:solidFill>
                  <a:schemeClr val="bg1"/>
                </a:solidFill>
                <a:latin typeface="Century Gothic" panose="020B0502020202020204" pitchFamily="34" charset="0"/>
              </a:rPr>
              <a:t>/licenses/by/4.0/</a:t>
            </a:r>
          </a:p>
        </p:txBody>
      </p:sp>
      <p:sp>
        <p:nvSpPr>
          <p:cNvPr id="24" name="Rounded Rectangle 23">
            <a:extLst>
              <a:ext uri="{FF2B5EF4-FFF2-40B4-BE49-F238E27FC236}">
                <a16:creationId xmlns:a16="http://schemas.microsoft.com/office/drawing/2014/main" id="{FA2686A9-B433-1B76-2292-8AAAEF08E685}"/>
              </a:ext>
            </a:extLst>
          </p:cNvPr>
          <p:cNvSpPr/>
          <p:nvPr/>
        </p:nvSpPr>
        <p:spPr>
          <a:xfrm>
            <a:off x="7759717" y="3933898"/>
            <a:ext cx="1841847" cy="814065"/>
          </a:xfrm>
          <a:prstGeom prst="roundRect">
            <a:avLst>
              <a:gd name="adj" fmla="val 5075"/>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72000" rIns="108000" bIns="72000" rtlCol="0" anchor="ctr" anchorCtr="0"/>
          <a:lstStyle/>
          <a:p>
            <a:pPr algn="ctr"/>
            <a:r>
              <a:rPr lang="en-GB" b="1" dirty="0">
                <a:solidFill>
                  <a:schemeClr val="tx1"/>
                </a:solidFill>
                <a:latin typeface="Century Gothic" panose="020B0502020202020204" pitchFamily="34" charset="0"/>
              </a:rPr>
              <a:t>Patterns </a:t>
            </a:r>
          </a:p>
          <a:p>
            <a:pPr algn="ctr"/>
            <a:r>
              <a:rPr lang="en-GB" b="1" dirty="0">
                <a:solidFill>
                  <a:schemeClr val="tx1"/>
                </a:solidFill>
                <a:latin typeface="Century Gothic" panose="020B0502020202020204" pitchFamily="34" charset="0"/>
              </a:rPr>
              <a:t>identified</a:t>
            </a:r>
          </a:p>
        </p:txBody>
      </p:sp>
      <p:pic>
        <p:nvPicPr>
          <p:cNvPr id="27" name="Picture 26">
            <a:extLst>
              <a:ext uri="{FF2B5EF4-FFF2-40B4-BE49-F238E27FC236}">
                <a16:creationId xmlns:a16="http://schemas.microsoft.com/office/drawing/2014/main" id="{7D8B557E-283B-754D-F1C6-E019ECF22957}"/>
              </a:ext>
            </a:extLst>
          </p:cNvPr>
          <p:cNvPicPr>
            <a:picLocks noChangeAspect="1"/>
          </p:cNvPicPr>
          <p:nvPr/>
        </p:nvPicPr>
        <p:blipFill>
          <a:blip r:embed="rId3"/>
          <a:stretch>
            <a:fillRect/>
          </a:stretch>
        </p:blipFill>
        <p:spPr>
          <a:xfrm>
            <a:off x="5265901" y="1412875"/>
            <a:ext cx="3043074" cy="1711729"/>
          </a:xfrm>
          <a:prstGeom prst="rect">
            <a:avLst/>
          </a:prstGeom>
        </p:spPr>
      </p:pic>
      <p:pic>
        <p:nvPicPr>
          <p:cNvPr id="36" name="Picture 35">
            <a:extLst>
              <a:ext uri="{FF2B5EF4-FFF2-40B4-BE49-F238E27FC236}">
                <a16:creationId xmlns:a16="http://schemas.microsoft.com/office/drawing/2014/main" id="{1E40EF00-9115-ACBF-2601-C6F51F3FC502}"/>
              </a:ext>
            </a:extLst>
          </p:cNvPr>
          <p:cNvPicPr>
            <a:picLocks noChangeAspect="1"/>
          </p:cNvPicPr>
          <p:nvPr/>
        </p:nvPicPr>
        <p:blipFill>
          <a:blip r:embed="rId3"/>
          <a:srcRect r="75868" b="53426"/>
          <a:stretch>
            <a:fillRect/>
          </a:stretch>
        </p:blipFill>
        <p:spPr>
          <a:xfrm>
            <a:off x="12833537" y="-2814336"/>
            <a:ext cx="914400" cy="992704"/>
          </a:xfrm>
          <a:prstGeom prst="rect">
            <a:avLst/>
          </a:prstGeom>
        </p:spPr>
      </p:pic>
      <p:pic>
        <p:nvPicPr>
          <p:cNvPr id="39" name="Picture 38">
            <a:extLst>
              <a:ext uri="{FF2B5EF4-FFF2-40B4-BE49-F238E27FC236}">
                <a16:creationId xmlns:a16="http://schemas.microsoft.com/office/drawing/2014/main" id="{743D3207-6B81-4237-65A3-53AB846E3B48}"/>
              </a:ext>
            </a:extLst>
          </p:cNvPr>
          <p:cNvPicPr>
            <a:picLocks noChangeAspect="1"/>
          </p:cNvPicPr>
          <p:nvPr/>
        </p:nvPicPr>
        <p:blipFill>
          <a:blip r:embed="rId3"/>
          <a:srcRect t="49944" r="75083"/>
          <a:stretch>
            <a:fillRect/>
          </a:stretch>
        </p:blipFill>
        <p:spPr>
          <a:xfrm>
            <a:off x="14370740" y="-2873592"/>
            <a:ext cx="976118" cy="1103002"/>
          </a:xfrm>
          <a:prstGeom prst="rect">
            <a:avLst/>
          </a:prstGeom>
        </p:spPr>
      </p:pic>
      <p:sp>
        <p:nvSpPr>
          <p:cNvPr id="40" name="Rectangle 39">
            <a:extLst>
              <a:ext uri="{FF2B5EF4-FFF2-40B4-BE49-F238E27FC236}">
                <a16:creationId xmlns:a16="http://schemas.microsoft.com/office/drawing/2014/main" id="{C7976FD8-7607-E27A-D393-F54577EB67D6}"/>
              </a:ext>
            </a:extLst>
          </p:cNvPr>
          <p:cNvSpPr/>
          <p:nvPr/>
        </p:nvSpPr>
        <p:spPr>
          <a:xfrm>
            <a:off x="14440475" y="-2375109"/>
            <a:ext cx="589175" cy="5891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B3FDDE-B0FE-8F8F-017C-82C0721D4241}"/>
              </a:ext>
            </a:extLst>
          </p:cNvPr>
          <p:cNvSpPr/>
          <p:nvPr/>
        </p:nvSpPr>
        <p:spPr>
          <a:xfrm>
            <a:off x="13375438" y="-2659177"/>
            <a:ext cx="303342" cy="3033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8B18FBC-E081-B6B3-605F-459DC50DC90F}"/>
              </a:ext>
            </a:extLst>
          </p:cNvPr>
          <p:cNvSpPr/>
          <p:nvPr/>
        </p:nvSpPr>
        <p:spPr>
          <a:xfrm>
            <a:off x="5394839" y="1552865"/>
            <a:ext cx="476475" cy="4764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ED2BC7D-6914-6D29-2120-26AB08B25F47}"/>
              </a:ext>
            </a:extLst>
          </p:cNvPr>
          <p:cNvPicPr>
            <a:picLocks noChangeAspect="1"/>
          </p:cNvPicPr>
          <p:nvPr/>
        </p:nvPicPr>
        <p:blipFill>
          <a:blip r:embed="rId4"/>
          <a:srcRect t="5426" b="5426"/>
          <a:stretch/>
        </p:blipFill>
        <p:spPr>
          <a:xfrm>
            <a:off x="5746528" y="5022107"/>
            <a:ext cx="1480235" cy="1506429"/>
          </a:xfrm>
          <a:prstGeom prst="rect">
            <a:avLst/>
          </a:prstGeom>
        </p:spPr>
      </p:pic>
      <p:sp>
        <p:nvSpPr>
          <p:cNvPr id="44" name="Arrow: Up 15">
            <a:extLst>
              <a:ext uri="{FF2B5EF4-FFF2-40B4-BE49-F238E27FC236}">
                <a16:creationId xmlns:a16="http://schemas.microsoft.com/office/drawing/2014/main" id="{B1FB091A-1C19-C0EC-5F93-0501F3450B1A}"/>
              </a:ext>
            </a:extLst>
          </p:cNvPr>
          <p:cNvSpPr/>
          <p:nvPr/>
        </p:nvSpPr>
        <p:spPr>
          <a:xfrm rot="10800000">
            <a:off x="8535255" y="3145836"/>
            <a:ext cx="290767" cy="788061"/>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D9821B9-BE97-E7CD-0B31-555CAC5B9525}"/>
              </a:ext>
            </a:extLst>
          </p:cNvPr>
          <p:cNvSpPr/>
          <p:nvPr/>
        </p:nvSpPr>
        <p:spPr>
          <a:xfrm>
            <a:off x="6430405" y="1864184"/>
            <a:ext cx="330312" cy="33031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612EF91-E5E1-5A24-D72B-A872A508C6E4}"/>
              </a:ext>
            </a:extLst>
          </p:cNvPr>
          <p:cNvSpPr/>
          <p:nvPr/>
        </p:nvSpPr>
        <p:spPr>
          <a:xfrm>
            <a:off x="6088406" y="2559771"/>
            <a:ext cx="330312" cy="33031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3DEB3FE8-4B08-08A6-0D13-1B1BFDC9305F}"/>
              </a:ext>
            </a:extLst>
          </p:cNvPr>
          <p:cNvSpPr/>
          <p:nvPr/>
        </p:nvSpPr>
        <p:spPr>
          <a:xfrm>
            <a:off x="7730050" y="2348192"/>
            <a:ext cx="1841847" cy="814065"/>
          </a:xfrm>
          <a:prstGeom prst="roundRect">
            <a:avLst>
              <a:gd name="adj" fmla="val 5075"/>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72000" rIns="108000" bIns="72000" rtlCol="0" anchor="ctr" anchorCtr="0"/>
          <a:lstStyle/>
          <a:p>
            <a:pPr algn="ctr"/>
            <a:r>
              <a:rPr lang="en-GB" b="1" dirty="0">
                <a:solidFill>
                  <a:schemeClr val="tx1"/>
                </a:solidFill>
                <a:latin typeface="Century Gothic" panose="020B0502020202020204" pitchFamily="34" charset="0"/>
              </a:rPr>
              <a:t>Training data</a:t>
            </a:r>
          </a:p>
        </p:txBody>
      </p:sp>
      <p:sp>
        <p:nvSpPr>
          <p:cNvPr id="54" name="Rounded Rectangle 53">
            <a:extLst>
              <a:ext uri="{FF2B5EF4-FFF2-40B4-BE49-F238E27FC236}">
                <a16:creationId xmlns:a16="http://schemas.microsoft.com/office/drawing/2014/main" id="{7D4F80F9-C959-2C03-56A4-78B4F8D86A6E}"/>
              </a:ext>
            </a:extLst>
          </p:cNvPr>
          <p:cNvSpPr/>
          <p:nvPr/>
        </p:nvSpPr>
        <p:spPr>
          <a:xfrm>
            <a:off x="5882193" y="4102692"/>
            <a:ext cx="476475" cy="476475"/>
          </a:xfrm>
          <a:prstGeom prst="roundRect">
            <a:avLst>
              <a:gd name="adj" fmla="val 675"/>
            </a:avLst>
          </a:prstGeom>
          <a:solidFill>
            <a:srgbClr val="5071A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852A7783-BFE5-DC1A-3D10-CB6A609EA241}"/>
              </a:ext>
            </a:extLst>
          </p:cNvPr>
          <p:cNvSpPr/>
          <p:nvPr/>
        </p:nvSpPr>
        <p:spPr>
          <a:xfrm>
            <a:off x="6452477" y="4102692"/>
            <a:ext cx="476475" cy="476475"/>
          </a:xfrm>
          <a:prstGeom prst="roundRect">
            <a:avLst>
              <a:gd name="adj" fmla="val 675"/>
            </a:avLst>
          </a:prstGeom>
          <a:solidFill>
            <a:srgbClr val="66905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685BA768-F520-A7D6-6E4A-BB35C6B61BF6}"/>
              </a:ext>
            </a:extLst>
          </p:cNvPr>
          <p:cNvSpPr/>
          <p:nvPr/>
        </p:nvSpPr>
        <p:spPr>
          <a:xfrm>
            <a:off x="7022761" y="4102692"/>
            <a:ext cx="476475" cy="476475"/>
          </a:xfrm>
          <a:prstGeom prst="roundRect">
            <a:avLst>
              <a:gd name="adj" fmla="val 1341"/>
            </a:avLst>
          </a:prstGeom>
          <a:solidFill>
            <a:srgbClr val="1F3D1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86C0C1B0-5058-D347-1B9A-BDEB1BE8B081}"/>
              </a:ext>
            </a:extLst>
          </p:cNvPr>
          <p:cNvPicPr>
            <a:picLocks noChangeAspect="1"/>
          </p:cNvPicPr>
          <p:nvPr/>
        </p:nvPicPr>
        <p:blipFill>
          <a:blip r:embed="rId3"/>
          <a:srcRect l="5733" t="8596" r="79192" b="63797"/>
          <a:stretch>
            <a:fillRect/>
          </a:stretch>
        </p:blipFill>
        <p:spPr>
          <a:xfrm>
            <a:off x="5325852" y="4114184"/>
            <a:ext cx="446298" cy="459752"/>
          </a:xfrm>
          <a:prstGeom prst="rect">
            <a:avLst/>
          </a:prstGeom>
          <a:ln w="28575">
            <a:solidFill>
              <a:schemeClr val="tx1"/>
            </a:solidFill>
          </a:ln>
        </p:spPr>
      </p:pic>
      <p:sp>
        <p:nvSpPr>
          <p:cNvPr id="58" name="Rounded Rectangle 57">
            <a:extLst>
              <a:ext uri="{FF2B5EF4-FFF2-40B4-BE49-F238E27FC236}">
                <a16:creationId xmlns:a16="http://schemas.microsoft.com/office/drawing/2014/main" id="{EDD6A9A8-5F90-DA77-AC4E-CC987CDE92C4}"/>
              </a:ext>
            </a:extLst>
          </p:cNvPr>
          <p:cNvSpPr/>
          <p:nvPr/>
        </p:nvSpPr>
        <p:spPr>
          <a:xfrm>
            <a:off x="7759717" y="5389318"/>
            <a:ext cx="1841847" cy="814065"/>
          </a:xfrm>
          <a:prstGeom prst="roundRect">
            <a:avLst>
              <a:gd name="adj" fmla="val 5075"/>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72000" rIns="108000" bIns="72000" rtlCol="0" anchor="ctr" anchorCtr="0"/>
          <a:lstStyle/>
          <a:p>
            <a:pPr algn="ctr"/>
            <a:r>
              <a:rPr lang="en-GB" b="1" dirty="0">
                <a:solidFill>
                  <a:schemeClr val="tx1"/>
                </a:solidFill>
                <a:latin typeface="Century Gothic" panose="020B0502020202020204" pitchFamily="34" charset="0"/>
              </a:rPr>
              <a:t>New content</a:t>
            </a:r>
          </a:p>
        </p:txBody>
      </p:sp>
      <p:cxnSp>
        <p:nvCxnSpPr>
          <p:cNvPr id="62" name="Straight Connector 61">
            <a:extLst>
              <a:ext uri="{FF2B5EF4-FFF2-40B4-BE49-F238E27FC236}">
                <a16:creationId xmlns:a16="http://schemas.microsoft.com/office/drawing/2014/main" id="{561AF231-530A-5193-1FCD-9FB76251D411}"/>
              </a:ext>
            </a:extLst>
          </p:cNvPr>
          <p:cNvCxnSpPr>
            <a:cxnSpLocks/>
            <a:stCxn id="42" idx="2"/>
            <a:endCxn id="57" idx="0"/>
          </p:cNvCxnSpPr>
          <p:nvPr/>
        </p:nvCxnSpPr>
        <p:spPr>
          <a:xfrm flipH="1">
            <a:off x="5549001" y="2029340"/>
            <a:ext cx="84076" cy="2084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826C266-5F4E-0041-2958-831431D5FB5B}"/>
              </a:ext>
            </a:extLst>
          </p:cNvPr>
          <p:cNvCxnSpPr>
            <a:cxnSpLocks/>
            <a:stCxn id="49" idx="2"/>
          </p:cNvCxnSpPr>
          <p:nvPr/>
        </p:nvCxnSpPr>
        <p:spPr>
          <a:xfrm>
            <a:off x="6595561" y="2194496"/>
            <a:ext cx="93887" cy="1908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A56774-2AB2-7AAB-4428-D10EDA5C89C6}"/>
              </a:ext>
            </a:extLst>
          </p:cNvPr>
          <p:cNvCxnSpPr>
            <a:cxnSpLocks/>
            <a:stCxn id="50" idx="2"/>
          </p:cNvCxnSpPr>
          <p:nvPr/>
        </p:nvCxnSpPr>
        <p:spPr>
          <a:xfrm flipH="1">
            <a:off x="6117898" y="2890083"/>
            <a:ext cx="135664" cy="12126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EEDE306-5C12-1644-A837-C83A7074E2EB}"/>
              </a:ext>
            </a:extLst>
          </p:cNvPr>
          <p:cNvSpPr/>
          <p:nvPr/>
        </p:nvSpPr>
        <p:spPr>
          <a:xfrm>
            <a:off x="7218772" y="1628877"/>
            <a:ext cx="330312" cy="33031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6F8FDB7B-BAA0-CD76-1F43-8C5CE493CF06}"/>
              </a:ext>
            </a:extLst>
          </p:cNvPr>
          <p:cNvCxnSpPr>
            <a:cxnSpLocks/>
            <a:stCxn id="73" idx="2"/>
          </p:cNvCxnSpPr>
          <p:nvPr/>
        </p:nvCxnSpPr>
        <p:spPr>
          <a:xfrm flipH="1">
            <a:off x="7260999" y="1959189"/>
            <a:ext cx="122929" cy="2143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row: Up 15">
            <a:extLst>
              <a:ext uri="{FF2B5EF4-FFF2-40B4-BE49-F238E27FC236}">
                <a16:creationId xmlns:a16="http://schemas.microsoft.com/office/drawing/2014/main" id="{DD7121C9-AC9B-611B-877A-766727F542F4}"/>
              </a:ext>
            </a:extLst>
          </p:cNvPr>
          <p:cNvSpPr/>
          <p:nvPr/>
        </p:nvSpPr>
        <p:spPr>
          <a:xfrm rot="10800000">
            <a:off x="8535254" y="4749910"/>
            <a:ext cx="290767" cy="639408"/>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603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9B895B-6FC1-5446-5926-12370284FB09}"/>
              </a:ext>
            </a:extLst>
          </p:cNvPr>
          <p:cNvPicPr>
            <a:picLocks noChangeAspect="1"/>
          </p:cNvPicPr>
          <p:nvPr/>
        </p:nvPicPr>
        <p:blipFill>
          <a:blip r:embed="rId3"/>
          <a:srcRect l="4" r="4"/>
          <a:stretch/>
        </p:blipFill>
        <p:spPr>
          <a:xfrm rot="21028926">
            <a:off x="6117096" y="1646127"/>
            <a:ext cx="3197836" cy="4523756"/>
          </a:xfrm>
          <a:prstGeom prst="roundRect">
            <a:avLst>
              <a:gd name="adj" fmla="val 3613"/>
            </a:avLst>
          </a:prstGeom>
        </p:spPr>
      </p:pic>
      <p:sp>
        <p:nvSpPr>
          <p:cNvPr id="2" name="Content Placeholder 1">
            <a:extLst>
              <a:ext uri="{FF2B5EF4-FFF2-40B4-BE49-F238E27FC236}">
                <a16:creationId xmlns:a16="http://schemas.microsoft.com/office/drawing/2014/main" id="{BA19B57E-9F19-6F3D-A17C-3A2FF47DB1F6}"/>
              </a:ext>
            </a:extLst>
          </p:cNvPr>
          <p:cNvSpPr>
            <a:spLocks noGrp="1"/>
          </p:cNvSpPr>
          <p:nvPr>
            <p:ph sz="half" idx="10"/>
          </p:nvPr>
        </p:nvSpPr>
        <p:spPr>
          <a:xfrm>
            <a:off x="232916" y="1868489"/>
            <a:ext cx="3209147" cy="4105065"/>
          </a:xfrm>
        </p:spPr>
        <p:txBody>
          <a:bodyPr>
            <a:noAutofit/>
          </a:bodyPr>
          <a:lstStyle/>
          <a:p>
            <a:pPr>
              <a:lnSpc>
                <a:spcPts val="3200"/>
              </a:lnSpc>
            </a:pPr>
            <a:r>
              <a:rPr lang="en-GB" sz="2800" dirty="0"/>
              <a:t>Highlight or circle all the examples of generative AI described in Jax’s diary.</a:t>
            </a:r>
          </a:p>
          <a:p>
            <a:pPr>
              <a:lnSpc>
                <a:spcPts val="3200"/>
              </a:lnSpc>
            </a:pPr>
            <a:endParaRPr lang="en-GB" sz="2800" dirty="0"/>
          </a:p>
        </p:txBody>
      </p:sp>
      <p:sp>
        <p:nvSpPr>
          <p:cNvPr id="3" name="Title 2">
            <a:extLst>
              <a:ext uri="{FF2B5EF4-FFF2-40B4-BE49-F238E27FC236}">
                <a16:creationId xmlns:a16="http://schemas.microsoft.com/office/drawing/2014/main" id="{AF35B9F7-3BDF-3479-ED97-312DBB67F549}"/>
              </a:ext>
            </a:extLst>
          </p:cNvPr>
          <p:cNvSpPr>
            <a:spLocks noGrp="1"/>
          </p:cNvSpPr>
          <p:nvPr>
            <p:ph type="title"/>
          </p:nvPr>
        </p:nvSpPr>
        <p:spPr>
          <a:xfrm>
            <a:off x="233593" y="530816"/>
            <a:ext cx="3732765" cy="1249296"/>
          </a:xfrm>
        </p:spPr>
        <p:txBody>
          <a:bodyPr/>
          <a:lstStyle/>
          <a:p>
            <a:r>
              <a:rPr lang="en-GB" dirty="0"/>
              <a:t>A week in the life of Jax</a:t>
            </a:r>
          </a:p>
        </p:txBody>
      </p:sp>
      <p:sp>
        <p:nvSpPr>
          <p:cNvPr id="4" name="Slide Number Placeholder 3">
            <a:extLst>
              <a:ext uri="{FF2B5EF4-FFF2-40B4-BE49-F238E27FC236}">
                <a16:creationId xmlns:a16="http://schemas.microsoft.com/office/drawing/2014/main" id="{C0F1EDEE-73D4-D374-6138-6AB6790B6A7B}"/>
              </a:ext>
            </a:extLst>
          </p:cNvPr>
          <p:cNvSpPr>
            <a:spLocks noGrp="1"/>
          </p:cNvSpPr>
          <p:nvPr>
            <p:ph type="sldNum" sz="quarter" idx="4"/>
          </p:nvPr>
        </p:nvSpPr>
        <p:spPr/>
        <p:txBody>
          <a:bodyPr/>
          <a:lstStyle/>
          <a:p>
            <a:r>
              <a:rPr lang="en-GB"/>
              <a:t>© PSHE Association 2026</a:t>
            </a:r>
          </a:p>
        </p:txBody>
      </p:sp>
      <p:pic>
        <p:nvPicPr>
          <p:cNvPr id="9" name="Picture 8">
            <a:extLst>
              <a:ext uri="{FF2B5EF4-FFF2-40B4-BE49-F238E27FC236}">
                <a16:creationId xmlns:a16="http://schemas.microsoft.com/office/drawing/2014/main" id="{E705BC29-DE06-AB4B-E2FA-4BE285A93374}"/>
              </a:ext>
            </a:extLst>
          </p:cNvPr>
          <p:cNvPicPr>
            <a:picLocks noChangeAspect="1"/>
          </p:cNvPicPr>
          <p:nvPr/>
        </p:nvPicPr>
        <p:blipFill>
          <a:blip r:embed="rId4"/>
          <a:srcRect r="1667"/>
          <a:stretch>
            <a:fillRect/>
          </a:stretch>
        </p:blipFill>
        <p:spPr>
          <a:xfrm rot="18117723">
            <a:off x="5331279" y="2857915"/>
            <a:ext cx="351478" cy="2621181"/>
          </a:xfrm>
          <a:prstGeom prst="rect">
            <a:avLst/>
          </a:prstGeom>
        </p:spPr>
      </p:pic>
      <p:pic>
        <p:nvPicPr>
          <p:cNvPr id="6" name="Google Shape;398;p16">
            <a:extLst>
              <a:ext uri="{FF2B5EF4-FFF2-40B4-BE49-F238E27FC236}">
                <a16:creationId xmlns:a16="http://schemas.microsoft.com/office/drawing/2014/main" id="{589E2E4C-80CF-0289-65DA-6D36FB208E89}"/>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0" name="Google Shape;399;p16">
            <a:extLst>
              <a:ext uri="{FF2B5EF4-FFF2-40B4-BE49-F238E27FC236}">
                <a16:creationId xmlns:a16="http://schemas.microsoft.com/office/drawing/2014/main" id="{0FBFA9AC-10B1-DCCB-99AF-7A2224B8E708}"/>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a:stretch/>
        </p:blipFill>
        <p:spPr>
          <a:xfrm>
            <a:off x="710389" y="6051927"/>
            <a:ext cx="440209" cy="480636"/>
          </a:xfrm>
          <a:prstGeom prst="rect">
            <a:avLst/>
          </a:prstGeom>
          <a:noFill/>
          <a:ln>
            <a:noFill/>
          </a:ln>
        </p:spPr>
      </p:pic>
    </p:spTree>
    <p:extLst>
      <p:ext uri="{BB962C8B-B14F-4D97-AF65-F5344CB8AC3E}">
        <p14:creationId xmlns:p14="http://schemas.microsoft.com/office/powerpoint/2010/main" val="347446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94838" cy="4566366"/>
          </a:xfrm>
        </p:spPr>
        <p:txBody>
          <a:body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a:t>Using this PowerPoint</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C280-CEC5-A7C2-0E7F-6D30F69B3A56}"/>
              </a:ext>
            </a:extLst>
          </p:cNvPr>
          <p:cNvSpPr>
            <a:spLocks noGrp="1"/>
          </p:cNvSpPr>
          <p:nvPr>
            <p:ph type="title"/>
          </p:nvPr>
        </p:nvSpPr>
        <p:spPr>
          <a:xfrm>
            <a:off x="233592" y="543878"/>
            <a:ext cx="5633133" cy="694054"/>
          </a:xfrm>
        </p:spPr>
        <p:txBody>
          <a:bodyPr/>
          <a:lstStyle/>
          <a:p>
            <a:r>
              <a:rPr lang="en-GB" dirty="0"/>
              <a:t>A week in the life of Jax</a:t>
            </a:r>
            <a:endParaRPr lang="en-US" dirty="0"/>
          </a:p>
        </p:txBody>
      </p:sp>
      <p:sp>
        <p:nvSpPr>
          <p:cNvPr id="4" name="Slide Number Placeholder 3">
            <a:extLst>
              <a:ext uri="{FF2B5EF4-FFF2-40B4-BE49-F238E27FC236}">
                <a16:creationId xmlns:a16="http://schemas.microsoft.com/office/drawing/2014/main" id="{27E483CE-1CF4-7FA1-507C-FEE713097C1E}"/>
              </a:ext>
            </a:extLst>
          </p:cNvPr>
          <p:cNvSpPr>
            <a:spLocks noGrp="1"/>
          </p:cNvSpPr>
          <p:nvPr>
            <p:ph type="sldNum" sz="quarter" idx="4"/>
          </p:nvPr>
        </p:nvSpPr>
        <p:spPr/>
        <p:txBody>
          <a:bodyPr/>
          <a:lstStyle/>
          <a:p>
            <a:r>
              <a:rPr lang="en-GB"/>
              <a:t>© PSHE Association 2026</a:t>
            </a:r>
          </a:p>
        </p:txBody>
      </p:sp>
      <p:sp>
        <p:nvSpPr>
          <p:cNvPr id="5" name="Rounded Rectangle 4">
            <a:extLst>
              <a:ext uri="{FF2B5EF4-FFF2-40B4-BE49-F238E27FC236}">
                <a16:creationId xmlns:a16="http://schemas.microsoft.com/office/drawing/2014/main" id="{91725758-322B-436D-15AD-378FF9844446}"/>
              </a:ext>
            </a:extLst>
          </p:cNvPr>
          <p:cNvSpPr/>
          <p:nvPr/>
        </p:nvSpPr>
        <p:spPr>
          <a:xfrm>
            <a:off x="323850" y="1404797"/>
            <a:ext cx="9256714" cy="5006513"/>
          </a:xfrm>
          <a:prstGeom prst="roundRect">
            <a:avLst>
              <a:gd name="adj" fmla="val 4560"/>
            </a:avLst>
          </a:prstGeom>
          <a:solidFill>
            <a:srgbClr val="B8E0D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rIns="432000" rtlCol="0" anchor="t" anchorCtr="0">
            <a:noAutofit/>
          </a:bodyPr>
          <a:lstStyle/>
          <a:p>
            <a:pPr>
              <a:lnSpc>
                <a:spcPts val="2400"/>
              </a:lnSpc>
              <a:spcAft>
                <a:spcPts val="800"/>
              </a:spcAft>
              <a:buNone/>
            </a:pPr>
            <a:r>
              <a:rPr lang="en-GB" sz="32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Monday</a:t>
            </a:r>
          </a:p>
          <a:p>
            <a:pPr>
              <a:lnSpc>
                <a:spcPts val="3200"/>
              </a:lnSpc>
              <a:spcAft>
                <a:spcPts val="800"/>
              </a:spcAft>
              <a:buNone/>
            </a:pP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It was raining this morning, so I got the bus. I knew before I even got to school that Levi had missed it – he kept sending me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raining cats and dogs’ videos!</a:t>
            </a:r>
            <a:r>
              <a:rPr lang="en-GB" sz="22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 </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Ava is sending me pictures of her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‘trying on’ sunglasses online</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 it doesn’t seem to be helping her decide. </a:t>
            </a:r>
          </a:p>
          <a:p>
            <a:pPr>
              <a:lnSpc>
                <a:spcPts val="3200"/>
              </a:lnSpc>
              <a:spcAft>
                <a:spcPts val="800"/>
              </a:spcAft>
              <a:buNone/>
            </a:pP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Worked on our presentations in history. We have all the information we need, so started on the design. There were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design and layout ideas for the slides popping up</a:t>
            </a:r>
            <a:r>
              <a:rPr lang="en-GB" sz="22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 </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so used those. Just need to decide who is presenting now.</a:t>
            </a:r>
          </a:p>
        </p:txBody>
      </p:sp>
      <p:sp>
        <p:nvSpPr>
          <p:cNvPr id="3" name="TextBox 2">
            <a:extLst>
              <a:ext uri="{FF2B5EF4-FFF2-40B4-BE49-F238E27FC236}">
                <a16:creationId xmlns:a16="http://schemas.microsoft.com/office/drawing/2014/main" id="{5457CFCC-CBD2-074F-4F4E-7E2F9930C318}"/>
              </a:ext>
            </a:extLst>
          </p:cNvPr>
          <p:cNvSpPr txBox="1"/>
          <p:nvPr/>
        </p:nvSpPr>
        <p:spPr>
          <a:xfrm>
            <a:off x="10794569" y="29601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369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7A35-D8A0-2FC8-55D9-E5310525B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6467E-BF7E-CA0E-D017-D2AC2126BD06}"/>
              </a:ext>
            </a:extLst>
          </p:cNvPr>
          <p:cNvSpPr>
            <a:spLocks noGrp="1"/>
          </p:cNvSpPr>
          <p:nvPr>
            <p:ph type="title"/>
          </p:nvPr>
        </p:nvSpPr>
        <p:spPr>
          <a:xfrm>
            <a:off x="233592" y="543878"/>
            <a:ext cx="5633133" cy="694054"/>
          </a:xfrm>
        </p:spPr>
        <p:txBody>
          <a:bodyPr/>
          <a:lstStyle/>
          <a:p>
            <a:r>
              <a:rPr lang="en-GB" dirty="0"/>
              <a:t>A week in the life of Jax</a:t>
            </a:r>
            <a:endParaRPr lang="en-US" dirty="0"/>
          </a:p>
        </p:txBody>
      </p:sp>
      <p:sp>
        <p:nvSpPr>
          <p:cNvPr id="4" name="Slide Number Placeholder 3">
            <a:extLst>
              <a:ext uri="{FF2B5EF4-FFF2-40B4-BE49-F238E27FC236}">
                <a16:creationId xmlns:a16="http://schemas.microsoft.com/office/drawing/2014/main" id="{930F4B12-B628-57D2-A6C7-39E76ADE19EA}"/>
              </a:ext>
            </a:extLst>
          </p:cNvPr>
          <p:cNvSpPr>
            <a:spLocks noGrp="1"/>
          </p:cNvSpPr>
          <p:nvPr>
            <p:ph type="sldNum" sz="quarter" idx="4"/>
          </p:nvPr>
        </p:nvSpPr>
        <p:spPr/>
        <p:txBody>
          <a:bodyPr/>
          <a:lstStyle/>
          <a:p>
            <a:r>
              <a:rPr lang="en-GB"/>
              <a:t>© PSHE Association 2026</a:t>
            </a:r>
          </a:p>
        </p:txBody>
      </p:sp>
      <p:sp>
        <p:nvSpPr>
          <p:cNvPr id="5" name="Rounded Rectangle 4">
            <a:extLst>
              <a:ext uri="{FF2B5EF4-FFF2-40B4-BE49-F238E27FC236}">
                <a16:creationId xmlns:a16="http://schemas.microsoft.com/office/drawing/2014/main" id="{3314056E-693D-D173-2CF6-6E7C762A0C54}"/>
              </a:ext>
            </a:extLst>
          </p:cNvPr>
          <p:cNvSpPr/>
          <p:nvPr/>
        </p:nvSpPr>
        <p:spPr>
          <a:xfrm>
            <a:off x="323850" y="1404797"/>
            <a:ext cx="9256714" cy="5006513"/>
          </a:xfrm>
          <a:prstGeom prst="roundRect">
            <a:avLst>
              <a:gd name="adj" fmla="val 4560"/>
            </a:avLst>
          </a:prstGeom>
          <a:solidFill>
            <a:srgbClr val="B8E0D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rtlCol="0" anchor="t" anchorCtr="0">
            <a:noAutofit/>
          </a:bodyPr>
          <a:lstStyle/>
          <a:p>
            <a:pPr>
              <a:lnSpc>
                <a:spcPts val="2400"/>
              </a:lnSpc>
              <a:spcAft>
                <a:spcPts val="800"/>
              </a:spcAft>
              <a:buNone/>
            </a:pPr>
            <a:r>
              <a:rPr lang="en-GB" sz="32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Wednesday</a:t>
            </a:r>
          </a:p>
          <a:p>
            <a:pPr>
              <a:lnSpc>
                <a:spcPts val="3200"/>
              </a:lnSpc>
              <a:spcAft>
                <a:spcPts val="800"/>
              </a:spcAft>
              <a:buNone/>
            </a:pP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I’ve got a French test and did a practice paper, but I got loads of questions wrong. The school gave us a login for this new programme – you type in the topics and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it makes flash cards. </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Might give it a go at the weekend.</a:t>
            </a:r>
          </a:p>
          <a:p>
            <a:pPr>
              <a:lnSpc>
                <a:spcPts val="3200"/>
              </a:lnSpc>
              <a:spcAft>
                <a:spcPts val="800"/>
              </a:spcAft>
            </a:pP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After dinner Mum asked me to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edit some photos </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for the family calendar, because she hates it when the pictures have strangers in the background. We listened to some music while we did it. It makes me laugh how amazed Mum is when the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app plays her favourite songs</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 Later I could see Levi was online gaming, so I joined, mainly to see his </a:t>
            </a:r>
            <a:r>
              <a:rPr lang="en-GB" sz="22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new avatar.</a:t>
            </a:r>
            <a:r>
              <a:rPr lang="en-GB" sz="22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 To be fair it was pretty good.</a:t>
            </a:r>
          </a:p>
          <a:p>
            <a:pPr>
              <a:lnSpc>
                <a:spcPct val="115000"/>
              </a:lnSpc>
              <a:spcAft>
                <a:spcPts val="800"/>
              </a:spcAft>
              <a:buNone/>
            </a:pPr>
            <a:endParaRPr lang="en-GB" sz="2400" kern="100" dirty="0">
              <a:solidFill>
                <a:schemeClr val="bg1"/>
              </a:solidFill>
              <a:latin typeface="Century Gothic" panose="020B0502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733AA63-8DCC-1E7B-E0E3-A0E9DD84C2FB}"/>
              </a:ext>
            </a:extLst>
          </p:cNvPr>
          <p:cNvSpPr txBox="1"/>
          <p:nvPr/>
        </p:nvSpPr>
        <p:spPr>
          <a:xfrm>
            <a:off x="10794569" y="29601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735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8F51-6EF4-AA2A-5DF4-F944610C59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23F99-95A3-2A0E-02AE-17F2092D464F}"/>
              </a:ext>
            </a:extLst>
          </p:cNvPr>
          <p:cNvSpPr>
            <a:spLocks noGrp="1"/>
          </p:cNvSpPr>
          <p:nvPr>
            <p:ph type="sldNum" sz="quarter" idx="4"/>
          </p:nvPr>
        </p:nvSpPr>
        <p:spPr/>
        <p:txBody>
          <a:bodyPr/>
          <a:lstStyle/>
          <a:p>
            <a:r>
              <a:rPr lang="en-GB"/>
              <a:t>© PSHE Association 2026</a:t>
            </a:r>
          </a:p>
        </p:txBody>
      </p:sp>
      <p:sp>
        <p:nvSpPr>
          <p:cNvPr id="2" name="Title 1">
            <a:extLst>
              <a:ext uri="{FF2B5EF4-FFF2-40B4-BE49-F238E27FC236}">
                <a16:creationId xmlns:a16="http://schemas.microsoft.com/office/drawing/2014/main" id="{51DA28E9-9315-DAA8-7FEB-762C6823A7B7}"/>
              </a:ext>
            </a:extLst>
          </p:cNvPr>
          <p:cNvSpPr>
            <a:spLocks noGrp="1"/>
          </p:cNvSpPr>
          <p:nvPr>
            <p:ph type="title"/>
          </p:nvPr>
        </p:nvSpPr>
        <p:spPr>
          <a:xfrm>
            <a:off x="233592" y="543878"/>
            <a:ext cx="5633133" cy="694054"/>
          </a:xfrm>
        </p:spPr>
        <p:txBody>
          <a:bodyPr/>
          <a:lstStyle/>
          <a:p>
            <a:r>
              <a:rPr lang="en-GB" dirty="0"/>
              <a:t>A week in the life of Jax</a:t>
            </a:r>
            <a:endParaRPr lang="en-US" dirty="0"/>
          </a:p>
        </p:txBody>
      </p:sp>
      <p:sp>
        <p:nvSpPr>
          <p:cNvPr id="10" name="Rounded Rectangle 9">
            <a:extLst>
              <a:ext uri="{FF2B5EF4-FFF2-40B4-BE49-F238E27FC236}">
                <a16:creationId xmlns:a16="http://schemas.microsoft.com/office/drawing/2014/main" id="{47D8C0D2-BB5A-2E9E-1FE4-D3F2E07C033B}"/>
              </a:ext>
            </a:extLst>
          </p:cNvPr>
          <p:cNvSpPr/>
          <p:nvPr/>
        </p:nvSpPr>
        <p:spPr>
          <a:xfrm>
            <a:off x="323850" y="1404797"/>
            <a:ext cx="9256714" cy="5006513"/>
          </a:xfrm>
          <a:prstGeom prst="roundRect">
            <a:avLst>
              <a:gd name="adj" fmla="val 4560"/>
            </a:avLst>
          </a:prstGeom>
          <a:solidFill>
            <a:srgbClr val="B8E0D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rtlCol="0" anchor="t" anchorCtr="0">
            <a:noAutofit/>
          </a:bodyPr>
          <a:lstStyle/>
          <a:p>
            <a:pPr>
              <a:lnSpc>
                <a:spcPts val="2400"/>
              </a:lnSpc>
              <a:spcAft>
                <a:spcPts val="800"/>
              </a:spcAft>
              <a:buNone/>
            </a:pPr>
            <a:r>
              <a:rPr lang="en-GB" sz="32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Sunday</a:t>
            </a:r>
          </a:p>
          <a:p>
            <a:pPr>
              <a:lnSpc>
                <a:spcPct val="115000"/>
              </a:lnSpc>
              <a:spcAft>
                <a:spcPts val="800"/>
              </a:spcAft>
              <a:buNone/>
            </a:pPr>
            <a:r>
              <a:rPr lang="en-GB" sz="24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Went for a run with Ava. She pulled up </a:t>
            </a:r>
            <a:r>
              <a:rPr lang="en-GB" sz="2400"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a </a:t>
            </a:r>
            <a:r>
              <a:rPr lang="en-GB" sz="24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new route on her phone that avoided roads and ended at a café –</a:t>
            </a:r>
            <a:r>
              <a:rPr lang="en-GB" sz="24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 perfect! Finally made those flash cards for French and she tested me. </a:t>
            </a:r>
          </a:p>
          <a:p>
            <a:pPr>
              <a:lnSpc>
                <a:spcPct val="115000"/>
              </a:lnSpc>
              <a:spcAft>
                <a:spcPts val="800"/>
              </a:spcAft>
              <a:buNone/>
            </a:pPr>
            <a:r>
              <a:rPr lang="en-GB" sz="2400"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Turns out she didn’t like any of the sunglasses she ordered, so sorted the returns with the </a:t>
            </a:r>
            <a:r>
              <a:rPr lang="en-GB" sz="2400" b="1" u="sng"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online customer service chat</a:t>
            </a:r>
            <a:r>
              <a:rPr lang="en-GB" sz="2400" b="1" kern="100" dirty="0">
                <a:solidFill>
                  <a:schemeClr val="tx1"/>
                </a:solidFill>
                <a:latin typeface="Century Gothic" panose="020B0502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04784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4465D1-1E8E-6791-0A8B-4352F389C4CB}"/>
              </a:ext>
            </a:extLst>
          </p:cNvPr>
          <p:cNvSpPr>
            <a:spLocks noGrp="1"/>
          </p:cNvSpPr>
          <p:nvPr>
            <p:ph type="title"/>
          </p:nvPr>
        </p:nvSpPr>
        <p:spPr/>
        <p:txBody>
          <a:bodyPr/>
          <a:lstStyle/>
          <a:p>
            <a:r>
              <a:rPr lang="en-GB" dirty="0"/>
              <a:t>Workplace considerations</a:t>
            </a:r>
          </a:p>
        </p:txBody>
      </p:sp>
      <p:sp>
        <p:nvSpPr>
          <p:cNvPr id="4" name="Slide Number Placeholder 3">
            <a:extLst>
              <a:ext uri="{FF2B5EF4-FFF2-40B4-BE49-F238E27FC236}">
                <a16:creationId xmlns:a16="http://schemas.microsoft.com/office/drawing/2014/main" id="{268D3083-E20B-30EC-2056-3A59AF7CBA69}"/>
              </a:ext>
            </a:extLst>
          </p:cNvPr>
          <p:cNvSpPr>
            <a:spLocks noGrp="1"/>
          </p:cNvSpPr>
          <p:nvPr>
            <p:ph type="sldNum" sz="quarter" idx="4"/>
          </p:nvPr>
        </p:nvSpPr>
        <p:spPr/>
        <p:txBody>
          <a:bodyPr/>
          <a:lstStyle/>
          <a:p>
            <a:r>
              <a:rPr lang="en-GB"/>
              <a:t>© PSHE Association 2026</a:t>
            </a:r>
          </a:p>
        </p:txBody>
      </p:sp>
      <p:sp>
        <p:nvSpPr>
          <p:cNvPr id="2" name="Content Placeholder 1">
            <a:extLst>
              <a:ext uri="{FF2B5EF4-FFF2-40B4-BE49-F238E27FC236}">
                <a16:creationId xmlns:a16="http://schemas.microsoft.com/office/drawing/2014/main" id="{282FD17B-3DCE-AA9E-3B10-933865791679}"/>
              </a:ext>
            </a:extLst>
          </p:cNvPr>
          <p:cNvSpPr>
            <a:spLocks noGrp="1"/>
          </p:cNvSpPr>
          <p:nvPr>
            <p:ph sz="half" idx="4294967295"/>
          </p:nvPr>
        </p:nvSpPr>
        <p:spPr>
          <a:xfrm>
            <a:off x="233592" y="1311275"/>
            <a:ext cx="6656388" cy="2089150"/>
          </a:xfrm>
        </p:spPr>
        <p:txBody>
          <a:bodyPr>
            <a:noAutofit/>
          </a:bodyPr>
          <a:lstStyle/>
          <a:p>
            <a:pPr marL="0" indent="0">
              <a:lnSpc>
                <a:spcPts val="2800"/>
              </a:lnSpc>
              <a:spcBef>
                <a:spcPts val="1100"/>
              </a:spcBef>
              <a:buNone/>
            </a:pPr>
            <a:r>
              <a:rPr lang="en-GB" sz="2400" dirty="0"/>
              <a:t>People often need to ensure ethical use of generative AI as part of their job. </a:t>
            </a:r>
          </a:p>
          <a:p>
            <a:pPr marL="0" indent="0">
              <a:lnSpc>
                <a:spcPts val="2800"/>
              </a:lnSpc>
              <a:spcBef>
                <a:spcPts val="1100"/>
              </a:spcBef>
              <a:buNone/>
            </a:pPr>
            <a:r>
              <a:rPr lang="en-GB" sz="2400" dirty="0"/>
              <a:t>To make an informed decision, users will need to consider factors such as bias, data privacy and environmental impacts.</a:t>
            </a:r>
          </a:p>
        </p:txBody>
      </p:sp>
      <p:grpSp>
        <p:nvGrpSpPr>
          <p:cNvPr id="13" name="Group 12">
            <a:extLst>
              <a:ext uri="{FF2B5EF4-FFF2-40B4-BE49-F238E27FC236}">
                <a16:creationId xmlns:a16="http://schemas.microsoft.com/office/drawing/2014/main" id="{3A1FAE93-75AC-2723-FA4F-02713E07ECE4}"/>
              </a:ext>
            </a:extLst>
          </p:cNvPr>
          <p:cNvGrpSpPr/>
          <p:nvPr/>
        </p:nvGrpSpPr>
        <p:grpSpPr>
          <a:xfrm>
            <a:off x="6711950" y="3521792"/>
            <a:ext cx="2868613" cy="2889518"/>
            <a:chOff x="6711950" y="3521792"/>
            <a:chExt cx="2868613" cy="2889518"/>
          </a:xfrm>
        </p:grpSpPr>
        <p:sp>
          <p:nvSpPr>
            <p:cNvPr id="31" name="Rounded Rectangle 30">
              <a:extLst>
                <a:ext uri="{FF2B5EF4-FFF2-40B4-BE49-F238E27FC236}">
                  <a16:creationId xmlns:a16="http://schemas.microsoft.com/office/drawing/2014/main" id="{4CCA1482-EE5A-C9BF-B04C-E6D4C4923379}"/>
                </a:ext>
              </a:extLst>
            </p:cNvPr>
            <p:cNvSpPr/>
            <p:nvPr/>
          </p:nvSpPr>
          <p:spPr>
            <a:xfrm>
              <a:off x="6711950" y="3521792"/>
              <a:ext cx="2868613" cy="2889518"/>
            </a:xfrm>
            <a:prstGeom prst="roundRect">
              <a:avLst>
                <a:gd name="adj" fmla="val 7165"/>
              </a:avLst>
            </a:prstGeom>
            <a:solidFill>
              <a:srgbClr val="ED694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latin typeface="Century Gothic" panose="020B0502020202020204" pitchFamily="34" charset="0"/>
                </a:rPr>
                <a:t>Environmental impacts</a:t>
              </a:r>
            </a:p>
            <a:p>
              <a:pPr algn="ctr"/>
              <a:endParaRPr lang="en-US" sz="2000" dirty="0">
                <a:solidFill>
                  <a:schemeClr val="tx1"/>
                </a:solidFill>
              </a:endParaRPr>
            </a:p>
          </p:txBody>
        </p:sp>
        <p:pic>
          <p:nvPicPr>
            <p:cNvPr id="6" name="Picture 5">
              <a:extLst>
                <a:ext uri="{FF2B5EF4-FFF2-40B4-BE49-F238E27FC236}">
                  <a16:creationId xmlns:a16="http://schemas.microsoft.com/office/drawing/2014/main" id="{266EBCED-E916-E479-C3DB-B5BA64A057BE}"/>
                </a:ext>
              </a:extLst>
            </p:cNvPr>
            <p:cNvPicPr>
              <a:picLocks noChangeAspect="1"/>
            </p:cNvPicPr>
            <p:nvPr/>
          </p:nvPicPr>
          <p:blipFill>
            <a:blip r:embed="rId3"/>
            <a:srcRect/>
            <a:stretch/>
          </p:blipFill>
          <p:spPr>
            <a:xfrm>
              <a:off x="6891755" y="4805235"/>
              <a:ext cx="2549112" cy="1060106"/>
            </a:xfrm>
            <a:prstGeom prst="rect">
              <a:avLst/>
            </a:prstGeom>
          </p:spPr>
        </p:pic>
      </p:grpSp>
      <p:grpSp>
        <p:nvGrpSpPr>
          <p:cNvPr id="11" name="Group 10">
            <a:extLst>
              <a:ext uri="{FF2B5EF4-FFF2-40B4-BE49-F238E27FC236}">
                <a16:creationId xmlns:a16="http://schemas.microsoft.com/office/drawing/2014/main" id="{5A40E479-D5E4-120F-09F7-A59060FC87E1}"/>
              </a:ext>
            </a:extLst>
          </p:cNvPr>
          <p:cNvGrpSpPr/>
          <p:nvPr/>
        </p:nvGrpSpPr>
        <p:grpSpPr>
          <a:xfrm>
            <a:off x="3518693" y="3521792"/>
            <a:ext cx="2868613" cy="2889518"/>
            <a:chOff x="323850" y="3521792"/>
            <a:chExt cx="2868613" cy="2889518"/>
          </a:xfrm>
        </p:grpSpPr>
        <p:sp>
          <p:nvSpPr>
            <p:cNvPr id="29" name="Rounded Rectangle 28">
              <a:extLst>
                <a:ext uri="{FF2B5EF4-FFF2-40B4-BE49-F238E27FC236}">
                  <a16:creationId xmlns:a16="http://schemas.microsoft.com/office/drawing/2014/main" id="{AE52508E-F998-5B90-8F76-3D47EEBDA13A}"/>
                </a:ext>
              </a:extLst>
            </p:cNvPr>
            <p:cNvSpPr/>
            <p:nvPr/>
          </p:nvSpPr>
          <p:spPr>
            <a:xfrm>
              <a:off x="323850" y="3521792"/>
              <a:ext cx="2868613" cy="2889518"/>
            </a:xfrm>
            <a:prstGeom prst="roundRect">
              <a:avLst>
                <a:gd name="adj" fmla="val 7165"/>
              </a:avLst>
            </a:prstGeom>
            <a:solidFill>
              <a:srgbClr val="ED694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latin typeface="Century Gothic" panose="020B0502020202020204" pitchFamily="34" charset="0"/>
                </a:rPr>
                <a:t>Bias</a:t>
              </a:r>
              <a:endParaRPr lang="en-US" sz="2000" dirty="0">
                <a:solidFill>
                  <a:schemeClr val="tx1"/>
                </a:solidFill>
              </a:endParaRPr>
            </a:p>
          </p:txBody>
        </p:sp>
        <p:pic>
          <p:nvPicPr>
            <p:cNvPr id="8" name="Picture 7">
              <a:extLst>
                <a:ext uri="{FF2B5EF4-FFF2-40B4-BE49-F238E27FC236}">
                  <a16:creationId xmlns:a16="http://schemas.microsoft.com/office/drawing/2014/main" id="{599D4E29-C972-CE83-6D0C-25BC02BA3B68}"/>
                </a:ext>
              </a:extLst>
            </p:cNvPr>
            <p:cNvPicPr>
              <a:picLocks noChangeAspect="1"/>
            </p:cNvPicPr>
            <p:nvPr/>
          </p:nvPicPr>
          <p:blipFill>
            <a:blip r:embed="rId4"/>
            <a:stretch>
              <a:fillRect/>
            </a:stretch>
          </p:blipFill>
          <p:spPr>
            <a:xfrm>
              <a:off x="594818" y="4200042"/>
              <a:ext cx="2326675" cy="1981616"/>
            </a:xfrm>
            <a:prstGeom prst="rect">
              <a:avLst/>
            </a:prstGeom>
          </p:spPr>
        </p:pic>
      </p:grpSp>
      <p:grpSp>
        <p:nvGrpSpPr>
          <p:cNvPr id="12" name="Group 11">
            <a:extLst>
              <a:ext uri="{FF2B5EF4-FFF2-40B4-BE49-F238E27FC236}">
                <a16:creationId xmlns:a16="http://schemas.microsoft.com/office/drawing/2014/main" id="{3100CA58-C579-2C62-F495-8F382C088156}"/>
              </a:ext>
            </a:extLst>
          </p:cNvPr>
          <p:cNvGrpSpPr/>
          <p:nvPr/>
        </p:nvGrpSpPr>
        <p:grpSpPr>
          <a:xfrm>
            <a:off x="325437" y="3531497"/>
            <a:ext cx="2868613" cy="2889518"/>
            <a:chOff x="3506801" y="3521792"/>
            <a:chExt cx="2868613" cy="2889518"/>
          </a:xfrm>
        </p:grpSpPr>
        <p:sp>
          <p:nvSpPr>
            <p:cNvPr id="30" name="Rounded Rectangle 29">
              <a:extLst>
                <a:ext uri="{FF2B5EF4-FFF2-40B4-BE49-F238E27FC236}">
                  <a16:creationId xmlns:a16="http://schemas.microsoft.com/office/drawing/2014/main" id="{EA334592-55EA-F7CB-9713-ADE0A5D053BF}"/>
                </a:ext>
              </a:extLst>
            </p:cNvPr>
            <p:cNvSpPr/>
            <p:nvPr/>
          </p:nvSpPr>
          <p:spPr>
            <a:xfrm>
              <a:off x="3506801" y="3521792"/>
              <a:ext cx="2868613" cy="2889518"/>
            </a:xfrm>
            <a:prstGeom prst="roundRect">
              <a:avLst>
                <a:gd name="adj" fmla="val 7165"/>
              </a:avLst>
            </a:prstGeom>
            <a:solidFill>
              <a:srgbClr val="ED6949">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latin typeface="Century Gothic" panose="020B0502020202020204" pitchFamily="34" charset="0"/>
                </a:rPr>
                <a:t>Data privacy</a:t>
              </a:r>
            </a:p>
            <a:p>
              <a:pPr algn="ctr"/>
              <a:endParaRPr lang="en-US" sz="2000" dirty="0">
                <a:solidFill>
                  <a:schemeClr val="tx1"/>
                </a:solidFill>
              </a:endParaRPr>
            </a:p>
          </p:txBody>
        </p:sp>
        <p:pic>
          <p:nvPicPr>
            <p:cNvPr id="10" name="Picture 9">
              <a:extLst>
                <a:ext uri="{FF2B5EF4-FFF2-40B4-BE49-F238E27FC236}">
                  <a16:creationId xmlns:a16="http://schemas.microsoft.com/office/drawing/2014/main" id="{3516FF9D-6639-D734-4606-31B280694218}"/>
                </a:ext>
              </a:extLst>
            </p:cNvPr>
            <p:cNvPicPr>
              <a:picLocks noChangeAspect="1"/>
            </p:cNvPicPr>
            <p:nvPr/>
          </p:nvPicPr>
          <p:blipFill>
            <a:blip r:embed="rId5"/>
            <a:stretch>
              <a:fillRect/>
            </a:stretch>
          </p:blipFill>
          <p:spPr>
            <a:xfrm>
              <a:off x="3684968" y="4246003"/>
              <a:ext cx="2536063" cy="1905474"/>
            </a:xfrm>
            <a:prstGeom prst="rect">
              <a:avLst/>
            </a:prstGeom>
          </p:spPr>
        </p:pic>
      </p:grpSp>
    </p:spTree>
    <p:extLst>
      <p:ext uri="{BB962C8B-B14F-4D97-AF65-F5344CB8AC3E}">
        <p14:creationId xmlns:p14="http://schemas.microsoft.com/office/powerpoint/2010/main" val="383757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D5CEB9-A887-F9DF-C58D-B7CCE55EC712}"/>
              </a:ext>
            </a:extLst>
          </p:cNvPr>
          <p:cNvPicPr>
            <a:picLocks noChangeAspect="1"/>
          </p:cNvPicPr>
          <p:nvPr/>
        </p:nvPicPr>
        <p:blipFill>
          <a:blip r:embed="rId3"/>
          <a:stretch>
            <a:fillRect/>
          </a:stretch>
        </p:blipFill>
        <p:spPr>
          <a:xfrm rot="20577376">
            <a:off x="4673396" y="1302687"/>
            <a:ext cx="3648197" cy="2785715"/>
          </a:xfrm>
          <a:prstGeom prst="rect">
            <a:avLst/>
          </a:prstGeom>
        </p:spPr>
      </p:pic>
      <p:sp>
        <p:nvSpPr>
          <p:cNvPr id="8" name="Rectangle 7">
            <a:extLst>
              <a:ext uri="{FF2B5EF4-FFF2-40B4-BE49-F238E27FC236}">
                <a16:creationId xmlns:a16="http://schemas.microsoft.com/office/drawing/2014/main" id="{49B094AD-B9A9-6046-3C74-A8D4292DDD0B}"/>
              </a:ext>
            </a:extLst>
          </p:cNvPr>
          <p:cNvSpPr/>
          <p:nvPr/>
        </p:nvSpPr>
        <p:spPr>
          <a:xfrm>
            <a:off x="4251366" y="6083084"/>
            <a:ext cx="5654634" cy="77491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4B66BF-16BB-6202-B43F-4096010F45D9}"/>
              </a:ext>
            </a:extLst>
          </p:cNvPr>
          <p:cNvPicPr>
            <a:picLocks noChangeAspect="1"/>
          </p:cNvPicPr>
          <p:nvPr/>
        </p:nvPicPr>
        <p:blipFill>
          <a:blip r:embed="rId4"/>
          <a:srcRect l="27774" r="34071" b="9581"/>
          <a:stretch>
            <a:fillRect/>
          </a:stretch>
        </p:blipFill>
        <p:spPr>
          <a:xfrm flipH="1">
            <a:off x="6571489" y="2654186"/>
            <a:ext cx="3334509" cy="4203814"/>
          </a:xfrm>
          <a:prstGeom prst="rect">
            <a:avLst/>
          </a:prstGeom>
        </p:spPr>
      </p:pic>
      <p:sp>
        <p:nvSpPr>
          <p:cNvPr id="2" name="Content Placeholder 1">
            <a:extLst>
              <a:ext uri="{FF2B5EF4-FFF2-40B4-BE49-F238E27FC236}">
                <a16:creationId xmlns:a16="http://schemas.microsoft.com/office/drawing/2014/main" id="{95BFEADC-2D34-22F9-7D35-1513EC4E8059}"/>
              </a:ext>
            </a:extLst>
          </p:cNvPr>
          <p:cNvSpPr>
            <a:spLocks noGrp="1"/>
          </p:cNvSpPr>
          <p:nvPr>
            <p:ph sz="half" idx="10"/>
          </p:nvPr>
        </p:nvSpPr>
        <p:spPr>
          <a:xfrm>
            <a:off x="232914" y="1867045"/>
            <a:ext cx="3816571" cy="3732664"/>
          </a:xfrm>
        </p:spPr>
        <p:txBody>
          <a:bodyPr>
            <a:normAutofit/>
          </a:bodyPr>
          <a:lstStyle/>
          <a:p>
            <a:pPr>
              <a:lnSpc>
                <a:spcPts val="3200"/>
              </a:lnSpc>
            </a:pPr>
            <a:r>
              <a:rPr lang="en-GB" sz="2400" dirty="0"/>
              <a:t>A headteacher at a secondary school has been thinking about buying a generative </a:t>
            </a:r>
            <a:br>
              <a:rPr lang="en-GB" sz="2400" dirty="0"/>
            </a:br>
            <a:r>
              <a:rPr lang="en-GB" sz="2400" dirty="0"/>
              <a:t>AI programme to help mark students work and provide personalised feedback. </a:t>
            </a:r>
          </a:p>
        </p:txBody>
      </p:sp>
      <p:sp>
        <p:nvSpPr>
          <p:cNvPr id="3" name="Title 2">
            <a:extLst>
              <a:ext uri="{FF2B5EF4-FFF2-40B4-BE49-F238E27FC236}">
                <a16:creationId xmlns:a16="http://schemas.microsoft.com/office/drawing/2014/main" id="{7AB7B476-F0D8-508D-684B-41A96D52950B}"/>
              </a:ext>
            </a:extLst>
          </p:cNvPr>
          <p:cNvSpPr>
            <a:spLocks noGrp="1"/>
          </p:cNvSpPr>
          <p:nvPr>
            <p:ph type="title"/>
          </p:nvPr>
        </p:nvSpPr>
        <p:spPr>
          <a:xfrm>
            <a:off x="227062" y="543877"/>
            <a:ext cx="3667652" cy="1237421"/>
          </a:xfrm>
        </p:spPr>
        <p:txBody>
          <a:bodyPr/>
          <a:lstStyle/>
          <a:p>
            <a:r>
              <a:rPr lang="en-GB" dirty="0"/>
              <a:t>Career considerations</a:t>
            </a:r>
          </a:p>
        </p:txBody>
      </p:sp>
      <p:sp>
        <p:nvSpPr>
          <p:cNvPr id="4" name="Slide Number Placeholder 3">
            <a:extLst>
              <a:ext uri="{FF2B5EF4-FFF2-40B4-BE49-F238E27FC236}">
                <a16:creationId xmlns:a16="http://schemas.microsoft.com/office/drawing/2014/main" id="{72EF0BC4-F666-0567-E4DE-C0CEE7903AF9}"/>
              </a:ext>
            </a:extLst>
          </p:cNvPr>
          <p:cNvSpPr>
            <a:spLocks noGrp="1"/>
          </p:cNvSpPr>
          <p:nvPr>
            <p:ph type="sldNum" sz="quarter" idx="4"/>
          </p:nvPr>
        </p:nvSpPr>
        <p:spPr/>
        <p:txBody>
          <a:bodyPr/>
          <a:lstStyle/>
          <a:p>
            <a:r>
              <a:rPr lang="en-GB"/>
              <a:t>© PSHE Association 2026</a:t>
            </a:r>
          </a:p>
        </p:txBody>
      </p:sp>
      <p:pic>
        <p:nvPicPr>
          <p:cNvPr id="13" name="Picture 12">
            <a:extLst>
              <a:ext uri="{FF2B5EF4-FFF2-40B4-BE49-F238E27FC236}">
                <a16:creationId xmlns:a16="http://schemas.microsoft.com/office/drawing/2014/main" id="{FD1413C7-38BE-8BA2-7688-61EA581CA3C9}"/>
              </a:ext>
            </a:extLst>
          </p:cNvPr>
          <p:cNvPicPr>
            <a:picLocks noChangeAspect="1"/>
          </p:cNvPicPr>
          <p:nvPr/>
        </p:nvPicPr>
        <p:blipFill>
          <a:blip r:embed="rId5"/>
          <a:stretch>
            <a:fillRect/>
          </a:stretch>
        </p:blipFill>
        <p:spPr>
          <a:xfrm rot="20928419">
            <a:off x="5471087" y="1736505"/>
            <a:ext cx="2080398" cy="1738619"/>
          </a:xfrm>
          <a:prstGeom prst="rect">
            <a:avLst/>
          </a:prstGeom>
        </p:spPr>
      </p:pic>
    </p:spTree>
    <p:extLst>
      <p:ext uri="{BB962C8B-B14F-4D97-AF65-F5344CB8AC3E}">
        <p14:creationId xmlns:p14="http://schemas.microsoft.com/office/powerpoint/2010/main" val="125385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17E5FC-8D78-E73E-E096-0F0950D34A54}"/>
              </a:ext>
            </a:extLst>
          </p:cNvPr>
          <p:cNvPicPr>
            <a:picLocks noChangeAspect="1"/>
          </p:cNvPicPr>
          <p:nvPr/>
        </p:nvPicPr>
        <p:blipFill>
          <a:blip r:embed="rId3"/>
          <a:srcRect l="6" r="6"/>
          <a:stretch/>
        </p:blipFill>
        <p:spPr>
          <a:xfrm rot="21028926">
            <a:off x="5596980" y="1663866"/>
            <a:ext cx="2724372" cy="3854135"/>
          </a:xfrm>
          <a:prstGeom prst="roundRect">
            <a:avLst>
              <a:gd name="adj" fmla="val 3613"/>
            </a:avLst>
          </a:prstGeom>
        </p:spPr>
      </p:pic>
      <p:sp>
        <p:nvSpPr>
          <p:cNvPr id="14" name="Rectangle 13">
            <a:extLst>
              <a:ext uri="{FF2B5EF4-FFF2-40B4-BE49-F238E27FC236}">
                <a16:creationId xmlns:a16="http://schemas.microsoft.com/office/drawing/2014/main" id="{876B739B-890B-74F7-F872-072D97B87635}"/>
              </a:ext>
            </a:extLst>
          </p:cNvPr>
          <p:cNvSpPr/>
          <p:nvPr/>
        </p:nvSpPr>
        <p:spPr>
          <a:xfrm>
            <a:off x="0" y="5852708"/>
            <a:ext cx="9905999" cy="10052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48A221A-F186-6FDA-5DF5-A8959DB1FE34}"/>
              </a:ext>
            </a:extLst>
          </p:cNvPr>
          <p:cNvPicPr>
            <a:picLocks noChangeAspect="1"/>
          </p:cNvPicPr>
          <p:nvPr/>
        </p:nvPicPr>
        <p:blipFill>
          <a:blip r:embed="rId4"/>
          <a:srcRect l="29682" r="34071" b="2527"/>
          <a:stretch>
            <a:fillRect/>
          </a:stretch>
        </p:blipFill>
        <p:spPr>
          <a:xfrm flipH="1">
            <a:off x="7525936" y="3453201"/>
            <a:ext cx="2380063" cy="3404799"/>
          </a:xfrm>
          <a:prstGeom prst="rect">
            <a:avLst/>
          </a:prstGeom>
        </p:spPr>
      </p:pic>
      <p:sp>
        <p:nvSpPr>
          <p:cNvPr id="2" name="Content Placeholder 1">
            <a:extLst>
              <a:ext uri="{FF2B5EF4-FFF2-40B4-BE49-F238E27FC236}">
                <a16:creationId xmlns:a16="http://schemas.microsoft.com/office/drawing/2014/main" id="{7A68F5E0-D2E8-EBE0-1CF2-2693FC54750F}"/>
              </a:ext>
            </a:extLst>
          </p:cNvPr>
          <p:cNvSpPr>
            <a:spLocks noGrp="1"/>
          </p:cNvSpPr>
          <p:nvPr>
            <p:ph sz="half" idx="10"/>
          </p:nvPr>
        </p:nvSpPr>
        <p:spPr>
          <a:xfrm>
            <a:off x="225167" y="1295555"/>
            <a:ext cx="3540921" cy="881416"/>
          </a:xfrm>
        </p:spPr>
        <p:txBody>
          <a:bodyPr>
            <a:noAutofit/>
          </a:bodyPr>
          <a:lstStyle/>
          <a:p>
            <a:pPr>
              <a:lnSpc>
                <a:spcPts val="3200"/>
              </a:lnSpc>
            </a:pPr>
            <a:r>
              <a:rPr lang="en-GB" sz="2400" dirty="0"/>
              <a:t>Use the information from </a:t>
            </a:r>
            <a:r>
              <a:rPr lang="en-GB" sz="2400" b="1" dirty="0"/>
              <a:t>Resource 3</a:t>
            </a:r>
            <a:r>
              <a:rPr lang="en-GB" sz="2400" dirty="0"/>
              <a:t> to help answer the headteacher’s questions.</a:t>
            </a:r>
          </a:p>
        </p:txBody>
      </p:sp>
      <p:sp>
        <p:nvSpPr>
          <p:cNvPr id="3" name="Title 2">
            <a:extLst>
              <a:ext uri="{FF2B5EF4-FFF2-40B4-BE49-F238E27FC236}">
                <a16:creationId xmlns:a16="http://schemas.microsoft.com/office/drawing/2014/main" id="{D680A557-AED8-E134-F5FB-A0F0CB141750}"/>
              </a:ext>
            </a:extLst>
          </p:cNvPr>
          <p:cNvSpPr>
            <a:spLocks noGrp="1"/>
          </p:cNvSpPr>
          <p:nvPr>
            <p:ph type="title"/>
          </p:nvPr>
        </p:nvSpPr>
        <p:spPr>
          <a:xfrm>
            <a:off x="233592" y="543878"/>
            <a:ext cx="5244715" cy="694054"/>
          </a:xfrm>
        </p:spPr>
        <p:txBody>
          <a:bodyPr/>
          <a:lstStyle/>
          <a:p>
            <a:r>
              <a:rPr lang="en-GB" dirty="0"/>
              <a:t>Career considerations</a:t>
            </a:r>
          </a:p>
        </p:txBody>
      </p:sp>
      <p:sp>
        <p:nvSpPr>
          <p:cNvPr id="4" name="Slide Number Placeholder 3">
            <a:extLst>
              <a:ext uri="{FF2B5EF4-FFF2-40B4-BE49-F238E27FC236}">
                <a16:creationId xmlns:a16="http://schemas.microsoft.com/office/drawing/2014/main" id="{21DFA2EC-93AA-B1EB-D1B0-0CC108498AA5}"/>
              </a:ext>
            </a:extLst>
          </p:cNvPr>
          <p:cNvSpPr>
            <a:spLocks noGrp="1"/>
          </p:cNvSpPr>
          <p:nvPr>
            <p:ph type="sldNum" sz="quarter" idx="4"/>
          </p:nvPr>
        </p:nvSpPr>
        <p:spPr/>
        <p:txBody>
          <a:bodyPr/>
          <a:lstStyle/>
          <a:p>
            <a:r>
              <a:rPr lang="en-GB" dirty="0"/>
              <a:t>© PSHE Association 2026</a:t>
            </a:r>
          </a:p>
        </p:txBody>
      </p:sp>
      <p:pic>
        <p:nvPicPr>
          <p:cNvPr id="9" name="Google Shape;398;p16">
            <a:extLst>
              <a:ext uri="{FF2B5EF4-FFF2-40B4-BE49-F238E27FC236}">
                <a16:creationId xmlns:a16="http://schemas.microsoft.com/office/drawing/2014/main" id="{36E6F821-B847-D8A1-1993-5C548D8D238C}"/>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01624" y="5898239"/>
            <a:ext cx="408764" cy="664804"/>
          </a:xfrm>
          <a:prstGeom prst="rect">
            <a:avLst/>
          </a:prstGeom>
          <a:noFill/>
          <a:ln>
            <a:noFill/>
          </a:ln>
        </p:spPr>
      </p:pic>
      <p:sp>
        <p:nvSpPr>
          <p:cNvPr id="7" name="TextBox 6">
            <a:extLst>
              <a:ext uri="{FF2B5EF4-FFF2-40B4-BE49-F238E27FC236}">
                <a16:creationId xmlns:a16="http://schemas.microsoft.com/office/drawing/2014/main" id="{F5150F3C-25F1-BD87-CF4A-2EEA6703CD47}"/>
              </a:ext>
            </a:extLst>
          </p:cNvPr>
          <p:cNvSpPr txBox="1"/>
          <p:nvPr/>
        </p:nvSpPr>
        <p:spPr>
          <a:xfrm>
            <a:off x="9910119" y="7850659"/>
            <a:ext cx="184731" cy="369332"/>
          </a:xfrm>
          <a:prstGeom prst="rect">
            <a:avLst/>
          </a:prstGeom>
          <a:noFill/>
        </p:spPr>
        <p:txBody>
          <a:bodyPr wrap="none" rtlCol="0">
            <a:spAutoFit/>
          </a:bodyPr>
          <a:lstStyle/>
          <a:p>
            <a:endParaRPr lang="en-US" dirty="0"/>
          </a:p>
        </p:txBody>
      </p:sp>
      <p:sp>
        <p:nvSpPr>
          <p:cNvPr id="10" name="Rounded Rectangle 9">
            <a:extLst>
              <a:ext uri="{FF2B5EF4-FFF2-40B4-BE49-F238E27FC236}">
                <a16:creationId xmlns:a16="http://schemas.microsoft.com/office/drawing/2014/main" id="{17E02C90-D0EA-D937-C247-9EA4C5C0915C}"/>
              </a:ext>
            </a:extLst>
          </p:cNvPr>
          <p:cNvSpPr/>
          <p:nvPr/>
        </p:nvSpPr>
        <p:spPr>
          <a:xfrm>
            <a:off x="3517900" y="1412875"/>
            <a:ext cx="6062663" cy="4998435"/>
          </a:xfrm>
          <a:prstGeom prst="roundRect">
            <a:avLst>
              <a:gd name="adj" fmla="val 3479"/>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Ins="251999" rtlCol="0" anchor="t" anchorCtr="0"/>
          <a:lstStyle/>
          <a:p>
            <a:pPr marL="234000" lvl="0" indent="-234000">
              <a:lnSpc>
                <a:spcPts val="2400"/>
              </a:lnSpc>
              <a:spcBef>
                <a:spcPts val="1100"/>
              </a:spcBef>
              <a:buFont typeface="Symbol" panose="05050102010706020507" pitchFamily="18" charset="2"/>
              <a:buChar char=""/>
            </a:pPr>
            <a:r>
              <a:rPr lang="en-GB" sz="20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What are the benefits of using generative AI in this case?</a:t>
            </a:r>
          </a:p>
          <a:p>
            <a:pPr marL="234000" lvl="0" indent="-234000">
              <a:lnSpc>
                <a:spcPts val="2400"/>
              </a:lnSpc>
              <a:spcBef>
                <a:spcPts val="1100"/>
              </a:spcBef>
              <a:buFont typeface="Symbol" panose="05050102010706020507" pitchFamily="18" charset="2"/>
              <a:buChar char=""/>
            </a:pPr>
            <a:r>
              <a:rPr lang="en-GB" sz="20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What must be considered in relation to data privacy/security and what could be done to reduce these risks?</a:t>
            </a:r>
          </a:p>
          <a:p>
            <a:pPr marL="234000" lvl="0" indent="-234000">
              <a:lnSpc>
                <a:spcPts val="2400"/>
              </a:lnSpc>
              <a:spcBef>
                <a:spcPts val="1100"/>
              </a:spcBef>
              <a:buFont typeface="Symbol" panose="05050102010706020507" pitchFamily="18" charset="2"/>
              <a:buChar char=""/>
            </a:pPr>
            <a:r>
              <a:rPr lang="en-GB" sz="20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How might bias impact the student feedback? What could be done to reduce the impact?</a:t>
            </a:r>
          </a:p>
          <a:p>
            <a:pPr marL="234000" lvl="0" indent="-234000">
              <a:lnSpc>
                <a:spcPts val="2400"/>
              </a:lnSpc>
              <a:spcBef>
                <a:spcPts val="1100"/>
              </a:spcBef>
              <a:buFont typeface="Symbol" panose="05050102010706020507" pitchFamily="18" charset="2"/>
              <a:buChar char=""/>
            </a:pPr>
            <a:r>
              <a:rPr lang="en-GB" sz="20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What are the environmental implications of using generative AI? What could be done to reduce the impact?</a:t>
            </a:r>
          </a:p>
          <a:p>
            <a:pPr marL="234000" lvl="0" indent="-234000">
              <a:lnSpc>
                <a:spcPts val="2400"/>
              </a:lnSpc>
              <a:spcBef>
                <a:spcPts val="1100"/>
              </a:spcBef>
              <a:buFont typeface="Symbol" panose="05050102010706020507" pitchFamily="18" charset="2"/>
              <a:buChar char=""/>
            </a:pPr>
            <a:r>
              <a:rPr lang="en-GB" sz="20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How might using the feedback tool impact the relationship between teachers and their students?</a:t>
            </a:r>
          </a:p>
          <a:p>
            <a:pPr algn="ctr"/>
            <a:endParaRPr lang="en-US" dirty="0">
              <a:solidFill>
                <a:schemeClr val="tx1"/>
              </a:solidFill>
            </a:endParaRPr>
          </a:p>
        </p:txBody>
      </p:sp>
    </p:spTree>
    <p:extLst>
      <p:ext uri="{BB962C8B-B14F-4D97-AF65-F5344CB8AC3E}">
        <p14:creationId xmlns:p14="http://schemas.microsoft.com/office/powerpoint/2010/main" val="35306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46ED6-7568-4763-D8E0-2B8AC0B3B796}"/>
              </a:ext>
            </a:extLst>
          </p:cNvPr>
          <p:cNvSpPr>
            <a:spLocks noGrp="1"/>
          </p:cNvSpPr>
          <p:nvPr>
            <p:ph type="title"/>
          </p:nvPr>
        </p:nvSpPr>
        <p:spPr>
          <a:xfrm>
            <a:off x="210346" y="543878"/>
            <a:ext cx="4881332" cy="694054"/>
          </a:xfrm>
        </p:spPr>
        <p:txBody>
          <a:bodyPr/>
          <a:lstStyle/>
          <a:p>
            <a:r>
              <a:rPr lang="en-GB"/>
              <a:t>Reflection</a:t>
            </a:r>
          </a:p>
        </p:txBody>
      </p:sp>
      <p:sp>
        <p:nvSpPr>
          <p:cNvPr id="4" name="Slide Number Placeholder 3">
            <a:extLst>
              <a:ext uri="{FF2B5EF4-FFF2-40B4-BE49-F238E27FC236}">
                <a16:creationId xmlns:a16="http://schemas.microsoft.com/office/drawing/2014/main" id="{E4860EB9-9C3B-1550-83AE-AF22E497224B}"/>
              </a:ext>
            </a:extLst>
          </p:cNvPr>
          <p:cNvSpPr>
            <a:spLocks noGrp="1"/>
          </p:cNvSpPr>
          <p:nvPr>
            <p:ph type="sldNum" sz="quarter" idx="4"/>
          </p:nvPr>
        </p:nvSpPr>
        <p:spPr/>
        <p:txBody>
          <a:bodyPr/>
          <a:lstStyle/>
          <a:p>
            <a:r>
              <a:rPr lang="en-GB"/>
              <a:t>© PSHE Association 2026</a:t>
            </a:r>
          </a:p>
        </p:txBody>
      </p:sp>
      <p:pic>
        <p:nvPicPr>
          <p:cNvPr id="2" name="Picture 1">
            <a:extLst>
              <a:ext uri="{FF2B5EF4-FFF2-40B4-BE49-F238E27FC236}">
                <a16:creationId xmlns:a16="http://schemas.microsoft.com/office/drawing/2014/main" id="{9701D1C5-1493-7544-020A-482AD5E3907F}"/>
              </a:ext>
            </a:extLst>
          </p:cNvPr>
          <p:cNvPicPr>
            <a:picLocks noChangeAspect="1"/>
          </p:cNvPicPr>
          <p:nvPr/>
        </p:nvPicPr>
        <p:blipFill>
          <a:blip r:embed="rId3"/>
          <a:stretch>
            <a:fillRect/>
          </a:stretch>
        </p:blipFill>
        <p:spPr>
          <a:xfrm>
            <a:off x="679185" y="984381"/>
            <a:ext cx="8547630" cy="5426930"/>
          </a:xfrm>
          <a:prstGeom prst="rect">
            <a:avLst/>
          </a:prstGeom>
        </p:spPr>
      </p:pic>
      <p:sp>
        <p:nvSpPr>
          <p:cNvPr id="6" name="TextBox 5">
            <a:extLst>
              <a:ext uri="{FF2B5EF4-FFF2-40B4-BE49-F238E27FC236}">
                <a16:creationId xmlns:a16="http://schemas.microsoft.com/office/drawing/2014/main" id="{D165131B-5B54-C077-345B-47609559C72A}"/>
              </a:ext>
            </a:extLst>
          </p:cNvPr>
          <p:cNvSpPr txBox="1"/>
          <p:nvPr/>
        </p:nvSpPr>
        <p:spPr>
          <a:xfrm>
            <a:off x="1615162" y="2152139"/>
            <a:ext cx="6675675" cy="2741713"/>
          </a:xfrm>
          <a:prstGeom prst="rect">
            <a:avLst/>
          </a:prstGeom>
          <a:noFill/>
        </p:spPr>
        <p:txBody>
          <a:bodyPr wrap="square" rtlCol="0">
            <a:spAutoFit/>
          </a:bodyPr>
          <a:lstStyle/>
          <a:p>
            <a:pPr algn="ctr">
              <a:lnSpc>
                <a:spcPts val="4200"/>
              </a:lnSpc>
              <a:spcBef>
                <a:spcPts val="1100"/>
              </a:spcBef>
            </a:pPr>
            <a:r>
              <a:rPr lang="en-GB" sz="3200" dirty="0">
                <a:latin typeface="Century Gothic" panose="020B0502020202020204" pitchFamily="34" charset="0"/>
              </a:rPr>
              <a:t>How might factors like data privacy, bias and environmental impact, affect the decisions you make related to the use of generative AI?</a:t>
            </a:r>
          </a:p>
        </p:txBody>
      </p:sp>
    </p:spTree>
    <p:extLst>
      <p:ext uri="{BB962C8B-B14F-4D97-AF65-F5344CB8AC3E}">
        <p14:creationId xmlns:p14="http://schemas.microsoft.com/office/powerpoint/2010/main" val="85151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6466F7A-4918-F896-B6FA-4240CD2158A2}"/>
              </a:ext>
            </a:extLst>
          </p:cNvPr>
          <p:cNvGrpSpPr/>
          <p:nvPr/>
        </p:nvGrpSpPr>
        <p:grpSpPr>
          <a:xfrm>
            <a:off x="4789489" y="1412875"/>
            <a:ext cx="4791074" cy="4688520"/>
            <a:chOff x="4789489" y="1412875"/>
            <a:chExt cx="4791074" cy="4688520"/>
          </a:xfrm>
        </p:grpSpPr>
        <p:sp>
          <p:nvSpPr>
            <p:cNvPr id="44" name="Rounded Rectangle 43">
              <a:extLst>
                <a:ext uri="{FF2B5EF4-FFF2-40B4-BE49-F238E27FC236}">
                  <a16:creationId xmlns:a16="http://schemas.microsoft.com/office/drawing/2014/main" id="{618D45CE-9325-1C14-0EB3-3B1F6E7D6049}"/>
                </a:ext>
              </a:extLst>
            </p:cNvPr>
            <p:cNvSpPr/>
            <p:nvPr/>
          </p:nvSpPr>
          <p:spPr>
            <a:xfrm>
              <a:off x="4789489" y="1412875"/>
              <a:ext cx="4791074" cy="4688520"/>
            </a:xfrm>
            <a:prstGeom prst="roundRect">
              <a:avLst>
                <a:gd name="adj" fmla="val 44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AFEAC30-F007-DA90-4C9E-FD384CC29CA6}"/>
                </a:ext>
              </a:extLst>
            </p:cNvPr>
            <p:cNvGrpSpPr/>
            <p:nvPr/>
          </p:nvGrpSpPr>
          <p:grpSpPr>
            <a:xfrm>
              <a:off x="4991430" y="1740984"/>
              <a:ext cx="4379520" cy="4286787"/>
              <a:chOff x="4991430" y="1740984"/>
              <a:chExt cx="4379520" cy="4286787"/>
            </a:xfrm>
          </p:grpSpPr>
          <p:cxnSp>
            <p:nvCxnSpPr>
              <p:cNvPr id="11" name="Straight Connector 10">
                <a:extLst>
                  <a:ext uri="{FF2B5EF4-FFF2-40B4-BE49-F238E27FC236}">
                    <a16:creationId xmlns:a16="http://schemas.microsoft.com/office/drawing/2014/main" id="{A9FDA63C-2A23-BC2C-7640-EC49991F860E}"/>
                  </a:ext>
                </a:extLst>
              </p:cNvPr>
              <p:cNvCxnSpPr>
                <a:cxnSpLocks/>
                <a:stCxn id="7" idx="0"/>
                <a:endCxn id="10" idx="2"/>
              </p:cNvCxnSpPr>
              <p:nvPr/>
            </p:nvCxnSpPr>
            <p:spPr>
              <a:xfrm flipV="1">
                <a:off x="7257953" y="2624549"/>
                <a:ext cx="14053" cy="768475"/>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03EFDF5-2EC3-864D-F2C8-90B0393A8A61}"/>
                  </a:ext>
                </a:extLst>
              </p:cNvPr>
              <p:cNvCxnSpPr>
                <a:cxnSpLocks/>
                <a:stCxn id="43" idx="3"/>
              </p:cNvCxnSpPr>
              <p:nvPr/>
            </p:nvCxnSpPr>
            <p:spPr>
              <a:xfrm>
                <a:off x="6482921" y="2556620"/>
                <a:ext cx="477411" cy="843599"/>
              </a:xfrm>
              <a:prstGeom prst="line">
                <a:avLst/>
              </a:prstGeom>
              <a:ln w="19050">
                <a:solidFill>
                  <a:srgbClr val="88C2BF"/>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B7F6C092-7D9B-BF4A-F1E3-CBC9272846F0}"/>
                  </a:ext>
                </a:extLst>
              </p:cNvPr>
              <p:cNvSpPr/>
              <p:nvPr/>
            </p:nvSpPr>
            <p:spPr>
              <a:xfrm>
                <a:off x="6694835" y="1740984"/>
                <a:ext cx="1154342" cy="883565"/>
              </a:xfrm>
              <a:prstGeom prst="roundRect">
                <a:avLst>
                  <a:gd name="adj" fmla="val 13874"/>
                </a:avLst>
              </a:prstGeom>
              <a:solidFill>
                <a:srgbClr val="1F3D15"/>
              </a:solid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solidFill>
                    <a:latin typeface="Century Gothic" panose="020B0502020202020204" pitchFamily="34" charset="0"/>
                  </a:rPr>
                  <a:t>What is AI?</a:t>
                </a:r>
              </a:p>
            </p:txBody>
          </p:sp>
          <p:sp>
            <p:nvSpPr>
              <p:cNvPr id="13" name="Rounded Rectangle 12">
                <a:extLst>
                  <a:ext uri="{FF2B5EF4-FFF2-40B4-BE49-F238E27FC236}">
                    <a16:creationId xmlns:a16="http://schemas.microsoft.com/office/drawing/2014/main" id="{F38E806D-ED1D-5937-6DED-1AA0207ABCE0}"/>
                  </a:ext>
                </a:extLst>
              </p:cNvPr>
              <p:cNvSpPr/>
              <p:nvPr/>
            </p:nvSpPr>
            <p:spPr>
              <a:xfrm>
                <a:off x="7238468" y="4507593"/>
                <a:ext cx="1159322" cy="883565"/>
              </a:xfrm>
              <a:prstGeom prst="roundRect">
                <a:avLst>
                  <a:gd name="adj" fmla="val 13874"/>
                </a:avLst>
              </a:prstGeom>
              <a:solidFill>
                <a:srgbClr val="1F3D15"/>
              </a:solid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bg2"/>
                    </a:solidFill>
                    <a:latin typeface="Century Gothic" panose="020B0502020202020204" pitchFamily="34" charset="0"/>
                  </a:rPr>
                  <a:t>AI at work</a:t>
                </a:r>
              </a:p>
            </p:txBody>
          </p:sp>
          <p:cxnSp>
            <p:nvCxnSpPr>
              <p:cNvPr id="14" name="Straight Connector 13">
                <a:extLst>
                  <a:ext uri="{FF2B5EF4-FFF2-40B4-BE49-F238E27FC236}">
                    <a16:creationId xmlns:a16="http://schemas.microsoft.com/office/drawing/2014/main" id="{FBB90ADE-F24A-1360-8B7C-730B1A24055C}"/>
                  </a:ext>
                </a:extLst>
              </p:cNvPr>
              <p:cNvCxnSpPr>
                <a:cxnSpLocks/>
                <a:endCxn id="13" idx="0"/>
              </p:cNvCxnSpPr>
              <p:nvPr/>
            </p:nvCxnSpPr>
            <p:spPr>
              <a:xfrm>
                <a:off x="7405463" y="4089881"/>
                <a:ext cx="412666" cy="417712"/>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4FDE5FB-AC9C-EE1B-7A4E-42F4AB3D331B}"/>
                  </a:ext>
                </a:extLst>
              </p:cNvPr>
              <p:cNvGrpSpPr/>
              <p:nvPr/>
            </p:nvGrpSpPr>
            <p:grpSpPr>
              <a:xfrm>
                <a:off x="5431614" y="3290975"/>
                <a:ext cx="1583631" cy="883565"/>
                <a:chOff x="4782813" y="2925238"/>
                <a:chExt cx="2181532" cy="1217156"/>
              </a:xfrm>
              <a:solidFill>
                <a:srgbClr val="1F3D15"/>
              </a:solidFill>
            </p:grpSpPr>
            <p:sp>
              <p:nvSpPr>
                <p:cNvPr id="16" name="Rounded Rectangle 15">
                  <a:extLst>
                    <a:ext uri="{FF2B5EF4-FFF2-40B4-BE49-F238E27FC236}">
                      <a16:creationId xmlns:a16="http://schemas.microsoft.com/office/drawing/2014/main" id="{1A44A4DE-61EE-F735-2497-4D2791750DBE}"/>
                    </a:ext>
                  </a:extLst>
                </p:cNvPr>
                <p:cNvSpPr/>
                <p:nvPr/>
              </p:nvSpPr>
              <p:spPr>
                <a:xfrm>
                  <a:off x="4782813" y="2925238"/>
                  <a:ext cx="1597025" cy="1217156"/>
                </a:xfrm>
                <a:prstGeom prst="roundRect">
                  <a:avLst>
                    <a:gd name="adj" fmla="val 13874"/>
                  </a:avLst>
                </a:prstGeom>
                <a:grp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sz="1600" dirty="0">
                      <a:solidFill>
                        <a:schemeClr val="bg2"/>
                      </a:solidFill>
                      <a:latin typeface="Century Gothic" panose="020B0502020202020204" pitchFamily="34" charset="0"/>
                    </a:rPr>
                    <a:t>What to consider ?</a:t>
                  </a:r>
                </a:p>
              </p:txBody>
            </p:sp>
            <p:cxnSp>
              <p:nvCxnSpPr>
                <p:cNvPr id="17" name="Straight Connector 16">
                  <a:extLst>
                    <a:ext uri="{FF2B5EF4-FFF2-40B4-BE49-F238E27FC236}">
                      <a16:creationId xmlns:a16="http://schemas.microsoft.com/office/drawing/2014/main" id="{33899BA3-E89A-6A7F-7CD7-B7E50927286B}"/>
                    </a:ext>
                  </a:extLst>
                </p:cNvPr>
                <p:cNvCxnSpPr>
                  <a:cxnSpLocks/>
                  <a:stCxn id="7" idx="1"/>
                  <a:endCxn id="16" idx="3"/>
                </p:cNvCxnSpPr>
                <p:nvPr/>
              </p:nvCxnSpPr>
              <p:spPr>
                <a:xfrm flipH="1">
                  <a:off x="6379838" y="3533817"/>
                  <a:ext cx="584507" cy="0"/>
                </a:xfrm>
                <a:prstGeom prst="line">
                  <a:avLst/>
                </a:prstGeom>
                <a:grpFill/>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3685B6B-9C2F-E9F6-0FBA-ABEF310371FE}"/>
                  </a:ext>
                </a:extLst>
              </p:cNvPr>
              <p:cNvGrpSpPr/>
              <p:nvPr/>
            </p:nvGrpSpPr>
            <p:grpSpPr>
              <a:xfrm>
                <a:off x="7597685" y="3290975"/>
                <a:ext cx="1397048" cy="883565"/>
                <a:chOff x="7605284" y="2968846"/>
                <a:chExt cx="1924504" cy="1217156"/>
              </a:xfrm>
              <a:solidFill>
                <a:srgbClr val="1F3D15"/>
              </a:solidFill>
            </p:grpSpPr>
            <p:sp>
              <p:nvSpPr>
                <p:cNvPr id="19" name="Rounded Rectangle 18">
                  <a:extLst>
                    <a:ext uri="{FF2B5EF4-FFF2-40B4-BE49-F238E27FC236}">
                      <a16:creationId xmlns:a16="http://schemas.microsoft.com/office/drawing/2014/main" id="{DBE8EB7A-B064-46D0-D66C-9264F9743B46}"/>
                    </a:ext>
                  </a:extLst>
                </p:cNvPr>
                <p:cNvSpPr/>
                <p:nvPr/>
              </p:nvSpPr>
              <p:spPr>
                <a:xfrm>
                  <a:off x="7939623" y="2968846"/>
                  <a:ext cx="1590165" cy="1217156"/>
                </a:xfrm>
                <a:prstGeom prst="roundRect">
                  <a:avLst>
                    <a:gd name="adj" fmla="val 13874"/>
                  </a:avLst>
                </a:prstGeom>
                <a:grp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sz="2000" dirty="0">
                      <a:solidFill>
                        <a:schemeClr val="bg2"/>
                      </a:solidFill>
                      <a:latin typeface="Century Gothic" panose="020B0502020202020204" pitchFamily="34" charset="0"/>
                    </a:rPr>
                    <a:t>AI in</a:t>
                  </a:r>
                </a:p>
                <a:p>
                  <a:pPr lvl="0" algn="ctr"/>
                  <a:r>
                    <a:rPr lang="en-GB" sz="2000" dirty="0">
                      <a:solidFill>
                        <a:schemeClr val="bg2"/>
                      </a:solidFill>
                      <a:latin typeface="Century Gothic" panose="020B0502020202020204" pitchFamily="34" charset="0"/>
                    </a:rPr>
                    <a:t>daily life</a:t>
                  </a:r>
                </a:p>
              </p:txBody>
            </p:sp>
            <p:cxnSp>
              <p:nvCxnSpPr>
                <p:cNvPr id="20" name="Straight Connector 19">
                  <a:extLst>
                    <a:ext uri="{FF2B5EF4-FFF2-40B4-BE49-F238E27FC236}">
                      <a16:creationId xmlns:a16="http://schemas.microsoft.com/office/drawing/2014/main" id="{755BB2E6-C190-EE83-F38E-26D454540A21}"/>
                    </a:ext>
                  </a:extLst>
                </p:cNvPr>
                <p:cNvCxnSpPr>
                  <a:cxnSpLocks/>
                  <a:stCxn id="7" idx="3"/>
                  <a:endCxn id="19" idx="1"/>
                </p:cNvCxnSpPr>
                <p:nvPr/>
              </p:nvCxnSpPr>
              <p:spPr>
                <a:xfrm>
                  <a:off x="7605283" y="3577425"/>
                  <a:ext cx="334340" cy="0"/>
                </a:xfrm>
                <a:prstGeom prst="line">
                  <a:avLst/>
                </a:prstGeom>
                <a:grpFill/>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5" name="Rounded Rectangle 34">
                <a:extLst>
                  <a:ext uri="{FF2B5EF4-FFF2-40B4-BE49-F238E27FC236}">
                    <a16:creationId xmlns:a16="http://schemas.microsoft.com/office/drawing/2014/main" id="{1497A617-9E25-A6C6-578E-D5D958988D4F}"/>
                  </a:ext>
                </a:extLst>
              </p:cNvPr>
              <p:cNvSpPr/>
              <p:nvPr/>
            </p:nvSpPr>
            <p:spPr>
              <a:xfrm>
                <a:off x="5359600" y="4559973"/>
                <a:ext cx="1433737" cy="883565"/>
              </a:xfrm>
              <a:prstGeom prst="roundRect">
                <a:avLst>
                  <a:gd name="adj" fmla="val 13874"/>
                </a:avLst>
              </a:prstGeom>
              <a:solidFill>
                <a:schemeClr val="accent3"/>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dirty="0">
                    <a:latin typeface="Century Gothic" panose="020B0502020202020204" pitchFamily="34" charset="0"/>
                  </a:rPr>
                  <a:t>AI in industries</a:t>
                </a:r>
              </a:p>
            </p:txBody>
          </p:sp>
          <p:cxnSp>
            <p:nvCxnSpPr>
              <p:cNvPr id="38" name="Straight Connector 37">
                <a:extLst>
                  <a:ext uri="{FF2B5EF4-FFF2-40B4-BE49-F238E27FC236}">
                    <a16:creationId xmlns:a16="http://schemas.microsoft.com/office/drawing/2014/main" id="{EFF85769-51A8-CE5C-6DA8-09925C404841}"/>
                  </a:ext>
                </a:extLst>
              </p:cNvPr>
              <p:cNvCxnSpPr>
                <a:cxnSpLocks/>
                <a:endCxn id="35" idx="0"/>
              </p:cNvCxnSpPr>
              <p:nvPr/>
            </p:nvCxnSpPr>
            <p:spPr>
              <a:xfrm flipH="1">
                <a:off x="6076469" y="4066645"/>
                <a:ext cx="883863" cy="493328"/>
              </a:xfrm>
              <a:prstGeom prst="line">
                <a:avLst/>
              </a:prstGeom>
              <a:ln w="19050">
                <a:solidFill>
                  <a:srgbClr val="88C2BF"/>
                </a:solidFill>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7F400350-5543-32F0-0FCC-1054D98B78A0}"/>
                  </a:ext>
                </a:extLst>
              </p:cNvPr>
              <p:cNvSpPr/>
              <p:nvPr/>
            </p:nvSpPr>
            <p:spPr>
              <a:xfrm>
                <a:off x="7974412" y="2200156"/>
                <a:ext cx="1396538" cy="883565"/>
              </a:xfrm>
              <a:prstGeom prst="roundRect">
                <a:avLst>
                  <a:gd name="adj" fmla="val 13874"/>
                </a:avLst>
              </a:prstGeom>
              <a:solidFill>
                <a:schemeClr val="accent3"/>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600" dirty="0">
                    <a:latin typeface="Century Gothic" panose="020B0502020202020204" pitchFamily="34" charset="0"/>
                  </a:rPr>
                  <a:t>Generative AI</a:t>
                </a:r>
              </a:p>
            </p:txBody>
          </p:sp>
          <p:sp>
            <p:nvSpPr>
              <p:cNvPr id="43" name="Rounded Rectangle 42">
                <a:extLst>
                  <a:ext uri="{FF2B5EF4-FFF2-40B4-BE49-F238E27FC236}">
                    <a16:creationId xmlns:a16="http://schemas.microsoft.com/office/drawing/2014/main" id="{0391C1EA-3211-4B9E-8D1F-F87B7A2CB720}"/>
                  </a:ext>
                </a:extLst>
              </p:cNvPr>
              <p:cNvSpPr/>
              <p:nvPr/>
            </p:nvSpPr>
            <p:spPr>
              <a:xfrm>
                <a:off x="4991430" y="2114837"/>
                <a:ext cx="1491491" cy="883565"/>
              </a:xfrm>
              <a:prstGeom prst="roundRect">
                <a:avLst>
                  <a:gd name="adj" fmla="val 13874"/>
                </a:avLst>
              </a:prstGeom>
              <a:solidFill>
                <a:schemeClr val="accent3"/>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600" dirty="0">
                    <a:latin typeface="Century Gothic" panose="020B0502020202020204" pitchFamily="34" charset="0"/>
                  </a:rPr>
                  <a:t>Ethics and responsibility</a:t>
                </a:r>
              </a:p>
            </p:txBody>
          </p:sp>
          <p:cxnSp>
            <p:nvCxnSpPr>
              <p:cNvPr id="50" name="Straight Connector 49">
                <a:extLst>
                  <a:ext uri="{FF2B5EF4-FFF2-40B4-BE49-F238E27FC236}">
                    <a16:creationId xmlns:a16="http://schemas.microsoft.com/office/drawing/2014/main" id="{D4FDC7B5-E921-F734-66CC-7F2D15D82A83}"/>
                  </a:ext>
                </a:extLst>
              </p:cNvPr>
              <p:cNvCxnSpPr>
                <a:cxnSpLocks/>
                <a:stCxn id="42" idx="1"/>
              </p:cNvCxnSpPr>
              <p:nvPr/>
            </p:nvCxnSpPr>
            <p:spPr>
              <a:xfrm flipH="1">
                <a:off x="7536403" y="2641939"/>
                <a:ext cx="438009" cy="750549"/>
              </a:xfrm>
              <a:prstGeom prst="line">
                <a:avLst/>
              </a:prstGeom>
              <a:ln w="19050">
                <a:solidFill>
                  <a:srgbClr val="88C2BF"/>
                </a:solidFill>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0C2C0FD2-2E6D-010C-2DC7-9205942C0084}"/>
                  </a:ext>
                </a:extLst>
              </p:cNvPr>
              <p:cNvPicPr>
                <a:picLocks noChangeAspect="1"/>
              </p:cNvPicPr>
              <p:nvPr/>
            </p:nvPicPr>
            <p:blipFill>
              <a:blip r:embed="rId3"/>
              <a:stretch>
                <a:fillRect/>
              </a:stretch>
            </p:blipFill>
            <p:spPr>
              <a:xfrm rot="9000000">
                <a:off x="6833682" y="4718820"/>
                <a:ext cx="178493" cy="1308951"/>
              </a:xfrm>
              <a:prstGeom prst="rect">
                <a:avLst/>
              </a:prstGeom>
            </p:spPr>
          </p:pic>
          <p:sp>
            <p:nvSpPr>
              <p:cNvPr id="7" name="Rounded Rectangle 6">
                <a:extLst>
                  <a:ext uri="{FF2B5EF4-FFF2-40B4-BE49-F238E27FC236}">
                    <a16:creationId xmlns:a16="http://schemas.microsoft.com/office/drawing/2014/main" id="{FFEBBD60-5C9C-95A3-2D37-68327C56BDEE}"/>
                  </a:ext>
                </a:extLst>
              </p:cNvPr>
              <p:cNvSpPr/>
              <p:nvPr/>
            </p:nvSpPr>
            <p:spPr>
              <a:xfrm>
                <a:off x="6918219" y="3393024"/>
                <a:ext cx="679467" cy="679467"/>
              </a:xfrm>
              <a:prstGeom prst="roundRect">
                <a:avLst>
                  <a:gd name="adj" fmla="val 13874"/>
                </a:avLst>
              </a:prstGeom>
              <a:solidFill>
                <a:srgbClr val="1F3D15"/>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latin typeface="Century Gothic" panose="020B0502020202020204" pitchFamily="34" charset="0"/>
                  </a:rPr>
                  <a:t>AI</a:t>
                </a:r>
                <a:endParaRPr lang="en-US" sz="3200" dirty="0">
                  <a:solidFill>
                    <a:schemeClr val="bg2"/>
                  </a:solidFill>
                  <a:latin typeface="Century Gothic" panose="020B0502020202020204" pitchFamily="34" charset="0"/>
                </a:endParaRPr>
              </a:p>
            </p:txBody>
          </p:sp>
        </p:grpSp>
      </p:grpSp>
      <p:grpSp>
        <p:nvGrpSpPr>
          <p:cNvPr id="72" name="Group 71">
            <a:extLst>
              <a:ext uri="{FF2B5EF4-FFF2-40B4-BE49-F238E27FC236}">
                <a16:creationId xmlns:a16="http://schemas.microsoft.com/office/drawing/2014/main" id="{7C919660-D8E1-C1F3-1F62-947CE4E7D7FF}"/>
              </a:ext>
            </a:extLst>
          </p:cNvPr>
          <p:cNvGrpSpPr/>
          <p:nvPr/>
        </p:nvGrpSpPr>
        <p:grpSpPr>
          <a:xfrm>
            <a:off x="4789488" y="1412875"/>
            <a:ext cx="4791075" cy="4688520"/>
            <a:chOff x="4789489" y="1412875"/>
            <a:chExt cx="4791075" cy="4688520"/>
          </a:xfrm>
        </p:grpSpPr>
        <p:sp>
          <p:nvSpPr>
            <p:cNvPr id="71" name="Rounded Rectangle 70">
              <a:extLst>
                <a:ext uri="{FF2B5EF4-FFF2-40B4-BE49-F238E27FC236}">
                  <a16:creationId xmlns:a16="http://schemas.microsoft.com/office/drawing/2014/main" id="{8E8F394D-58F1-2AC5-96D0-B91687060F6C}"/>
                </a:ext>
              </a:extLst>
            </p:cNvPr>
            <p:cNvSpPr/>
            <p:nvPr/>
          </p:nvSpPr>
          <p:spPr>
            <a:xfrm>
              <a:off x="4789489" y="1412875"/>
              <a:ext cx="4791075" cy="4688520"/>
            </a:xfrm>
            <a:prstGeom prst="roundRect">
              <a:avLst>
                <a:gd name="adj" fmla="val 4240"/>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TextBox 5">
              <a:extLst>
                <a:ext uri="{FF2B5EF4-FFF2-40B4-BE49-F238E27FC236}">
                  <a16:creationId xmlns:a16="http://schemas.microsoft.com/office/drawing/2014/main" id="{A456E03A-BFC0-86A9-425D-4BB1A7477DD9}"/>
                </a:ext>
              </a:extLst>
            </p:cNvPr>
            <p:cNvSpPr txBox="1"/>
            <p:nvPr/>
          </p:nvSpPr>
          <p:spPr>
            <a:xfrm>
              <a:off x="5019050" y="1638953"/>
              <a:ext cx="4091235" cy="4260141"/>
            </a:xfrm>
            <a:prstGeom prst="rect">
              <a:avLst/>
            </a:prstGeom>
            <a:noFill/>
          </p:spPr>
          <p:txBody>
            <a:bodyPr wrap="square">
              <a:noAutofit/>
            </a:bodyPr>
            <a:lstStyle/>
            <a:p>
              <a:pPr>
                <a:lnSpc>
                  <a:spcPts val="2800"/>
                </a:lnSpc>
                <a:spcBef>
                  <a:spcPts val="1100"/>
                </a:spcBef>
              </a:pPr>
              <a:r>
                <a:rPr lang="en-GB" sz="2000" b="1" dirty="0">
                  <a:latin typeface="Century Gothic" panose="020B0502020202020204" pitchFamily="34" charset="0"/>
                </a:rPr>
                <a:t>We will be able to:</a:t>
              </a:r>
            </a:p>
            <a:p>
              <a:pPr marL="234000" lvl="0" indent="-234000">
                <a:lnSpc>
                  <a:spcPts val="2400"/>
                </a:lnSpc>
                <a:spcBef>
                  <a:spcPts val="1100"/>
                </a:spcBef>
                <a:buFont typeface="Arial" panose="020B0604020202020204" pitchFamily="34" charset="0"/>
                <a:buChar char="•"/>
              </a:pPr>
              <a:r>
                <a:rPr lang="en-GB" sz="2000" dirty="0">
                  <a:latin typeface="Century Gothic" panose="020B0502020202020204" pitchFamily="34" charset="0"/>
                </a:rPr>
                <a:t>describe different forms of AI and how they can support work in different industries</a:t>
              </a:r>
            </a:p>
            <a:p>
              <a:pPr marL="234000" lvl="0" indent="-234000">
                <a:lnSpc>
                  <a:spcPts val="2400"/>
                </a:lnSpc>
                <a:spcBef>
                  <a:spcPts val="1100"/>
                </a:spcBef>
                <a:buFont typeface="Arial" panose="020B0604020202020204" pitchFamily="34" charset="0"/>
                <a:buChar char="•"/>
              </a:pPr>
              <a:r>
                <a:rPr lang="en-GB" sz="2000" dirty="0">
                  <a:latin typeface="Century Gothic" panose="020B0502020202020204" pitchFamily="34" charset="0"/>
                </a:rPr>
                <a:t>identify how generative AI works and where people might encounter it in their daily lives</a:t>
              </a:r>
            </a:p>
            <a:p>
              <a:pPr marL="234000" lvl="0" indent="-234000">
                <a:lnSpc>
                  <a:spcPts val="2400"/>
                </a:lnSpc>
                <a:spcBef>
                  <a:spcPts val="1100"/>
                </a:spcBef>
                <a:buFont typeface="Arial" panose="020B0604020202020204" pitchFamily="34" charset="0"/>
                <a:buChar char="•"/>
              </a:pPr>
              <a:r>
                <a:rPr lang="en-GB" sz="2000" dirty="0">
                  <a:latin typeface="Century Gothic" panose="020B0502020202020204" pitchFamily="34" charset="0"/>
                </a:rPr>
                <a:t>evaluate how professionals are managing some of the ethical concerns about generative AI</a:t>
              </a:r>
            </a:p>
          </p:txBody>
        </p:sp>
      </p:grpSp>
      <p:sp>
        <p:nvSpPr>
          <p:cNvPr id="2" name="Content Placeholder 1">
            <a:extLst>
              <a:ext uri="{FF2B5EF4-FFF2-40B4-BE49-F238E27FC236}">
                <a16:creationId xmlns:a16="http://schemas.microsoft.com/office/drawing/2014/main" id="{BA4AEA6B-1233-28E5-07D0-0BEBF5C19623}"/>
              </a:ext>
            </a:extLst>
          </p:cNvPr>
          <p:cNvSpPr>
            <a:spLocks noGrp="1"/>
          </p:cNvSpPr>
          <p:nvPr>
            <p:ph sz="half" idx="10"/>
          </p:nvPr>
        </p:nvSpPr>
        <p:spPr>
          <a:xfrm>
            <a:off x="226385" y="1277180"/>
            <a:ext cx="4083727" cy="4595790"/>
          </a:xfrm>
        </p:spPr>
        <p:txBody>
          <a:bodyPr>
            <a:noAutofit/>
          </a:bodyPr>
          <a:lstStyle/>
          <a:p>
            <a:pPr>
              <a:lnSpc>
                <a:spcPts val="3200"/>
              </a:lnSpc>
            </a:pPr>
            <a:r>
              <a:rPr lang="en-GB" sz="2400" dirty="0"/>
              <a:t>Revisit the concept map and add in new learning in a </a:t>
            </a:r>
            <a:r>
              <a:rPr lang="en-GB" sz="2400" b="1" dirty="0"/>
              <a:t>different colour. </a:t>
            </a:r>
          </a:p>
          <a:p>
            <a:pPr>
              <a:spcBef>
                <a:spcPts val="1600"/>
              </a:spcBef>
            </a:pPr>
            <a:r>
              <a:rPr lang="en-GB" b="1" dirty="0"/>
              <a:t>Consider:</a:t>
            </a:r>
          </a:p>
          <a:p>
            <a:pPr marL="126000" indent="-126000">
              <a:lnSpc>
                <a:spcPts val="2400"/>
              </a:lnSpc>
              <a:buFont typeface="Arial" panose="020B0604020202020204" pitchFamily="34" charset="0"/>
              <a:buChar char="•"/>
            </a:pPr>
            <a:r>
              <a:rPr lang="en-GB" dirty="0"/>
              <a:t>how different types of AI are used to support different industries</a:t>
            </a:r>
          </a:p>
          <a:p>
            <a:pPr marL="126000" lvl="0" indent="-126000">
              <a:lnSpc>
                <a:spcPts val="2400"/>
              </a:lnSpc>
              <a:buFont typeface="Arial" panose="020B0604020202020204" pitchFamily="34" charset="0"/>
              <a:buChar char="•"/>
            </a:pPr>
            <a:r>
              <a:rPr lang="en-GB" dirty="0"/>
              <a:t>where someone might come across generative AI</a:t>
            </a:r>
          </a:p>
          <a:p>
            <a:pPr marL="126000" lvl="0" indent="-126000">
              <a:lnSpc>
                <a:spcPts val="2400"/>
              </a:lnSpc>
              <a:buFont typeface="Arial" panose="020B0604020202020204" pitchFamily="34" charset="0"/>
              <a:buChar char="•"/>
            </a:pPr>
            <a:r>
              <a:rPr lang="en-GB" dirty="0"/>
              <a:t>what needs to be considered for AI tools to be used ethically and responsibly</a:t>
            </a:r>
          </a:p>
          <a:p>
            <a:endParaRPr lang="en-GB" dirty="0"/>
          </a:p>
        </p:txBody>
      </p:sp>
      <p:sp>
        <p:nvSpPr>
          <p:cNvPr id="3" name="Title 2">
            <a:extLst>
              <a:ext uri="{FF2B5EF4-FFF2-40B4-BE49-F238E27FC236}">
                <a16:creationId xmlns:a16="http://schemas.microsoft.com/office/drawing/2014/main" id="{4AE27511-0DE8-3F5F-1976-F12D4278AC81}"/>
              </a:ext>
            </a:extLst>
          </p:cNvPr>
          <p:cNvSpPr>
            <a:spLocks noGrp="1"/>
          </p:cNvSpPr>
          <p:nvPr>
            <p:ph type="title"/>
          </p:nvPr>
        </p:nvSpPr>
        <p:spPr>
          <a:xfrm>
            <a:off x="233593" y="543878"/>
            <a:ext cx="5406556" cy="694054"/>
          </a:xfrm>
        </p:spPr>
        <p:txBody>
          <a:bodyPr/>
          <a:lstStyle/>
          <a:p>
            <a:r>
              <a:rPr lang="en-GB" dirty="0"/>
              <a:t>What have we learnt?</a:t>
            </a:r>
          </a:p>
        </p:txBody>
      </p:sp>
      <p:sp>
        <p:nvSpPr>
          <p:cNvPr id="4" name="Slide Number Placeholder 3">
            <a:extLst>
              <a:ext uri="{FF2B5EF4-FFF2-40B4-BE49-F238E27FC236}">
                <a16:creationId xmlns:a16="http://schemas.microsoft.com/office/drawing/2014/main" id="{29D7651F-45C7-B6CC-7CD9-54A8B8A7BF74}"/>
              </a:ext>
            </a:extLst>
          </p:cNvPr>
          <p:cNvSpPr>
            <a:spLocks noGrp="1"/>
          </p:cNvSpPr>
          <p:nvPr>
            <p:ph type="sldNum" sz="quarter" idx="4"/>
          </p:nvPr>
        </p:nvSpPr>
        <p:spPr/>
        <p:txBody>
          <a:bodyPr/>
          <a:lstStyle/>
          <a:p>
            <a:r>
              <a:rPr lang="en-GB" dirty="0"/>
              <a:t>© PSHE Association 2026</a:t>
            </a:r>
          </a:p>
        </p:txBody>
      </p:sp>
    </p:spTree>
    <p:extLst>
      <p:ext uri="{BB962C8B-B14F-4D97-AF65-F5344CB8AC3E}">
        <p14:creationId xmlns:p14="http://schemas.microsoft.com/office/powerpoint/2010/main" val="33008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25167" y="1306603"/>
            <a:ext cx="4324566" cy="3948766"/>
          </a:xfrm>
        </p:spPr>
        <p:txBody>
          <a:bodyPr>
            <a:normAutofit/>
          </a:bodyPr>
          <a:lstStyle/>
          <a:p>
            <a:r>
              <a:rPr lang="en-GB" dirty="0"/>
              <a:t>If concerned about the use of AI, speak to a trusted adult at home or at school (for example the head of year or form tutor). </a:t>
            </a:r>
          </a:p>
          <a:p>
            <a:r>
              <a:rPr lang="en-GB" dirty="0"/>
              <a:t>Or find information and advice from: Childline - </a:t>
            </a:r>
            <a:r>
              <a:rPr lang="en-GB" u="sng" dirty="0">
                <a:hlinkClick r:id="rId3"/>
              </a:rPr>
              <a:t>www.childline.org.uk</a:t>
            </a:r>
            <a:r>
              <a:rPr lang="en-GB" dirty="0"/>
              <a:t>; 0800 1111</a:t>
            </a:r>
          </a:p>
          <a:p>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2026</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4"/>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5"/>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5"/>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Something's worrying me,</a:t>
            </a:r>
            <a:br>
              <a:rPr lang="en-US" sz="2000">
                <a:solidFill>
                  <a:schemeClr val="tx1"/>
                </a:solidFill>
                <a:latin typeface="Century Gothic"/>
                <a:ea typeface="Century Gothic"/>
                <a:cs typeface="Century Gothic"/>
                <a:sym typeface="Century Gothic"/>
              </a:rPr>
            </a:br>
            <a:r>
              <a:rPr lang="en-US" sz="2000">
                <a:solidFill>
                  <a:schemeClr val="tx1"/>
                </a:solidFill>
                <a:latin typeface="Century Gothic"/>
                <a:ea typeface="Century Gothic"/>
                <a:cs typeface="Century Gothic"/>
                <a:sym typeface="Century Gothic"/>
              </a:rPr>
              <a:t>can I talk to you?</a:t>
            </a:r>
            <a:endParaRPr sz="200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need your help with something . . . </a:t>
            </a:r>
            <a:endParaRPr sz="200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have something that’s been bothering me . . .</a:t>
            </a:r>
            <a:endParaRPr sz="200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181AD-CB81-8C04-97F8-62FA7D2CB373}"/>
              </a:ext>
            </a:extLst>
          </p:cNvPr>
          <p:cNvSpPr>
            <a:spLocks noGrp="1"/>
          </p:cNvSpPr>
          <p:nvPr>
            <p:ph sz="half" idx="10"/>
          </p:nvPr>
        </p:nvSpPr>
        <p:spPr>
          <a:xfrm>
            <a:off x="232915" y="1303304"/>
            <a:ext cx="4882010" cy="4848114"/>
          </a:xfrm>
        </p:spPr>
        <p:txBody>
          <a:bodyPr>
            <a:noAutofit/>
          </a:bodyPr>
          <a:lstStyle/>
          <a:p>
            <a:pPr>
              <a:lnSpc>
                <a:spcPts val="2400"/>
              </a:lnSpc>
            </a:pPr>
            <a:r>
              <a:rPr lang="en-GB" b="1" dirty="0"/>
              <a:t>Ethical use of generative AI</a:t>
            </a:r>
          </a:p>
          <a:p>
            <a:pPr>
              <a:lnSpc>
                <a:spcPts val="2400"/>
              </a:lnSpc>
            </a:pPr>
            <a:r>
              <a:rPr lang="en-GB" dirty="0"/>
              <a:t>Write a set of guidelines, or a checklist of questions, to help promote the ethical use of generative AI. </a:t>
            </a:r>
          </a:p>
          <a:p>
            <a:pPr>
              <a:lnSpc>
                <a:spcPts val="2400"/>
              </a:lnSpc>
            </a:pPr>
            <a:r>
              <a:rPr lang="en-GB" dirty="0"/>
              <a:t>The guidelines should include information that will help someone consider:</a:t>
            </a:r>
          </a:p>
          <a:p>
            <a:pPr marL="126000" lvl="0" indent="-126000">
              <a:buFont typeface="Arial" panose="020B0604020202020204" pitchFamily="34" charset="0"/>
              <a:buChar char="•"/>
            </a:pPr>
            <a:r>
              <a:rPr lang="en-GB" dirty="0"/>
              <a:t>the impact of bias </a:t>
            </a:r>
          </a:p>
          <a:p>
            <a:pPr marL="126000" lvl="0" indent="-126000">
              <a:buFont typeface="Arial" panose="020B0604020202020204" pitchFamily="34" charset="0"/>
              <a:buChar char="•"/>
            </a:pPr>
            <a:r>
              <a:rPr lang="en-GB" dirty="0"/>
              <a:t>environmental considerations</a:t>
            </a:r>
          </a:p>
          <a:p>
            <a:pPr marL="126000" lvl="0" indent="-126000">
              <a:buFont typeface="Arial" panose="020B0604020202020204" pitchFamily="34" charset="0"/>
              <a:buChar char="•"/>
            </a:pPr>
            <a:r>
              <a:rPr lang="en-GB" dirty="0"/>
              <a:t>data privacy </a:t>
            </a:r>
          </a:p>
          <a:p>
            <a:pPr marL="126000" lvl="0" indent="-126000">
              <a:buFont typeface="Arial" panose="020B0604020202020204" pitchFamily="34" charset="0"/>
              <a:buChar char="•"/>
            </a:pPr>
            <a:r>
              <a:rPr lang="en-GB" dirty="0"/>
              <a:t>whether using AI for a task is the most appropriate solution</a:t>
            </a:r>
          </a:p>
          <a:p>
            <a:endParaRPr lang="en-GB" dirty="0"/>
          </a:p>
        </p:txBody>
      </p:sp>
      <p:sp>
        <p:nvSpPr>
          <p:cNvPr id="3" name="Title 2">
            <a:extLst>
              <a:ext uri="{FF2B5EF4-FFF2-40B4-BE49-F238E27FC236}">
                <a16:creationId xmlns:a16="http://schemas.microsoft.com/office/drawing/2014/main" id="{BBD2909E-79DD-2FBC-ED90-E2AF7BE876DE}"/>
              </a:ext>
            </a:extLst>
          </p:cNvPr>
          <p:cNvSpPr>
            <a:spLocks noGrp="1"/>
          </p:cNvSpPr>
          <p:nvPr>
            <p:ph type="title"/>
          </p:nvPr>
        </p:nvSpPr>
        <p:spPr/>
        <p:txBody>
          <a:bodyPr/>
          <a:lstStyle/>
          <a:p>
            <a:r>
              <a:rPr lang="en-GB" dirty="0"/>
              <a:t>More activities</a:t>
            </a:r>
          </a:p>
        </p:txBody>
      </p:sp>
      <p:sp>
        <p:nvSpPr>
          <p:cNvPr id="4" name="Slide Number Placeholder 3">
            <a:extLst>
              <a:ext uri="{FF2B5EF4-FFF2-40B4-BE49-F238E27FC236}">
                <a16:creationId xmlns:a16="http://schemas.microsoft.com/office/drawing/2014/main" id="{774F66EF-58B7-10FF-A97E-3831FA02B96F}"/>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65BFFEB8-8AE6-D82C-F6FA-41CAF0DCA8BE}"/>
              </a:ext>
            </a:extLst>
          </p:cNvPr>
          <p:cNvPicPr>
            <a:picLocks noChangeAspect="1"/>
          </p:cNvPicPr>
          <p:nvPr/>
        </p:nvPicPr>
        <p:blipFill>
          <a:blip r:embed="rId3"/>
          <a:stretch>
            <a:fillRect/>
          </a:stretch>
        </p:blipFill>
        <p:spPr>
          <a:xfrm rot="20984151">
            <a:off x="6282209" y="1765633"/>
            <a:ext cx="2658445" cy="3951743"/>
          </a:xfrm>
          <a:prstGeom prst="rect">
            <a:avLst/>
          </a:prstGeom>
        </p:spPr>
      </p:pic>
      <p:pic>
        <p:nvPicPr>
          <p:cNvPr id="8" name="Picture 7">
            <a:extLst>
              <a:ext uri="{FF2B5EF4-FFF2-40B4-BE49-F238E27FC236}">
                <a16:creationId xmlns:a16="http://schemas.microsoft.com/office/drawing/2014/main" id="{6D50031E-78EE-DCD2-4BAC-9DCE1082F964}"/>
              </a:ext>
            </a:extLst>
          </p:cNvPr>
          <p:cNvPicPr>
            <a:picLocks noChangeAspect="1"/>
          </p:cNvPicPr>
          <p:nvPr/>
        </p:nvPicPr>
        <p:blipFill>
          <a:blip r:embed="rId4"/>
          <a:srcRect l="-17760" t="-3315" r="-11728" b="-2051"/>
          <a:stretch>
            <a:fillRect/>
          </a:stretch>
        </p:blipFill>
        <p:spPr>
          <a:xfrm rot="7979906">
            <a:off x="8628204" y="2906007"/>
            <a:ext cx="342390" cy="2131936"/>
          </a:xfrm>
          <a:prstGeom prst="rect">
            <a:avLst/>
          </a:prstGeom>
        </p:spPr>
      </p:pic>
    </p:spTree>
    <p:extLst>
      <p:ext uri="{BB962C8B-B14F-4D97-AF65-F5344CB8AC3E}">
        <p14:creationId xmlns:p14="http://schemas.microsoft.com/office/powerpoint/2010/main" val="248514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300633" y="1287264"/>
            <a:ext cx="4196266" cy="4937321"/>
          </a:xfrm>
        </p:spPr>
        <p:txBody>
          <a:bodyPr/>
          <a:lstStyle/>
          <a:p>
            <a:pPr>
              <a:lnSpc>
                <a:spcPts val="2800"/>
              </a:lnSpc>
            </a:pPr>
            <a:r>
              <a:rPr lang="en-US" b="1" i="1" dirty="0"/>
              <a:t>Challenge activities </a:t>
            </a:r>
            <a:r>
              <a:rPr lang="en-US" dirty="0"/>
              <a:t>deepen and extend learning for those who need more challenge or who finish the activity quickly.</a:t>
            </a:r>
          </a:p>
          <a:p>
            <a:pPr>
              <a:lnSpc>
                <a:spcPts val="2800"/>
              </a:lnSpc>
            </a:pPr>
            <a:r>
              <a:rPr lang="en-US" dirty="0"/>
              <a:t>Look for these icons on the student slides. See delivery notes for details of the activities.</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8491" y="1292084"/>
            <a:ext cx="3611289" cy="4937321"/>
          </a:xfrm>
        </p:spPr>
        <p:txBody>
          <a:bodyPr/>
          <a:lstStyle/>
          <a:p>
            <a:pPr>
              <a:lnSpc>
                <a:spcPts val="2800"/>
              </a:lnSpc>
            </a:pPr>
            <a:r>
              <a:rPr lang="en-US" dirty="0"/>
              <a:t>The lesson includes suggestions for support and challenge activities, to help you differentiate appropriately for your class.  </a:t>
            </a:r>
          </a:p>
          <a:p>
            <a:pPr>
              <a:lnSpc>
                <a:spcPts val="2800"/>
              </a:lnSpc>
            </a:pPr>
            <a:r>
              <a:rPr lang="en-US" b="1" i="1" dirty="0"/>
              <a:t>Support activities </a:t>
            </a:r>
            <a:r>
              <a:rPr lang="en-US" dirty="0"/>
              <a:t>are adapted to be more accessible for those who need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1233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52507" y="1296184"/>
            <a:ext cx="6786246" cy="4566366"/>
          </a:xfrm>
        </p:spPr>
        <p:txBody>
          <a:bodyPr/>
          <a:lstStyle/>
          <a:p>
            <a:pPr>
              <a:lnSpc>
                <a:spcPts val="2800"/>
              </a:lnSpc>
              <a:spcBef>
                <a:spcPts val="1100"/>
              </a:spcBef>
              <a:spcAft>
                <a:spcPts val="0"/>
              </a:spcAft>
            </a:pPr>
            <a:r>
              <a:rPr lang="en-GB" dirty="0"/>
              <a:t>This lesson pack for key stages 2–4 has been designed to support pupils’ AI literacy. This is the first of four lessons for students in years 9 and 10. It focuses on the different forms of artificial intelligence (AI) that people may come across, and how to manage the ethical considerations of using generative AI. </a:t>
            </a:r>
          </a:p>
          <a:p>
            <a:pPr>
              <a:lnSpc>
                <a:spcPts val="2800"/>
              </a:lnSpc>
              <a:spcBef>
                <a:spcPts val="1100"/>
              </a:spcBef>
              <a:spcAft>
                <a:spcPts val="0"/>
              </a:spcAft>
            </a:pPr>
            <a:r>
              <a:rPr lang="en-GB" dirty="0"/>
              <a:t>These lessons should not be taught in isolation, but always as part of a planned, developmental PSHE education programme. They are best used within the context of online safety or digital literacy.</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Context</a:t>
            </a:r>
            <a:endParaRPr lang="en-US"/>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8491" y="1300323"/>
            <a:ext cx="3495309" cy="4650224"/>
          </a:xfrm>
        </p:spPr>
        <p:txBody>
          <a:bodyPr/>
          <a:lstStyle/>
          <a:p>
            <a:pPr>
              <a:lnSpc>
                <a:spcPts val="2800"/>
              </a:lnSpc>
            </a:pPr>
            <a:r>
              <a:rPr lang="en-GB" dirty="0"/>
              <a:t>To learn how different forms of AI affect our daily lives and work.</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5" y="1300323"/>
            <a:ext cx="4237856" cy="4650224"/>
          </a:xfrm>
        </p:spPr>
        <p:txBody>
          <a:bodyPr/>
          <a:lstStyle/>
          <a:p>
            <a:pPr>
              <a:lnSpc>
                <a:spcPts val="2800"/>
              </a:lnSpc>
              <a:spcAft>
                <a:spcPts val="0"/>
              </a:spcAft>
            </a:pPr>
            <a:r>
              <a:rPr lang="en-GB" dirty="0"/>
              <a:t>Students will be able to:</a:t>
            </a:r>
          </a:p>
          <a:p>
            <a:pPr marL="126000" lvl="0" indent="-126000">
              <a:lnSpc>
                <a:spcPts val="2800"/>
              </a:lnSpc>
              <a:spcBef>
                <a:spcPts val="1100"/>
              </a:spcBef>
              <a:spcAft>
                <a:spcPts val="0"/>
              </a:spcAft>
              <a:buFont typeface="Arial" panose="020B0604020202020204" pitchFamily="34" charset="0"/>
              <a:buChar char="•"/>
            </a:pPr>
            <a:r>
              <a:rPr lang="en-GB" dirty="0"/>
              <a:t>describe different forms of AI and how they can support work in different industries</a:t>
            </a:r>
          </a:p>
          <a:p>
            <a:pPr marL="126000" lvl="0" indent="-126000">
              <a:lnSpc>
                <a:spcPts val="2800"/>
              </a:lnSpc>
              <a:spcBef>
                <a:spcPts val="1100"/>
              </a:spcBef>
              <a:spcAft>
                <a:spcPts val="0"/>
              </a:spcAft>
              <a:buFont typeface="Arial" panose="020B0604020202020204" pitchFamily="34" charset="0"/>
              <a:buChar char="•"/>
            </a:pPr>
            <a:r>
              <a:rPr lang="en-GB" dirty="0"/>
              <a:t>identify how generative AI works and where people might encounter it in their daily lives</a:t>
            </a:r>
          </a:p>
          <a:p>
            <a:pPr marL="126000" lvl="0" indent="-126000">
              <a:lnSpc>
                <a:spcPts val="2800"/>
              </a:lnSpc>
              <a:spcBef>
                <a:spcPts val="1100"/>
              </a:spcBef>
              <a:spcAft>
                <a:spcPts val="0"/>
              </a:spcAft>
              <a:buFont typeface="Arial" panose="020B0604020202020204" pitchFamily="34" charset="0"/>
              <a:buChar char="•"/>
            </a:pPr>
            <a:r>
              <a:rPr lang="en-GB" dirty="0"/>
              <a:t>evaluate how professionals are managing some of the ethical concerns about generative AI</a:t>
            </a:r>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37111"/>
            <a:ext cx="4562158" cy="4573593"/>
          </a:xfrm>
        </p:spPr>
        <p:txBody>
          <a:bodyPr/>
          <a:lstStyle/>
          <a:p>
            <a:pPr marL="126000" lvl="0" indent="-126000">
              <a:buFont typeface="Arial" panose="020B0604020202020204" pitchFamily="34" charset="0"/>
              <a:buChar char="•"/>
            </a:pPr>
            <a:r>
              <a:rPr lang="en-GB" dirty="0"/>
              <a:t>Box or envelope for questions </a:t>
            </a:r>
          </a:p>
          <a:p>
            <a:pPr marL="126000" lvl="0" indent="-126000">
              <a:buFont typeface="Arial" panose="020B0604020202020204" pitchFamily="34" charset="0"/>
              <a:buChar char="•"/>
            </a:pPr>
            <a:r>
              <a:rPr lang="en-GB" dirty="0"/>
              <a:t>Resource 1: </a:t>
            </a:r>
            <a:r>
              <a:rPr lang="en-GB" i="1" dirty="0"/>
              <a:t>Types of AI</a:t>
            </a:r>
            <a:r>
              <a:rPr lang="en-GB" dirty="0"/>
              <a:t>  </a:t>
            </a:r>
            <a:br>
              <a:rPr lang="en-GB" dirty="0"/>
            </a:br>
            <a:r>
              <a:rPr lang="en-GB" dirty="0"/>
              <a:t>[one cut-up set per group] </a:t>
            </a:r>
          </a:p>
          <a:p>
            <a:pPr marL="126000" lvl="0" indent="-126000">
              <a:buFont typeface="Arial" panose="020B0604020202020204" pitchFamily="34" charset="0"/>
              <a:buChar char="•"/>
            </a:pPr>
            <a:r>
              <a:rPr lang="en-GB" dirty="0"/>
              <a:t>Resource 2: </a:t>
            </a:r>
            <a:r>
              <a:rPr lang="en-GB" i="1" dirty="0"/>
              <a:t>Jax’s week </a:t>
            </a:r>
            <a:br>
              <a:rPr lang="en-GB" i="1" dirty="0"/>
            </a:br>
            <a:r>
              <a:rPr lang="en-GB" dirty="0"/>
              <a:t>[one per pair]</a:t>
            </a:r>
          </a:p>
          <a:p>
            <a:pPr marL="126000" lvl="0" indent="-126000">
              <a:buFont typeface="Arial" panose="020B0604020202020204" pitchFamily="34" charset="0"/>
              <a:buChar char="•"/>
            </a:pPr>
            <a:r>
              <a:rPr lang="en-GB" dirty="0"/>
              <a:t>Resource 2a: </a:t>
            </a:r>
            <a:r>
              <a:rPr lang="en-GB" i="1" dirty="0"/>
              <a:t>Jax’s diary </a:t>
            </a:r>
            <a:br>
              <a:rPr lang="en-GB" i="1" dirty="0"/>
            </a:br>
            <a:r>
              <a:rPr lang="en-GB" dirty="0"/>
              <a:t>[support option as required]</a:t>
            </a:r>
          </a:p>
          <a:p>
            <a:pPr marL="126000" lvl="0" indent="-126000">
              <a:buFont typeface="Arial" panose="020B0604020202020204" pitchFamily="34" charset="0"/>
              <a:buChar char="•"/>
            </a:pPr>
            <a:r>
              <a:rPr lang="en-GB" dirty="0"/>
              <a:t>Resource 3: </a:t>
            </a:r>
            <a:r>
              <a:rPr lang="en-GB" i="1" dirty="0"/>
              <a:t>Fact sheet </a:t>
            </a:r>
            <a:br>
              <a:rPr lang="en-GB" i="1" dirty="0"/>
            </a:br>
            <a:r>
              <a:rPr lang="en-GB" dirty="0"/>
              <a:t>[one per pair]</a:t>
            </a:r>
          </a:p>
          <a:p>
            <a:pPr marL="126000" lvl="0" indent="-126000">
              <a:buFont typeface="Arial" panose="020B0604020202020204" pitchFamily="34" charset="0"/>
              <a:buChar char="•"/>
            </a:pPr>
            <a:r>
              <a:rPr lang="en-GB" dirty="0"/>
              <a:t>Resource 3a: </a:t>
            </a:r>
            <a:r>
              <a:rPr lang="en-GB" i="1" dirty="0"/>
              <a:t>Ethical decisions</a:t>
            </a:r>
            <a:br>
              <a:rPr lang="en-GB" i="1" dirty="0"/>
            </a:br>
            <a:r>
              <a:rPr lang="en-GB" dirty="0"/>
              <a:t>[support option as required]</a:t>
            </a:r>
          </a:p>
          <a:p>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58368777"/>
              </p:ext>
            </p:extLst>
          </p:nvPr>
        </p:nvGraphicFramePr>
        <p:xfrm>
          <a:off x="330200" y="1413648"/>
          <a:ext cx="9245600" cy="4851375"/>
        </p:xfrm>
        <a:graphic>
          <a:graphicData uri="http://schemas.openxmlformats.org/drawingml/2006/table">
            <a:tbl>
              <a:tblPr firstRow="1" bandRow="1">
                <a:tableStyleId>{F5AB1C69-6EDB-4FF4-983F-18BD219EF322}</a:tableStyleId>
              </a:tblPr>
              <a:tblGrid>
                <a:gridCol w="1470247">
                  <a:extLst>
                    <a:ext uri="{9D8B030D-6E8A-4147-A177-3AD203B41FA5}">
                      <a16:colId xmlns:a16="http://schemas.microsoft.com/office/drawing/2014/main" val="2495411842"/>
                    </a:ext>
                  </a:extLst>
                </a:gridCol>
                <a:gridCol w="6817061">
                  <a:extLst>
                    <a:ext uri="{9D8B030D-6E8A-4147-A177-3AD203B41FA5}">
                      <a16:colId xmlns:a16="http://schemas.microsoft.com/office/drawing/2014/main" val="3888252853"/>
                    </a:ext>
                  </a:extLst>
                </a:gridCol>
                <a:gridCol w="958292">
                  <a:extLst>
                    <a:ext uri="{9D8B030D-6E8A-4147-A177-3AD203B41FA5}">
                      <a16:colId xmlns:a16="http://schemas.microsoft.com/office/drawing/2014/main" val="1961446416"/>
                    </a:ext>
                  </a:extLst>
                </a:gridCol>
              </a:tblGrid>
              <a:tr h="551647">
                <a:tc>
                  <a:txBody>
                    <a:bodyPr/>
                    <a:lstStyle/>
                    <a:p>
                      <a:pPr marL="0" indent="0" algn="l">
                        <a:buFont typeface="Arial" panose="020B0604020202020204" pitchFamily="34" charset="0"/>
                        <a:buNone/>
                      </a:pPr>
                      <a:r>
                        <a:rPr lang="en-GB" sz="140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82543">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Introduce the learning objective and outcomes, set up the question box and revisit ground rules.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2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804471">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 </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Students complete an AI mind map demonstrating their current understanding.</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82543">
                <a:tc>
                  <a:txBody>
                    <a:bodyPr/>
                    <a:lstStyle/>
                    <a:p>
                      <a:pPr marL="0" indent="0">
                        <a:lnSpc>
                          <a:spcPts val="1600"/>
                        </a:lnSpc>
                        <a:spcBef>
                          <a:spcPts val="400"/>
                        </a:spcBef>
                        <a:buFont typeface="Arial" panose="020B0604020202020204" pitchFamily="34" charset="0"/>
                        <a:buNone/>
                      </a:pPr>
                      <a:r>
                        <a:rPr lang="en-GB" sz="1200" b="0" baseline="0" dirty="0">
                          <a:solidFill>
                            <a:schemeClr val="tx1"/>
                          </a:solidFill>
                          <a:latin typeface="Century Gothic" panose="020B0502020202020204" pitchFamily="34" charset="0"/>
                        </a:rPr>
                        <a:t>AI in industry</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Groups categorise different types of AI and discuss how AI is used to support work in different industries.</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15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582543">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A week in the life of Jax</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Pairs identify different types of generative AI people might come across in daily life.</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82543">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Career considerations</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In pairs, students explore the factors that need to be considered to ensure ethical use of generative AI.</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12 min </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804471">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Endpoint assessment and reflection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Students revisit their baseline and add in new learning. They reflect on factors that might impact their decision to use generative AI.</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400"/>
                        </a:spcBef>
                        <a:buNone/>
                      </a:pPr>
                      <a:r>
                        <a:rPr lang="en-GB" sz="1200" dirty="0">
                          <a:solidFill>
                            <a:schemeClr val="tx1"/>
                          </a:solidFill>
                          <a:latin typeface="Century Gothic" panose="020B0502020202020204" pitchFamily="34" charset="0"/>
                        </a:rPr>
                        <a:t>8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360614">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Signpost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US" sz="1200" dirty="0">
                          <a:solidFill>
                            <a:schemeClr val="tx1"/>
                          </a:solidFill>
                          <a:latin typeface="Century Gothic" panose="020B0502020202020204" pitchFamily="34" charset="0"/>
                        </a:rPr>
                        <a:t>Answer students’ questions and signpost support.</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3 min</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spTree>
    <p:extLst>
      <p:ext uri="{BB962C8B-B14F-4D97-AF65-F5344CB8AC3E}">
        <p14:creationId xmlns:p14="http://schemas.microsoft.com/office/powerpoint/2010/main" val="14690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05206" y="1351863"/>
            <a:ext cx="4501474" cy="2116138"/>
          </a:xfrm>
        </p:spPr>
        <p:txBody>
          <a:bodyPr>
            <a:normAutofit fontScale="90000"/>
          </a:bodyPr>
          <a:lstStyle/>
          <a:p>
            <a:br>
              <a:rPr lang="en-GB" dirty="0"/>
            </a:br>
            <a:r>
              <a:rPr lang="en-GB" sz="5300" dirty="0"/>
              <a:t>How does AI affect our daily lives?</a:t>
            </a:r>
            <a:br>
              <a:rPr lang="en-GB" dirty="0"/>
            </a:br>
            <a:endParaRPr lang="en-US" dirty="0"/>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2026</a:t>
            </a:r>
          </a:p>
        </p:txBody>
      </p:sp>
      <p:pic>
        <p:nvPicPr>
          <p:cNvPr id="3" name="Picture 2">
            <a:extLst>
              <a:ext uri="{FF2B5EF4-FFF2-40B4-BE49-F238E27FC236}">
                <a16:creationId xmlns:a16="http://schemas.microsoft.com/office/drawing/2014/main" id="{D3528441-9F2A-F91F-98C7-1F8498AEB3B0}"/>
              </a:ext>
            </a:extLst>
          </p:cNvPr>
          <p:cNvPicPr>
            <a:picLocks noChangeAspect="1"/>
          </p:cNvPicPr>
          <p:nvPr/>
        </p:nvPicPr>
        <p:blipFill>
          <a:blip r:embed="rId2"/>
          <a:stretch>
            <a:fillRect/>
          </a:stretch>
        </p:blipFill>
        <p:spPr>
          <a:xfrm>
            <a:off x="6408153" y="1077684"/>
            <a:ext cx="2827928" cy="5205549"/>
          </a:xfrm>
          <a:prstGeom prst="rect">
            <a:avLst/>
          </a:prstGeom>
        </p:spPr>
      </p:pic>
    </p:spTree>
    <p:extLst>
      <p:ext uri="{BB962C8B-B14F-4D97-AF65-F5344CB8AC3E}">
        <p14:creationId xmlns:p14="http://schemas.microsoft.com/office/powerpoint/2010/main" val="2017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tx1">
                    <a:lumMod val="50000"/>
                    <a:lumOff val="50000"/>
                  </a:schemeClr>
                </a:solidFill>
              </a:rPr>
              <a:t>© PSHE Association 2026</a:t>
            </a:r>
          </a:p>
        </p:txBody>
      </p:sp>
    </p:spTree>
    <p:extLst>
      <p:ext uri="{BB962C8B-B14F-4D97-AF65-F5344CB8AC3E}">
        <p14:creationId xmlns:p14="http://schemas.microsoft.com/office/powerpoint/2010/main" val="2552904084"/>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9" ma:contentTypeDescription="Create a new document." ma:contentTypeScope="" ma:versionID="95a33f45fe3caaa90391825ecc44dbbc">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d9130d03c1835d2443612d3b81d3851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AC358BBB-1743-4D3C-A213-60A62182A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0E2A9-F3BF-405C-BD8F-B8D7E62A97F4}">
  <ds:schemaRefs>
    <ds:schemaRef ds:uri="6ded5182-507a-430e-922d-50a9575e5a4a"/>
    <ds:schemaRef ds:uri="88f9c89a-407a-49b7-9ca1-7578c3d06d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1159</TotalTime>
  <Words>3940</Words>
  <Application>Microsoft Office PowerPoint</Application>
  <PresentationFormat>A4 Paper (210x297 mm)</PresentationFormat>
  <Paragraphs>339</Paragraphs>
  <Slides>29</Slides>
  <Notes>23</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Century Gothic</vt:lpstr>
      <vt:lpstr>Outfit</vt:lpstr>
      <vt:lpstr>Slack-Lato</vt:lpstr>
      <vt:lpstr>Symbol</vt:lpstr>
      <vt:lpstr>Teacher slides</vt:lpstr>
      <vt:lpstr>Pupil slides </vt:lpstr>
      <vt:lpstr>Understanding AI: Rights, safety and wellbeing</vt:lpstr>
      <vt:lpstr>Using this PowerPoint</vt:lpstr>
      <vt:lpstr>Support and challenge</vt:lpstr>
      <vt:lpstr>Context</vt:lpstr>
      <vt:lpstr>PowerPoint Presentation</vt:lpstr>
      <vt:lpstr>PowerPoint Presentation</vt:lpstr>
      <vt:lpstr>Lesson summary</vt:lpstr>
      <vt:lpstr> How does AI affect our daily lives? </vt:lpstr>
      <vt:lpstr>PowerPoint Presentation</vt:lpstr>
      <vt:lpstr>PowerPoint Presentation</vt:lpstr>
      <vt:lpstr>What’s our starting point?</vt:lpstr>
      <vt:lpstr>AI in industry </vt:lpstr>
      <vt:lpstr>AI in industry</vt:lpstr>
      <vt:lpstr>AI in industry</vt:lpstr>
      <vt:lpstr>AI in industry</vt:lpstr>
      <vt:lpstr>AI in industry</vt:lpstr>
      <vt:lpstr>AI in industry</vt:lpstr>
      <vt:lpstr>Generative AI</vt:lpstr>
      <vt:lpstr>A week in the life of Jax</vt:lpstr>
      <vt:lpstr>A week in the life of Jax</vt:lpstr>
      <vt:lpstr>A week in the life of Jax</vt:lpstr>
      <vt:lpstr>A week in the life of Jax</vt:lpstr>
      <vt:lpstr>Workplace considerations</vt:lpstr>
      <vt:lpstr>Career considerations</vt:lpstr>
      <vt:lpstr>Career considerations</vt:lpstr>
      <vt:lpstr>Reflection</vt:lpstr>
      <vt:lpstr>What have we learnt?</vt:lpstr>
      <vt:lpstr>Sources of support</vt:lpstr>
      <vt:lpstr>More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KENNEDY, Leila</cp:lastModifiedBy>
  <cp:revision>36</cp:revision>
  <cp:lastPrinted>2026-04-23T15:03:42Z</cp:lastPrinted>
  <dcterms:created xsi:type="dcterms:W3CDTF">2023-05-19T09:34:20Z</dcterms:created>
  <dcterms:modified xsi:type="dcterms:W3CDTF">2026-05-28T10:05:43Z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