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9" r:id="rId5"/>
    <p:sldId id="266" r:id="rId6"/>
    <p:sldId id="261" r:id="rId7"/>
    <p:sldId id="260" r:id="rId8"/>
    <p:sldId id="267" r:id="rId9"/>
    <p:sldId id="265"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2" d="100"/>
          <a:sy n="62" d="100"/>
        </p:scale>
        <p:origin x="82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117838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8ECFD-2077-436D-8D77-7D2A4484FEBF}"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196813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254802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268628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114174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FB8ECFD-2077-436D-8D77-7D2A4484FEBF}"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348064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FB8ECFD-2077-436D-8D77-7D2A4484FEBF}" type="datetimeFigureOut">
              <a:rPr lang="en-GB" smtClean="0"/>
              <a:t>26/09/2023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272177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11524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154634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55532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8ECFD-2077-436D-8D77-7D2A4484FEBF}"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273426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B8ECFD-2077-436D-8D77-7D2A4484FEBF}"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8538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B8ECFD-2077-436D-8D77-7D2A4484FEBF}"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397929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B8ECFD-2077-436D-8D77-7D2A4484FEBF}"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27407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8ECFD-2077-436D-8D77-7D2A4484FEBF}"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40157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8ECFD-2077-436D-8D77-7D2A4484FEBF}"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44655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8ECFD-2077-436D-8D77-7D2A4484FEBF}"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3FD0DB-4854-45CC-AE99-00D4BB6AEE6E}" type="slidenum">
              <a:rPr lang="en-GB" smtClean="0"/>
              <a:t>‹#›</a:t>
            </a:fld>
            <a:endParaRPr lang="en-GB"/>
          </a:p>
        </p:txBody>
      </p:sp>
    </p:spTree>
    <p:extLst>
      <p:ext uri="{BB962C8B-B14F-4D97-AF65-F5344CB8AC3E}">
        <p14:creationId xmlns:p14="http://schemas.microsoft.com/office/powerpoint/2010/main" val="92630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FB8ECFD-2077-436D-8D77-7D2A4484FEBF}" type="datetimeFigureOut">
              <a:rPr lang="en-GB" smtClean="0"/>
              <a:t>26/09/2023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A3FD0DB-4854-45CC-AE99-00D4BB6AEE6E}" type="slidenum">
              <a:rPr lang="en-GB" smtClean="0"/>
              <a:t>‹#›</a:t>
            </a:fld>
            <a:endParaRPr lang="en-GB"/>
          </a:p>
        </p:txBody>
      </p:sp>
    </p:spTree>
    <p:extLst>
      <p:ext uri="{BB962C8B-B14F-4D97-AF65-F5344CB8AC3E}">
        <p14:creationId xmlns:p14="http://schemas.microsoft.com/office/powerpoint/2010/main" val="179348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exeducationforum.org.uk/" TargetMode="External"/><Relationship Id="rId3" Type="http://schemas.openxmlformats.org/officeDocument/2006/relationships/hyperlink" Target="https://www.bbc.co.uk/teach/ks2-pshe/zbrg7nb" TargetMode="External"/><Relationship Id="rId7" Type="http://schemas.openxmlformats.org/officeDocument/2006/relationships/hyperlink" Target="https://www.fpa.org.uk/rshe-for-parents/" TargetMode="External"/><Relationship Id="rId2" Type="http://schemas.openxmlformats.org/officeDocument/2006/relationships/hyperlink" Target="https://www.bbc.co.uk/teach/ks1-pshe/zfyskmn" TargetMode="External"/><Relationship Id="rId1" Type="http://schemas.openxmlformats.org/officeDocument/2006/relationships/slideLayout" Target="../slideLayouts/slideLayout2.xml"/><Relationship Id="rId6" Type="http://schemas.openxmlformats.org/officeDocument/2006/relationships/hyperlink" Target="https://www.bigtalkeducation.co.uk/parents" TargetMode="External"/><Relationship Id="rId5" Type="http://schemas.openxmlformats.org/officeDocument/2006/relationships/hyperlink" Target="https://eveappeal.org.uk/blog/educating-eve" TargetMode="External"/><Relationship Id="rId4" Type="http://schemas.openxmlformats.org/officeDocument/2006/relationships/hyperlink" Target="https://learning.nspcc.org.uk/research-resources/schools/relationships-health-and-sex-education-resources"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v.uk/government/publications/engaging-parents-with-relationships-education-poli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ssets.publishing.service.gov.uk/government/uploads/system/uploads/attachment_data/file/907638/RSE_primary_schools_guide_for_parent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RSE and Parental Consultation </a:t>
            </a:r>
          </a:p>
        </p:txBody>
      </p:sp>
      <p:sp>
        <p:nvSpPr>
          <p:cNvPr id="3" name="Subtitle 2"/>
          <p:cNvSpPr>
            <a:spLocks noGrp="1"/>
          </p:cNvSpPr>
          <p:nvPr>
            <p:ph type="subTitle" idx="1"/>
          </p:nvPr>
        </p:nvSpPr>
        <p:spPr/>
        <p:txBody>
          <a:bodyPr/>
          <a:lstStyle/>
          <a:p>
            <a:r>
              <a:rPr lang="en-GB" dirty="0"/>
              <a:t>What schools should know </a:t>
            </a:r>
          </a:p>
          <a:p>
            <a:endParaRPr lang="en-GB" dirty="0"/>
          </a:p>
        </p:txBody>
      </p:sp>
      <p:pic>
        <p:nvPicPr>
          <p:cNvPr id="4" name="Picture 3"/>
          <p:cNvPicPr>
            <a:picLocks noChangeAspect="1" noChangeArrowheads="1"/>
          </p:cNvPicPr>
          <p:nvPr/>
        </p:nvPicPr>
        <p:blipFill>
          <a:blip r:embed="rId2" cstate="print"/>
          <a:srcRect l="6490" t="16806" r="78300" b="69133"/>
          <a:stretch>
            <a:fillRect/>
          </a:stretch>
        </p:blipFill>
        <p:spPr bwMode="auto">
          <a:xfrm>
            <a:off x="9980613" y="5377871"/>
            <a:ext cx="1475317" cy="884237"/>
          </a:xfrm>
          <a:prstGeom prst="rect">
            <a:avLst/>
          </a:prstGeom>
          <a:noFill/>
          <a:ln w="9525">
            <a:noFill/>
            <a:miter lim="800000"/>
            <a:headEnd/>
            <a:tailEnd/>
          </a:ln>
        </p:spPr>
      </p:pic>
    </p:spTree>
    <p:extLst>
      <p:ext uri="{BB962C8B-B14F-4D97-AF65-F5344CB8AC3E}">
        <p14:creationId xmlns:p14="http://schemas.microsoft.com/office/powerpoint/2010/main" val="2210017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a:t>Parents as Educators </a:t>
            </a:r>
          </a:p>
        </p:txBody>
      </p:sp>
      <p:sp>
        <p:nvSpPr>
          <p:cNvPr id="5" name="Content Placeholder 4"/>
          <p:cNvSpPr>
            <a:spLocks noGrp="1"/>
          </p:cNvSpPr>
          <p:nvPr>
            <p:ph idx="1"/>
          </p:nvPr>
        </p:nvSpPr>
        <p:spPr>
          <a:xfrm>
            <a:off x="244699" y="5623614"/>
            <a:ext cx="11599571" cy="590974"/>
          </a:xfrm>
        </p:spPr>
        <p:txBody>
          <a:bodyPr>
            <a:normAutofit fontScale="25000" lnSpcReduction="20000"/>
          </a:bodyPr>
          <a:lstStyle/>
          <a:p>
            <a:pPr marL="0" indent="0">
              <a:lnSpc>
                <a:spcPct val="120000"/>
              </a:lnSpc>
              <a:spcBef>
                <a:spcPts val="0"/>
              </a:spcBef>
              <a:buNone/>
            </a:pPr>
            <a:r>
              <a:rPr lang="en-GB" sz="6400" dirty="0"/>
              <a:t>It </a:t>
            </a:r>
            <a:r>
              <a:rPr lang="en-GB" sz="6400" dirty="0" err="1"/>
              <a:t>isimportant</a:t>
            </a:r>
            <a:r>
              <a:rPr lang="en-GB" sz="6400" dirty="0"/>
              <a:t> that we empower parents to be able to support their children with RSE. By sharing information, such as when topics are covered, parents can then be part of the learning process.  Children are saying that they want advice from their parents. Chart I shows where young people would like to get information from. However, Chart 2 shows where they are currently getting information from.              (</a:t>
            </a:r>
            <a:r>
              <a:rPr lang="en-GB" sz="5600" dirty="0"/>
              <a:t>from mrc.ukri.org research)</a:t>
            </a:r>
          </a:p>
          <a:p>
            <a:pPr marL="0" indent="0">
              <a:buNone/>
            </a:pPr>
            <a:endParaRPr lang="en-GB" sz="6400" dirty="0"/>
          </a:p>
          <a:p>
            <a:pPr marL="0" indent="0">
              <a:buNone/>
            </a:pPr>
            <a:r>
              <a:rPr lang="en-GB" dirty="0"/>
              <a:t>  </a:t>
            </a:r>
          </a:p>
          <a:p>
            <a:endParaRPr lang="en-GB" dirty="0"/>
          </a:p>
        </p:txBody>
      </p:sp>
      <p:pic>
        <p:nvPicPr>
          <p:cNvPr id="6" name="Picture 5"/>
          <p:cNvPicPr>
            <a:picLocks noChangeAspect="1"/>
          </p:cNvPicPr>
          <p:nvPr/>
        </p:nvPicPr>
        <p:blipFill>
          <a:blip r:embed="rId2"/>
          <a:stretch>
            <a:fillRect/>
          </a:stretch>
        </p:blipFill>
        <p:spPr>
          <a:xfrm>
            <a:off x="1154954" y="1702795"/>
            <a:ext cx="3841895" cy="3733768"/>
          </a:xfrm>
          <a:prstGeom prst="rect">
            <a:avLst/>
          </a:prstGeom>
        </p:spPr>
      </p:pic>
      <p:pic>
        <p:nvPicPr>
          <p:cNvPr id="8" name="Picture 7"/>
          <p:cNvPicPr>
            <a:picLocks noChangeAspect="1"/>
          </p:cNvPicPr>
          <p:nvPr/>
        </p:nvPicPr>
        <p:blipFill>
          <a:blip r:embed="rId3"/>
          <a:stretch>
            <a:fillRect/>
          </a:stretch>
        </p:blipFill>
        <p:spPr>
          <a:xfrm>
            <a:off x="6611760" y="1605740"/>
            <a:ext cx="3858766" cy="3643772"/>
          </a:xfrm>
          <a:prstGeom prst="rect">
            <a:avLst/>
          </a:prstGeom>
        </p:spPr>
      </p:pic>
      <p:sp>
        <p:nvSpPr>
          <p:cNvPr id="11" name="Rounded Rectangle 10"/>
          <p:cNvSpPr/>
          <p:nvPr/>
        </p:nvSpPr>
        <p:spPr>
          <a:xfrm>
            <a:off x="167799" y="2017058"/>
            <a:ext cx="729577" cy="51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Rounded Rectangle 11"/>
          <p:cNvSpPr/>
          <p:nvPr/>
        </p:nvSpPr>
        <p:spPr>
          <a:xfrm>
            <a:off x="10573666" y="2016820"/>
            <a:ext cx="729577" cy="51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370735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6" y="973668"/>
            <a:ext cx="10947621" cy="706964"/>
          </a:xfrm>
        </p:spPr>
        <p:txBody>
          <a:bodyPr/>
          <a:lstStyle/>
          <a:p>
            <a:r>
              <a:rPr lang="en-GB" b="1" dirty="0"/>
              <a:t>Suggestions for Resources to Share with Parents</a:t>
            </a:r>
          </a:p>
        </p:txBody>
      </p:sp>
      <p:sp>
        <p:nvSpPr>
          <p:cNvPr id="3" name="Content Placeholder 2"/>
          <p:cNvSpPr>
            <a:spLocks noGrp="1"/>
          </p:cNvSpPr>
          <p:nvPr>
            <p:ph idx="1"/>
          </p:nvPr>
        </p:nvSpPr>
        <p:spPr>
          <a:xfrm>
            <a:off x="451049" y="2313677"/>
            <a:ext cx="11513713" cy="4404575"/>
          </a:xfrm>
        </p:spPr>
        <p:txBody>
          <a:bodyPr>
            <a:normAutofit fontScale="25000" lnSpcReduction="20000"/>
          </a:bodyPr>
          <a:lstStyle/>
          <a:p>
            <a:pPr marL="0" indent="0">
              <a:buNone/>
            </a:pPr>
            <a:r>
              <a:rPr lang="en-GB" sz="6400" dirty="0"/>
              <a:t>If there are any resources linked to the topic you are teaching, it is good practice to share with parents to help them support their children. Questions may be raised at home, and this will ensure parents are confident to deal with them. It will consolidate their learning in school.</a:t>
            </a:r>
          </a:p>
          <a:p>
            <a:pPr marL="0" indent="0">
              <a:buNone/>
            </a:pPr>
            <a:endParaRPr lang="en-GB" sz="6400" dirty="0"/>
          </a:p>
          <a:p>
            <a:pPr marL="180000">
              <a:lnSpc>
                <a:spcPct val="120000"/>
              </a:lnSpc>
            </a:pPr>
            <a:r>
              <a:rPr lang="en-GB" sz="6400" dirty="0"/>
              <a:t>BBC resources: KS1 </a:t>
            </a:r>
            <a:r>
              <a:rPr lang="en-GB" sz="6400" dirty="0" err="1">
                <a:hlinkClick r:id="rId2"/>
              </a:rPr>
              <a:t>KS1</a:t>
            </a:r>
            <a:r>
              <a:rPr lang="en-GB" sz="6400" dirty="0">
                <a:hlinkClick r:id="rId2"/>
              </a:rPr>
              <a:t> PSHE, Relationships Education, and Health Education - BBC Teach</a:t>
            </a:r>
            <a:r>
              <a:rPr lang="en-GB" sz="6400" dirty="0"/>
              <a:t>   </a:t>
            </a:r>
          </a:p>
          <a:p>
            <a:pPr marL="0" indent="0">
              <a:lnSpc>
                <a:spcPct val="120000"/>
              </a:lnSpc>
              <a:buNone/>
            </a:pPr>
            <a:r>
              <a:rPr lang="en-GB" sz="6400" dirty="0"/>
              <a:t>      KS2 </a:t>
            </a:r>
            <a:r>
              <a:rPr lang="en-GB" sz="6400" dirty="0">
                <a:hlinkClick r:id="rId3"/>
              </a:rPr>
              <a:t>Relationships and Sex Education (RSE) - Teaching Resources - BBC Teach</a:t>
            </a:r>
            <a:r>
              <a:rPr lang="en-GB" sz="6400" dirty="0"/>
              <a:t> </a:t>
            </a:r>
          </a:p>
          <a:p>
            <a:pPr marL="180000">
              <a:lnSpc>
                <a:spcPct val="120000"/>
              </a:lnSpc>
            </a:pPr>
            <a:r>
              <a:rPr lang="en-GB" sz="6400" dirty="0"/>
              <a:t>NSPCC </a:t>
            </a:r>
            <a:r>
              <a:rPr lang="en-GB" sz="6400" dirty="0">
                <a:hlinkClick r:id="rId4"/>
              </a:rPr>
              <a:t>https://learning.nspcc.org.uk/research-resources/schools/relationships-health-and-sex-education-resources</a:t>
            </a:r>
            <a:endParaRPr lang="en-GB" sz="6400" dirty="0"/>
          </a:p>
          <a:p>
            <a:pPr marL="180000">
              <a:lnSpc>
                <a:spcPct val="120000"/>
              </a:lnSpc>
            </a:pPr>
            <a:r>
              <a:rPr lang="en-GB" sz="6400" dirty="0"/>
              <a:t>Educating Eve </a:t>
            </a:r>
            <a:r>
              <a:rPr lang="en-GB" sz="6400" u="sng" dirty="0">
                <a:hlinkClick r:id="rId5"/>
              </a:rPr>
              <a:t>https://</a:t>
            </a:r>
            <a:r>
              <a:rPr lang="en-GB" sz="6400" b="1" u="sng" dirty="0">
                <a:hlinkClick r:id="rId5"/>
              </a:rPr>
              <a:t>eve</a:t>
            </a:r>
            <a:r>
              <a:rPr lang="en-GB" sz="6400" u="sng" dirty="0">
                <a:hlinkClick r:id="rId5"/>
              </a:rPr>
              <a:t>appeal.org.uk/blog/</a:t>
            </a:r>
            <a:r>
              <a:rPr lang="en-GB" sz="6400" b="1" u="sng" dirty="0">
                <a:hlinkClick r:id="rId5"/>
              </a:rPr>
              <a:t>educating-eve</a:t>
            </a:r>
            <a:r>
              <a:rPr lang="en-GB" sz="6400" b="1" u="sng" dirty="0"/>
              <a:t> </a:t>
            </a:r>
          </a:p>
          <a:p>
            <a:pPr marL="180000">
              <a:lnSpc>
                <a:spcPct val="220000"/>
              </a:lnSpc>
              <a:spcBef>
                <a:spcPts val="0"/>
              </a:spcBef>
            </a:pPr>
            <a:r>
              <a:rPr lang="en-GB" sz="6400" dirty="0"/>
              <a:t>Big Talk Education </a:t>
            </a:r>
            <a:r>
              <a:rPr lang="en-GB" sz="6400" i="1" dirty="0">
                <a:hlinkClick r:id="rId6"/>
              </a:rPr>
              <a:t>https://www.bigtalkeducation.co.uk/</a:t>
            </a:r>
            <a:r>
              <a:rPr lang="en-GB" sz="6400" b="1" i="1" dirty="0">
                <a:hlinkClick r:id="rId6"/>
              </a:rPr>
              <a:t>parents</a:t>
            </a:r>
            <a:endParaRPr lang="en-GB" sz="6400" b="1" i="1" dirty="0"/>
          </a:p>
          <a:p>
            <a:pPr marL="180000">
              <a:lnSpc>
                <a:spcPct val="120000"/>
              </a:lnSpc>
            </a:pPr>
            <a:r>
              <a:rPr lang="en-GB" sz="6400" dirty="0"/>
              <a:t>FPA: A simple guide for parents: </a:t>
            </a:r>
            <a:r>
              <a:rPr lang="en-GB" sz="6400" dirty="0">
                <a:hlinkClick r:id="rId7"/>
              </a:rPr>
              <a:t>Parents Guide to Relationships &amp; Sex Education in Primary School (fpa.org.uk)</a:t>
            </a:r>
            <a:endParaRPr lang="en-GB" sz="6400" dirty="0"/>
          </a:p>
          <a:p>
            <a:pPr marL="180000">
              <a:lnSpc>
                <a:spcPct val="120000"/>
              </a:lnSpc>
            </a:pPr>
            <a:r>
              <a:rPr lang="en-GB" sz="6400" dirty="0"/>
              <a:t>Sex Education Forum </a:t>
            </a:r>
            <a:r>
              <a:rPr lang="en-GB" sz="6400" dirty="0">
                <a:hlinkClick r:id="rId8"/>
              </a:rPr>
              <a:t>sexeducationforum.org.uk | Working together for quality relationships and sex education</a:t>
            </a:r>
            <a:endParaRPr lang="en-GB" sz="6400" dirty="0"/>
          </a:p>
        </p:txBody>
      </p:sp>
      <p:pic>
        <p:nvPicPr>
          <p:cNvPr id="4" name="Picture 3"/>
          <p:cNvPicPr>
            <a:picLocks noChangeAspect="1" noChangeArrowheads="1"/>
          </p:cNvPicPr>
          <p:nvPr/>
        </p:nvPicPr>
        <p:blipFill>
          <a:blip r:embed="rId9" cstate="print"/>
          <a:srcRect l="6490" t="16806" r="78300" b="69133"/>
          <a:stretch>
            <a:fillRect/>
          </a:stretch>
        </p:blipFill>
        <p:spPr bwMode="auto">
          <a:xfrm>
            <a:off x="11098821" y="6131216"/>
            <a:ext cx="979448" cy="587036"/>
          </a:xfrm>
          <a:prstGeom prst="rect">
            <a:avLst/>
          </a:prstGeom>
          <a:noFill/>
          <a:ln w="9525">
            <a:noFill/>
            <a:miter lim="800000"/>
            <a:headEnd/>
            <a:tailEnd/>
          </a:ln>
        </p:spPr>
      </p:pic>
    </p:spTree>
    <p:extLst>
      <p:ext uri="{BB962C8B-B14F-4D97-AF65-F5344CB8AC3E}">
        <p14:creationId xmlns:p14="http://schemas.microsoft.com/office/powerpoint/2010/main" val="112181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Guidance States That Schools:</a:t>
            </a:r>
          </a:p>
        </p:txBody>
      </p:sp>
      <p:sp>
        <p:nvSpPr>
          <p:cNvPr id="3" name="Content Placeholder 2"/>
          <p:cNvSpPr>
            <a:spLocks noGrp="1"/>
          </p:cNvSpPr>
          <p:nvPr>
            <p:ph idx="1"/>
          </p:nvPr>
        </p:nvSpPr>
        <p:spPr>
          <a:xfrm>
            <a:off x="838200" y="2202287"/>
            <a:ext cx="10515600" cy="4250028"/>
          </a:xfrm>
        </p:spPr>
        <p:txBody>
          <a:bodyPr>
            <a:normAutofit fontScale="85000" lnSpcReduction="20000"/>
          </a:bodyPr>
          <a:lstStyle/>
          <a:p>
            <a:pPr marL="0" indent="0">
              <a:buNone/>
            </a:pPr>
            <a:r>
              <a:rPr lang="en-GB" b="1" dirty="0"/>
              <a:t>Must…</a:t>
            </a:r>
            <a:endParaRPr lang="en-GB" dirty="0"/>
          </a:p>
          <a:p>
            <a:r>
              <a:rPr lang="en-GB" dirty="0"/>
              <a:t>Provide RHE as part of the basic curriculum, and integrated within a broad and balanced curriculum</a:t>
            </a:r>
          </a:p>
          <a:p>
            <a:r>
              <a:rPr lang="en-GB" dirty="0"/>
              <a:t>Have a school policy for Relationships Education, or Relationships and Sex Education</a:t>
            </a:r>
          </a:p>
          <a:p>
            <a:r>
              <a:rPr lang="en-GB" dirty="0"/>
              <a:t>Provide parental ‘opt out’ from sex education</a:t>
            </a:r>
          </a:p>
          <a:p>
            <a:r>
              <a:rPr lang="en-GB" dirty="0"/>
              <a:t>Consult parents</a:t>
            </a:r>
          </a:p>
          <a:p>
            <a:r>
              <a:rPr lang="en-GB" dirty="0"/>
              <a:t>Be accessible for all pupils</a:t>
            </a:r>
          </a:p>
          <a:p>
            <a:r>
              <a:rPr lang="en-GB" dirty="0"/>
              <a:t>Comply with the Equalities Act</a:t>
            </a:r>
          </a:p>
          <a:p>
            <a:pPr marL="0" indent="0">
              <a:buNone/>
            </a:pPr>
            <a:endParaRPr lang="en-GB" dirty="0"/>
          </a:p>
          <a:p>
            <a:pPr marL="0" indent="0">
              <a:buNone/>
            </a:pPr>
            <a:r>
              <a:rPr lang="en-GB" b="1" dirty="0"/>
              <a:t>Should…</a:t>
            </a:r>
          </a:p>
          <a:p>
            <a:r>
              <a:rPr lang="en-GB" dirty="0"/>
              <a:t>Involve pupils in determining the curriculum &amp; policy</a:t>
            </a:r>
          </a:p>
          <a:p>
            <a:r>
              <a:rPr lang="en-GB" dirty="0"/>
              <a:t>Cover the learning set out in the ‘pupils should know by the end of primary’ tables</a:t>
            </a:r>
          </a:p>
          <a:p>
            <a:r>
              <a:rPr lang="en-GB" dirty="0"/>
              <a:t>Be resourced, staffed and timetabled in a way that ensures the school can fulfil its legal obligations</a:t>
            </a:r>
          </a:p>
          <a:p>
            <a:pPr marL="0" indent="0" algn="r">
              <a:buNone/>
            </a:pPr>
            <a:r>
              <a:rPr lang="en-GB" sz="1700" dirty="0"/>
              <a:t>Sex Ed Forum guidance</a:t>
            </a:r>
          </a:p>
        </p:txBody>
      </p:sp>
      <p:pic>
        <p:nvPicPr>
          <p:cNvPr id="4" name="Picture 3"/>
          <p:cNvPicPr>
            <a:picLocks noChangeAspect="1" noChangeArrowheads="1"/>
          </p:cNvPicPr>
          <p:nvPr/>
        </p:nvPicPr>
        <p:blipFill>
          <a:blip r:embed="rId2" cstate="print"/>
          <a:srcRect l="6490" t="16806" r="78300" b="69133"/>
          <a:stretch>
            <a:fillRect/>
          </a:stretch>
        </p:blipFill>
        <p:spPr bwMode="auto">
          <a:xfrm>
            <a:off x="11133158" y="6135004"/>
            <a:ext cx="1058842" cy="634621"/>
          </a:xfrm>
          <a:prstGeom prst="rect">
            <a:avLst/>
          </a:prstGeom>
          <a:noFill/>
          <a:ln w="9525">
            <a:noFill/>
            <a:miter lim="800000"/>
            <a:headEnd/>
            <a:tailEnd/>
          </a:ln>
        </p:spPr>
      </p:pic>
    </p:spTree>
    <p:extLst>
      <p:ext uri="{BB962C8B-B14F-4D97-AF65-F5344CB8AC3E}">
        <p14:creationId xmlns:p14="http://schemas.microsoft.com/office/powerpoint/2010/main" val="76879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RSE? </a:t>
            </a:r>
          </a:p>
        </p:txBody>
      </p:sp>
      <p:sp>
        <p:nvSpPr>
          <p:cNvPr id="3" name="Content Placeholder 2"/>
          <p:cNvSpPr>
            <a:spLocks noGrp="1"/>
          </p:cNvSpPr>
          <p:nvPr>
            <p:ph sz="half" idx="1"/>
          </p:nvPr>
        </p:nvSpPr>
        <p:spPr>
          <a:xfrm>
            <a:off x="1154954" y="3015624"/>
            <a:ext cx="4825158" cy="3416301"/>
          </a:xfrm>
        </p:spPr>
        <p:txBody>
          <a:bodyPr>
            <a:normAutofit fontScale="92500"/>
          </a:bodyPr>
          <a:lstStyle/>
          <a:p>
            <a:r>
              <a:rPr lang="en-GB" sz="1600" dirty="0"/>
              <a:t>Relationships and sex education (RSE) is learning about the emotional, social and physical aspects of growing up, relationships, sex, human sexuality and sexual health.</a:t>
            </a:r>
          </a:p>
          <a:p>
            <a:r>
              <a:rPr lang="en-GB" sz="1600" dirty="0"/>
              <a:t>It should equip children and young people with the information, skills and positive values to have safe, fulfilling relationships, to enjoy their sexuality and to take responsibility for their sexual health and wellbeing.</a:t>
            </a:r>
          </a:p>
          <a:p>
            <a:pPr marL="0" indent="0">
              <a:buNone/>
            </a:pPr>
            <a:endParaRPr lang="en-GB" dirty="0"/>
          </a:p>
          <a:p>
            <a:pPr marL="0" indent="0">
              <a:buNone/>
            </a:pPr>
            <a:r>
              <a:rPr lang="en-GB" sz="1400" dirty="0"/>
              <a:t>The importance of this has been recognised and is now a compulsory subject along with Health Education in both Primary and Secondary settings. </a:t>
            </a:r>
          </a:p>
          <a:p>
            <a:pPr marL="0" indent="0">
              <a:buNone/>
            </a:pPr>
            <a:endParaRPr lang="en-GB" dirty="0"/>
          </a:p>
        </p:txBody>
      </p:sp>
      <p:sp>
        <p:nvSpPr>
          <p:cNvPr id="5" name="Text Placeholder 4"/>
          <p:cNvSpPr>
            <a:spLocks noGrp="1"/>
          </p:cNvSpPr>
          <p:nvPr>
            <p:ph sz="half" idx="2"/>
          </p:nvPr>
        </p:nvSpPr>
        <p:spPr>
          <a:xfrm>
            <a:off x="1044283" y="2513348"/>
            <a:ext cx="4825159" cy="2777843"/>
          </a:xfrm>
        </p:spPr>
        <p:txBody>
          <a:bodyPr>
            <a:normAutofit fontScale="92500"/>
          </a:bodyPr>
          <a:lstStyle/>
          <a:p>
            <a:pPr marL="0" indent="0">
              <a:buNone/>
            </a:pPr>
            <a:r>
              <a:rPr lang="en-GB" dirty="0"/>
              <a:t>Relationships and Sex Education </a:t>
            </a:r>
          </a:p>
        </p:txBody>
      </p:sp>
      <p:sp>
        <p:nvSpPr>
          <p:cNvPr id="6" name="Text Placeholder 5"/>
          <p:cNvSpPr>
            <a:spLocks noGrp="1"/>
          </p:cNvSpPr>
          <p:nvPr>
            <p:ph type="body" sz="quarter" idx="4294967295"/>
          </p:nvPr>
        </p:nvSpPr>
        <p:spPr>
          <a:xfrm>
            <a:off x="6466067" y="2513348"/>
            <a:ext cx="4824412" cy="576263"/>
          </a:xfrm>
        </p:spPr>
        <p:txBody>
          <a:bodyPr/>
          <a:lstStyle/>
          <a:p>
            <a:pPr marL="0" indent="0">
              <a:buNone/>
            </a:pPr>
            <a:r>
              <a:rPr lang="en-GB" dirty="0"/>
              <a:t>DfE Guidance </a:t>
            </a:r>
          </a:p>
        </p:txBody>
      </p:sp>
      <p:pic>
        <p:nvPicPr>
          <p:cNvPr id="4" name="Picture 3"/>
          <p:cNvPicPr>
            <a:picLocks noChangeAspect="1"/>
          </p:cNvPicPr>
          <p:nvPr/>
        </p:nvPicPr>
        <p:blipFill>
          <a:blip r:embed="rId2"/>
          <a:stretch>
            <a:fillRect/>
          </a:stretch>
        </p:blipFill>
        <p:spPr>
          <a:xfrm>
            <a:off x="6576737" y="2801479"/>
            <a:ext cx="3924300" cy="3895725"/>
          </a:xfrm>
          <a:prstGeom prst="rect">
            <a:avLst/>
          </a:prstGeom>
        </p:spPr>
      </p:pic>
      <p:pic>
        <p:nvPicPr>
          <p:cNvPr id="9" name="Picture 8"/>
          <p:cNvPicPr>
            <a:picLocks noChangeAspect="1" noChangeArrowheads="1"/>
          </p:cNvPicPr>
          <p:nvPr/>
        </p:nvPicPr>
        <p:blipFill>
          <a:blip r:embed="rId3" cstate="print"/>
          <a:srcRect l="6490" t="16806" r="78300" b="69133"/>
          <a:stretch>
            <a:fillRect/>
          </a:stretch>
        </p:blipFill>
        <p:spPr bwMode="auto">
          <a:xfrm>
            <a:off x="11117017" y="6109777"/>
            <a:ext cx="1074983" cy="644295"/>
          </a:xfrm>
          <a:prstGeom prst="rect">
            <a:avLst/>
          </a:prstGeom>
          <a:noFill/>
          <a:ln w="9525">
            <a:noFill/>
            <a:miter lim="800000"/>
            <a:headEnd/>
            <a:tailEnd/>
          </a:ln>
        </p:spPr>
      </p:pic>
    </p:spTree>
    <p:extLst>
      <p:ext uri="{BB962C8B-B14F-4D97-AF65-F5344CB8AC3E}">
        <p14:creationId xmlns:p14="http://schemas.microsoft.com/office/powerpoint/2010/main" val="402232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89" y="1086683"/>
            <a:ext cx="10394621" cy="706964"/>
          </a:xfrm>
        </p:spPr>
        <p:txBody>
          <a:bodyPr/>
          <a:lstStyle/>
          <a:p>
            <a:pPr algn="ctr"/>
            <a:r>
              <a:rPr lang="en-GB" b="1" dirty="0"/>
              <a:t>DfE Guidance for ‘Parental Engagement with Relationships Education’</a:t>
            </a:r>
          </a:p>
        </p:txBody>
      </p:sp>
      <p:sp>
        <p:nvSpPr>
          <p:cNvPr id="3" name="Content Placeholder 2"/>
          <p:cNvSpPr>
            <a:spLocks noGrp="1"/>
          </p:cNvSpPr>
          <p:nvPr>
            <p:ph idx="1"/>
          </p:nvPr>
        </p:nvSpPr>
        <p:spPr>
          <a:xfrm>
            <a:off x="515155" y="2434107"/>
            <a:ext cx="11101589" cy="4031087"/>
          </a:xfrm>
        </p:spPr>
        <p:txBody>
          <a:bodyPr>
            <a:normAutofit/>
          </a:bodyPr>
          <a:lstStyle/>
          <a:p>
            <a:r>
              <a:rPr lang="en-GB" dirty="0"/>
              <a:t>Engagement means schools providing the opportunity for parents to feed in their views on the school’s proposed Relationships Education policy and includes considering whether any strongly held views of their parent body should lead the school to adapt when and how they approach certain topics with their pupils.</a:t>
            </a:r>
          </a:p>
          <a:p>
            <a:r>
              <a:rPr lang="en-GB" dirty="0"/>
              <a:t>Schools should consider those views and balance them with their views on the needs of the pupils and school. Ultimately it is for schools to decide their curriculum, having taken these views on board.</a:t>
            </a:r>
          </a:p>
          <a:p>
            <a:r>
              <a:rPr lang="en-GB" dirty="0"/>
              <a:t>Both parties should engage in open, constructive and respectful dialogue at all times.</a:t>
            </a:r>
          </a:p>
          <a:p>
            <a:r>
              <a:rPr lang="en-GB" dirty="0"/>
              <a:t>Engagement works best when everyone involved enters into it with an open mind.</a:t>
            </a:r>
          </a:p>
          <a:p>
            <a:r>
              <a:rPr lang="en-GB" dirty="0">
                <a:hlinkClick r:id="rId2"/>
              </a:rPr>
              <a:t>https://www.gov.uk/government/publications/engaging-parents-with-relationships-education-policy</a:t>
            </a:r>
            <a:endParaRPr lang="en-GB" dirty="0"/>
          </a:p>
          <a:p>
            <a:pPr marL="0" indent="0" algn="r">
              <a:buNone/>
            </a:pPr>
            <a:endParaRPr lang="en-GB" sz="1400" dirty="0"/>
          </a:p>
          <a:p>
            <a:pPr marL="0" indent="0" algn="r">
              <a:buNone/>
            </a:pPr>
            <a:endParaRPr lang="en-GB" sz="1400" dirty="0"/>
          </a:p>
          <a:p>
            <a:pPr marL="0" indent="0" algn="r">
              <a:buNone/>
            </a:pPr>
            <a:endParaRPr lang="en-GB" sz="1400" dirty="0"/>
          </a:p>
          <a:p>
            <a:endParaRPr lang="en-GB" dirty="0"/>
          </a:p>
          <a:p>
            <a:endParaRPr lang="en-GB" dirty="0"/>
          </a:p>
        </p:txBody>
      </p:sp>
      <p:pic>
        <p:nvPicPr>
          <p:cNvPr id="4" name="Picture 3"/>
          <p:cNvPicPr>
            <a:picLocks noChangeAspect="1" noChangeArrowheads="1"/>
          </p:cNvPicPr>
          <p:nvPr/>
        </p:nvPicPr>
        <p:blipFill>
          <a:blip r:embed="rId3" cstate="print"/>
          <a:srcRect l="6490" t="16806" r="78300" b="69133"/>
          <a:stretch>
            <a:fillRect/>
          </a:stretch>
        </p:blipFill>
        <p:spPr bwMode="auto">
          <a:xfrm>
            <a:off x="11255126" y="6184434"/>
            <a:ext cx="936874" cy="561519"/>
          </a:xfrm>
          <a:prstGeom prst="rect">
            <a:avLst/>
          </a:prstGeom>
          <a:noFill/>
          <a:ln w="9525">
            <a:noFill/>
            <a:miter lim="800000"/>
            <a:headEnd/>
            <a:tailEnd/>
          </a:ln>
        </p:spPr>
      </p:pic>
    </p:spTree>
    <p:extLst>
      <p:ext uri="{BB962C8B-B14F-4D97-AF65-F5344CB8AC3E}">
        <p14:creationId xmlns:p14="http://schemas.microsoft.com/office/powerpoint/2010/main" val="256880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2211" y="624347"/>
            <a:ext cx="8761413" cy="706964"/>
          </a:xfrm>
        </p:spPr>
        <p:txBody>
          <a:bodyPr/>
          <a:lstStyle/>
          <a:p>
            <a:r>
              <a:rPr lang="en-GB" b="1" dirty="0"/>
              <a:t>DfE Guidance for Parents </a:t>
            </a:r>
          </a:p>
        </p:txBody>
      </p:sp>
      <p:pic>
        <p:nvPicPr>
          <p:cNvPr id="4" name="Content Placeholder 3"/>
          <p:cNvPicPr>
            <a:picLocks noGrp="1" noChangeAspect="1"/>
          </p:cNvPicPr>
          <p:nvPr>
            <p:ph idx="1"/>
          </p:nvPr>
        </p:nvPicPr>
        <p:blipFill>
          <a:blip r:embed="rId2"/>
          <a:stretch>
            <a:fillRect/>
          </a:stretch>
        </p:blipFill>
        <p:spPr>
          <a:xfrm>
            <a:off x="4197913" y="1455599"/>
            <a:ext cx="3653782" cy="5189436"/>
          </a:xfrm>
          <a:prstGeom prst="rect">
            <a:avLst/>
          </a:prstGeom>
        </p:spPr>
      </p:pic>
      <p:pic>
        <p:nvPicPr>
          <p:cNvPr id="5" name="Picture 4"/>
          <p:cNvPicPr>
            <a:picLocks noChangeAspect="1"/>
          </p:cNvPicPr>
          <p:nvPr/>
        </p:nvPicPr>
        <p:blipFill>
          <a:blip r:embed="rId3"/>
          <a:stretch>
            <a:fillRect/>
          </a:stretch>
        </p:blipFill>
        <p:spPr>
          <a:xfrm>
            <a:off x="692211" y="1455599"/>
            <a:ext cx="3505702" cy="5090590"/>
          </a:xfrm>
          <a:prstGeom prst="rect">
            <a:avLst/>
          </a:prstGeom>
        </p:spPr>
      </p:pic>
      <p:sp>
        <p:nvSpPr>
          <p:cNvPr id="9" name="Rectangle 8"/>
          <p:cNvSpPr/>
          <p:nvPr/>
        </p:nvSpPr>
        <p:spPr>
          <a:xfrm>
            <a:off x="7907113" y="2367559"/>
            <a:ext cx="4147712" cy="3631763"/>
          </a:xfrm>
          <a:prstGeom prst="rect">
            <a:avLst/>
          </a:prstGeom>
        </p:spPr>
        <p:txBody>
          <a:bodyPr wrap="square">
            <a:spAutoFit/>
          </a:bodyPr>
          <a:lstStyle/>
          <a:p>
            <a:r>
              <a:rPr lang="en-GB" sz="1400" dirty="0">
                <a:solidFill>
                  <a:srgbClr val="000000"/>
                </a:solidFill>
                <a:latin typeface="+mj-lt"/>
              </a:rPr>
              <a:t>We are clear that parents and carers are the prime educators for children on many of these matters. Schools complement and reinforce this role and have told us that they see building on what pupils learn at home as an important part of delivering a good education. </a:t>
            </a:r>
          </a:p>
          <a:p>
            <a:endParaRPr lang="en-GB" sz="1400" b="1" dirty="0">
              <a:solidFill>
                <a:srgbClr val="000000"/>
              </a:solidFill>
              <a:latin typeface="+mj-lt"/>
            </a:endParaRPr>
          </a:p>
          <a:p>
            <a:r>
              <a:rPr lang="en-GB" sz="1400" b="1" dirty="0">
                <a:solidFill>
                  <a:srgbClr val="000000"/>
                </a:solidFill>
                <a:latin typeface="+mj-lt"/>
              </a:rPr>
              <a:t>DfE Guidance </a:t>
            </a:r>
          </a:p>
          <a:p>
            <a:r>
              <a:rPr lang="en-GB" sz="1400" dirty="0">
                <a:solidFill>
                  <a:srgbClr val="000000"/>
                </a:solidFill>
                <a:latin typeface="+mj-lt"/>
              </a:rPr>
              <a:t>Parent information leaflets have been produced for both primary and secondary. They are available to download from the DfE website </a:t>
            </a:r>
          </a:p>
          <a:p>
            <a:r>
              <a:rPr lang="en-GB" sz="1200" dirty="0">
                <a:hlinkClick r:id="rId4"/>
              </a:rPr>
              <a:t>https://assets.publishing.service.gov.uk/government/uploads/system/uploads/attachment_data/file/907638/RSE_primary_schools_guide_for_parents.pdf</a:t>
            </a:r>
            <a:endParaRPr lang="en-GB" sz="1200" dirty="0"/>
          </a:p>
          <a:p>
            <a:endParaRPr lang="en-GB" sz="1200" dirty="0">
              <a:solidFill>
                <a:srgbClr val="000000"/>
              </a:solidFill>
              <a:latin typeface="+mj-lt"/>
            </a:endParaRPr>
          </a:p>
        </p:txBody>
      </p:sp>
      <p:pic>
        <p:nvPicPr>
          <p:cNvPr id="10" name="Picture 9"/>
          <p:cNvPicPr>
            <a:picLocks noChangeAspect="1" noChangeArrowheads="1"/>
          </p:cNvPicPr>
          <p:nvPr/>
        </p:nvPicPr>
        <p:blipFill>
          <a:blip r:embed="rId5" cstate="print"/>
          <a:srcRect l="6490" t="16806" r="78300" b="69133"/>
          <a:stretch>
            <a:fillRect/>
          </a:stretch>
        </p:blipFill>
        <p:spPr bwMode="auto">
          <a:xfrm>
            <a:off x="10958919" y="6234379"/>
            <a:ext cx="1040488" cy="623621"/>
          </a:xfrm>
          <a:prstGeom prst="rect">
            <a:avLst/>
          </a:prstGeom>
          <a:noFill/>
          <a:ln w="9525">
            <a:noFill/>
            <a:miter lim="800000"/>
            <a:headEnd/>
            <a:tailEnd/>
          </a:ln>
        </p:spPr>
      </p:pic>
    </p:spTree>
    <p:extLst>
      <p:ext uri="{BB962C8B-B14F-4D97-AF65-F5344CB8AC3E}">
        <p14:creationId xmlns:p14="http://schemas.microsoft.com/office/powerpoint/2010/main" val="328892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t>Parent Involvement Model </a:t>
            </a:r>
          </a:p>
        </p:txBody>
      </p:sp>
      <p:pic>
        <p:nvPicPr>
          <p:cNvPr id="5" name="Content Placeholder 4"/>
          <p:cNvPicPr>
            <a:picLocks noGrp="1" noChangeAspect="1"/>
          </p:cNvPicPr>
          <p:nvPr>
            <p:ph idx="4294967295"/>
          </p:nvPr>
        </p:nvPicPr>
        <p:blipFill>
          <a:blip r:embed="rId2"/>
          <a:stretch>
            <a:fillRect/>
          </a:stretch>
        </p:blipFill>
        <p:spPr>
          <a:xfrm>
            <a:off x="1779171" y="1680632"/>
            <a:ext cx="7512977" cy="4927639"/>
          </a:xfrm>
          <a:prstGeom prst="rect">
            <a:avLst/>
          </a:prstGeom>
        </p:spPr>
      </p:pic>
      <p:pic>
        <p:nvPicPr>
          <p:cNvPr id="7" name="Picture 6"/>
          <p:cNvPicPr>
            <a:picLocks noChangeAspect="1" noChangeArrowheads="1"/>
          </p:cNvPicPr>
          <p:nvPr/>
        </p:nvPicPr>
        <p:blipFill>
          <a:blip r:embed="rId3" cstate="print"/>
          <a:srcRect l="6490" t="16806" r="78300" b="69133"/>
          <a:stretch>
            <a:fillRect/>
          </a:stretch>
        </p:blipFill>
        <p:spPr bwMode="auto">
          <a:xfrm>
            <a:off x="11098821" y="6131216"/>
            <a:ext cx="979448" cy="587036"/>
          </a:xfrm>
          <a:prstGeom prst="rect">
            <a:avLst/>
          </a:prstGeom>
          <a:noFill/>
          <a:ln w="9525">
            <a:noFill/>
            <a:miter lim="800000"/>
            <a:headEnd/>
            <a:tailEnd/>
          </a:ln>
        </p:spPr>
      </p:pic>
    </p:spTree>
    <p:extLst>
      <p:ext uri="{BB962C8B-B14F-4D97-AF65-F5344CB8AC3E}">
        <p14:creationId xmlns:p14="http://schemas.microsoft.com/office/powerpoint/2010/main" val="226252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Forms of Parental Engagement</a:t>
            </a:r>
          </a:p>
        </p:txBody>
      </p:sp>
      <p:sp>
        <p:nvSpPr>
          <p:cNvPr id="3" name="Content Placeholder 2"/>
          <p:cNvSpPr>
            <a:spLocks noGrp="1"/>
          </p:cNvSpPr>
          <p:nvPr>
            <p:ph idx="1"/>
          </p:nvPr>
        </p:nvSpPr>
        <p:spPr>
          <a:xfrm>
            <a:off x="515156" y="2382593"/>
            <a:ext cx="11487954" cy="4056844"/>
          </a:xfrm>
        </p:spPr>
        <p:txBody>
          <a:bodyPr>
            <a:normAutofit/>
          </a:bodyPr>
          <a:lstStyle/>
          <a:p>
            <a:pPr marL="0" indent="0">
              <a:buNone/>
            </a:pPr>
            <a:r>
              <a:rPr lang="en-GB" sz="1600" dirty="0"/>
              <a:t>It is important that parents are involved in the development of the RSE curriculum including discussions around when lessons are delivered. Most schools share topic coverage with parents as part of everyday practice for all curriculum areas. Engagement could be carried out in the following ways: </a:t>
            </a:r>
          </a:p>
          <a:p>
            <a:r>
              <a:rPr lang="en-GB" sz="1600" dirty="0"/>
              <a:t>Questionnaires (confidential but not anonymous so that discussions can be had with individuals if necessary.) </a:t>
            </a:r>
          </a:p>
          <a:p>
            <a:r>
              <a:rPr lang="en-GB" sz="1600" dirty="0"/>
              <a:t>Open questions e.g. What do you think are the most important things your child needs to learn? </a:t>
            </a:r>
          </a:p>
          <a:p>
            <a:r>
              <a:rPr lang="en-GB" sz="1600" dirty="0"/>
              <a:t>Face to face discussion (when possible) </a:t>
            </a:r>
          </a:p>
          <a:p>
            <a:r>
              <a:rPr lang="en-GB" sz="1600" dirty="0"/>
              <a:t>Use the channels of communication already established in school, e.g., newsletters, topic letters, school website, information evenings, etc</a:t>
            </a:r>
          </a:p>
          <a:p>
            <a:pPr marL="0" indent="0">
              <a:buNone/>
            </a:pPr>
            <a:endParaRPr lang="en-GB" sz="1600" dirty="0"/>
          </a:p>
          <a:p>
            <a:pPr marL="0" indent="0">
              <a:buNone/>
            </a:pPr>
            <a:r>
              <a:rPr lang="en-GB" b="1" dirty="0"/>
              <a:t>The Sex Education forum suggests the following steps:</a:t>
            </a:r>
          </a:p>
          <a:p>
            <a:pPr marL="0" indent="0">
              <a:buNone/>
            </a:pPr>
            <a:r>
              <a:rPr lang="en-GB" sz="1400" b="1" dirty="0"/>
              <a:t>Share the facts            Invite suggestions         Share new policy and plans         Give regular information about what is taught/when </a:t>
            </a:r>
          </a:p>
        </p:txBody>
      </p:sp>
      <p:sp>
        <p:nvSpPr>
          <p:cNvPr id="4" name="Right Arrow 3"/>
          <p:cNvSpPr/>
          <p:nvPr/>
        </p:nvSpPr>
        <p:spPr>
          <a:xfrm>
            <a:off x="1979590" y="5834131"/>
            <a:ext cx="364366" cy="16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flipV="1">
            <a:off x="4030012" y="5834131"/>
            <a:ext cx="364366"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881087" y="5821097"/>
            <a:ext cx="364366" cy="16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noChangeArrowheads="1"/>
          </p:cNvPicPr>
          <p:nvPr/>
        </p:nvPicPr>
        <p:blipFill>
          <a:blip r:embed="rId2" cstate="print"/>
          <a:srcRect l="6490" t="16806" r="78300" b="69133"/>
          <a:stretch>
            <a:fillRect/>
          </a:stretch>
        </p:blipFill>
        <p:spPr bwMode="auto">
          <a:xfrm>
            <a:off x="11098821" y="6131216"/>
            <a:ext cx="979448" cy="587036"/>
          </a:xfrm>
          <a:prstGeom prst="rect">
            <a:avLst/>
          </a:prstGeom>
          <a:noFill/>
          <a:ln w="9525">
            <a:noFill/>
            <a:miter lim="800000"/>
            <a:headEnd/>
            <a:tailEnd/>
          </a:ln>
        </p:spPr>
      </p:pic>
    </p:spTree>
    <p:extLst>
      <p:ext uri="{BB962C8B-B14F-4D97-AF65-F5344CB8AC3E}">
        <p14:creationId xmlns:p14="http://schemas.microsoft.com/office/powerpoint/2010/main" val="191404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19" y="793364"/>
            <a:ext cx="8761413" cy="706964"/>
          </a:xfrm>
        </p:spPr>
        <p:txBody>
          <a:bodyPr/>
          <a:lstStyle/>
          <a:p>
            <a:r>
              <a:rPr lang="en-GB" b="1" dirty="0"/>
              <a:t>Dealing with Parental Concerns </a:t>
            </a:r>
          </a:p>
        </p:txBody>
      </p:sp>
      <p:sp>
        <p:nvSpPr>
          <p:cNvPr id="3" name="Content Placeholder 2"/>
          <p:cNvSpPr>
            <a:spLocks noGrp="1"/>
          </p:cNvSpPr>
          <p:nvPr>
            <p:ph idx="1"/>
          </p:nvPr>
        </p:nvSpPr>
        <p:spPr>
          <a:xfrm>
            <a:off x="309093" y="2266683"/>
            <a:ext cx="11487955" cy="4262906"/>
          </a:xfrm>
        </p:spPr>
        <p:txBody>
          <a:bodyPr>
            <a:normAutofit fontScale="77500" lnSpcReduction="20000"/>
          </a:bodyPr>
          <a:lstStyle/>
          <a:p>
            <a:pPr marL="0" indent="0">
              <a:buNone/>
            </a:pPr>
            <a:r>
              <a:rPr lang="en-GB" dirty="0"/>
              <a:t>Some parents will have anxieties about the teaching of RSE and this needs to be taken into consideration. The curriculum must be led by the guidance, but every setting and their community will be different. If there are strongly held parental views, the school needs to work with them to look at the possible approaches or adaptations to the teaching.  </a:t>
            </a:r>
          </a:p>
          <a:p>
            <a:pPr marL="0" indent="0">
              <a:buNone/>
            </a:pPr>
            <a:r>
              <a:rPr lang="en-GB" dirty="0"/>
              <a:t>DfE Guidance states ‘</a:t>
            </a:r>
            <a:r>
              <a:rPr lang="en-GB" i="1" dirty="0"/>
              <a:t>Engagement means schools providing the opportunity for parents to feed in their views on the school’s proposed Relationships Education policy and includes considering whether any strongly held views of their parent body should lead the school to adapt when and how they approach certain topics with their pupils.’</a:t>
            </a:r>
          </a:p>
          <a:p>
            <a:pPr marL="0" indent="0">
              <a:buNone/>
            </a:pPr>
            <a:r>
              <a:rPr lang="en-GB" dirty="0"/>
              <a:t>However, the guidance also states that ‘</a:t>
            </a:r>
            <a:r>
              <a:rPr lang="en-GB" i="1" dirty="0"/>
              <a:t>We do not think that head teachers should spend disproportionate amounts of time engaging parents or that this engagement should go on in perpetuity’</a:t>
            </a:r>
          </a:p>
          <a:p>
            <a:pPr marL="0" indent="0">
              <a:buNone/>
            </a:pPr>
            <a:r>
              <a:rPr lang="en-GB" dirty="0"/>
              <a:t>Therefore, it is important to remember that we will not always be able to meet individual needs and need to think of the whole school community. </a:t>
            </a:r>
          </a:p>
          <a:p>
            <a:pPr marL="0" indent="0">
              <a:buNone/>
            </a:pPr>
            <a:r>
              <a:rPr lang="en-GB" dirty="0"/>
              <a:t>These are good discussion points which could be used with parents : </a:t>
            </a:r>
          </a:p>
          <a:p>
            <a:r>
              <a:rPr lang="en-GB" dirty="0"/>
              <a:t>What was you RSE teaching like and what would you like it to be like for your children? </a:t>
            </a:r>
          </a:p>
          <a:p>
            <a:r>
              <a:rPr lang="en-GB" dirty="0"/>
              <a:t>What do you value? Which values do we have in common? How do these build on the ethos of our school?</a:t>
            </a:r>
          </a:p>
          <a:p>
            <a:r>
              <a:rPr lang="en-GB" dirty="0"/>
              <a:t>Which topics do you want more help with at home? Which topics are high priority?</a:t>
            </a:r>
          </a:p>
          <a:p>
            <a:r>
              <a:rPr lang="en-GB" dirty="0"/>
              <a:t>Are there any beliefs or practices relevant to puberty, relationships and sex education that are important in your culture/faith which we might not be aware of?</a:t>
            </a:r>
          </a:p>
          <a:p>
            <a:pPr marL="0" indent="0">
              <a:buNone/>
            </a:pPr>
            <a:r>
              <a:rPr lang="en-GB" dirty="0"/>
              <a:t>(Sex Ed Forum)</a:t>
            </a:r>
          </a:p>
          <a:p>
            <a:endParaRPr lang="en-GB" dirty="0"/>
          </a:p>
        </p:txBody>
      </p:sp>
      <p:pic>
        <p:nvPicPr>
          <p:cNvPr id="4" name="Picture 3"/>
          <p:cNvPicPr>
            <a:picLocks noChangeAspect="1" noChangeArrowheads="1"/>
          </p:cNvPicPr>
          <p:nvPr/>
        </p:nvPicPr>
        <p:blipFill>
          <a:blip r:embed="rId2" cstate="print"/>
          <a:srcRect l="6490" t="16806" r="78300" b="69133"/>
          <a:stretch>
            <a:fillRect/>
          </a:stretch>
        </p:blipFill>
        <p:spPr bwMode="auto">
          <a:xfrm>
            <a:off x="11166226" y="6222188"/>
            <a:ext cx="1025774" cy="614802"/>
          </a:xfrm>
          <a:prstGeom prst="rect">
            <a:avLst/>
          </a:prstGeom>
          <a:noFill/>
          <a:ln w="9525">
            <a:noFill/>
            <a:miter lim="800000"/>
            <a:headEnd/>
            <a:tailEnd/>
          </a:ln>
        </p:spPr>
      </p:pic>
    </p:spTree>
    <p:extLst>
      <p:ext uri="{BB962C8B-B14F-4D97-AF65-F5344CB8AC3E}">
        <p14:creationId xmlns:p14="http://schemas.microsoft.com/office/powerpoint/2010/main" val="371158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RSE Policy </a:t>
            </a:r>
          </a:p>
        </p:txBody>
      </p:sp>
      <p:sp>
        <p:nvSpPr>
          <p:cNvPr id="3" name="Content Placeholder 2"/>
          <p:cNvSpPr>
            <a:spLocks noGrp="1"/>
          </p:cNvSpPr>
          <p:nvPr>
            <p:ph sz="half" idx="2"/>
          </p:nvPr>
        </p:nvSpPr>
        <p:spPr>
          <a:xfrm>
            <a:off x="283335" y="3179762"/>
            <a:ext cx="5696777" cy="2840039"/>
          </a:xfrm>
        </p:spPr>
        <p:txBody>
          <a:bodyPr/>
          <a:lstStyle/>
          <a:p>
            <a:r>
              <a:rPr lang="en-GB" dirty="0"/>
              <a:t>Using the DfE Guidance you will need to ensure a school RSE policy is in place. GHLL has produced policies they are happy to share</a:t>
            </a:r>
          </a:p>
          <a:p>
            <a:r>
              <a:rPr lang="en-GB" dirty="0"/>
              <a:t>This will need to be published and shared with parents </a:t>
            </a:r>
          </a:p>
          <a:p>
            <a:endParaRPr lang="en-GB" dirty="0"/>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endParaRPr lang="en-GB"/>
          </a:p>
        </p:txBody>
      </p:sp>
      <p:pic>
        <p:nvPicPr>
          <p:cNvPr id="4" name="Picture 3"/>
          <p:cNvPicPr>
            <a:picLocks noChangeAspect="1"/>
          </p:cNvPicPr>
          <p:nvPr/>
        </p:nvPicPr>
        <p:blipFill>
          <a:blip r:embed="rId2"/>
          <a:stretch>
            <a:fillRect/>
          </a:stretch>
        </p:blipFill>
        <p:spPr>
          <a:xfrm>
            <a:off x="5809130" y="467841"/>
            <a:ext cx="5457067" cy="6255662"/>
          </a:xfrm>
          <a:prstGeom prst="rect">
            <a:avLst/>
          </a:prstGeom>
        </p:spPr>
      </p:pic>
      <p:pic>
        <p:nvPicPr>
          <p:cNvPr id="8" name="Picture 7"/>
          <p:cNvPicPr>
            <a:picLocks noChangeAspect="1" noChangeArrowheads="1"/>
          </p:cNvPicPr>
          <p:nvPr/>
        </p:nvPicPr>
        <p:blipFill>
          <a:blip r:embed="rId3" cstate="print"/>
          <a:srcRect l="6490" t="16806" r="78300" b="69133"/>
          <a:stretch>
            <a:fillRect/>
          </a:stretch>
        </p:blipFill>
        <p:spPr bwMode="auto">
          <a:xfrm>
            <a:off x="11033871" y="6129825"/>
            <a:ext cx="990530" cy="593678"/>
          </a:xfrm>
          <a:prstGeom prst="rect">
            <a:avLst/>
          </a:prstGeom>
          <a:noFill/>
          <a:ln w="9525">
            <a:noFill/>
            <a:miter lim="800000"/>
            <a:headEnd/>
            <a:tailEnd/>
          </a:ln>
        </p:spPr>
      </p:pic>
    </p:spTree>
    <p:extLst>
      <p:ext uri="{BB962C8B-B14F-4D97-AF65-F5344CB8AC3E}">
        <p14:creationId xmlns:p14="http://schemas.microsoft.com/office/powerpoint/2010/main" val="3256987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6184</TotalTime>
  <Words>1225</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RSE and Parental Consultation </vt:lpstr>
      <vt:lpstr>The Guidance States That Schools:</vt:lpstr>
      <vt:lpstr>What is RSE? </vt:lpstr>
      <vt:lpstr>DfE Guidance for ‘Parental Engagement with Relationships Education’</vt:lpstr>
      <vt:lpstr>DfE Guidance for Parents </vt:lpstr>
      <vt:lpstr>Parent Involvement Model </vt:lpstr>
      <vt:lpstr>Forms of Parental Engagement</vt:lpstr>
      <vt:lpstr>Dealing with Parental Concerns </vt:lpstr>
      <vt:lpstr>RSE Policy </vt:lpstr>
      <vt:lpstr>Parents as Educators </vt:lpstr>
      <vt:lpstr>Suggestions for Resources to Share with Parents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and Parental Consultation</dc:title>
  <dc:creator>Nicky.Witcomb@gloucestershire.gov.uk</dc:creator>
  <cp:lastModifiedBy>WITCOMB, Nicky</cp:lastModifiedBy>
  <cp:revision>30</cp:revision>
  <dcterms:created xsi:type="dcterms:W3CDTF">2020-07-02T11:46:16Z</dcterms:created>
  <dcterms:modified xsi:type="dcterms:W3CDTF">2023-09-26T10:38:53Z</dcterms:modified>
</cp:coreProperties>
</file>