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74" r:id="rId4"/>
    <p:sldId id="275" r:id="rId5"/>
    <p:sldId id="276" r:id="rId6"/>
    <p:sldId id="277" r:id="rId7"/>
    <p:sldId id="278" r:id="rId8"/>
    <p:sldId id="279" r:id="rId9"/>
    <p:sldId id="265" r:id="rId10"/>
    <p:sldId id="266" r:id="rId11"/>
    <p:sldId id="267" r:id="rId12"/>
    <p:sldId id="268" r:id="rId13"/>
    <p:sldId id="269" r:id="rId14"/>
    <p:sldId id="270" r:id="rId15"/>
    <p:sldId id="280" r:id="rId16"/>
    <p:sldId id="271" r:id="rId17"/>
    <p:sldId id="282" r:id="rId18"/>
    <p:sldId id="284" r:id="rId19"/>
    <p:sldId id="281" r:id="rId20"/>
    <p:sldId id="283" r:id="rId21"/>
    <p:sldId id="288" r:id="rId22"/>
    <p:sldId id="285" r:id="rId23"/>
    <p:sldId id="286" r:id="rId24"/>
    <p:sldId id="289" r:id="rId25"/>
    <p:sldId id="290"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B021F-F15C-43BB-ACF2-91772CA0809A}" type="datetimeFigureOut">
              <a:rPr lang="en-GB" smtClean="0"/>
              <a:t>27/09/2016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11B89-7809-45B3-B378-1761F0127E2C}" type="slidenum">
              <a:rPr lang="en-GB" smtClean="0"/>
              <a:t>‹#›</a:t>
            </a:fld>
            <a:endParaRPr lang="en-GB"/>
          </a:p>
        </p:txBody>
      </p:sp>
    </p:spTree>
    <p:extLst>
      <p:ext uri="{BB962C8B-B14F-4D97-AF65-F5344CB8AC3E}">
        <p14:creationId xmlns:p14="http://schemas.microsoft.com/office/powerpoint/2010/main" val="207190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C11B89-7809-45B3-B378-1761F0127E2C}" type="slidenum">
              <a:rPr lang="en-GB" smtClean="0"/>
              <a:t>5</a:t>
            </a:fld>
            <a:endParaRPr lang="en-GB"/>
          </a:p>
        </p:txBody>
      </p:sp>
    </p:spTree>
    <p:extLst>
      <p:ext uri="{BB962C8B-B14F-4D97-AF65-F5344CB8AC3E}">
        <p14:creationId xmlns:p14="http://schemas.microsoft.com/office/powerpoint/2010/main" val="168820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36878E-906E-46A4-AEC6-147D1F69E462}"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157127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6878E-906E-46A4-AEC6-147D1F69E462}"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295763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6878E-906E-46A4-AEC6-147D1F69E462}"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208266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6878E-906E-46A4-AEC6-147D1F69E462}"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30861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6878E-906E-46A4-AEC6-147D1F69E462}"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420318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36878E-906E-46A4-AEC6-147D1F69E462}"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198175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36878E-906E-46A4-AEC6-147D1F69E462}" type="datetimeFigureOut">
              <a:rPr lang="en-GB" smtClean="0"/>
              <a:t>27/09/2016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402810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36878E-906E-46A4-AEC6-147D1F69E462}" type="datetimeFigureOut">
              <a:rPr lang="en-GB" smtClean="0"/>
              <a:t>27/09/2016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263526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6878E-906E-46A4-AEC6-147D1F69E462}" type="datetimeFigureOut">
              <a:rPr lang="en-GB" smtClean="0"/>
              <a:t>27/09/2016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393727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6878E-906E-46A4-AEC6-147D1F69E462}"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121658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6878E-906E-46A4-AEC6-147D1F69E462}"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41F3FD-119D-4D00-A068-41DCDD4D54F9}" type="slidenum">
              <a:rPr lang="en-GB" smtClean="0"/>
              <a:t>‹#›</a:t>
            </a:fld>
            <a:endParaRPr lang="en-GB"/>
          </a:p>
        </p:txBody>
      </p:sp>
    </p:spTree>
    <p:extLst>
      <p:ext uri="{BB962C8B-B14F-4D97-AF65-F5344CB8AC3E}">
        <p14:creationId xmlns:p14="http://schemas.microsoft.com/office/powerpoint/2010/main" val="37987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6878E-906E-46A4-AEC6-147D1F69E462}" type="datetimeFigureOut">
              <a:rPr lang="en-GB" smtClean="0"/>
              <a:t>27/09/2016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1F3FD-119D-4D00-A068-41DCDD4D54F9}" type="slidenum">
              <a:rPr lang="en-GB" smtClean="0"/>
              <a:t>‹#›</a:t>
            </a:fld>
            <a:endParaRPr lang="en-GB"/>
          </a:p>
        </p:txBody>
      </p:sp>
    </p:spTree>
    <p:extLst>
      <p:ext uri="{BB962C8B-B14F-4D97-AF65-F5344CB8AC3E}">
        <p14:creationId xmlns:p14="http://schemas.microsoft.com/office/powerpoint/2010/main" val="327792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hrmvideo.com/catalog/stronger-tougher-smart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914" y="-459432"/>
            <a:ext cx="9160913" cy="801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95536" y="620688"/>
            <a:ext cx="7772400" cy="1470025"/>
          </a:xfrm>
        </p:spPr>
        <p:txBody>
          <a:bodyPr/>
          <a:lstStyle/>
          <a:p>
            <a:r>
              <a:rPr lang="en-GB" dirty="0" smtClean="0"/>
              <a:t>Emotional Health</a:t>
            </a:r>
            <a:endParaRPr lang="en-GB" dirty="0"/>
          </a:p>
        </p:txBody>
      </p:sp>
      <p:sp>
        <p:nvSpPr>
          <p:cNvPr id="3" name="Subtitle 2"/>
          <p:cNvSpPr>
            <a:spLocks noGrp="1"/>
          </p:cNvSpPr>
          <p:nvPr>
            <p:ph type="subTitle" idx="1"/>
          </p:nvPr>
        </p:nvSpPr>
        <p:spPr>
          <a:xfrm>
            <a:off x="395536" y="2924944"/>
            <a:ext cx="8496944" cy="1752600"/>
          </a:xfrm>
        </p:spPr>
        <p:txBody>
          <a:bodyPr>
            <a:noAutofit/>
          </a:bodyPr>
          <a:lstStyle/>
          <a:p>
            <a:pPr marL="342900" indent="-342900" algn="just">
              <a:buFont typeface="Arial" pitchFamily="34" charset="0"/>
              <a:buChar char="•"/>
            </a:pPr>
            <a:r>
              <a:rPr lang="en-GB" sz="2800" dirty="0" smtClean="0">
                <a:solidFill>
                  <a:schemeClr val="tx1"/>
                </a:solidFill>
              </a:rPr>
              <a:t>To </a:t>
            </a:r>
            <a:r>
              <a:rPr lang="en-GB" sz="2800" dirty="0">
                <a:solidFill>
                  <a:schemeClr val="tx1"/>
                </a:solidFill>
              </a:rPr>
              <a:t>understand what emotional health is, and how it may vary over time (knowledge).</a:t>
            </a:r>
          </a:p>
          <a:p>
            <a:pPr marL="342900" indent="-342900" algn="just">
              <a:buFont typeface="Arial" pitchFamily="34" charset="0"/>
              <a:buChar char="•"/>
            </a:pPr>
            <a:r>
              <a:rPr lang="en-GB" sz="2800" dirty="0" smtClean="0">
                <a:solidFill>
                  <a:schemeClr val="tx1"/>
                </a:solidFill>
              </a:rPr>
              <a:t>To </a:t>
            </a:r>
            <a:r>
              <a:rPr lang="en-GB" sz="2800" dirty="0">
                <a:solidFill>
                  <a:schemeClr val="tx1"/>
                </a:solidFill>
              </a:rPr>
              <a:t>be able to identify and put into practice protective factors that will help to maintain balance </a:t>
            </a:r>
            <a:r>
              <a:rPr lang="en-GB" sz="2800" dirty="0" smtClean="0">
                <a:solidFill>
                  <a:schemeClr val="tx1"/>
                </a:solidFill>
              </a:rPr>
              <a:t>in our </a:t>
            </a:r>
            <a:r>
              <a:rPr lang="en-GB" sz="2800" dirty="0">
                <a:solidFill>
                  <a:schemeClr val="tx1"/>
                </a:solidFill>
              </a:rPr>
              <a:t>personal emotional health (skills).</a:t>
            </a:r>
          </a:p>
          <a:p>
            <a:pPr marL="342900" indent="-342900" algn="just">
              <a:buFont typeface="Arial" pitchFamily="34" charset="0"/>
              <a:buChar char="•"/>
            </a:pPr>
            <a:r>
              <a:rPr lang="en-GB" sz="2800" dirty="0" smtClean="0">
                <a:solidFill>
                  <a:schemeClr val="tx1"/>
                </a:solidFill>
              </a:rPr>
              <a:t>To </a:t>
            </a:r>
            <a:r>
              <a:rPr lang="en-GB" sz="2800" dirty="0">
                <a:solidFill>
                  <a:schemeClr val="tx1"/>
                </a:solidFill>
              </a:rPr>
              <a:t>challenge the stigma associated with poor emotional health, and to be able to discuss ways </a:t>
            </a:r>
            <a:r>
              <a:rPr lang="en-GB" sz="2800" dirty="0" smtClean="0">
                <a:solidFill>
                  <a:schemeClr val="tx1"/>
                </a:solidFill>
              </a:rPr>
              <a:t>of maintaining </a:t>
            </a:r>
            <a:r>
              <a:rPr lang="en-GB" sz="2800" dirty="0">
                <a:solidFill>
                  <a:schemeClr val="tx1"/>
                </a:solidFill>
              </a:rPr>
              <a:t>good emotional health (attitudes/values).</a:t>
            </a:r>
          </a:p>
        </p:txBody>
      </p:sp>
    </p:spTree>
    <p:extLst>
      <p:ext uri="{BB962C8B-B14F-4D97-AF65-F5344CB8AC3E}">
        <p14:creationId xmlns:p14="http://schemas.microsoft.com/office/powerpoint/2010/main" val="2245737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Balance Line</a:t>
            </a:r>
            <a:endParaRPr lang="en-GB" dirty="0"/>
          </a:p>
        </p:txBody>
      </p:sp>
      <p:sp>
        <p:nvSpPr>
          <p:cNvPr id="3" name="Left-Right Arrow 2"/>
          <p:cNvSpPr/>
          <p:nvPr/>
        </p:nvSpPr>
        <p:spPr>
          <a:xfrm>
            <a:off x="899592" y="3284984"/>
            <a:ext cx="7488832"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04248" y="4509120"/>
            <a:ext cx="174118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043608" y="4509120"/>
            <a:ext cx="128592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2555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691" y="1874204"/>
            <a:ext cx="1262633" cy="17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smtClean="0"/>
              <a:t>We </a:t>
            </a:r>
            <a:r>
              <a:rPr lang="en-GB" dirty="0"/>
              <a:t>all fall on </a:t>
            </a:r>
            <a:r>
              <a:rPr lang="en-GB" dirty="0" smtClean="0"/>
              <a:t>this continuum </a:t>
            </a:r>
            <a:r>
              <a:rPr lang="en-GB" dirty="0"/>
              <a:t>somewhere</a:t>
            </a:r>
            <a:r>
              <a:rPr lang="en-GB" dirty="0" smtClean="0"/>
              <a:t>.</a:t>
            </a:r>
            <a:r>
              <a:rPr lang="en-GB" dirty="0"/>
              <a:t> </a:t>
            </a:r>
            <a:r>
              <a:rPr lang="en-GB" dirty="0" smtClean="0"/>
              <a:t>We </a:t>
            </a:r>
            <a:r>
              <a:rPr lang="en-GB" dirty="0"/>
              <a:t>move along the line</a:t>
            </a:r>
            <a:br>
              <a:rPr lang="en-GB" dirty="0"/>
            </a:br>
            <a:r>
              <a:rPr lang="en-GB" dirty="0"/>
              <a:t>depending on how we're feeling.</a:t>
            </a:r>
          </a:p>
        </p:txBody>
      </p:sp>
      <p:sp>
        <p:nvSpPr>
          <p:cNvPr id="3" name="Left-Right Arrow 2"/>
          <p:cNvSpPr/>
          <p:nvPr/>
        </p:nvSpPr>
        <p:spPr>
          <a:xfrm>
            <a:off x="899592" y="3284984"/>
            <a:ext cx="7488832"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804248" y="4509120"/>
            <a:ext cx="174118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1043608" y="4509120"/>
            <a:ext cx="128592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113345" y="5436105"/>
            <a:ext cx="3899346" cy="923330"/>
          </a:xfrm>
          <a:prstGeom prst="rect">
            <a:avLst/>
          </a:prstGeom>
          <a:noFill/>
        </p:spPr>
        <p:txBody>
          <a:bodyPr wrap="square" rtlCol="0">
            <a:spAutoFit/>
          </a:bodyPr>
          <a:lstStyle/>
          <a:p>
            <a:r>
              <a:rPr lang="en-GB" dirty="0"/>
              <a:t>We all face challenges in our lives, and the stress or pressure of these can push</a:t>
            </a:r>
          </a:p>
          <a:p>
            <a:r>
              <a:rPr lang="en-GB" dirty="0"/>
              <a:t>us towards the negative end.</a:t>
            </a:r>
          </a:p>
        </p:txBody>
      </p:sp>
      <p:sp>
        <p:nvSpPr>
          <p:cNvPr id="7" name="TextBox 6"/>
          <p:cNvSpPr txBox="1"/>
          <p:nvPr/>
        </p:nvSpPr>
        <p:spPr>
          <a:xfrm>
            <a:off x="5275324" y="5436105"/>
            <a:ext cx="3742307" cy="646331"/>
          </a:xfrm>
          <a:prstGeom prst="rect">
            <a:avLst/>
          </a:prstGeom>
          <a:noFill/>
        </p:spPr>
        <p:txBody>
          <a:bodyPr wrap="none" rtlCol="0">
            <a:spAutoFit/>
          </a:bodyPr>
          <a:lstStyle/>
          <a:p>
            <a:r>
              <a:rPr lang="en-GB" dirty="0"/>
              <a:t>When something really good happens</a:t>
            </a:r>
          </a:p>
          <a:p>
            <a:r>
              <a:rPr lang="en-GB" dirty="0"/>
              <a:t>we're at the positive.</a:t>
            </a:r>
          </a:p>
        </p:txBody>
      </p:sp>
      <p:sp>
        <p:nvSpPr>
          <p:cNvPr id="8" name="Rectangle 7"/>
          <p:cNvSpPr/>
          <p:nvPr/>
        </p:nvSpPr>
        <p:spPr>
          <a:xfrm>
            <a:off x="2297816" y="3465874"/>
            <a:ext cx="4572000" cy="646331"/>
          </a:xfrm>
          <a:prstGeom prst="rect">
            <a:avLst/>
          </a:prstGeom>
        </p:spPr>
        <p:txBody>
          <a:bodyPr>
            <a:spAutoFit/>
          </a:bodyPr>
          <a:lstStyle/>
          <a:p>
            <a:pPr algn="ctr"/>
            <a:r>
              <a:rPr lang="en-GB" dirty="0"/>
              <a:t>Most of the time we're balanced somewhere in the middle.</a:t>
            </a:r>
          </a:p>
        </p:txBody>
      </p:sp>
    </p:spTree>
    <p:extLst>
      <p:ext uri="{BB962C8B-B14F-4D97-AF65-F5344CB8AC3E}">
        <p14:creationId xmlns:p14="http://schemas.microsoft.com/office/powerpoint/2010/main" val="36024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7170"/>
                                        </p:tgtEl>
                                        <p:attrNameLst>
                                          <p:attrName>ppt_x</p:attrName>
                                          <p:attrName>ppt_y</p:attrName>
                                        </p:attrNameLst>
                                      </p:cBhvr>
                                    </p:animMotion>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 0 L -0.25 0 E" pathEditMode="relative" ptsTypes="">
                                      <p:cBhvr>
                                        <p:cTn id="14" dur="2000" fill="hold"/>
                                        <p:tgtEl>
                                          <p:spTgt spid="7170"/>
                                        </p:tgtEl>
                                        <p:attrNameLst>
                                          <p:attrName>ppt_x</p:attrName>
                                          <p:attrName>ppt_y</p:attrName>
                                        </p:attrNameLst>
                                      </p:cBhvr>
                                    </p:animMotion>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914" y="-459432"/>
            <a:ext cx="9160913" cy="801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2564904"/>
            <a:ext cx="8229600" cy="1143000"/>
          </a:xfrm>
        </p:spPr>
        <p:txBody>
          <a:bodyPr>
            <a:normAutofit fontScale="90000"/>
          </a:bodyPr>
          <a:lstStyle/>
          <a:p>
            <a:r>
              <a:rPr lang="en-GB" dirty="0" smtClean="0"/>
              <a:t>Emotional </a:t>
            </a:r>
            <a:r>
              <a:rPr lang="en-GB" dirty="0"/>
              <a:t>health is about finding positive ways to cope with challenges in our life and keeping our</a:t>
            </a:r>
            <a:br>
              <a:rPr lang="en-GB" dirty="0"/>
            </a:br>
            <a:r>
              <a:rPr lang="en-GB" dirty="0"/>
              <a:t>emotional balance.</a:t>
            </a:r>
          </a:p>
        </p:txBody>
      </p:sp>
    </p:spTree>
    <p:extLst>
      <p:ext uri="{BB962C8B-B14F-4D97-AF65-F5344CB8AC3E}">
        <p14:creationId xmlns:p14="http://schemas.microsoft.com/office/powerpoint/2010/main" val="4232132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573088"/>
            <a:ext cx="9163050" cy="801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What </a:t>
            </a:r>
            <a:r>
              <a:rPr lang="en-GB" dirty="0"/>
              <a:t>knocks people off </a:t>
            </a:r>
            <a:r>
              <a:rPr lang="en-GB" dirty="0" smtClean="0"/>
              <a:t>balance?</a:t>
            </a:r>
            <a:endParaRPr lang="en-GB" dirty="0"/>
          </a:p>
        </p:txBody>
      </p:sp>
      <p:sp>
        <p:nvSpPr>
          <p:cNvPr id="3" name="Text Placeholder 2"/>
          <p:cNvSpPr>
            <a:spLocks noGrp="1"/>
          </p:cNvSpPr>
          <p:nvPr>
            <p:ph type="body" idx="1"/>
          </p:nvPr>
        </p:nvSpPr>
        <p:spPr/>
        <p:txBody>
          <a:bodyPr/>
          <a:lstStyle/>
          <a:p>
            <a:r>
              <a:rPr lang="en-GB" dirty="0" smtClean="0"/>
              <a:t>Negative</a:t>
            </a:r>
            <a:endParaRPr lang="en-GB" dirty="0"/>
          </a:p>
        </p:txBody>
      </p:sp>
      <p:sp>
        <p:nvSpPr>
          <p:cNvPr id="4" name="Content Placeholder 3"/>
          <p:cNvSpPr>
            <a:spLocks noGrp="1"/>
          </p:cNvSpPr>
          <p:nvPr>
            <p:ph sz="half" idx="2"/>
          </p:nvPr>
        </p:nvSpPr>
        <p:spPr/>
        <p:txBody>
          <a:bodyPr/>
          <a:lstStyle/>
          <a:p>
            <a:r>
              <a:rPr lang="en-GB" dirty="0"/>
              <a:t>worrying about </a:t>
            </a:r>
            <a:r>
              <a:rPr lang="en-GB" dirty="0" smtClean="0"/>
              <a:t>schoolwork,</a:t>
            </a:r>
          </a:p>
          <a:p>
            <a:r>
              <a:rPr lang="en-GB" dirty="0" smtClean="0"/>
              <a:t>missing </a:t>
            </a:r>
            <a:r>
              <a:rPr lang="en-GB" dirty="0"/>
              <a:t>out on a social </a:t>
            </a:r>
            <a:r>
              <a:rPr lang="en-GB" dirty="0" smtClean="0"/>
              <a:t>activity,</a:t>
            </a:r>
          </a:p>
          <a:p>
            <a:r>
              <a:rPr lang="en-GB" dirty="0" smtClean="0"/>
              <a:t>getting a poor </a:t>
            </a:r>
            <a:r>
              <a:rPr lang="en-GB" dirty="0"/>
              <a:t>mark for work, </a:t>
            </a:r>
            <a:endParaRPr lang="en-GB" dirty="0" smtClean="0"/>
          </a:p>
          <a:p>
            <a:r>
              <a:rPr lang="en-GB" dirty="0" smtClean="0"/>
              <a:t>feeling </a:t>
            </a:r>
            <a:r>
              <a:rPr lang="en-GB" dirty="0"/>
              <a:t>ill, </a:t>
            </a:r>
            <a:endParaRPr lang="en-GB" dirty="0" smtClean="0"/>
          </a:p>
          <a:p>
            <a:r>
              <a:rPr lang="en-GB" dirty="0" smtClean="0"/>
              <a:t>being </a:t>
            </a:r>
            <a:r>
              <a:rPr lang="en-GB" dirty="0"/>
              <a:t>bullied</a:t>
            </a:r>
          </a:p>
        </p:txBody>
      </p:sp>
      <p:sp>
        <p:nvSpPr>
          <p:cNvPr id="5" name="Text Placeholder 4"/>
          <p:cNvSpPr>
            <a:spLocks noGrp="1"/>
          </p:cNvSpPr>
          <p:nvPr>
            <p:ph type="body" sz="quarter" idx="3"/>
          </p:nvPr>
        </p:nvSpPr>
        <p:spPr/>
        <p:txBody>
          <a:bodyPr/>
          <a:lstStyle/>
          <a:p>
            <a:r>
              <a:rPr lang="en-GB" dirty="0" smtClean="0"/>
              <a:t>Positive</a:t>
            </a:r>
            <a:endParaRPr lang="en-GB" dirty="0"/>
          </a:p>
        </p:txBody>
      </p:sp>
      <p:sp>
        <p:nvSpPr>
          <p:cNvPr id="6" name="Content Placeholder 5"/>
          <p:cNvSpPr>
            <a:spLocks noGrp="1"/>
          </p:cNvSpPr>
          <p:nvPr>
            <p:ph sz="quarter" idx="4"/>
          </p:nvPr>
        </p:nvSpPr>
        <p:spPr/>
        <p:txBody>
          <a:bodyPr>
            <a:normAutofit fontScale="92500" lnSpcReduction="10000"/>
          </a:bodyPr>
          <a:lstStyle/>
          <a:p>
            <a:r>
              <a:rPr lang="en-GB" dirty="0"/>
              <a:t>sport, </a:t>
            </a:r>
            <a:endParaRPr lang="en-GB" dirty="0" smtClean="0"/>
          </a:p>
          <a:p>
            <a:r>
              <a:rPr lang="en-GB" dirty="0" smtClean="0"/>
              <a:t>relaxing </a:t>
            </a:r>
            <a:r>
              <a:rPr lang="en-GB" dirty="0"/>
              <a:t>in front of the telly, </a:t>
            </a:r>
            <a:endParaRPr lang="en-GB" dirty="0" smtClean="0"/>
          </a:p>
          <a:p>
            <a:r>
              <a:rPr lang="en-GB" dirty="0" smtClean="0"/>
              <a:t>getting </a:t>
            </a:r>
            <a:r>
              <a:rPr lang="en-GB" dirty="0"/>
              <a:t>homework done, </a:t>
            </a:r>
            <a:endParaRPr lang="en-GB" dirty="0" smtClean="0"/>
          </a:p>
          <a:p>
            <a:r>
              <a:rPr lang="en-GB" dirty="0" smtClean="0"/>
              <a:t>socialising</a:t>
            </a:r>
            <a:r>
              <a:rPr lang="en-GB" dirty="0"/>
              <a:t>, </a:t>
            </a:r>
            <a:endParaRPr lang="en-GB" dirty="0" smtClean="0"/>
          </a:p>
          <a:p>
            <a:r>
              <a:rPr lang="en-GB" dirty="0" smtClean="0"/>
              <a:t>A favourite lesson (PSHE </a:t>
            </a:r>
            <a:r>
              <a:rPr lang="en-GB" dirty="0" smtClean="0">
                <a:sym typeface="Wingdings" pitchFamily="2" charset="2"/>
              </a:rPr>
              <a:t>)</a:t>
            </a:r>
            <a:r>
              <a:rPr lang="en-GB" dirty="0" smtClean="0"/>
              <a:t>, </a:t>
            </a:r>
          </a:p>
          <a:p>
            <a:r>
              <a:rPr lang="en-GB" dirty="0" smtClean="0"/>
              <a:t>weekends</a:t>
            </a:r>
            <a:r>
              <a:rPr lang="en-GB" dirty="0"/>
              <a:t>, </a:t>
            </a:r>
            <a:endParaRPr lang="en-GB" dirty="0" smtClean="0"/>
          </a:p>
          <a:p>
            <a:r>
              <a:rPr lang="en-GB" dirty="0" smtClean="0"/>
              <a:t>being </a:t>
            </a:r>
            <a:r>
              <a:rPr lang="en-GB" dirty="0"/>
              <a:t>with family, </a:t>
            </a:r>
            <a:endParaRPr lang="en-GB" dirty="0" smtClean="0"/>
          </a:p>
          <a:p>
            <a:r>
              <a:rPr lang="en-GB" dirty="0" smtClean="0"/>
              <a:t>sharing </a:t>
            </a:r>
            <a:r>
              <a:rPr lang="en-GB" dirty="0"/>
              <a:t>a problem with someone else, </a:t>
            </a:r>
            <a:endParaRPr lang="en-GB" dirty="0" smtClean="0"/>
          </a:p>
          <a:p>
            <a:r>
              <a:rPr lang="en-GB" dirty="0" smtClean="0"/>
              <a:t>finishing some revision</a:t>
            </a:r>
            <a:r>
              <a:rPr lang="en-GB" dirty="0"/>
              <a:t>,</a:t>
            </a:r>
          </a:p>
        </p:txBody>
      </p:sp>
    </p:spTree>
    <p:extLst>
      <p:ext uri="{BB962C8B-B14F-4D97-AF65-F5344CB8AC3E}">
        <p14:creationId xmlns:p14="http://schemas.microsoft.com/office/powerpoint/2010/main" val="280193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8" end="8"/>
                                            </p:txEl>
                                          </p:spTgt>
                                        </p:tgtEl>
                                        <p:attrNameLst>
                                          <p:attrName>style.visibility</p:attrName>
                                        </p:attrNameLst>
                                      </p:cBhvr>
                                      <p:to>
                                        <p:strVal val="visible"/>
                                      </p:to>
                                    </p:set>
                                    <p:anim calcmode="lin" valueType="num">
                                      <p:cBhvr additive="base">
                                        <p:cTn id="8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914" y="-459432"/>
            <a:ext cx="9160913" cy="801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611560" y="980728"/>
            <a:ext cx="8229600" cy="1143000"/>
          </a:xfrm>
        </p:spPr>
        <p:txBody>
          <a:bodyPr>
            <a:normAutofit fontScale="90000"/>
          </a:bodyPr>
          <a:lstStyle/>
          <a:p>
            <a:r>
              <a:rPr lang="en-GB" dirty="0" smtClean="0"/>
              <a:t/>
            </a:r>
            <a:br>
              <a:rPr lang="en-GB" dirty="0" smtClean="0"/>
            </a:br>
            <a:r>
              <a:rPr lang="en-GB" dirty="0" smtClean="0"/>
              <a:t>What </a:t>
            </a:r>
            <a:r>
              <a:rPr lang="en-GB" dirty="0"/>
              <a:t>helps people to recover and keep their </a:t>
            </a:r>
            <a:r>
              <a:rPr lang="en-GB" dirty="0" smtClean="0"/>
              <a:t>balance?</a:t>
            </a:r>
            <a:br>
              <a:rPr lang="en-GB" dirty="0" smtClean="0"/>
            </a:br>
            <a:r>
              <a:rPr lang="en-GB" dirty="0" smtClean="0"/>
              <a:t> </a:t>
            </a:r>
            <a:r>
              <a:rPr lang="en-GB" dirty="0"/>
              <a:t/>
            </a:r>
            <a:br>
              <a:rPr lang="en-GB" dirty="0"/>
            </a:br>
            <a:r>
              <a:rPr lang="en-GB" dirty="0"/>
              <a:t>W</a:t>
            </a:r>
            <a:r>
              <a:rPr lang="en-GB" dirty="0" smtClean="0"/>
              <a:t>rite your suggestions down.</a:t>
            </a:r>
            <a:endParaRPr lang="en-GB" dirty="0"/>
          </a:p>
        </p:txBody>
      </p:sp>
    </p:spTree>
    <p:extLst>
      <p:ext uri="{BB962C8B-B14F-4D97-AF65-F5344CB8AC3E}">
        <p14:creationId xmlns:p14="http://schemas.microsoft.com/office/powerpoint/2010/main" val="269261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The Power of a Hug - Friendships - ReachOut.co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15379" cy="6126163"/>
          </a:xfrm>
        </p:spPr>
      </p:pic>
    </p:spTree>
    <p:extLst>
      <p:ext uri="{BB962C8B-B14F-4D97-AF65-F5344CB8AC3E}">
        <p14:creationId xmlns:p14="http://schemas.microsoft.com/office/powerpoint/2010/main" val="1836107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6914" y="-459432"/>
            <a:ext cx="9160913" cy="801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smtClean="0"/>
              <a:t>Reflect.</a:t>
            </a:r>
            <a:endParaRPr lang="en-GB" dirty="0"/>
          </a:p>
        </p:txBody>
      </p:sp>
      <p:sp>
        <p:nvSpPr>
          <p:cNvPr id="4" name="Content Placeholder 3"/>
          <p:cNvSpPr>
            <a:spLocks noGrp="1"/>
          </p:cNvSpPr>
          <p:nvPr>
            <p:ph idx="1"/>
          </p:nvPr>
        </p:nvSpPr>
        <p:spPr/>
        <p:txBody>
          <a:bodyPr/>
          <a:lstStyle/>
          <a:p>
            <a:r>
              <a:rPr lang="en-GB" dirty="0" smtClean="0"/>
              <a:t>Do you know where </a:t>
            </a:r>
            <a:r>
              <a:rPr lang="en-GB" dirty="0"/>
              <a:t>to go for help either in school or out of school if </a:t>
            </a:r>
            <a:r>
              <a:rPr lang="en-GB" dirty="0" smtClean="0"/>
              <a:t>you </a:t>
            </a:r>
            <a:r>
              <a:rPr lang="en-GB" dirty="0"/>
              <a:t>want to talk </a:t>
            </a:r>
            <a:r>
              <a:rPr lang="en-GB" dirty="0" smtClean="0"/>
              <a:t>further about </a:t>
            </a:r>
            <a:r>
              <a:rPr lang="en-GB" dirty="0"/>
              <a:t>any issues </a:t>
            </a:r>
            <a:r>
              <a:rPr lang="en-GB" dirty="0" smtClean="0"/>
              <a:t>raised?</a:t>
            </a:r>
          </a:p>
          <a:p>
            <a:r>
              <a:rPr lang="en-GB" dirty="0" smtClean="0"/>
              <a:t>What would you like to learn more about on the topic of emotional and mental health?</a:t>
            </a:r>
            <a:endParaRPr lang="en-GB" dirty="0"/>
          </a:p>
        </p:txBody>
      </p:sp>
    </p:spTree>
    <p:extLst>
      <p:ext uri="{BB962C8B-B14F-4D97-AF65-F5344CB8AC3E}">
        <p14:creationId xmlns:p14="http://schemas.microsoft.com/office/powerpoint/2010/main" val="300409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382000" cy="1858962"/>
          </a:xfrm>
        </p:spPr>
        <p:txBody>
          <a:bodyPr>
            <a:normAutofit fontScale="90000"/>
          </a:bodyPr>
          <a:lstStyle/>
          <a:p>
            <a:pPr fontAlgn="auto">
              <a:spcAft>
                <a:spcPts val="0"/>
              </a:spcAft>
              <a:defRPr/>
            </a:pPr>
            <a:r>
              <a:rPr lang="en-GB" altLang="en-US" dirty="0" smtClean="0">
                <a:latin typeface="Comic Sans MS" pitchFamily="66" charset="0"/>
              </a:rPr>
              <a:t/>
            </a:r>
            <a:br>
              <a:rPr lang="en-GB" altLang="en-US" dirty="0" smtClean="0">
                <a:latin typeface="Comic Sans MS" pitchFamily="66" charset="0"/>
              </a:rPr>
            </a:br>
            <a:r>
              <a:rPr lang="en-GB" altLang="en-US" dirty="0" smtClean="0">
                <a:latin typeface="Comic Sans MS" pitchFamily="66" charset="0"/>
              </a:rPr>
              <a:t/>
            </a:r>
            <a:br>
              <a:rPr lang="en-GB" altLang="en-US" dirty="0" smtClean="0">
                <a:latin typeface="Comic Sans MS" pitchFamily="66" charset="0"/>
              </a:rPr>
            </a:br>
            <a:r>
              <a:rPr lang="en-GB" altLang="en-US" dirty="0" smtClean="0">
                <a:latin typeface="Comic Sans MS" pitchFamily="66" charset="0"/>
              </a:rPr>
              <a:t/>
            </a:r>
            <a:br>
              <a:rPr lang="en-GB" altLang="en-US" dirty="0" smtClean="0">
                <a:latin typeface="Comic Sans MS" pitchFamily="66" charset="0"/>
              </a:rPr>
            </a:br>
            <a:endParaRPr lang="en-GB" altLang="en-US" dirty="0" smtClean="0">
              <a:latin typeface="Comic Sans MS" pitchFamily="66" charset="0"/>
            </a:endParaRPr>
          </a:p>
        </p:txBody>
      </p:sp>
      <p:sp>
        <p:nvSpPr>
          <p:cNvPr id="13315" name="Rectangle 3"/>
          <p:cNvSpPr>
            <a:spLocks noGrp="1" noChangeArrowheads="1"/>
          </p:cNvSpPr>
          <p:nvPr>
            <p:ph idx="1"/>
          </p:nvPr>
        </p:nvSpPr>
        <p:spPr>
          <a:xfrm>
            <a:off x="457200" y="2590800"/>
            <a:ext cx="8229600" cy="4525963"/>
          </a:xfrm>
        </p:spPr>
        <p:txBody>
          <a:bodyPr/>
          <a:lstStyle/>
          <a:p>
            <a:pPr>
              <a:buFontTx/>
              <a:buNone/>
            </a:pPr>
            <a:r>
              <a:rPr lang="en-GB" altLang="en-US" sz="3600" dirty="0" smtClean="0">
                <a:latin typeface="Comic Sans MS" panose="030F0702030302020204" pitchFamily="66" charset="0"/>
              </a:rPr>
              <a:t>So…</a:t>
            </a:r>
          </a:p>
          <a:p>
            <a:pPr>
              <a:buFontTx/>
              <a:buNone/>
            </a:pPr>
            <a:r>
              <a:rPr lang="en-GB" altLang="en-US" sz="3600" dirty="0" smtClean="0">
                <a:latin typeface="Comic Sans MS" panose="030F0702030302020204" pitchFamily="66" charset="0"/>
              </a:rPr>
              <a:t>Are </a:t>
            </a:r>
            <a:r>
              <a:rPr lang="en-GB" altLang="en-US" sz="3600" dirty="0" smtClean="0">
                <a:latin typeface="Comic Sans MS" panose="030F0702030302020204" pitchFamily="66" charset="0"/>
              </a:rPr>
              <a:t>people born with good or bad emotional health?</a:t>
            </a:r>
            <a:endParaRPr lang="en-US" altLang="en-US" sz="3600" dirty="0" smtClean="0">
              <a:latin typeface="Comic Sans MS" panose="030F0702030302020204" pitchFamily="66" charset="0"/>
            </a:endParaRPr>
          </a:p>
        </p:txBody>
      </p:sp>
    </p:spTree>
    <p:extLst>
      <p:ext uri="{BB962C8B-B14F-4D97-AF65-F5344CB8AC3E}">
        <p14:creationId xmlns:p14="http://schemas.microsoft.com/office/powerpoint/2010/main" val="3581558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685800"/>
            <a:ext cx="8229600" cy="5440363"/>
          </a:xfrm>
        </p:spPr>
        <p:txBody>
          <a:bodyPr/>
          <a:lstStyle/>
          <a:p>
            <a:pPr algn="ctr">
              <a:buFontTx/>
              <a:buNone/>
            </a:pPr>
            <a:r>
              <a:rPr lang="en-GB" altLang="en-US" sz="2800" smtClean="0">
                <a:solidFill>
                  <a:srgbClr val="FF0000"/>
                </a:solidFill>
                <a:latin typeface="Comic Sans MS" panose="030F0702030302020204" pitchFamily="66" charset="0"/>
              </a:rPr>
              <a:t>Copy this in to your books…</a:t>
            </a:r>
            <a:r>
              <a:rPr lang="en-GB" altLang="en-US" sz="2800" smtClean="0">
                <a:latin typeface="Comic Sans MS" panose="030F0702030302020204" pitchFamily="66" charset="0"/>
              </a:rPr>
              <a:t>   </a:t>
            </a:r>
          </a:p>
          <a:p>
            <a:pPr algn="ctr">
              <a:buFontTx/>
              <a:buNone/>
            </a:pPr>
            <a:endParaRPr lang="en-GB" altLang="en-US" sz="2800" smtClean="0">
              <a:latin typeface="Comic Sans MS" panose="030F0702030302020204" pitchFamily="66" charset="0"/>
            </a:endParaRPr>
          </a:p>
          <a:p>
            <a:pPr>
              <a:buFontTx/>
              <a:buNone/>
            </a:pPr>
            <a:endParaRPr lang="en-GB" altLang="en-US" sz="2800" smtClean="0">
              <a:latin typeface="Comic Sans MS" panose="030F0702030302020204" pitchFamily="66" charset="0"/>
            </a:endParaRPr>
          </a:p>
          <a:p>
            <a:pPr>
              <a:buFontTx/>
              <a:buNone/>
            </a:pPr>
            <a:r>
              <a:rPr lang="en-GB" altLang="en-US" sz="2800" smtClean="0">
                <a:latin typeface="Comic Sans MS" panose="030F0702030302020204" pitchFamily="66" charset="0"/>
              </a:rPr>
              <a:t>People are not born with good or poor emotional health. It depends on the circumstances they grow up in, as well as the knowledge and skills and experience they collect throughout their life, and of course, the way they use them.</a:t>
            </a:r>
            <a:r>
              <a:rPr lang="en-GB" altLang="en-US" sz="2800" smtClean="0"/>
              <a:t> </a:t>
            </a:r>
          </a:p>
        </p:txBody>
      </p:sp>
    </p:spTree>
    <p:extLst>
      <p:ext uri="{BB962C8B-B14F-4D97-AF65-F5344CB8AC3E}">
        <p14:creationId xmlns:p14="http://schemas.microsoft.com/office/powerpoint/2010/main" val="236414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endParaRPr lang="en-US" altLang="en-US" smtClean="0"/>
          </a:p>
        </p:txBody>
      </p:sp>
      <p:sp>
        <p:nvSpPr>
          <p:cNvPr id="14339" name="Rectangle 3"/>
          <p:cNvSpPr>
            <a:spLocks noGrp="1" noChangeArrowheads="1"/>
          </p:cNvSpPr>
          <p:nvPr>
            <p:ph idx="1"/>
          </p:nvPr>
        </p:nvSpPr>
        <p:spPr/>
        <p:txBody>
          <a:bodyPr/>
          <a:lstStyle/>
          <a:p>
            <a:pPr>
              <a:buFontTx/>
              <a:buNone/>
            </a:pPr>
            <a:r>
              <a:rPr lang="en-GB" altLang="en-US" sz="3600" smtClean="0">
                <a:latin typeface="Comic Sans MS" panose="030F0702030302020204" pitchFamily="66" charset="0"/>
              </a:rPr>
              <a:t>How come some people have lots of difficulties in their lives  but still manage to achieve?</a:t>
            </a:r>
          </a:p>
          <a:p>
            <a:endParaRPr lang="en-GB" altLang="en-US" smtClean="0"/>
          </a:p>
        </p:txBody>
      </p:sp>
    </p:spTree>
    <p:extLst>
      <p:ext uri="{BB962C8B-B14F-4D97-AF65-F5344CB8AC3E}">
        <p14:creationId xmlns:p14="http://schemas.microsoft.com/office/powerpoint/2010/main" val="4062920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573088"/>
            <a:ext cx="9163050" cy="801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Working with a talk partner</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Think of as many words as you can associated with emotional health</a:t>
            </a:r>
          </a:p>
          <a:p>
            <a:pPr marL="514350" indent="-514350">
              <a:buFont typeface="+mj-lt"/>
              <a:buAutoNum type="arabicPeriod"/>
            </a:pPr>
            <a:r>
              <a:rPr lang="en-GB" dirty="0" smtClean="0"/>
              <a:t>Using your words, come up with a definition for Emotional Health.</a:t>
            </a:r>
          </a:p>
          <a:p>
            <a:pPr marL="514350" indent="-514350">
              <a:buFont typeface="+mj-lt"/>
              <a:buAutoNum type="arabicPeriod"/>
            </a:pPr>
            <a:endParaRPr lang="en-GB" dirty="0"/>
          </a:p>
          <a:p>
            <a:pPr marL="0" indent="0">
              <a:buNone/>
            </a:pPr>
            <a:endParaRPr lang="en-GB" dirty="0" smtClean="0"/>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11677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fontAlgn="auto">
              <a:spcAft>
                <a:spcPts val="0"/>
              </a:spcAft>
              <a:defRPr/>
            </a:pPr>
            <a:endParaRPr lang="en-US" altLang="en-US" smtClean="0"/>
          </a:p>
        </p:txBody>
      </p:sp>
      <p:sp>
        <p:nvSpPr>
          <p:cNvPr id="15363" name="Content Placeholder 2"/>
          <p:cNvSpPr>
            <a:spLocks noGrp="1"/>
          </p:cNvSpPr>
          <p:nvPr>
            <p:ph idx="1"/>
          </p:nvPr>
        </p:nvSpPr>
        <p:spPr/>
        <p:txBody>
          <a:bodyPr/>
          <a:lstStyle/>
          <a:p>
            <a:pPr marL="0" indent="0">
              <a:buFont typeface="Wingdings" panose="05000000000000000000" pitchFamily="2" charset="2"/>
              <a:buNone/>
            </a:pPr>
            <a:r>
              <a:rPr lang="en-GB" altLang="en-US" smtClean="0">
                <a:solidFill>
                  <a:srgbClr val="FF0000"/>
                </a:solidFill>
              </a:rPr>
              <a:t>Copy This in to your book…</a:t>
            </a:r>
          </a:p>
          <a:p>
            <a:pPr marL="0" indent="0">
              <a:buFont typeface="Wingdings" panose="05000000000000000000" pitchFamily="2" charset="2"/>
              <a:buNone/>
            </a:pPr>
            <a:endParaRPr lang="en-GB" altLang="en-US" b="1" u="sng" smtClean="0"/>
          </a:p>
          <a:p>
            <a:pPr marL="0" indent="0">
              <a:buFont typeface="Wingdings" panose="05000000000000000000" pitchFamily="2" charset="2"/>
              <a:buNone/>
            </a:pPr>
            <a:r>
              <a:rPr lang="en-GB" altLang="en-US" b="1" u="sng" smtClean="0"/>
              <a:t>Resilience</a:t>
            </a:r>
          </a:p>
          <a:p>
            <a:pPr marL="0" indent="0">
              <a:buFont typeface="Wingdings" panose="05000000000000000000" pitchFamily="2" charset="2"/>
              <a:buNone/>
            </a:pPr>
            <a:r>
              <a:rPr lang="en-GB" altLang="en-US" smtClean="0"/>
              <a:t>The ability to recover quickly from illness, change, or misfortune</a:t>
            </a:r>
          </a:p>
          <a:p>
            <a:pPr marL="0" indent="0">
              <a:buFont typeface="Wingdings" panose="05000000000000000000" pitchFamily="2" charset="2"/>
              <a:buNone/>
            </a:pPr>
            <a:endParaRPr lang="en-GB" altLang="en-US" smtClean="0"/>
          </a:p>
        </p:txBody>
      </p:sp>
    </p:spTree>
    <p:extLst>
      <p:ext uri="{BB962C8B-B14F-4D97-AF65-F5344CB8AC3E}">
        <p14:creationId xmlns:p14="http://schemas.microsoft.com/office/powerpoint/2010/main" val="2467010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Overcoming a Challenge….</a:t>
            </a:r>
            <a:br>
              <a:rPr lang="en-GB" dirty="0" smtClean="0"/>
            </a:br>
            <a:endParaRPr lang="en-GB" dirty="0"/>
          </a:p>
        </p:txBody>
      </p:sp>
      <p:sp>
        <p:nvSpPr>
          <p:cNvPr id="3" name="Content Placeholder 2"/>
          <p:cNvSpPr>
            <a:spLocks noGrp="1"/>
          </p:cNvSpPr>
          <p:nvPr>
            <p:ph idx="1"/>
          </p:nvPr>
        </p:nvSpPr>
        <p:spPr/>
        <p:txBody>
          <a:bodyPr/>
          <a:lstStyle/>
          <a:p>
            <a:r>
              <a:rPr lang="en-GB" smtClean="0"/>
              <a:t>Video</a:t>
            </a:r>
            <a:endParaRPr lang="en-GB" dirty="0"/>
          </a:p>
        </p:txBody>
      </p:sp>
    </p:spTree>
    <p:extLst>
      <p:ext uri="{BB962C8B-B14F-4D97-AF65-F5344CB8AC3E}">
        <p14:creationId xmlns:p14="http://schemas.microsoft.com/office/powerpoint/2010/main" val="1217172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1241425"/>
            <a:ext cx="2938463"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Confiding in friend and family</a:t>
            </a:r>
          </a:p>
        </p:txBody>
      </p:sp>
      <p:sp>
        <p:nvSpPr>
          <p:cNvPr id="22531" name="Text Box 5"/>
          <p:cNvSpPr txBox="1">
            <a:spLocks noChangeArrowheads="1"/>
          </p:cNvSpPr>
          <p:nvPr/>
        </p:nvSpPr>
        <p:spPr bwMode="auto">
          <a:xfrm>
            <a:off x="5257800" y="1295400"/>
            <a:ext cx="1790700"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Counselling</a:t>
            </a:r>
          </a:p>
        </p:txBody>
      </p:sp>
      <p:sp>
        <p:nvSpPr>
          <p:cNvPr id="22532" name="Text Box 6"/>
          <p:cNvSpPr txBox="1">
            <a:spLocks noChangeArrowheads="1"/>
          </p:cNvSpPr>
          <p:nvPr/>
        </p:nvSpPr>
        <p:spPr bwMode="auto">
          <a:xfrm>
            <a:off x="2308225" y="2895600"/>
            <a:ext cx="4719638"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Asking for help, advice or support</a:t>
            </a:r>
          </a:p>
        </p:txBody>
      </p:sp>
      <p:sp>
        <p:nvSpPr>
          <p:cNvPr id="22533" name="Text Box 7"/>
          <p:cNvSpPr txBox="1">
            <a:spLocks noChangeArrowheads="1"/>
          </p:cNvSpPr>
          <p:nvPr/>
        </p:nvSpPr>
        <p:spPr bwMode="auto">
          <a:xfrm>
            <a:off x="304800" y="4038600"/>
            <a:ext cx="5657850"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Talking about worries or problems </a:t>
            </a:r>
          </a:p>
        </p:txBody>
      </p:sp>
      <p:sp>
        <p:nvSpPr>
          <p:cNvPr id="22534" name="Text Box 8"/>
          <p:cNvSpPr txBox="1">
            <a:spLocks noChangeArrowheads="1"/>
          </p:cNvSpPr>
          <p:nvPr/>
        </p:nvSpPr>
        <p:spPr bwMode="auto">
          <a:xfrm>
            <a:off x="6248400" y="6248400"/>
            <a:ext cx="2366963"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Using a helpline</a:t>
            </a:r>
          </a:p>
        </p:txBody>
      </p:sp>
      <p:sp>
        <p:nvSpPr>
          <p:cNvPr id="22535" name="Text Box 10"/>
          <p:cNvSpPr txBox="1">
            <a:spLocks noChangeArrowheads="1"/>
          </p:cNvSpPr>
          <p:nvPr/>
        </p:nvSpPr>
        <p:spPr bwMode="auto">
          <a:xfrm>
            <a:off x="0" y="5889625"/>
            <a:ext cx="2852738"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Writing feelings down</a:t>
            </a:r>
          </a:p>
        </p:txBody>
      </p:sp>
      <p:sp>
        <p:nvSpPr>
          <p:cNvPr id="22536" name="Text Box 11"/>
          <p:cNvSpPr txBox="1">
            <a:spLocks noChangeArrowheads="1"/>
          </p:cNvSpPr>
          <p:nvPr/>
        </p:nvSpPr>
        <p:spPr bwMode="auto">
          <a:xfrm>
            <a:off x="2870200" y="3375025"/>
            <a:ext cx="6364288"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Making a list of good things about yourself/life</a:t>
            </a:r>
          </a:p>
        </p:txBody>
      </p:sp>
      <p:sp>
        <p:nvSpPr>
          <p:cNvPr id="22537" name="Text Box 12"/>
          <p:cNvSpPr txBox="1">
            <a:spLocks noChangeArrowheads="1"/>
          </p:cNvSpPr>
          <p:nvPr/>
        </p:nvSpPr>
        <p:spPr bwMode="auto">
          <a:xfrm>
            <a:off x="0" y="533400"/>
            <a:ext cx="9144000"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Use a safe website to look at how other young people are feeling</a:t>
            </a:r>
          </a:p>
        </p:txBody>
      </p:sp>
      <p:sp>
        <p:nvSpPr>
          <p:cNvPr id="22538" name="Text Box 13"/>
          <p:cNvSpPr txBox="1">
            <a:spLocks noChangeArrowheads="1"/>
          </p:cNvSpPr>
          <p:nvPr/>
        </p:nvSpPr>
        <p:spPr bwMode="auto">
          <a:xfrm>
            <a:off x="3276600" y="5965825"/>
            <a:ext cx="2482850" cy="977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Doing something you enjoy</a:t>
            </a:r>
          </a:p>
        </p:txBody>
      </p:sp>
      <p:sp>
        <p:nvSpPr>
          <p:cNvPr id="22539" name="Text Box 14"/>
          <p:cNvSpPr txBox="1">
            <a:spLocks noChangeArrowheads="1"/>
          </p:cNvSpPr>
          <p:nvPr/>
        </p:nvSpPr>
        <p:spPr bwMode="auto">
          <a:xfrm>
            <a:off x="0" y="2051050"/>
            <a:ext cx="9144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Thinking about the advice you would give a friend in the same situation</a:t>
            </a:r>
          </a:p>
        </p:txBody>
      </p:sp>
      <p:sp>
        <p:nvSpPr>
          <p:cNvPr id="22540" name="Text Box 15"/>
          <p:cNvSpPr txBox="1">
            <a:spLocks noChangeArrowheads="1"/>
          </p:cNvSpPr>
          <p:nvPr/>
        </p:nvSpPr>
        <p:spPr bwMode="auto">
          <a:xfrm>
            <a:off x="2971800" y="5410200"/>
            <a:ext cx="4467225"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Finding out about local services</a:t>
            </a:r>
          </a:p>
        </p:txBody>
      </p:sp>
      <p:sp>
        <p:nvSpPr>
          <p:cNvPr id="22541" name="Text Box 18"/>
          <p:cNvSpPr txBox="1">
            <a:spLocks noChangeArrowheads="1"/>
          </p:cNvSpPr>
          <p:nvPr/>
        </p:nvSpPr>
        <p:spPr bwMode="auto">
          <a:xfrm>
            <a:off x="-15875" y="4792663"/>
            <a:ext cx="13112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2400">
              <a:latin typeface="Arial" panose="020B0604020202020204" pitchFamily="34" charset="0"/>
            </a:endParaRPr>
          </a:p>
        </p:txBody>
      </p:sp>
      <p:sp>
        <p:nvSpPr>
          <p:cNvPr id="22542" name="Text Box 19"/>
          <p:cNvSpPr txBox="1">
            <a:spLocks noChangeArrowheads="1"/>
          </p:cNvSpPr>
          <p:nvPr/>
        </p:nvSpPr>
        <p:spPr bwMode="auto">
          <a:xfrm>
            <a:off x="381000" y="4648200"/>
            <a:ext cx="8763000" cy="393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2400">
                <a:latin typeface="Arial" panose="020B0604020202020204" pitchFamily="34" charset="0"/>
              </a:rPr>
              <a:t>Burning off stress and thinking things through by exercising</a:t>
            </a:r>
          </a:p>
        </p:txBody>
      </p:sp>
      <p:sp>
        <p:nvSpPr>
          <p:cNvPr id="22543" name="Text Box 21"/>
          <p:cNvSpPr txBox="1">
            <a:spLocks noChangeArrowheads="1"/>
          </p:cNvSpPr>
          <p:nvPr/>
        </p:nvSpPr>
        <p:spPr bwMode="auto">
          <a:xfrm>
            <a:off x="-1444625" y="0"/>
            <a:ext cx="92932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en-US" sz="3200">
                <a:latin typeface="Arial" panose="020B0604020202020204" pitchFamily="34" charset="0"/>
              </a:rPr>
              <a:t>                       “Positive coping strategies”</a:t>
            </a:r>
          </a:p>
        </p:txBody>
      </p:sp>
    </p:spTree>
    <p:extLst>
      <p:ext uri="{BB962C8B-B14F-4D97-AF65-F5344CB8AC3E}">
        <p14:creationId xmlns:p14="http://schemas.microsoft.com/office/powerpoint/2010/main" val="2357508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fontAlgn="auto">
              <a:spcAft>
                <a:spcPts val="0"/>
              </a:spcAft>
              <a:defRPr/>
            </a:pPr>
            <a:endParaRPr lang="en-US" altLang="en-US" smtClean="0"/>
          </a:p>
        </p:txBody>
      </p:sp>
      <p:sp>
        <p:nvSpPr>
          <p:cNvPr id="16387" name="Rectangle 3"/>
          <p:cNvSpPr>
            <a:spLocks noGrp="1" noChangeArrowheads="1"/>
          </p:cNvSpPr>
          <p:nvPr>
            <p:ph idx="1"/>
          </p:nvPr>
        </p:nvSpPr>
        <p:spPr/>
        <p:txBody>
          <a:bodyPr/>
          <a:lstStyle/>
          <a:p>
            <a:pPr marL="0" indent="15875">
              <a:buFontTx/>
              <a:buNone/>
            </a:pPr>
            <a:r>
              <a:rPr lang="en-GB" altLang="en-US" smtClean="0"/>
              <a:t>Remember the little things you do every day  help you keep the balance – as well as the big things.</a:t>
            </a:r>
          </a:p>
          <a:p>
            <a:pPr marL="0" indent="15875">
              <a:buFontTx/>
              <a:buNone/>
            </a:pPr>
            <a:endParaRPr lang="en-GB" altLang="en-US" smtClean="0"/>
          </a:p>
          <a:p>
            <a:pPr marL="0" indent="15875">
              <a:buFontTx/>
              <a:buNone/>
            </a:pPr>
            <a:r>
              <a:rPr lang="en-GB" altLang="en-US" smtClean="0"/>
              <a:t>And… remember, life is full of ups and downs, it’s how we deal with them that matters.</a:t>
            </a:r>
          </a:p>
          <a:p>
            <a:pPr marL="0" indent="15875">
              <a:buFontTx/>
              <a:buNone/>
            </a:pPr>
            <a:endParaRPr lang="en-GB" altLang="en-US" smtClean="0"/>
          </a:p>
        </p:txBody>
      </p:sp>
    </p:spTree>
    <p:extLst>
      <p:ext uri="{BB962C8B-B14F-4D97-AF65-F5344CB8AC3E}">
        <p14:creationId xmlns:p14="http://schemas.microsoft.com/office/powerpoint/2010/main" val="180481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a:hlinkClick r:id="rId2"/>
              </a:rPr>
              <a:t>http</a:t>
            </a:r>
            <a:r>
              <a:rPr lang="en-GB">
                <a:hlinkClick r:id="rId2"/>
              </a:rPr>
              <a:t>://</a:t>
            </a:r>
            <a:r>
              <a:rPr lang="en-GB" smtClean="0">
                <a:hlinkClick r:id="rId2"/>
              </a:rPr>
              <a:t>www.hrmvideo.com/catalog/stronger-tougher-smarter</a:t>
            </a:r>
            <a:endParaRPr lang="en-GB" smtClean="0"/>
          </a:p>
          <a:p>
            <a:endParaRPr lang="en-GB" dirty="0"/>
          </a:p>
        </p:txBody>
      </p:sp>
    </p:spTree>
    <p:extLst>
      <p:ext uri="{BB962C8B-B14F-4D97-AF65-F5344CB8AC3E}">
        <p14:creationId xmlns:p14="http://schemas.microsoft.com/office/powerpoint/2010/main" val="340481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856" y="1022788"/>
            <a:ext cx="7555624" cy="5078313"/>
          </a:xfrm>
          <a:prstGeom prst="rect">
            <a:avLst/>
          </a:prstGeom>
        </p:spPr>
        <p:txBody>
          <a:bodyPr wrap="square">
            <a:spAutoFit/>
          </a:bodyPr>
          <a:lstStyle/>
          <a:p>
            <a:r>
              <a:rPr lang="en-GB" sz="2700" dirty="0">
                <a:solidFill>
                  <a:srgbClr val="000000"/>
                </a:solidFill>
                <a:latin typeface="Tahoma" panose="020B0604030504040204" pitchFamily="34" charset="0"/>
                <a:ea typeface="Calibri" panose="020F0502020204030204" pitchFamily="34" charset="0"/>
              </a:rPr>
              <a:t>Explain WHY it is important to deal with varied emotions (what is the impact of bottling things up?)</a:t>
            </a:r>
            <a:endParaRPr lang="en-GB" sz="2700" dirty="0">
              <a:latin typeface="Times New Roman" panose="02020603050405020304" pitchFamily="18" charset="0"/>
              <a:ea typeface="Calibri" panose="020F0502020204030204" pitchFamily="34" charset="0"/>
            </a:endParaRPr>
          </a:p>
          <a:p>
            <a:r>
              <a:rPr lang="en-GB" sz="2700" dirty="0">
                <a:solidFill>
                  <a:srgbClr val="000000"/>
                </a:solidFill>
                <a:latin typeface="Tahoma" panose="020B0604030504040204" pitchFamily="34" charset="0"/>
                <a:ea typeface="Calibri" panose="020F0502020204030204" pitchFamily="34" charset="0"/>
              </a:rPr>
              <a:t>Explain HOW we can be emotionally resilient (When face with a challenge what can you DO to help cope? E.g. look for the positives, talk to people about worries/fears, make time for yourself, try new things </a:t>
            </a:r>
            <a:r>
              <a:rPr lang="en-GB" sz="2700" dirty="0" err="1">
                <a:solidFill>
                  <a:srgbClr val="000000"/>
                </a:solidFill>
                <a:latin typeface="Tahoma" panose="020B0604030504040204" pitchFamily="34" charset="0"/>
                <a:ea typeface="Calibri" panose="020F0502020204030204" pitchFamily="34" charset="0"/>
              </a:rPr>
              <a:t>etc</a:t>
            </a:r>
            <a:r>
              <a:rPr lang="en-GB" sz="2700" dirty="0">
                <a:solidFill>
                  <a:srgbClr val="000000"/>
                </a:solidFill>
                <a:latin typeface="Tahoma" panose="020B0604030504040204" pitchFamily="34" charset="0"/>
                <a:ea typeface="Calibri" panose="020F0502020204030204" pitchFamily="34" charset="0"/>
              </a:rPr>
              <a:t>)</a:t>
            </a:r>
            <a:endParaRPr lang="en-GB" sz="2700" dirty="0">
              <a:latin typeface="Times New Roman" panose="02020603050405020304" pitchFamily="18" charset="0"/>
              <a:ea typeface="Calibri" panose="020F0502020204030204" pitchFamily="34" charset="0"/>
            </a:endParaRPr>
          </a:p>
          <a:p>
            <a:r>
              <a:rPr lang="en-GB" sz="2700" dirty="0">
                <a:solidFill>
                  <a:srgbClr val="000000"/>
                </a:solidFill>
                <a:latin typeface="Tahoma" panose="020B0604030504040204" pitchFamily="34" charset="0"/>
                <a:ea typeface="Calibri" panose="020F0502020204030204" pitchFamily="34" charset="0"/>
              </a:rPr>
              <a:t>Choice of format – </a:t>
            </a:r>
            <a:r>
              <a:rPr lang="en-GB" sz="2700" b="1" u="sng" dirty="0">
                <a:solidFill>
                  <a:srgbClr val="000000"/>
                </a:solidFill>
                <a:latin typeface="Tahoma" panose="020B0604030504040204" pitchFamily="34" charset="0"/>
                <a:ea typeface="Calibri" panose="020F0502020204030204" pitchFamily="34" charset="0"/>
              </a:rPr>
              <a:t>either</a:t>
            </a:r>
            <a:r>
              <a:rPr lang="en-GB" sz="2700" dirty="0">
                <a:solidFill>
                  <a:srgbClr val="000000"/>
                </a:solidFill>
                <a:latin typeface="Tahoma" panose="020B0604030504040204" pitchFamily="34" charset="0"/>
                <a:ea typeface="Calibri" panose="020F0502020204030204" pitchFamily="34" charset="0"/>
              </a:rPr>
              <a:t>:</a:t>
            </a:r>
            <a:endParaRPr lang="en-GB" sz="2700" dirty="0">
              <a:latin typeface="Times New Roman" panose="02020603050405020304" pitchFamily="18" charset="0"/>
              <a:ea typeface="Calibri" panose="020F0502020204030204" pitchFamily="34" charset="0"/>
            </a:endParaRPr>
          </a:p>
          <a:p>
            <a:pPr indent="-171450"/>
            <a:r>
              <a:rPr lang="en-GB" sz="2700" dirty="0">
                <a:solidFill>
                  <a:srgbClr val="000000"/>
                </a:solidFill>
                <a:latin typeface="Tahoma" panose="020B0604030504040204" pitchFamily="34" charset="0"/>
                <a:ea typeface="Calibri" panose="020F0502020204030204" pitchFamily="34" charset="0"/>
              </a:rPr>
              <a:t>a.</a:t>
            </a:r>
            <a:r>
              <a:rPr lang="en-GB" sz="2700" dirty="0">
                <a:solidFill>
                  <a:srgbClr val="000000"/>
                </a:solidFill>
                <a:latin typeface="Times New Roman" panose="02020603050405020304" pitchFamily="18" charset="0"/>
                <a:ea typeface="Calibri" panose="020F0502020204030204" pitchFamily="34" charset="0"/>
              </a:rPr>
              <a:t>   </a:t>
            </a:r>
            <a:r>
              <a:rPr lang="en-GB" sz="2700" dirty="0">
                <a:solidFill>
                  <a:srgbClr val="000000"/>
                </a:solidFill>
                <a:latin typeface="Tahoma" panose="020B0604030504040204" pitchFamily="34" charset="0"/>
                <a:ea typeface="Calibri" panose="020F0502020204030204" pitchFamily="34" charset="0"/>
              </a:rPr>
              <a:t>An information poster</a:t>
            </a:r>
            <a:endParaRPr lang="en-GB" sz="2700" dirty="0">
              <a:latin typeface="Times New Roman" panose="02020603050405020304" pitchFamily="18" charset="0"/>
              <a:ea typeface="Calibri" panose="020F0502020204030204" pitchFamily="34" charset="0"/>
            </a:endParaRPr>
          </a:p>
          <a:p>
            <a:pPr indent="-171450"/>
            <a:r>
              <a:rPr lang="en-GB" sz="2700" dirty="0">
                <a:solidFill>
                  <a:srgbClr val="000000"/>
                </a:solidFill>
                <a:latin typeface="Tahoma" panose="020B0604030504040204" pitchFamily="34" charset="0"/>
                <a:ea typeface="Calibri" panose="020F0502020204030204" pitchFamily="34" charset="0"/>
              </a:rPr>
              <a:t>b.</a:t>
            </a:r>
            <a:r>
              <a:rPr lang="en-GB" sz="2700" dirty="0">
                <a:solidFill>
                  <a:srgbClr val="000000"/>
                </a:solidFill>
                <a:latin typeface="Times New Roman" panose="02020603050405020304" pitchFamily="18" charset="0"/>
                <a:ea typeface="Calibri" panose="020F0502020204030204" pitchFamily="34" charset="0"/>
              </a:rPr>
              <a:t>   </a:t>
            </a:r>
            <a:r>
              <a:rPr lang="en-GB" sz="2700" dirty="0">
                <a:solidFill>
                  <a:srgbClr val="000000"/>
                </a:solidFill>
                <a:latin typeface="Tahoma" panose="020B0604030504040204" pitchFamily="34" charset="0"/>
                <a:ea typeface="Calibri" panose="020F0502020204030204" pitchFamily="34" charset="0"/>
              </a:rPr>
              <a:t>A newspaper article</a:t>
            </a:r>
            <a:endParaRPr lang="en-GB" sz="2700" dirty="0">
              <a:latin typeface="Times New Roman" panose="02020603050405020304" pitchFamily="18" charset="0"/>
              <a:ea typeface="Calibri" panose="020F0502020204030204" pitchFamily="34" charset="0"/>
            </a:endParaRPr>
          </a:p>
          <a:p>
            <a:pPr indent="-171450"/>
            <a:r>
              <a:rPr lang="en-GB" sz="2700" dirty="0">
                <a:solidFill>
                  <a:srgbClr val="000000"/>
                </a:solidFill>
                <a:latin typeface="Tahoma" panose="020B0604030504040204" pitchFamily="34" charset="0"/>
                <a:ea typeface="Calibri" panose="020F0502020204030204" pitchFamily="34" charset="0"/>
              </a:rPr>
              <a:t>c.</a:t>
            </a:r>
            <a:r>
              <a:rPr lang="en-GB" sz="2700" dirty="0">
                <a:solidFill>
                  <a:srgbClr val="000000"/>
                </a:solidFill>
                <a:latin typeface="Times New Roman" panose="02020603050405020304" pitchFamily="18" charset="0"/>
                <a:ea typeface="Calibri" panose="020F0502020204030204" pitchFamily="34" charset="0"/>
              </a:rPr>
              <a:t>   </a:t>
            </a:r>
            <a:r>
              <a:rPr lang="en-GB" sz="2700" dirty="0">
                <a:solidFill>
                  <a:srgbClr val="000000"/>
                </a:solidFill>
                <a:latin typeface="Tahoma" panose="020B0604030504040204" pitchFamily="34" charset="0"/>
                <a:ea typeface="Calibri" panose="020F0502020204030204" pitchFamily="34" charset="0"/>
              </a:rPr>
              <a:t>A storyboard for a TV advert campaign</a:t>
            </a:r>
            <a:endParaRPr lang="en-GB" sz="27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47150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en-GB" altLang="en-US" smtClean="0">
                <a:latin typeface="Comic Sans MS" pitchFamily="66" charset="0"/>
              </a:rPr>
              <a:t>Homework Task</a:t>
            </a:r>
          </a:p>
        </p:txBody>
      </p:sp>
      <p:sp>
        <p:nvSpPr>
          <p:cNvPr id="25603" name="Rectangle 3"/>
          <p:cNvSpPr>
            <a:spLocks noGrp="1" noChangeArrowheads="1"/>
          </p:cNvSpPr>
          <p:nvPr>
            <p:ph idx="1"/>
          </p:nvPr>
        </p:nvSpPr>
        <p:spPr/>
        <p:txBody>
          <a:bodyPr>
            <a:normAutofit/>
          </a:bodyPr>
          <a:lstStyle/>
          <a:p>
            <a:pPr fontAlgn="auto">
              <a:spcAft>
                <a:spcPts val="0"/>
              </a:spcAft>
              <a:buFont typeface="Wingdings 2"/>
              <a:buChar char=""/>
              <a:defRPr/>
            </a:pPr>
            <a:r>
              <a:rPr lang="en-GB" altLang="en-US" dirty="0" smtClean="0">
                <a:latin typeface="Comic Sans MS" pitchFamily="66" charset="0"/>
              </a:rPr>
              <a:t>Interview 2 people in your family and find out how they deal with stress or worries in their everyday lives.</a:t>
            </a:r>
          </a:p>
          <a:p>
            <a:pPr marL="0" indent="0" fontAlgn="auto">
              <a:spcAft>
                <a:spcPts val="0"/>
              </a:spcAft>
              <a:buFont typeface="Wingdings 2"/>
              <a:buNone/>
              <a:defRPr/>
            </a:pPr>
            <a:endParaRPr lang="en-GB" altLang="en-US" dirty="0" smtClean="0">
              <a:latin typeface="Comic Sans MS" pitchFamily="66" charset="0"/>
            </a:endParaRPr>
          </a:p>
        </p:txBody>
      </p:sp>
    </p:spTree>
    <p:extLst>
      <p:ext uri="{BB962C8B-B14F-4D97-AF65-F5344CB8AC3E}">
        <p14:creationId xmlns:p14="http://schemas.microsoft.com/office/powerpoint/2010/main" val="208910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a:latin typeface="Comic Sans MS" panose="030F0702030302020204" pitchFamily="66" charset="0"/>
              </a:rPr>
              <a:t>What is an emotion?</a:t>
            </a:r>
          </a:p>
        </p:txBody>
      </p:sp>
      <p:sp>
        <p:nvSpPr>
          <p:cNvPr id="27651" name="AutoShape 3"/>
          <p:cNvSpPr>
            <a:spLocks noChangeArrowheads="1"/>
          </p:cNvSpPr>
          <p:nvPr/>
        </p:nvSpPr>
        <p:spPr bwMode="auto">
          <a:xfrm>
            <a:off x="1763713" y="2276475"/>
            <a:ext cx="2592387" cy="12239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FEELING</a:t>
            </a:r>
          </a:p>
        </p:txBody>
      </p:sp>
      <p:sp>
        <p:nvSpPr>
          <p:cNvPr id="27652" name="AutoShape 4"/>
          <p:cNvSpPr>
            <a:spLocks noChangeArrowheads="1"/>
          </p:cNvSpPr>
          <p:nvPr/>
        </p:nvSpPr>
        <p:spPr bwMode="auto">
          <a:xfrm>
            <a:off x="3276600" y="4221163"/>
            <a:ext cx="2592388" cy="122396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PHYSIOLOGICAL </a:t>
            </a:r>
          </a:p>
          <a:p>
            <a:pPr algn="ctr"/>
            <a:r>
              <a:rPr lang="en-GB" altLang="en-US"/>
              <a:t>RESPONSE</a:t>
            </a:r>
          </a:p>
        </p:txBody>
      </p:sp>
      <p:sp>
        <p:nvSpPr>
          <p:cNvPr id="27653" name="AutoShape 5"/>
          <p:cNvSpPr>
            <a:spLocks noChangeArrowheads="1"/>
          </p:cNvSpPr>
          <p:nvPr/>
        </p:nvSpPr>
        <p:spPr bwMode="auto">
          <a:xfrm>
            <a:off x="5292725" y="2276475"/>
            <a:ext cx="2592388" cy="12239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BEHAVIOUR</a:t>
            </a:r>
          </a:p>
        </p:txBody>
      </p:sp>
      <p:cxnSp>
        <p:nvCxnSpPr>
          <p:cNvPr id="27654" name="AutoShape 6"/>
          <p:cNvCxnSpPr>
            <a:cxnSpLocks noChangeShapeType="1"/>
            <a:endCxn id="27652" idx="1"/>
          </p:cNvCxnSpPr>
          <p:nvPr/>
        </p:nvCxnSpPr>
        <p:spPr bwMode="auto">
          <a:xfrm rot="16200000" flipH="1">
            <a:off x="2357438" y="3914775"/>
            <a:ext cx="1333500" cy="504825"/>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5" name="AutoShape 7"/>
          <p:cNvCxnSpPr>
            <a:cxnSpLocks noChangeShapeType="1"/>
            <a:endCxn id="27652" idx="3"/>
          </p:cNvCxnSpPr>
          <p:nvPr/>
        </p:nvCxnSpPr>
        <p:spPr bwMode="auto">
          <a:xfrm rot="5400000">
            <a:off x="5526088" y="3843338"/>
            <a:ext cx="1333500" cy="64770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6" name="AutoShape 8"/>
          <p:cNvCxnSpPr>
            <a:cxnSpLocks noChangeShapeType="1"/>
            <a:stCxn id="27651" idx="3"/>
            <a:endCxn id="27653" idx="1"/>
          </p:cNvCxnSpPr>
          <p:nvPr/>
        </p:nvCxnSpPr>
        <p:spPr bwMode="auto">
          <a:xfrm>
            <a:off x="4356100" y="2889250"/>
            <a:ext cx="936625"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06686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en-US" sz="3200">
                <a:latin typeface="Comic Sans MS" panose="030F0702030302020204" pitchFamily="66" charset="0"/>
              </a:rPr>
              <a:t>How do we know what emotions people may be feeling?</a:t>
            </a:r>
          </a:p>
        </p:txBody>
      </p:sp>
      <p:pic>
        <p:nvPicPr>
          <p:cNvPr id="20493" name="Picture 13" descr="MCj04238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2205038"/>
            <a:ext cx="1803400" cy="1949450"/>
          </a:xfrm>
          <a:prstGeom prst="rect">
            <a:avLst/>
          </a:prstGeom>
          <a:noFill/>
          <a:extLst>
            <a:ext uri="{909E8E84-426E-40DD-AFC4-6F175D3DCCD1}">
              <a14:hiddenFill xmlns:a14="http://schemas.microsoft.com/office/drawing/2010/main">
                <a:solidFill>
                  <a:srgbClr val="FFFFFF"/>
                </a:solidFill>
              </a14:hiddenFill>
            </a:ext>
          </a:extLst>
        </p:spPr>
      </p:pic>
      <p:sp>
        <p:nvSpPr>
          <p:cNvPr id="20495" name="Text Box 15"/>
          <p:cNvSpPr txBox="1">
            <a:spLocks noChangeArrowheads="1"/>
          </p:cNvSpPr>
          <p:nvPr/>
        </p:nvSpPr>
        <p:spPr bwMode="auto">
          <a:xfrm>
            <a:off x="1547813" y="4365625"/>
            <a:ext cx="66246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000"/>
              <a:t>Facial Expressions</a:t>
            </a:r>
          </a:p>
        </p:txBody>
      </p:sp>
    </p:spTree>
    <p:extLst>
      <p:ext uri="{BB962C8B-B14F-4D97-AF65-F5344CB8AC3E}">
        <p14:creationId xmlns:p14="http://schemas.microsoft.com/office/powerpoint/2010/main" val="2296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3200">
                <a:latin typeface="Comic Sans MS" panose="030F0702030302020204" pitchFamily="66" charset="0"/>
              </a:rPr>
              <a:t>How do we know what emotions people may be feeling?</a:t>
            </a:r>
          </a:p>
        </p:txBody>
      </p:sp>
      <p:pic>
        <p:nvPicPr>
          <p:cNvPr id="23555" name="Picture 3" descr="Happ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73238"/>
            <a:ext cx="3384550" cy="331628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Surpri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83025"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76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sz="3200">
                <a:latin typeface="Comic Sans MS" panose="030F0702030302020204" pitchFamily="66" charset="0"/>
              </a:rPr>
              <a:t>How do we know what emotions people may be feeling?</a:t>
            </a:r>
          </a:p>
        </p:txBody>
      </p:sp>
      <p:pic>
        <p:nvPicPr>
          <p:cNvPr id="22531" name="Picture 3" descr="disgu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844675"/>
            <a:ext cx="2698750" cy="352583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Sa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1989138"/>
            <a:ext cx="2698750" cy="352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73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sz="3200">
                <a:latin typeface="Comic Sans MS" panose="030F0702030302020204" pitchFamily="66" charset="0"/>
              </a:rPr>
              <a:t>How do we know what emotions people may be feeling?</a:t>
            </a:r>
          </a:p>
        </p:txBody>
      </p:sp>
      <p:pic>
        <p:nvPicPr>
          <p:cNvPr id="24583" name="Picture 7" descr="MCSO0295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781300"/>
            <a:ext cx="2422525" cy="3455988"/>
          </a:xfrm>
          <a:prstGeom prst="rect">
            <a:avLst/>
          </a:prstGeom>
          <a:noFill/>
          <a:extLst>
            <a:ext uri="{909E8E84-426E-40DD-AFC4-6F175D3DCCD1}">
              <a14:hiddenFill xmlns:a14="http://schemas.microsoft.com/office/drawing/2010/main">
                <a:solidFill>
                  <a:srgbClr val="FFFFFF"/>
                </a:solidFill>
              </a14:hiddenFill>
            </a:ext>
          </a:extLst>
        </p:spPr>
      </p:pic>
      <p:sp>
        <p:nvSpPr>
          <p:cNvPr id="24584" name="AutoShape 8"/>
          <p:cNvSpPr>
            <a:spLocks noChangeArrowheads="1"/>
          </p:cNvSpPr>
          <p:nvPr/>
        </p:nvSpPr>
        <p:spPr bwMode="auto">
          <a:xfrm>
            <a:off x="1476375" y="1628775"/>
            <a:ext cx="3743325" cy="1512888"/>
          </a:xfrm>
          <a:prstGeom prst="wedgeEllipseCallout">
            <a:avLst>
              <a:gd name="adj1" fmla="val 76676"/>
              <a:gd name="adj2" fmla="val 589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n-US" sz="3000"/>
              <a:t>Body Language</a:t>
            </a:r>
          </a:p>
        </p:txBody>
      </p:sp>
    </p:spTree>
    <p:extLst>
      <p:ext uri="{BB962C8B-B14F-4D97-AF65-F5344CB8AC3E}">
        <p14:creationId xmlns:p14="http://schemas.microsoft.com/office/powerpoint/2010/main" val="333669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400" dirty="0" smtClean="0"/>
              <a:t>Is good emotional health…..</a:t>
            </a:r>
          </a:p>
          <a:p>
            <a:pPr marL="0" indent="0">
              <a:buNone/>
            </a:pPr>
            <a:r>
              <a:rPr lang="en-GB" sz="4400" dirty="0" smtClean="0"/>
              <a:t>Being Happy all the time? </a:t>
            </a:r>
          </a:p>
          <a:p>
            <a:r>
              <a:rPr lang="en-GB" sz="4400" dirty="0" smtClean="0"/>
              <a:t>What do you think good emotional health looks like?</a:t>
            </a:r>
          </a:p>
        </p:txBody>
      </p:sp>
    </p:spTree>
    <p:extLst>
      <p:ext uri="{BB962C8B-B14F-4D97-AF65-F5344CB8AC3E}">
        <p14:creationId xmlns:p14="http://schemas.microsoft.com/office/powerpoint/2010/main" val="87561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Emotional Health Time Line Graph</a:t>
            </a:r>
            <a:endParaRPr lang="en-GB" dirty="0"/>
          </a:p>
        </p:txBody>
      </p:sp>
      <p:sp>
        <p:nvSpPr>
          <p:cNvPr id="3" name="L-Shape 2"/>
          <p:cNvSpPr/>
          <p:nvPr/>
        </p:nvSpPr>
        <p:spPr>
          <a:xfrm>
            <a:off x="755576" y="1628800"/>
            <a:ext cx="7776864" cy="4536504"/>
          </a:xfrm>
          <a:prstGeom prst="corner">
            <a:avLst>
              <a:gd name="adj1" fmla="val 7826"/>
              <a:gd name="adj2" fmla="val 7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rot="16200000">
            <a:off x="-555223" y="1893710"/>
            <a:ext cx="174118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Good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rot="16200000">
            <a:off x="-349053" y="5047239"/>
            <a:ext cx="128592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924306" y="5934670"/>
            <a:ext cx="160813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2771800" y="2194914"/>
            <a:ext cx="4812557" cy="2554545"/>
          </a:xfrm>
          <a:prstGeom prst="rect">
            <a:avLst/>
          </a:prstGeom>
          <a:noFill/>
        </p:spPr>
        <p:txBody>
          <a:bodyPr wrap="square" rtlCol="0">
            <a:spAutoFit/>
          </a:bodyPr>
          <a:lstStyle/>
          <a:p>
            <a:r>
              <a:rPr lang="en-GB" sz="3200" dirty="0" smtClean="0"/>
              <a:t>Thin about how you have felt over </a:t>
            </a:r>
            <a:r>
              <a:rPr lang="en-GB" sz="3200" dirty="0"/>
              <a:t>the past </a:t>
            </a:r>
            <a:r>
              <a:rPr lang="en-GB" sz="3200" dirty="0" smtClean="0"/>
              <a:t>few weeks. </a:t>
            </a:r>
          </a:p>
          <a:p>
            <a:r>
              <a:rPr lang="en-GB" sz="3200" dirty="0" smtClean="0"/>
              <a:t>What ups and downs have you had?</a:t>
            </a:r>
            <a:endParaRPr lang="en-GB" sz="3200" dirty="0"/>
          </a:p>
        </p:txBody>
      </p:sp>
    </p:spTree>
    <p:extLst>
      <p:ext uri="{BB962C8B-B14F-4D97-AF65-F5344CB8AC3E}">
        <p14:creationId xmlns:p14="http://schemas.microsoft.com/office/powerpoint/2010/main" val="89846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730</Words>
  <Application>Microsoft Office PowerPoint</Application>
  <PresentationFormat>On-screen Show (4:3)</PresentationFormat>
  <Paragraphs>103</Paragraphs>
  <Slides>26</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Comic Sans MS</vt:lpstr>
      <vt:lpstr>Tahoma</vt:lpstr>
      <vt:lpstr>Times New Roman</vt:lpstr>
      <vt:lpstr>Wingdings</vt:lpstr>
      <vt:lpstr>Wingdings 2</vt:lpstr>
      <vt:lpstr>Office Theme</vt:lpstr>
      <vt:lpstr>Emotional Health</vt:lpstr>
      <vt:lpstr>Working with a talk partner</vt:lpstr>
      <vt:lpstr>What is an emotion?</vt:lpstr>
      <vt:lpstr>How do we know what emotions people may be feeling?</vt:lpstr>
      <vt:lpstr>How do we know what emotions people may be feeling?</vt:lpstr>
      <vt:lpstr>How do we know what emotions people may be feeling?</vt:lpstr>
      <vt:lpstr>How do we know what emotions people may be feeling?</vt:lpstr>
      <vt:lpstr>PowerPoint Presentation</vt:lpstr>
      <vt:lpstr>Emotional Health Time Line Graph</vt:lpstr>
      <vt:lpstr>Balance Line</vt:lpstr>
      <vt:lpstr>We all fall on this continuum somewhere. We move along the line depending on how we're feeling.</vt:lpstr>
      <vt:lpstr>Emotional health is about finding positive ways to cope with challenges in our life and keeping our emotional balance.</vt:lpstr>
      <vt:lpstr>What knocks people off balance?</vt:lpstr>
      <vt:lpstr> What helps people to recover and keep their balance?   Write your suggestions down.</vt:lpstr>
      <vt:lpstr>PowerPoint Presentation</vt:lpstr>
      <vt:lpstr>Reflect.</vt:lpstr>
      <vt:lpstr>   </vt:lpstr>
      <vt:lpstr>PowerPoint Presentation</vt:lpstr>
      <vt:lpstr>PowerPoint Presentation</vt:lpstr>
      <vt:lpstr>PowerPoint Presentation</vt:lpstr>
      <vt:lpstr>Overcoming a Challenge…. </vt:lpstr>
      <vt:lpstr>PowerPoint Presentation</vt:lpstr>
      <vt:lpstr>PowerPoint Presentation</vt:lpstr>
      <vt:lpstr>PowerPoint Presentation</vt:lpstr>
      <vt:lpstr>PowerPoint Presentation</vt:lpstr>
      <vt:lpstr>Homework Task</vt:lpstr>
    </vt:vector>
  </TitlesOfParts>
  <Company>William Brookes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Health</dc:title>
  <dc:creator>Laura Gaffney</dc:creator>
  <cp:lastModifiedBy>D Harrill</cp:lastModifiedBy>
  <cp:revision>22</cp:revision>
  <dcterms:created xsi:type="dcterms:W3CDTF">2012-12-30T21:15:01Z</dcterms:created>
  <dcterms:modified xsi:type="dcterms:W3CDTF">2016-09-27T07:03:50Z</dcterms:modified>
</cp:coreProperties>
</file>