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938805-E0A5-4934-92D0-ED624C6CB26B}" type="datetimeFigureOut">
              <a:rPr lang="en-GB" smtClean="0"/>
              <a:pPr/>
              <a:t>14/12/2015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E1CEEA-875D-4783-9811-82831953B38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938805-E0A5-4934-92D0-ED624C6CB26B}" type="datetimeFigureOut">
              <a:rPr lang="en-GB" smtClean="0"/>
              <a:pPr/>
              <a:t>14/12/2015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1CEEA-875D-4783-9811-82831953B383}" type="slidenum">
              <a:rPr lang="en-GB" smtClean="0"/>
              <a:pPr/>
              <a:t>‹#›</a:t>
            </a:fld>
            <a:endParaRPr lang="en-GB"/>
          </a:p>
        </p:txBody>
      </p:sp>
      <p:pic>
        <p:nvPicPr>
          <p:cNvPr id="7" name="Picture 6" descr="healthyLiv&amp;Learn Glos3_geen.png"/>
          <p:cNvPicPr>
            <a:picLocks noChangeAspect="1"/>
          </p:cNvPicPr>
          <p:nvPr userDrawn="1"/>
        </p:nvPicPr>
        <p:blipFill>
          <a:blip r:embed="rId14" cstate="print"/>
          <a:stretch>
            <a:fillRect/>
          </a:stretch>
        </p:blipFill>
        <p:spPr>
          <a:xfrm>
            <a:off x="285720" y="5857892"/>
            <a:ext cx="947206" cy="70842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oaks cover.jpg"/>
          <p:cNvPicPr>
            <a:picLocks noChangeAspect="1"/>
          </p:cNvPicPr>
          <p:nvPr/>
        </p:nvPicPr>
        <p:blipFill>
          <a:blip r:embed="rId2" cstate="print"/>
          <a:stretch>
            <a:fillRect/>
          </a:stretch>
        </p:blipFill>
        <p:spPr>
          <a:xfrm>
            <a:off x="0" y="0"/>
            <a:ext cx="9144000" cy="6858000"/>
          </a:xfrm>
          <a:prstGeom prst="rect">
            <a:avLst/>
          </a:prstGeom>
        </p:spPr>
      </p:pic>
      <p:pic>
        <p:nvPicPr>
          <p:cNvPr id="6" name="Picture 5" descr="healthyLiv&amp;Learn Glos3_white.png"/>
          <p:cNvPicPr>
            <a:picLocks noChangeAspect="1"/>
          </p:cNvPicPr>
          <p:nvPr/>
        </p:nvPicPr>
        <p:blipFill>
          <a:blip r:embed="rId3" cstate="print"/>
          <a:stretch>
            <a:fillRect/>
          </a:stretch>
        </p:blipFill>
        <p:spPr>
          <a:xfrm>
            <a:off x="3929058" y="5643578"/>
            <a:ext cx="1214446" cy="9083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4414" y="546067"/>
            <a:ext cx="5102308" cy="954107"/>
          </a:xfrm>
          <a:prstGeom prst="rect">
            <a:avLst/>
          </a:prstGeom>
          <a:noFill/>
        </p:spPr>
        <p:txBody>
          <a:bodyPr wrap="square" rtlCol="0">
            <a:spAutoFit/>
          </a:bodyPr>
          <a:lstStyle/>
          <a:p>
            <a:r>
              <a:rPr lang="en-GB" sz="1400" dirty="0" smtClean="0">
                <a:solidFill>
                  <a:srgbClr val="006600"/>
                </a:solidFill>
              </a:rPr>
              <a:t>We’ll send you home with a sheet like this to complete, but you can record your challenge in any way you like. Just remember to include your name, a picture of your family and complete the statements with the happiness scale before and after the challenge.</a:t>
            </a:r>
            <a:endParaRPr lang="en-GB" sz="1400" dirty="0">
              <a:solidFill>
                <a:srgbClr val="006600"/>
              </a:solidFill>
            </a:endParaRPr>
          </a:p>
        </p:txBody>
      </p:sp>
      <p:grpSp>
        <p:nvGrpSpPr>
          <p:cNvPr id="15" name="Group 14"/>
          <p:cNvGrpSpPr/>
          <p:nvPr/>
        </p:nvGrpSpPr>
        <p:grpSpPr>
          <a:xfrm>
            <a:off x="1071538" y="1785926"/>
            <a:ext cx="7574517" cy="4392488"/>
            <a:chOff x="497845" y="2092308"/>
            <a:chExt cx="8217636" cy="4608512"/>
          </a:xfrm>
        </p:grpSpPr>
        <p:pic>
          <p:nvPicPr>
            <p:cNvPr id="22530" name="Picture 2"/>
            <p:cNvPicPr>
              <a:picLocks noChangeAspect="1" noChangeArrowheads="1"/>
            </p:cNvPicPr>
            <p:nvPr/>
          </p:nvPicPr>
          <p:blipFill>
            <a:blip r:embed="rId2" cstate="print"/>
            <a:srcRect l="48389" t="15400" r="18311" b="6901"/>
            <a:stretch>
              <a:fillRect/>
            </a:stretch>
          </p:blipFill>
          <p:spPr bwMode="auto">
            <a:xfrm>
              <a:off x="497845" y="2092308"/>
              <a:ext cx="6583817" cy="4608512"/>
            </a:xfrm>
            <a:prstGeom prst="rect">
              <a:avLst/>
            </a:prstGeom>
            <a:noFill/>
            <a:ln w="9525">
              <a:noFill/>
              <a:miter lim="800000"/>
              <a:headEnd/>
              <a:tailEnd/>
            </a:ln>
          </p:spPr>
        </p:pic>
        <p:sp>
          <p:nvSpPr>
            <p:cNvPr id="4" name="TextBox 3"/>
            <p:cNvSpPr txBox="1"/>
            <p:nvPr/>
          </p:nvSpPr>
          <p:spPr>
            <a:xfrm>
              <a:off x="7275321" y="2408858"/>
              <a:ext cx="1440160" cy="387496"/>
            </a:xfrm>
            <a:prstGeom prst="rect">
              <a:avLst/>
            </a:prstGeom>
            <a:noFill/>
          </p:spPr>
          <p:txBody>
            <a:bodyPr wrap="square" rtlCol="0">
              <a:spAutoFit/>
            </a:bodyPr>
            <a:lstStyle/>
            <a:p>
              <a:r>
                <a:rPr lang="en-GB" dirty="0" smtClean="0">
                  <a:solidFill>
                    <a:srgbClr val="006600"/>
                  </a:solidFill>
                </a:rPr>
                <a:t>Do this first!</a:t>
              </a:r>
              <a:endParaRPr lang="en-GB" dirty="0">
                <a:solidFill>
                  <a:srgbClr val="006600"/>
                </a:solidFill>
              </a:endParaRPr>
            </a:p>
          </p:txBody>
        </p:sp>
        <p:sp>
          <p:nvSpPr>
            <p:cNvPr id="5" name="TextBox 4"/>
            <p:cNvSpPr txBox="1"/>
            <p:nvPr/>
          </p:nvSpPr>
          <p:spPr>
            <a:xfrm>
              <a:off x="7275321" y="6225282"/>
              <a:ext cx="1440160" cy="387496"/>
            </a:xfrm>
            <a:prstGeom prst="rect">
              <a:avLst/>
            </a:prstGeom>
            <a:noFill/>
          </p:spPr>
          <p:txBody>
            <a:bodyPr wrap="square" rtlCol="0">
              <a:spAutoFit/>
            </a:bodyPr>
            <a:lstStyle/>
            <a:p>
              <a:r>
                <a:rPr lang="en-GB" dirty="0" smtClean="0">
                  <a:solidFill>
                    <a:srgbClr val="006600"/>
                  </a:solidFill>
                </a:rPr>
                <a:t>Do this last!</a:t>
              </a:r>
              <a:endParaRPr lang="en-GB" dirty="0">
                <a:solidFill>
                  <a:srgbClr val="006600"/>
                </a:solidFill>
              </a:endParaRPr>
            </a:p>
          </p:txBody>
        </p:sp>
        <p:cxnSp>
          <p:nvCxnSpPr>
            <p:cNvPr id="7" name="Straight Arrow Connector 6"/>
            <p:cNvCxnSpPr/>
            <p:nvPr/>
          </p:nvCxnSpPr>
          <p:spPr>
            <a:xfrm flipH="1">
              <a:off x="4683033" y="2696890"/>
              <a:ext cx="2592289" cy="144016"/>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5" idx="1"/>
            </p:cNvCxnSpPr>
            <p:nvPr/>
          </p:nvCxnSpPr>
          <p:spPr>
            <a:xfrm rot="10800000">
              <a:off x="6699258" y="6009258"/>
              <a:ext cx="576063" cy="409772"/>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03208" y="2400066"/>
            <a:ext cx="5040560" cy="3139321"/>
          </a:xfrm>
          <a:prstGeom prst="rect">
            <a:avLst/>
          </a:prstGeom>
          <a:noFill/>
        </p:spPr>
        <p:txBody>
          <a:bodyPr wrap="square" rtlCol="0">
            <a:spAutoFit/>
          </a:bodyPr>
          <a:lstStyle/>
          <a:p>
            <a:pPr algn="ctr"/>
            <a:r>
              <a:rPr lang="en-GB" sz="2000" dirty="0" smtClean="0">
                <a:solidFill>
                  <a:srgbClr val="006600"/>
                </a:solidFill>
              </a:rPr>
              <a:t>That’s it. Now you just need to go and share the </a:t>
            </a:r>
            <a:r>
              <a:rPr lang="en-GB" sz="2000" b="1" dirty="0" smtClean="0">
                <a:solidFill>
                  <a:srgbClr val="006600"/>
                </a:solidFill>
              </a:rPr>
              <a:t>Feel Good Five </a:t>
            </a:r>
            <a:r>
              <a:rPr lang="en-GB" sz="2000" dirty="0" smtClean="0">
                <a:solidFill>
                  <a:srgbClr val="006600"/>
                </a:solidFill>
              </a:rPr>
              <a:t>with everyone you know! </a:t>
            </a:r>
          </a:p>
          <a:p>
            <a:pPr algn="ctr"/>
            <a:endParaRPr lang="en-GB" sz="2000" dirty="0" smtClean="0">
              <a:solidFill>
                <a:srgbClr val="006600"/>
              </a:solidFill>
            </a:endParaRPr>
          </a:p>
          <a:p>
            <a:pPr algn="ctr"/>
            <a:r>
              <a:rPr lang="en-GB" sz="2000" b="1" dirty="0" smtClean="0">
                <a:solidFill>
                  <a:srgbClr val="006600"/>
                </a:solidFill>
              </a:rPr>
              <a:t>OAKS – One Act of Kindness Shared</a:t>
            </a:r>
          </a:p>
          <a:p>
            <a:pPr algn="ctr"/>
            <a:endParaRPr lang="en-GB" sz="2000" b="1" dirty="0">
              <a:solidFill>
                <a:srgbClr val="006600"/>
              </a:solidFill>
            </a:endParaRPr>
          </a:p>
          <a:p>
            <a:pPr algn="ctr"/>
            <a:endParaRPr lang="en-GB" sz="2000" b="1" dirty="0" smtClean="0">
              <a:solidFill>
                <a:srgbClr val="006600"/>
              </a:solidFill>
            </a:endParaRPr>
          </a:p>
          <a:p>
            <a:pPr algn="ctr"/>
            <a:r>
              <a:rPr lang="en-GB" sz="2000" b="1" dirty="0" smtClean="0">
                <a:solidFill>
                  <a:srgbClr val="006600"/>
                </a:solidFill>
              </a:rPr>
              <a:t>Complete over the Christmas holidays….</a:t>
            </a:r>
          </a:p>
          <a:p>
            <a:pPr algn="ctr"/>
            <a:r>
              <a:rPr lang="en-GB" sz="2000" b="1" dirty="0" smtClean="0">
                <a:solidFill>
                  <a:srgbClr val="006600"/>
                </a:solidFill>
              </a:rPr>
              <a:t>Return to your PSHE teacher the first </a:t>
            </a:r>
            <a:r>
              <a:rPr lang="en-GB" sz="2000" b="1" smtClean="0">
                <a:solidFill>
                  <a:srgbClr val="006600"/>
                </a:solidFill>
              </a:rPr>
              <a:t>lesson back.</a:t>
            </a:r>
            <a:endParaRPr lang="en-GB" sz="2000" b="1" dirty="0" smtClean="0">
              <a:solidFill>
                <a:srgbClr val="006600"/>
              </a:solidFill>
            </a:endParaRP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lstStyle/>
          <a:p>
            <a:r>
              <a:rPr lang="en-GB" b="1" dirty="0" smtClean="0">
                <a:solidFill>
                  <a:srgbClr val="006600"/>
                </a:solidFill>
              </a:rPr>
              <a:t>Family</a:t>
            </a:r>
            <a:endParaRPr lang="en-GB" b="1" dirty="0">
              <a:solidFill>
                <a:srgbClr val="006600"/>
              </a:solidFill>
            </a:endParaRPr>
          </a:p>
        </p:txBody>
      </p:sp>
      <p:pic>
        <p:nvPicPr>
          <p:cNvPr id="7" name="Picture 6" descr="Familys.png"/>
          <p:cNvPicPr>
            <a:picLocks noChangeAspect="1"/>
          </p:cNvPicPr>
          <p:nvPr/>
        </p:nvPicPr>
        <p:blipFill>
          <a:blip r:embed="rId2" cstate="print"/>
          <a:stretch>
            <a:fillRect/>
          </a:stretch>
        </p:blipFill>
        <p:spPr>
          <a:xfrm>
            <a:off x="1214414" y="1357298"/>
            <a:ext cx="6727943" cy="445865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006600"/>
                </a:solidFill>
              </a:rPr>
              <a:t>Family</a:t>
            </a:r>
            <a:endParaRPr lang="en-GB" b="1" dirty="0">
              <a:solidFill>
                <a:srgbClr val="006600"/>
              </a:solidFill>
            </a:endParaRPr>
          </a:p>
        </p:txBody>
      </p:sp>
      <p:sp>
        <p:nvSpPr>
          <p:cNvPr id="3" name="Content Placeholder 2"/>
          <p:cNvSpPr>
            <a:spLocks noGrp="1"/>
          </p:cNvSpPr>
          <p:nvPr>
            <p:ph idx="1"/>
          </p:nvPr>
        </p:nvSpPr>
        <p:spPr>
          <a:xfrm>
            <a:off x="1714480" y="1857364"/>
            <a:ext cx="4572032" cy="857256"/>
          </a:xfrm>
        </p:spPr>
        <p:txBody>
          <a:bodyPr/>
          <a:lstStyle/>
          <a:p>
            <a:r>
              <a:rPr lang="en-GB" dirty="0" smtClean="0">
                <a:solidFill>
                  <a:srgbClr val="006600"/>
                </a:solidFill>
              </a:rPr>
              <a:t>What is a family?</a:t>
            </a:r>
          </a:p>
          <a:p>
            <a:endParaRPr lang="en-GB" dirty="0"/>
          </a:p>
        </p:txBody>
      </p:sp>
      <p:sp>
        <p:nvSpPr>
          <p:cNvPr id="4" name="Rectangle 3"/>
          <p:cNvSpPr/>
          <p:nvPr/>
        </p:nvSpPr>
        <p:spPr>
          <a:xfrm>
            <a:off x="2071670" y="2786058"/>
            <a:ext cx="5857916" cy="2031325"/>
          </a:xfrm>
          <a:prstGeom prst="rect">
            <a:avLst/>
          </a:prstGeom>
        </p:spPr>
        <p:txBody>
          <a:bodyPr wrap="square">
            <a:spAutoFit/>
          </a:bodyPr>
          <a:lstStyle/>
          <a:p>
            <a:pPr>
              <a:buNone/>
            </a:pPr>
            <a:r>
              <a:rPr lang="en-GB" dirty="0" smtClean="0">
                <a:solidFill>
                  <a:srgbClr val="006600"/>
                </a:solidFill>
              </a:rPr>
              <a:t>There is no fixed recipe for a family; just a group of people who love and care for one another. </a:t>
            </a:r>
          </a:p>
          <a:p>
            <a:pPr>
              <a:buNone/>
            </a:pPr>
            <a:endParaRPr lang="en-GB" dirty="0" smtClean="0">
              <a:solidFill>
                <a:srgbClr val="006600"/>
              </a:solidFill>
            </a:endParaRPr>
          </a:p>
          <a:p>
            <a:pPr>
              <a:buNone/>
            </a:pPr>
            <a:r>
              <a:rPr lang="en-GB" dirty="0" smtClean="0">
                <a:solidFill>
                  <a:srgbClr val="006600"/>
                </a:solidFill>
              </a:rPr>
              <a:t>Love and care are the most important ingredients!</a:t>
            </a:r>
          </a:p>
          <a:p>
            <a:pPr>
              <a:buNone/>
            </a:pPr>
            <a:endParaRPr lang="en-GB" dirty="0" smtClean="0">
              <a:solidFill>
                <a:srgbClr val="006600"/>
              </a:solidFill>
            </a:endParaRPr>
          </a:p>
          <a:p>
            <a:pPr>
              <a:buNone/>
            </a:pPr>
            <a:r>
              <a:rPr lang="en-GB" dirty="0" smtClean="0">
                <a:solidFill>
                  <a:srgbClr val="006600"/>
                </a:solidFill>
              </a:rPr>
              <a:t>Think of the things that family members can do to care for each other.</a:t>
            </a:r>
            <a:endParaRPr lang="en-GB" dirty="0">
              <a:solidFill>
                <a:srgbClr val="0066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268760"/>
            <a:ext cx="6336703" cy="369332"/>
          </a:xfrm>
          <a:prstGeom prst="rect">
            <a:avLst/>
          </a:prstGeom>
          <a:noFill/>
        </p:spPr>
        <p:txBody>
          <a:bodyPr wrap="square" rtlCol="0">
            <a:spAutoFit/>
          </a:bodyPr>
          <a:lstStyle/>
          <a:p>
            <a:endParaRPr lang="en-GB" dirty="0"/>
          </a:p>
        </p:txBody>
      </p:sp>
      <p:sp>
        <p:nvSpPr>
          <p:cNvPr id="1025" name="Rectangle 1"/>
          <p:cNvSpPr>
            <a:spLocks noChangeArrowheads="1"/>
          </p:cNvSpPr>
          <p:nvPr/>
        </p:nvSpPr>
        <p:spPr bwMode="auto">
          <a:xfrm>
            <a:off x="1071538" y="820807"/>
            <a:ext cx="5588694"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GB" sz="4400" b="1" i="0" u="none" strike="noStrike" cap="none" normalizeH="0" baseline="0" dirty="0" smtClean="0">
                <a:ln>
                  <a:noFill/>
                </a:ln>
                <a:solidFill>
                  <a:srgbClr val="006600"/>
                </a:solidFill>
                <a:effectLst/>
                <a:latin typeface="+mj-lt"/>
                <a:ea typeface="Century Gothic" pitchFamily="34" charset="0"/>
                <a:cs typeface="Times New Roman" pitchFamily="18" charset="0"/>
              </a:rPr>
              <a:t>Christmas</a:t>
            </a:r>
            <a:r>
              <a:rPr kumimoji="0" lang="en-GB" sz="4400" b="1" i="0" u="none" strike="noStrike" cap="none" normalizeH="0" dirty="0" smtClean="0">
                <a:ln>
                  <a:noFill/>
                </a:ln>
                <a:solidFill>
                  <a:srgbClr val="006600"/>
                </a:solidFill>
                <a:effectLst/>
                <a:latin typeface="+mj-lt"/>
                <a:ea typeface="Century Gothic" pitchFamily="34" charset="0"/>
                <a:cs typeface="Times New Roman" pitchFamily="18" charset="0"/>
              </a:rPr>
              <a:t> </a:t>
            </a:r>
            <a:r>
              <a:rPr kumimoji="0" lang="en-GB" sz="4400" b="1" i="0" u="none" strike="noStrike" cap="none" normalizeH="0" baseline="0" dirty="0" smtClean="0">
                <a:ln>
                  <a:noFill/>
                </a:ln>
                <a:solidFill>
                  <a:srgbClr val="006600"/>
                </a:solidFill>
                <a:effectLst/>
                <a:latin typeface="+mj-lt"/>
                <a:ea typeface="Century Gothic" pitchFamily="34" charset="0"/>
                <a:cs typeface="Times New Roman" pitchFamily="18" charset="0"/>
              </a:rPr>
              <a:t>Challenge…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4400" b="1" i="0" u="none" strike="noStrike" cap="none" normalizeH="0" baseline="0" dirty="0" smtClean="0">
                <a:ln>
                  <a:noFill/>
                </a:ln>
                <a:solidFill>
                  <a:srgbClr val="006600"/>
                </a:solidFill>
                <a:effectLst/>
                <a:latin typeface="+mj-lt"/>
                <a:ea typeface="Century Gothic" pitchFamily="34" charset="0"/>
                <a:cs typeface="Times New Roman" pitchFamily="18" charset="0"/>
              </a:rPr>
              <a:t>Feel Good Five </a:t>
            </a:r>
            <a:endParaRPr kumimoji="0" lang="en-GB" sz="4400" b="1" i="0" u="none" strike="noStrike" cap="none" normalizeH="0" baseline="0" dirty="0" smtClean="0">
              <a:ln>
                <a:noFill/>
              </a:ln>
              <a:solidFill>
                <a:srgbClr val="006600"/>
              </a:solidFill>
              <a:effectLst/>
              <a:latin typeface="+mj-lt"/>
              <a:cs typeface="Arial" pitchFamily="34" charset="0"/>
            </a:endParaRPr>
          </a:p>
        </p:txBody>
      </p:sp>
      <p:sp>
        <p:nvSpPr>
          <p:cNvPr id="1026" name="Rectangle 2"/>
          <p:cNvSpPr>
            <a:spLocks noChangeArrowheads="1"/>
          </p:cNvSpPr>
          <p:nvPr/>
        </p:nvSpPr>
        <p:spPr bwMode="auto">
          <a:xfrm>
            <a:off x="1857356" y="2401195"/>
            <a:ext cx="5929354"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1. </a:t>
            </a:r>
            <a:r>
              <a:rPr kumimoji="0" lang="en-GB" sz="2000" b="1" i="0" u="none" strike="noStrike" cap="none" normalizeH="0" baseline="0" dirty="0" smtClean="0">
                <a:ln>
                  <a:noFill/>
                </a:ln>
                <a:solidFill>
                  <a:srgbClr val="006600"/>
                </a:solidFill>
                <a:effectLst/>
                <a:latin typeface="+mj-lt"/>
                <a:ea typeface="Century Gothic" pitchFamily="34" charset="0"/>
                <a:cs typeface="Times New Roman" pitchFamily="18" charset="0"/>
              </a:rPr>
              <a:t>Connect</a:t>
            </a: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 – talk with someone in your family and really listen to what they have to say, perhaps ask about something that happened at work, at a club or perhaps how he or she is feeling today and why that is</a:t>
            </a:r>
            <a:r>
              <a:rPr kumimoji="0" lang="en-GB" sz="2400" b="0" i="0" u="none" strike="noStrike" cap="none" normalizeH="0" baseline="0" dirty="0" smtClean="0">
                <a:ln>
                  <a:noFill/>
                </a:ln>
                <a:solidFill>
                  <a:srgbClr val="006600"/>
                </a:solidFill>
                <a:effectLst/>
                <a:latin typeface="Century Gothic" pitchFamily="34" charset="0"/>
                <a:ea typeface="Century Gothic" pitchFamily="34" charset="0"/>
                <a:cs typeface="Times New Roman" pitchFamily="18" charset="0"/>
              </a:rPr>
              <a:t>.</a:t>
            </a:r>
            <a:endParaRPr kumimoji="0" lang="en-GB" sz="2400" b="0" i="0" u="none" strike="noStrike" cap="none" normalizeH="0" baseline="0" dirty="0" smtClean="0">
              <a:ln>
                <a:noFill/>
              </a:ln>
              <a:solidFill>
                <a:srgbClr val="0066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921986" y="2556213"/>
            <a:ext cx="5436096"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2. </a:t>
            </a:r>
            <a:r>
              <a:rPr kumimoji="0" lang="en-GB" sz="2000" b="1" i="0" u="none" strike="noStrike" cap="none" normalizeH="0" baseline="0" dirty="0" smtClean="0">
                <a:ln>
                  <a:noFill/>
                </a:ln>
                <a:solidFill>
                  <a:srgbClr val="006600"/>
                </a:solidFill>
                <a:effectLst/>
                <a:latin typeface="+mj-lt"/>
                <a:ea typeface="Century Gothic" pitchFamily="34" charset="0"/>
                <a:cs typeface="Times New Roman" pitchFamily="18" charset="0"/>
              </a:rPr>
              <a:t>Be active </a:t>
            </a: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 do something active with your family like going for a walk or playing a game that gets you moving.</a:t>
            </a:r>
            <a:endParaRPr kumimoji="0" lang="en-GB" sz="2000" b="0" i="0" u="none" strike="noStrike" cap="none" normalizeH="0" baseline="0" dirty="0" smtClean="0">
              <a:ln>
                <a:noFill/>
              </a:ln>
              <a:solidFill>
                <a:srgbClr val="006600"/>
              </a:solidFill>
              <a:effectLst/>
              <a:latin typeface="+mj-lt"/>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907704" y="2214554"/>
            <a:ext cx="5472608"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3. </a:t>
            </a:r>
            <a:r>
              <a:rPr kumimoji="0" lang="en-GB" sz="2000" b="1" i="0" u="none" strike="noStrike" cap="none" normalizeH="0" baseline="0" dirty="0" smtClean="0">
                <a:ln>
                  <a:noFill/>
                </a:ln>
                <a:solidFill>
                  <a:srgbClr val="006600"/>
                </a:solidFill>
                <a:effectLst/>
                <a:latin typeface="+mj-lt"/>
                <a:ea typeface="Century Gothic" pitchFamily="34" charset="0"/>
                <a:cs typeface="Times New Roman" pitchFamily="18" charset="0"/>
              </a:rPr>
              <a:t>Take notice </a:t>
            </a: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 take a bit of time to notice things around you, perhaps have a mindful moment, notice what you can see, hear, smell, feel. Perhaps notice what the people around you are up to, how they are feeling or acting</a:t>
            </a:r>
            <a:r>
              <a:rPr kumimoji="0" lang="en-GB" sz="2400" b="0" i="0" u="none" strike="noStrike" cap="none" normalizeH="0" baseline="0" dirty="0" smtClean="0">
                <a:ln>
                  <a:noFill/>
                </a:ln>
                <a:solidFill>
                  <a:srgbClr val="000000"/>
                </a:solidFill>
                <a:effectLst/>
                <a:latin typeface="Century Gothic" pitchFamily="34" charset="0"/>
                <a:ea typeface="Century Gothic" pitchFamily="34" charset="0"/>
                <a:cs typeface="Times New Roman" pitchFamily="18" charset="0"/>
              </a:rPr>
              <a:t>.</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196306" y="2440726"/>
            <a:ext cx="4947462"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i="0" u="none" strike="noStrike" cap="none" normalizeH="0" baseline="0" dirty="0" smtClean="0">
                <a:ln>
                  <a:noFill/>
                </a:ln>
                <a:solidFill>
                  <a:srgbClr val="006600"/>
                </a:solidFill>
                <a:effectLst/>
                <a:latin typeface="+mj-lt"/>
                <a:ea typeface="Century Gothic" pitchFamily="34" charset="0"/>
                <a:cs typeface="Times New Roman" pitchFamily="18" charset="0"/>
              </a:rPr>
              <a:t>4. </a:t>
            </a:r>
            <a:r>
              <a:rPr kumimoji="0" lang="en-GB" sz="2000" b="1" i="0" u="none" strike="noStrike" cap="none" normalizeH="0" baseline="0" dirty="0" smtClean="0">
                <a:ln>
                  <a:noFill/>
                </a:ln>
                <a:solidFill>
                  <a:srgbClr val="006600"/>
                </a:solidFill>
                <a:effectLst/>
                <a:latin typeface="+mj-lt"/>
                <a:ea typeface="Century Gothic" pitchFamily="34" charset="0"/>
                <a:cs typeface="Times New Roman" pitchFamily="18" charset="0"/>
              </a:rPr>
              <a:t>Learn</a:t>
            </a:r>
            <a:r>
              <a:rPr kumimoji="0" lang="en-GB" sz="2000" i="0" u="none" strike="noStrike" cap="none" normalizeH="0" baseline="0" dirty="0" smtClean="0">
                <a:ln>
                  <a:noFill/>
                </a:ln>
                <a:solidFill>
                  <a:srgbClr val="006600"/>
                </a:solidFill>
                <a:effectLst/>
                <a:latin typeface="+mj-lt"/>
                <a:ea typeface="Century Gothic" pitchFamily="34" charset="0"/>
                <a:cs typeface="Times New Roman" pitchFamily="18" charset="0"/>
              </a:rPr>
              <a:t> – We’re learning new things all the time, see if you can find out something new, an interesting fact, perhaps learn a new skill, you could write  fact files about your family’s favourite things.</a:t>
            </a:r>
            <a:endParaRPr kumimoji="0" lang="en-GB" sz="2000" i="0" u="none" strike="noStrike" cap="none" normalizeH="0" baseline="0" dirty="0" smtClean="0">
              <a:ln>
                <a:noFill/>
              </a:ln>
              <a:solidFill>
                <a:srgbClr val="006600"/>
              </a:solidFill>
              <a:effectLst/>
              <a:latin typeface="+mj-lt"/>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701402" y="2039487"/>
            <a:ext cx="565668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5. </a:t>
            </a:r>
            <a:r>
              <a:rPr kumimoji="0" lang="en-GB" sz="2000" b="1" i="0" u="none" strike="noStrike" cap="none" normalizeH="0" baseline="0" dirty="0" smtClean="0">
                <a:ln>
                  <a:noFill/>
                </a:ln>
                <a:solidFill>
                  <a:srgbClr val="006600"/>
                </a:solidFill>
                <a:effectLst/>
                <a:latin typeface="+mj-lt"/>
                <a:ea typeface="Century Gothic" pitchFamily="34" charset="0"/>
                <a:cs typeface="Times New Roman" pitchFamily="18" charset="0"/>
              </a:rPr>
              <a:t>Give</a:t>
            </a: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 – Think of an opportunity to show kindness to someone else. Being kind to others actually makes you feel good so it’s a kindness for you as much as the person on the receiving end! Try doing something to help out around the house, maybe an opportunity to share with someone, maybe just holding open a door for someone or saying something kind.</a:t>
            </a:r>
            <a:endParaRPr kumimoji="0" lang="en-GB" sz="2000" b="0" i="0" u="none" strike="noStrike" cap="none" normalizeH="0" baseline="0" dirty="0" smtClean="0">
              <a:ln>
                <a:noFill/>
              </a:ln>
              <a:solidFill>
                <a:srgbClr val="006600"/>
              </a:solidFill>
              <a:effectLst/>
              <a:latin typeface="+mj-lt"/>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1852258" y="2061512"/>
            <a:ext cx="5220072"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rgbClr val="006600"/>
                </a:solidFill>
                <a:effectLst/>
                <a:latin typeface="+mj-lt"/>
                <a:ea typeface="Century Gothic" pitchFamily="34" charset="0"/>
                <a:cs typeface="Times New Roman" pitchFamily="18" charset="0"/>
              </a:rPr>
              <a:t>Your Challenge!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rgbClr val="006600"/>
              </a:solidFill>
              <a:effectLst/>
              <a:latin typeface="+mj-lt"/>
              <a:ea typeface="Century Gothic"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It would be fabulous if you could do the Feel Good Five every day but for this challenge, we’re only asking you to do them just three times  over</a:t>
            </a:r>
            <a:r>
              <a:rPr kumimoji="0" lang="en-GB" sz="2000" b="0" i="0" u="none" strike="noStrike" cap="none" normalizeH="0" dirty="0" smtClean="0">
                <a:ln>
                  <a:noFill/>
                </a:ln>
                <a:solidFill>
                  <a:srgbClr val="006600"/>
                </a:solidFill>
                <a:effectLst/>
                <a:latin typeface="+mj-lt"/>
                <a:ea typeface="Century Gothic" pitchFamily="34" charset="0"/>
                <a:cs typeface="Times New Roman" pitchFamily="18" charset="0"/>
              </a:rPr>
              <a:t> the Christmas holiday</a:t>
            </a:r>
            <a:r>
              <a:rPr kumimoji="0" lang="en-GB" sz="2000" b="0" i="0" u="none" strike="noStrike" cap="none" normalizeH="0" baseline="0" dirty="0" smtClean="0">
                <a:ln>
                  <a:noFill/>
                </a:ln>
                <a:solidFill>
                  <a:srgbClr val="006600"/>
                </a:solidFill>
                <a:effectLst/>
                <a:latin typeface="+mj-lt"/>
                <a:ea typeface="Century Gothic" pitchFamily="34" charset="0"/>
                <a:cs typeface="Times New Roman" pitchFamily="18" charset="0"/>
              </a:rPr>
              <a:t> – how easy is that!? </a:t>
            </a:r>
            <a:endParaRPr kumimoji="0" lang="en-GB" sz="2000" b="0" i="0" u="none" strike="noStrike" cap="none" normalizeH="0" baseline="0" dirty="0" smtClean="0">
              <a:ln>
                <a:noFill/>
              </a:ln>
              <a:solidFill>
                <a:srgbClr val="006600"/>
              </a:solidFill>
              <a:effectLst/>
              <a:latin typeface="+mj-lt"/>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1803</TotalTime>
  <Words>438</Words>
  <Application>Microsoft Office PowerPoint</Application>
  <PresentationFormat>On-screen Show (4:3)</PresentationFormat>
  <Paragraphs>28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Century Gothic</vt:lpstr>
      <vt:lpstr>Times New Roman</vt:lpstr>
      <vt:lpstr>Office Theme</vt:lpstr>
      <vt:lpstr>PowerPoint Presentation</vt:lpstr>
      <vt:lpstr>Family</vt:lpstr>
      <vt:lpstr>Family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OAKS Project</dc:title>
  <dc:creator>Kelly Green</dc:creator>
  <cp:lastModifiedBy>D Harrill</cp:lastModifiedBy>
  <cp:revision>9</cp:revision>
  <dcterms:created xsi:type="dcterms:W3CDTF">2015-05-01T15:16:15Z</dcterms:created>
  <dcterms:modified xsi:type="dcterms:W3CDTF">2015-12-14T08:55:11Z</dcterms:modified>
</cp:coreProperties>
</file>