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413DFD-444F-B8DD-44B3-F04D8D893AAA}" v="44" dt="2026-09-22T09:19:32.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93" d="100"/>
          <a:sy n="93" d="100"/>
        </p:scale>
        <p:origin x="12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igsaweducationgroup.com/wp-content/uploads/2026/06/How-To-Tackle-Tough-Questions-from-Secondary-School-Students-in-Sex-and-Relationships-Education-2.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overnment/publications/relationships-education-relationships-and-sex-education-rse-and-health-educa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jigsaweducationgroup.com/wp-content/uploads/2026/06/How-To-Tackle-Tough-Questions-from-Secondary-School-Students-in-Sex-and-Relationships-Education-2.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jigsaweducationgroup.com/wp-content/uploads/2026/06/How-To-Tackle-Tough-Questions-from-Secondary-School-Students-in-Sex-and-Relationships-Education-2.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ov.uk/government/publications/relationships-education-relationships-and-sex-education-rse-and-health-education"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nasuwt.org.uk/advice/in-the-classroom/assessment-curriculum-and-qualifications/curriculum-qualifications-england-/teaching-relationships-sex-education-in-schools.html"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colleagues. Explain that this session is about professional practice when pupils ask unexpected, sensitive or challenging questions. It does not rehearse explicit classroom content. The emphasis is on safe process, boundaries, safeguarding and confident signposting.</a:t>
            </a:r>
          </a:p>
          <a:p>
            <a:endParaRPr lang="en-US" dirty="0"/>
          </a:p>
          <a:p>
            <a:r>
              <a:rPr lang="en-US" dirty="0"/>
              <a:t>“Welcome, everyone. Today’s session focuses on how we respond when pupils ask unexpected, sensitive or challenging questions during RSHE.</a:t>
            </a:r>
          </a:p>
          <a:p>
            <a:r>
              <a:rPr lang="en-US" dirty="0"/>
              <a:t>The aim is not to rehearse detailed or explicit classroom content. Instead, we will focus on the professional process that helps us respond safely and consistently.</a:t>
            </a:r>
          </a:p>
          <a:p>
            <a:r>
              <a:rPr lang="en-US" dirty="0"/>
              <a:t>Throughout the session, we will return to four principles: be calm, maintain professional boundaries, provide factual information and keep the needs and safety of the pupil at the </a:t>
            </a:r>
            <a:r>
              <a:rPr lang="en-US" dirty="0" err="1"/>
              <a:t>centre</a:t>
            </a:r>
            <a:r>
              <a:rPr lang="en-US" dirty="0"/>
              <a:t> of our response.</a:t>
            </a:r>
          </a:p>
          <a:p>
            <a:r>
              <a:rPr lang="en-US" dirty="0"/>
              <a:t>No teacher is expected to have an immediate answer to every question. What matters is having a safe and consistent approach.”</a:t>
            </a:r>
          </a:p>
          <a:p>
            <a:endParaRPr lang="en-US" dirty="0"/>
          </a:p>
          <a:p>
            <a:pPr marL="171450" indent="-171450">
              <a:buFont typeface="Arial"/>
              <a:buChar char="•"/>
            </a:pPr>
            <a:r>
              <a:rPr lang="en-US" dirty="0"/>
              <a:t>Establish a calm, practical tone from the beginning.</a:t>
            </a:r>
          </a:p>
          <a:p>
            <a:pPr marL="171450" indent="-171450">
              <a:buFont typeface="Arial"/>
              <a:buChar char="•"/>
            </a:pPr>
            <a:r>
              <a:rPr lang="en-US" dirty="0"/>
              <a:t>Explain that the session focuses on professional practice rather than sharing examples from individual pupils.</a:t>
            </a:r>
          </a:p>
          <a:p>
            <a:pPr marL="171450" indent="-171450">
              <a:buFont typeface="Arial"/>
              <a:buChar char="•"/>
            </a:pPr>
            <a:r>
              <a:rPr lang="en-US" dirty="0"/>
              <a:t>Remind staff not to discuss identifiable pupils or current cases during group activities.</a:t>
            </a:r>
          </a:p>
          <a:p>
            <a:pPr marL="171450" indent="-171450">
              <a:buFont typeface="Arial"/>
              <a:buChar char="•"/>
            </a:pPr>
            <a:r>
              <a:rPr lang="en-US" dirty="0"/>
              <a:t>Suggested time: </a:t>
            </a:r>
            <a:r>
              <a:rPr lang="en-US" b="1" dirty="0"/>
              <a:t>2 minutes</a:t>
            </a:r>
            <a:r>
              <a:rPr lang="en-US" dirty="0"/>
              <a:t>.</a:t>
            </a:r>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position the session as practical CPD. Invite staff to identify which outcome currently feels most challenging, without discussing individual pupils or cases in the group.</a:t>
            </a:r>
          </a:p>
          <a:p>
            <a:r>
              <a:rPr lang="en-US" dirty="0"/>
              <a:t>“By the end of this session, we should feel more confident in five areas.</a:t>
            </a:r>
          </a:p>
          <a:p>
            <a:r>
              <a:rPr lang="en-US" dirty="0"/>
              <a:t>First, creating a classroom environment in which pupils can ask questions without pressure, embarrassment or ridicule.</a:t>
            </a:r>
          </a:p>
          <a:p>
            <a:r>
              <a:rPr lang="en-US" dirty="0"/>
              <a:t>Second, using a consistent response routine so that we do not feel we must answer immediately.</a:t>
            </a:r>
          </a:p>
          <a:p>
            <a:r>
              <a:rPr lang="en-US" dirty="0"/>
              <a:t>Third, maintaining professional boundaries and avoiding unnecessary personal disclosure.</a:t>
            </a:r>
          </a:p>
          <a:p>
            <a:r>
              <a:rPr lang="en-US" dirty="0"/>
              <a:t>Fourth, </a:t>
            </a:r>
            <a:r>
              <a:rPr lang="en-US" dirty="0" err="1"/>
              <a:t>recognising</a:t>
            </a:r>
            <a:r>
              <a:rPr lang="en-US" dirty="0"/>
              <a:t> when a question may indicate a safeguarding or wellbeing concern.</a:t>
            </a:r>
          </a:p>
          <a:p>
            <a:r>
              <a:rPr lang="en-US" dirty="0"/>
              <a:t>Finally, knowing what follow-up action is required, including recording, referring, signposting or returning to a question later.</a:t>
            </a:r>
          </a:p>
          <a:p>
            <a:r>
              <a:rPr lang="en-US" dirty="0"/>
              <a:t>As you look at these outcomes, consider which area currently feels most challenging in your own practice.”</a:t>
            </a:r>
          </a:p>
          <a:p>
            <a:endParaRPr lang="en-US" dirty="0"/>
          </a:p>
          <a:p>
            <a:r>
              <a:rPr lang="en-US" dirty="0"/>
              <a:t>Delivery notes</a:t>
            </a:r>
          </a:p>
          <a:p>
            <a:pPr marL="171450" indent="-171450">
              <a:buFont typeface="Arial"/>
              <a:buChar char="•"/>
            </a:pPr>
            <a:r>
              <a:rPr lang="en-US" dirty="0"/>
              <a:t>Invite staff to reflect privately or discuss with a partner.</a:t>
            </a:r>
          </a:p>
          <a:p>
            <a:pPr marL="171450" indent="-171450">
              <a:buFont typeface="Arial"/>
              <a:buChar char="•"/>
            </a:pPr>
            <a:r>
              <a:rPr lang="en-US" dirty="0"/>
              <a:t>Do not ask staff to share identifiable examples.</a:t>
            </a:r>
          </a:p>
          <a:p>
            <a:pPr marL="171450" indent="-171450">
              <a:buFont typeface="Arial"/>
              <a:buChar char="•"/>
            </a:pPr>
            <a:r>
              <a:rPr lang="en-US" dirty="0" err="1"/>
              <a:t>Emphasise</a:t>
            </a:r>
            <a:r>
              <a:rPr lang="en-US" dirty="0"/>
              <a:t> that confidence comes from systems and practice, not simply subject knowledge.</a:t>
            </a:r>
          </a:p>
          <a:p>
            <a:pPr marL="171450" indent="-171450">
              <a:buFont typeface="Arial"/>
              <a:buChar char="•"/>
            </a:pPr>
            <a:r>
              <a:rPr lang="en-US" dirty="0"/>
              <a:t>Suggested time: </a:t>
            </a:r>
            <a:r>
              <a:rPr lang="en-US" b="1" dirty="0"/>
              <a:t>3 minutes</a:t>
            </a:r>
            <a:r>
              <a:rPr lang="en-US" dirty="0"/>
              <a:t>.</a:t>
            </a:r>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Emphasise</a:t>
            </a:r>
            <a:r>
              <a:rPr lang="en-US" dirty="0"/>
              <a:t> that staff should avoid assumptions. The same wording can have very different meanings. A calm clarifying question can help identify whether the pupil wants curriculum information, reassurance, or private support.
[Sources]
- Jigsaw Education Group, “How To Tackle Tough Questions from Secondary School Students in Sex and Relationships Education”, 2026: </a:t>
            </a:r>
            <a:r>
              <a:rPr lang="en-US" dirty="0">
                <a:hlinkClick r:id="rId3"/>
              </a:rPr>
              <a:t>https://jigsaweducationgroup.com/wp-content/uploads/2026/06/How-To-Tackle-Tough-Questions-from-Secondary-School-Students-in-Sex-and-Relationships-Education-2.pdf</a:t>
            </a:r>
            <a:endParaRPr lang="en-US" dirty="0"/>
          </a:p>
          <a:p>
            <a:endParaRPr lang="en-US" dirty="0"/>
          </a:p>
          <a:p>
            <a:r>
              <a:rPr lang="en-US" dirty="0"/>
              <a:t>“The words used by a pupil do not always tell us why they are asking the question.</a:t>
            </a:r>
          </a:p>
          <a:p>
            <a:r>
              <a:rPr lang="en-US" dirty="0"/>
              <a:t>A pupil may be genuinely curious. They may be confused by something they have heard, seen or read. They may be testing the classroom boundaries, seeking attention or checking how the teacher will react.</a:t>
            </a:r>
          </a:p>
          <a:p>
            <a:r>
              <a:rPr lang="en-US" dirty="0"/>
              <a:t>In some circumstances, a question may be an indirect way of seeking reassurance or asking for help.</a:t>
            </a:r>
          </a:p>
          <a:p>
            <a:r>
              <a:rPr lang="en-US" dirty="0"/>
              <a:t>We should therefore avoid making immediate assumptions about the pupil’s motivation.</a:t>
            </a:r>
          </a:p>
          <a:p>
            <a:r>
              <a:rPr lang="en-US" dirty="0"/>
              <a:t>A calm clarifying response might be: ‘Can you tell me which part you would like me to explain?’</a:t>
            </a:r>
          </a:p>
          <a:p>
            <a:r>
              <a:rPr lang="en-US" dirty="0"/>
              <a:t>The key principle is to respond to the need behind the question, not only to the words used.”</a:t>
            </a:r>
          </a:p>
          <a:p>
            <a:r>
              <a:rPr lang="en-US" dirty="0"/>
              <a:t>Delivery notes</a:t>
            </a:r>
          </a:p>
          <a:p>
            <a:pPr marL="171450" indent="-171450">
              <a:buFont typeface="Arial"/>
              <a:buChar char="•"/>
            </a:pPr>
            <a:r>
              <a:rPr lang="en-US" dirty="0"/>
              <a:t>Explain that similar questions can have very different meanings.</a:t>
            </a:r>
          </a:p>
          <a:p>
            <a:pPr marL="171450" indent="-171450">
              <a:buFont typeface="Arial"/>
              <a:buChar char="•"/>
            </a:pPr>
            <a:r>
              <a:rPr lang="en-US" dirty="0"/>
              <a:t>Discourage staff from reacting to tone, slang or laughter without first considering context.</a:t>
            </a:r>
          </a:p>
          <a:p>
            <a:pPr marL="171450" indent="-171450">
              <a:buFont typeface="Arial"/>
              <a:buChar char="•"/>
            </a:pPr>
            <a:r>
              <a:rPr lang="en-US" dirty="0" err="1"/>
              <a:t>Emphasise</a:t>
            </a:r>
            <a:r>
              <a:rPr lang="en-US" dirty="0"/>
              <a:t> calm curiosity rather than interrogation.</a:t>
            </a:r>
          </a:p>
          <a:p>
            <a:pPr marL="171450" indent="-171450">
              <a:buFont typeface="Arial"/>
              <a:buChar char="•"/>
            </a:pPr>
            <a:r>
              <a:rPr lang="en-US" dirty="0"/>
              <a:t>Avoid inviting a pupil to provide personal details in front of classmates.</a:t>
            </a:r>
          </a:p>
          <a:p>
            <a:pPr marL="171450" indent="-171450">
              <a:buFont typeface="Arial"/>
              <a:buChar char="•"/>
            </a:pPr>
            <a:r>
              <a:rPr lang="en-US" dirty="0"/>
              <a:t>Suggested time: </a:t>
            </a:r>
            <a:r>
              <a:rPr lang="en-US" b="1" dirty="0"/>
              <a:t>4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staff to compare these expectations with current classroom practice. Reinforce that anonymity cannot be guaranteed if a pupil identifies themselves or shares a safeguarding concern. Adapt wording to the school behaviour, safeguarding and RSHE policies.
[Sources]
- Department for Education, RSHE statutory guidance, effective 1 September 2026: https://www.gov.uk/government/publications/relationships-education-relationships-and-sex-education-rse-and-health-education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routine aloud. The pause should be brief and composed. Clarifying does not mean inviting more detail in front of peers. If the question may involve a personal experience, move the conversation to a suitable private follow-up while observing safeguarding procedures.</a:t>
            </a:r>
          </a:p>
          <a:p>
            <a:endParaRPr lang="en-US" dirty="0"/>
          </a:p>
          <a:p>
            <a:r>
              <a:rPr lang="en-US" dirty="0"/>
              <a:t>“This five-step routine gives us time to make a professional decision rather than reacting under pressure.</a:t>
            </a:r>
          </a:p>
          <a:p>
            <a:r>
              <a:rPr lang="en-US" dirty="0"/>
              <a:t>First, pause. Keep your facial expression, voice and body language calm.</a:t>
            </a:r>
          </a:p>
          <a:p>
            <a:r>
              <a:rPr lang="en-US" dirty="0"/>
              <a:t>Second, clarify. Check what the pupil is asking, but do not invite a more detailed or personal disclosure in front of the class.</a:t>
            </a:r>
          </a:p>
          <a:p>
            <a:r>
              <a:rPr lang="en-US" dirty="0"/>
              <a:t>Third, assess. Decide whether this is an appropriate curriculum question, something to address later or privately, or information that may need a safeguarding response.</a:t>
            </a:r>
          </a:p>
          <a:p>
            <a:r>
              <a:rPr lang="en-US" dirty="0"/>
              <a:t>Fourth, respond. If it is appropriate to answer, keep the response brief, factual, neutral and relevant to the learning.</a:t>
            </a:r>
          </a:p>
          <a:p>
            <a:r>
              <a:rPr lang="en-US" dirty="0"/>
              <a:t>Fifth, follow up. This may mean checking information, speaking to the pupil at an agreed time, recording a concern or referring it through the school procedure.</a:t>
            </a:r>
          </a:p>
          <a:p>
            <a:r>
              <a:rPr lang="en-US" dirty="0"/>
              <a:t>A useful holding phrase is: ‘That is an important question. I want to answer it accurately and at the right level.’”</a:t>
            </a:r>
          </a:p>
          <a:p>
            <a:r>
              <a:rPr lang="en-US" dirty="0"/>
              <a:t>Delivery notes</a:t>
            </a:r>
          </a:p>
          <a:p>
            <a:pPr marL="171450" indent="-171450">
              <a:buFont typeface="Arial"/>
              <a:buChar char="•"/>
            </a:pPr>
            <a:r>
              <a:rPr lang="en-US" dirty="0"/>
              <a:t>Model the holding phrase aloud.</a:t>
            </a:r>
          </a:p>
          <a:p>
            <a:pPr marL="171450" indent="-171450">
              <a:buFont typeface="Arial"/>
              <a:buChar char="•"/>
            </a:pPr>
            <a:r>
              <a:rPr lang="en-US" dirty="0"/>
              <a:t>Ask staff to practise saying it naturally in pairs.</a:t>
            </a:r>
          </a:p>
          <a:p>
            <a:pPr marL="171450" indent="-171450">
              <a:buFont typeface="Arial"/>
              <a:buChar char="•"/>
            </a:pPr>
            <a:r>
              <a:rPr lang="en-US" dirty="0" err="1"/>
              <a:t>Emphasise</a:t>
            </a:r>
            <a:r>
              <a:rPr lang="en-US" dirty="0"/>
              <a:t> that a short pause communicates thoughtfulness, not uncertainty.</a:t>
            </a:r>
          </a:p>
          <a:p>
            <a:pPr marL="171450" indent="-171450">
              <a:buFont typeface="Arial"/>
              <a:buChar char="•"/>
            </a:pPr>
            <a:r>
              <a:rPr lang="en-US" dirty="0"/>
              <a:t>If a question is unclear, encourage a neutral clarification such as: </a:t>
            </a:r>
          </a:p>
          <a:p>
            <a:pPr marL="628650" lvl="1" indent="-171450">
              <a:buFont typeface="Arial"/>
              <a:buChar char="•"/>
            </a:pPr>
            <a:r>
              <a:rPr lang="en-US" dirty="0"/>
              <a:t>“Which part would you like clarified?”</a:t>
            </a:r>
          </a:p>
          <a:p>
            <a:pPr marL="628650" lvl="1" indent="-171450">
              <a:buFont typeface="Arial"/>
              <a:buChar char="•"/>
            </a:pPr>
            <a:r>
              <a:rPr lang="en-US" dirty="0"/>
              <a:t>“Are you asking about today’s learning?”</a:t>
            </a:r>
          </a:p>
          <a:p>
            <a:pPr marL="628650" lvl="1" indent="-171450">
              <a:buFont typeface="Arial"/>
              <a:buChar char="•"/>
            </a:pPr>
            <a:r>
              <a:rPr lang="en-US" dirty="0"/>
              <a:t>“Would it be better to discuss this after the lesson?”</a:t>
            </a:r>
          </a:p>
          <a:p>
            <a:pPr marL="171450" indent="-171450">
              <a:buFont typeface="Arial"/>
              <a:buChar char="•"/>
            </a:pPr>
            <a:r>
              <a:rPr lang="en-US" dirty="0"/>
              <a:t>Suggested time: </a:t>
            </a:r>
            <a:r>
              <a:rPr lang="en-US" b="1" dirty="0"/>
              <a:t>6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the three routes. Staff should use the school safeguarding procedure and report promptly. Do not promise confidentiality, ask leading questions, or conduct an investigation. If there is immediate danger, follow the school’s emergency safeguarding arrangements.
[Sources]
- Department for Education, Keeping Children Safe in Education 2026: use the current statutory guidance and local school safeguarding procedures.
- Department for Education, RSHE statutory guidance, effective 1 September 2026: </a:t>
            </a:r>
            <a:r>
              <a:rPr lang="en-US" dirty="0">
                <a:hlinkClick r:id="rId3"/>
              </a:rPr>
              <a:t>https://www.gov.uk/government/publications/relationships-education-relationships-and-sex-education-rse-and-health-education</a:t>
            </a:r>
            <a:endParaRPr lang="en-US" dirty="0"/>
          </a:p>
          <a:p>
            <a:r>
              <a:rPr lang="en-US" dirty="0"/>
              <a:t>“Not every question should receive a full answer in front of the whole class.</a:t>
            </a:r>
          </a:p>
          <a:p>
            <a:r>
              <a:rPr lang="en-US" dirty="0"/>
              <a:t>A whole-class response may be appropriate when the question is relevant to the learning, suitable for the age and needs of the group, and can be answered briefly and factually.</a:t>
            </a:r>
          </a:p>
          <a:p>
            <a:r>
              <a:rPr lang="en-US" dirty="0"/>
              <a:t>A later or private response may be more appropriate if the question is personal, highly specific, likely to embarrass someone or requires further checking.</a:t>
            </a:r>
          </a:p>
          <a:p>
            <a:r>
              <a:rPr lang="en-US" dirty="0"/>
              <a:t>Where a question or comment suggests that a pupil or another person may be unsafe, distressed or at risk of harm, we must follow the safeguarding route.</a:t>
            </a:r>
          </a:p>
          <a:p>
            <a:r>
              <a:rPr lang="en-US" dirty="0"/>
              <a:t>Our role is not to investigate. If we are uncertain, we should seek advice from the designated safeguarding lead.”</a:t>
            </a:r>
          </a:p>
          <a:p>
            <a:r>
              <a:rPr lang="en-US" dirty="0"/>
              <a:t>Useful transition phrases</a:t>
            </a:r>
          </a:p>
          <a:p>
            <a:r>
              <a:rPr lang="en-US" dirty="0"/>
              <a:t>“That is relevant, so I’ll give the class a brief factual answer.”</a:t>
            </a:r>
          </a:p>
          <a:p>
            <a:r>
              <a:rPr lang="en-US" dirty="0"/>
              <a:t>“That question would be better discussed at another time and in a more appropriate setting.”</a:t>
            </a:r>
          </a:p>
          <a:p>
            <a:r>
              <a:rPr lang="en-US" dirty="0"/>
              <a:t>“I would like to speak with you after the lesson to make sure you receive the right support.”</a:t>
            </a:r>
          </a:p>
          <a:p>
            <a:r>
              <a:rPr lang="en-US" dirty="0"/>
              <a:t>Delivery notes</a:t>
            </a:r>
          </a:p>
          <a:p>
            <a:pPr marL="171450" indent="-171450">
              <a:buFont typeface="Arial"/>
              <a:buChar char="•"/>
            </a:pPr>
            <a:r>
              <a:rPr lang="en-US" dirty="0"/>
              <a:t>Make clear that private follow-up should still be professionally transparent.</a:t>
            </a:r>
          </a:p>
          <a:p>
            <a:pPr marL="171450" indent="-171450">
              <a:buFont typeface="Arial"/>
              <a:buChar char="•"/>
            </a:pPr>
            <a:r>
              <a:rPr lang="en-US" dirty="0"/>
              <a:t>Staff should follow the school’s expectations for visibility, supervision and recording.</a:t>
            </a:r>
          </a:p>
          <a:p>
            <a:pPr marL="171450" indent="-171450">
              <a:buFont typeface="Arial"/>
              <a:buChar char="•"/>
            </a:pPr>
            <a:r>
              <a:rPr lang="en-US" dirty="0"/>
              <a:t>Reinforce: </a:t>
            </a:r>
          </a:p>
          <a:p>
            <a:pPr marL="628650" lvl="1" indent="-171450">
              <a:buFont typeface="Arial"/>
              <a:buChar char="•"/>
            </a:pPr>
            <a:r>
              <a:rPr lang="en-US" dirty="0"/>
              <a:t>Do not promise confidentiality.</a:t>
            </a:r>
          </a:p>
          <a:p>
            <a:pPr marL="628650" lvl="1" indent="-171450">
              <a:buFont typeface="Arial"/>
              <a:buChar char="•"/>
            </a:pPr>
            <a:r>
              <a:rPr lang="en-US" dirty="0"/>
              <a:t>Do not ask leading questions.</a:t>
            </a:r>
          </a:p>
          <a:p>
            <a:pPr marL="628650" lvl="1" indent="-171450">
              <a:buFont typeface="Arial"/>
              <a:buChar char="•"/>
            </a:pPr>
            <a:r>
              <a:rPr lang="en-US" dirty="0"/>
              <a:t>Do not attempt to investigate.</a:t>
            </a:r>
          </a:p>
          <a:p>
            <a:pPr marL="628650" lvl="1" indent="-171450">
              <a:buFont typeface="Arial"/>
              <a:buChar char="•"/>
            </a:pPr>
            <a:r>
              <a:rPr lang="en-US" dirty="0"/>
              <a:t>Report concerns promptly.</a:t>
            </a:r>
          </a:p>
          <a:p>
            <a:pPr marL="171450" indent="-171450">
              <a:buFont typeface="Arial"/>
              <a:buChar char="•"/>
            </a:pPr>
            <a:r>
              <a:rPr lang="en-US" dirty="0"/>
              <a:t>Suggested time: </a:t>
            </a:r>
            <a:r>
              <a:rPr lang="en-US" b="1" dirty="0"/>
              <a:t>5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staff to </a:t>
            </a:r>
            <a:r>
              <a:rPr lang="en-US" dirty="0" err="1"/>
              <a:t>practise</a:t>
            </a:r>
            <a:r>
              <a:rPr lang="en-US" dirty="0"/>
              <a:t> one boundary phrase until it feels natural. Neutrality does not mean appearing indifferent. Teachers can acknowledge that a question matters while keeping the focus on evidence, law, health information, school values and respectful dialogue.
“Warmth and openness are important, but they do not require us to disclose information about our private lives.</a:t>
            </a:r>
          </a:p>
          <a:p>
            <a:r>
              <a:rPr lang="en-US" dirty="0"/>
              <a:t>If a pupil asks a personal question, we can acknowledge it without answering it.</a:t>
            </a:r>
          </a:p>
          <a:p>
            <a:r>
              <a:rPr lang="en-US" dirty="0"/>
              <a:t>For example: ‘We do not discuss staff members’ private lives. Let’s return to the learning question.’</a:t>
            </a:r>
          </a:p>
          <a:p>
            <a:r>
              <a:rPr lang="en-US" dirty="0"/>
              <a:t>If different values or viewpoints are raised, we might say: ‘Different people may hold different views. Our task is to discuss the issue respectfully and use reliable information.’</a:t>
            </a:r>
          </a:p>
          <a:p>
            <a:r>
              <a:rPr lang="en-US" dirty="0"/>
              <a:t>We should avoid guessing, sharing personal preferences, making a joke at the pupil’s expense or presenting our own opinion as fact.</a:t>
            </a:r>
          </a:p>
          <a:p>
            <a:r>
              <a:rPr lang="en-US" dirty="0"/>
              <a:t>Consistent professional boundaries protect pupils, staff and the integrity of the subject.”</a:t>
            </a:r>
          </a:p>
          <a:p>
            <a:r>
              <a:rPr lang="en-US" dirty="0"/>
              <a:t>Delivery notes</a:t>
            </a:r>
          </a:p>
          <a:p>
            <a:pPr marL="171450" indent="-171450">
              <a:buFont typeface="Arial"/>
              <a:buChar char="•"/>
            </a:pPr>
            <a:r>
              <a:rPr lang="en-US" dirty="0"/>
              <a:t>Ask staff to choose one boundary phrase that feels natural.</a:t>
            </a:r>
          </a:p>
          <a:p>
            <a:pPr marL="171450" indent="-171450">
              <a:buFont typeface="Arial"/>
              <a:buChar char="•"/>
            </a:pPr>
            <a:r>
              <a:rPr lang="en-US" dirty="0"/>
              <a:t>Give pairs 30 seconds to </a:t>
            </a:r>
            <a:r>
              <a:rPr lang="en-US" dirty="0" err="1"/>
              <a:t>practise</a:t>
            </a:r>
            <a:r>
              <a:rPr lang="en-US" dirty="0"/>
              <a:t> saying it clearly and warmly.</a:t>
            </a:r>
          </a:p>
          <a:p>
            <a:pPr marL="171450" indent="-171450">
              <a:buFont typeface="Arial"/>
              <a:buChar char="•"/>
            </a:pPr>
            <a:r>
              <a:rPr lang="en-US" dirty="0"/>
              <a:t>Explain that neutrality does not mean appearing dismissive.</a:t>
            </a:r>
          </a:p>
          <a:p>
            <a:pPr marL="171450" indent="-171450">
              <a:buFont typeface="Arial"/>
              <a:buChar char="•"/>
            </a:pPr>
            <a:r>
              <a:rPr lang="en-US" dirty="0"/>
              <a:t>Encourage staff to acknowledge the importance of the question before redirecting it.</a:t>
            </a:r>
          </a:p>
          <a:p>
            <a:pPr marL="171450" indent="-171450">
              <a:buFont typeface="Arial"/>
              <a:buChar char="•"/>
            </a:pPr>
            <a:r>
              <a:rPr lang="en-US" dirty="0"/>
              <a:t>Suggested time: </a:t>
            </a:r>
            <a:r>
              <a:rPr lang="en-US" b="1" dirty="0"/>
              <a:t>4 minutes</a:t>
            </a:r>
            <a:r>
              <a:rPr lang="en-US" dirty="0"/>
              <a:t>.</a:t>
            </a:r>
          </a:p>
          <a:p>
            <a:r>
              <a:rPr lang="en-US" dirty="0"/>
              <a:t>
[Sources]
- Jigsaw Education Group, “How To Tackle Tough Questions from Secondary School Students in Sex and Relationships Education”, 2026: </a:t>
            </a:r>
            <a:r>
              <a:rPr lang="en-US" dirty="0">
                <a:hlinkClick r:id="rId3"/>
              </a:rPr>
              <a:t>https://jigsaweducationgroup.com/wp-content/uploads/2026/06/How-To-Tackle-Tough-Questions-from-Secondary-School-Students-in-Sex-and-Relationships-Education-2.pdf</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wording can either keep pupils engaged or close down help-seeking. Use plain English, define unfamiliar terms, and check understanding. Adapt communication for pupils with additional learning needs or English as an additional language without reducing the safeguarding message.</a:t>
            </a:r>
          </a:p>
          <a:p>
            <a:endParaRPr lang="en-US" dirty="0"/>
          </a:p>
          <a:p>
            <a:r>
              <a:rPr lang="en-US" dirty="0"/>
              <a:t>“The language we choose can either keep a pupil engaged or close down further help-seeking.</a:t>
            </a:r>
          </a:p>
          <a:p>
            <a:r>
              <a:rPr lang="en-US" dirty="0"/>
              <a:t>Saying, ‘That is inappropriate,’ may sound </a:t>
            </a:r>
            <a:r>
              <a:rPr lang="en-US" dirty="0" err="1"/>
              <a:t>judgemental</a:t>
            </a:r>
            <a:r>
              <a:rPr lang="en-US" dirty="0"/>
              <a:t> and does not explain what needs to change.</a:t>
            </a:r>
          </a:p>
          <a:p>
            <a:r>
              <a:rPr lang="en-US" dirty="0"/>
              <a:t>A clearer response would be: ‘That question needs a different setting or a different level of detail.’</a:t>
            </a:r>
          </a:p>
          <a:p>
            <a:r>
              <a:rPr lang="en-US" dirty="0"/>
              <a:t>Rather than saying, ‘Everyone knows that,’ we can say, ‘Let’s check the reliable information.’</a:t>
            </a:r>
          </a:p>
          <a:p>
            <a:r>
              <a:rPr lang="en-US" dirty="0"/>
              <a:t>Instead of asking, ‘Why would you ask that?’ we can ask, ‘Which part would you like clarified?’</a:t>
            </a:r>
          </a:p>
          <a:p>
            <a:r>
              <a:rPr lang="en-US" dirty="0"/>
              <a:t>Where possible, refer to reliable evidence, relevant guidance, the law or agreed school policy rather than presenting personal opinion as fact.”</a:t>
            </a:r>
          </a:p>
          <a:p>
            <a:r>
              <a:rPr lang="en-US" dirty="0"/>
              <a:t>Delivery notes</a:t>
            </a:r>
          </a:p>
          <a:p>
            <a:pPr marL="171450" indent="-171450">
              <a:buFont typeface="Arial"/>
              <a:buChar char="•"/>
            </a:pPr>
            <a:r>
              <a:rPr lang="en-US" dirty="0"/>
              <a:t>Use plain English and explain unfamiliar terminology.</a:t>
            </a:r>
          </a:p>
          <a:p>
            <a:pPr marL="171450" indent="-171450">
              <a:buFont typeface="Arial"/>
              <a:buChar char="•"/>
            </a:pPr>
            <a:r>
              <a:rPr lang="en-US" dirty="0"/>
              <a:t>Avoid sarcasm, ridicule, alarm or visible shock.</a:t>
            </a:r>
          </a:p>
          <a:p>
            <a:pPr marL="171450" indent="-171450">
              <a:buFont typeface="Arial"/>
              <a:buChar char="•"/>
            </a:pPr>
            <a:r>
              <a:rPr lang="en-US" dirty="0"/>
              <a:t>Check understanding without asking pupils to repeat sensitive information publicly.</a:t>
            </a:r>
          </a:p>
          <a:p>
            <a:pPr marL="171450" indent="-171450">
              <a:buFont typeface="Arial"/>
              <a:buChar char="•"/>
            </a:pPr>
            <a:r>
              <a:rPr lang="en-US" dirty="0"/>
              <a:t>For pupils with EAL or additional learning needs: </a:t>
            </a:r>
          </a:p>
          <a:p>
            <a:pPr marL="628650" lvl="1" indent="-171450">
              <a:buFont typeface="Arial"/>
              <a:buChar char="•"/>
            </a:pPr>
            <a:r>
              <a:rPr lang="en-US" dirty="0"/>
              <a:t>Use short sentences.</a:t>
            </a:r>
          </a:p>
          <a:p>
            <a:pPr marL="628650" lvl="1" indent="-171450">
              <a:buFont typeface="Arial"/>
              <a:buChar char="•"/>
            </a:pPr>
            <a:r>
              <a:rPr lang="en-US" dirty="0"/>
              <a:t>Introduce one idea at a time.</a:t>
            </a:r>
          </a:p>
          <a:p>
            <a:pPr marL="628650" lvl="1" indent="-171450">
              <a:buFont typeface="Arial"/>
              <a:buChar char="•"/>
            </a:pPr>
            <a:r>
              <a:rPr lang="en-US" dirty="0"/>
              <a:t>Explain important vocabulary.</a:t>
            </a:r>
          </a:p>
          <a:p>
            <a:pPr marL="628650" lvl="1" indent="-171450">
              <a:buFont typeface="Arial"/>
              <a:buChar char="•"/>
            </a:pPr>
            <a:r>
              <a:rPr lang="en-US" dirty="0"/>
              <a:t>Allow processing time.</a:t>
            </a:r>
          </a:p>
          <a:p>
            <a:pPr marL="628650" lvl="1" indent="-171450">
              <a:buFont typeface="Arial"/>
              <a:buChar char="•"/>
            </a:pPr>
            <a:r>
              <a:rPr lang="en-US" dirty="0"/>
              <a:t>Check understanding privately when appropriate.</a:t>
            </a:r>
          </a:p>
          <a:p>
            <a:pPr marL="171450" indent="-171450">
              <a:buFont typeface="Arial"/>
              <a:buChar char="•"/>
            </a:pPr>
            <a:r>
              <a:rPr lang="en-US" dirty="0"/>
              <a:t>Suggested time: </a:t>
            </a:r>
            <a:r>
              <a:rPr lang="en-US" b="1" dirty="0"/>
              <a:t>5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Reassure staff that “I do not know yet” is a professional response when paired with a clear follow-up. Record the question if necessary, check whether it raises a wider curriculum need, and ensure the eventual answer remains age-appropriate.</a:t>
            </a:r>
          </a:p>
          <a:p>
            <a:endParaRPr lang="en-US" dirty="0"/>
          </a:p>
          <a:p>
            <a:r>
              <a:rPr lang="en-US" dirty="0"/>
              <a:t>“It is professionally responsible to say that we do not know, provided that we explain what will happen next.</a:t>
            </a:r>
          </a:p>
          <a:p>
            <a:r>
              <a:rPr lang="en-US" dirty="0"/>
              <a:t>We might say: ‘I’m not certain, so I’m going to check a reliable source and come back to this by our next lesson.’</a:t>
            </a:r>
          </a:p>
          <a:p>
            <a:r>
              <a:rPr lang="en-US" dirty="0"/>
              <a:t>Be specific about when and how you will return to the question.</a:t>
            </a:r>
          </a:p>
          <a:p>
            <a:r>
              <a:rPr lang="en-US" dirty="0"/>
              <a:t>Check the information using an approved and current source. Consult the RSHE lead, designated safeguarding lead, pastoral staff or an appropriate health professional when necessary.</a:t>
            </a:r>
          </a:p>
          <a:p>
            <a:r>
              <a:rPr lang="en-US" dirty="0"/>
              <a:t>Most importantly, close the loop. Return to the pupil or the class as promised, while protecting the privacy of anyone involved.</a:t>
            </a:r>
          </a:p>
          <a:p>
            <a:r>
              <a:rPr lang="en-US" dirty="0"/>
              <a:t>Accuracy and follow-through build more trust than an immediate guess.”</a:t>
            </a:r>
          </a:p>
          <a:p>
            <a:r>
              <a:rPr lang="en-US" dirty="0"/>
              <a:t>Delivery notes</a:t>
            </a:r>
          </a:p>
          <a:p>
            <a:pPr marL="171450" indent="-171450">
              <a:buFont typeface="Arial"/>
              <a:buChar char="•"/>
            </a:pPr>
            <a:r>
              <a:rPr lang="en-US" dirty="0"/>
              <a:t>Reassure staff that they are not expected to know everything.</a:t>
            </a:r>
          </a:p>
          <a:p>
            <a:pPr marL="171450" indent="-171450">
              <a:buFont typeface="Arial"/>
              <a:buChar char="•"/>
            </a:pPr>
            <a:r>
              <a:rPr lang="en-US" dirty="0"/>
              <a:t>Stress that “I don’t know” should be followed by a clear action and timescale.</a:t>
            </a:r>
          </a:p>
          <a:p>
            <a:pPr marL="171450" indent="-171450">
              <a:buFont typeface="Arial"/>
              <a:buChar char="•"/>
            </a:pPr>
            <a:r>
              <a:rPr lang="en-US" dirty="0"/>
              <a:t>Record the question if necessary so it is not forgotten.</a:t>
            </a:r>
          </a:p>
          <a:p>
            <a:pPr marL="171450" indent="-171450">
              <a:buFont typeface="Arial"/>
              <a:buChar char="•"/>
            </a:pPr>
            <a:r>
              <a:rPr lang="en-US" dirty="0"/>
              <a:t>Consider whether the question identifies a wider gap in the curriculum.</a:t>
            </a:r>
          </a:p>
          <a:p>
            <a:pPr marL="171450" indent="-171450">
              <a:buFont typeface="Arial"/>
              <a:buChar char="•"/>
            </a:pPr>
            <a:r>
              <a:rPr lang="en-US" dirty="0"/>
              <a:t>Suggested time: </a:t>
            </a:r>
            <a:r>
              <a:rPr lang="en-US" b="1" dirty="0"/>
              <a:t>4 minutes</a:t>
            </a:r>
            <a:r>
              <a:rPr lang="en-US" dirty="0"/>
              <a:t>.</a:t>
            </a:r>
          </a:p>
          <a:p>
            <a:r>
              <a:rPr lang="en-US" dirty="0"/>
              <a:t>
[Sources]
- Jigsaw Education Group, “How To Tackle Tough Questions from Secondary School Students in Sex and Relationships Education”, 2026: </a:t>
            </a:r>
            <a:r>
              <a:rPr lang="en-US" dirty="0">
                <a:hlinkClick r:id="rId3"/>
              </a:rPr>
              <a:t>https://jigsaweducationgroup.com/wp-content/uploads/2026/06/How-To-Tackle-Tough-Questions-from-Secondary-School-Students-in-Sex-and-Relationships-Education-2.pdf</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exact terminology and reporting route set out in your school safeguarding policy. If a pupil begins to disclose in front of others, acknowledge them and move to a suitable setting with appropriate staffing and visibility. Record facts, including the pupil’s own words where possible.</a:t>
            </a:r>
          </a:p>
          <a:p>
            <a:endParaRPr lang="en-US" dirty="0"/>
          </a:p>
          <a:p>
            <a:r>
              <a:rPr lang="en-US" dirty="0"/>
              <a:t>“Occasionally, a question, comment or change in </a:t>
            </a:r>
            <a:r>
              <a:rPr lang="en-US" dirty="0" err="1"/>
              <a:t>behaviour</a:t>
            </a:r>
            <a:r>
              <a:rPr lang="en-US" dirty="0"/>
              <a:t> may indicate that a pupil or another person could be at risk.</a:t>
            </a:r>
          </a:p>
          <a:p>
            <a:r>
              <a:rPr lang="en-US" dirty="0"/>
              <a:t>First, notice the concern. Do not ignore it simply because it arose during a lesson or was presented as a question.</a:t>
            </a:r>
          </a:p>
          <a:p>
            <a:r>
              <a:rPr lang="en-US" dirty="0"/>
              <a:t>Second, respond calmly. Listen and use only minimal prompts. Avoid asking leading or investigative questions.</a:t>
            </a:r>
          </a:p>
          <a:p>
            <a:r>
              <a:rPr lang="en-US" dirty="0"/>
              <a:t>You might say: ‘Thank you for telling me. I may need to share this with someone who can help keep you or another person safe.’</a:t>
            </a:r>
          </a:p>
          <a:p>
            <a:r>
              <a:rPr lang="en-US" dirty="0"/>
              <a:t>Third, report the concern promptly through the school’s safeguarding procedure.</a:t>
            </a:r>
          </a:p>
          <a:p>
            <a:r>
              <a:rPr lang="en-US" dirty="0"/>
              <a:t>Fourth, continue to support the pupil appropriately. Maintain their dignity, preserve normality where possible and follow any advice given by safeguarding or pastoral staff.</a:t>
            </a:r>
          </a:p>
          <a:p>
            <a:r>
              <a:rPr lang="en-US" dirty="0"/>
              <a:t>The teacher’s role is to listen, reassure appropriately and pass the concern on. It is not to investigate.”</a:t>
            </a:r>
          </a:p>
          <a:p>
            <a:r>
              <a:rPr lang="en-US" dirty="0"/>
              <a:t>Delivery notes</a:t>
            </a:r>
          </a:p>
          <a:p>
            <a:pPr marL="171450" indent="-171450">
              <a:buFont typeface="Arial"/>
              <a:buChar char="•"/>
            </a:pPr>
            <a:r>
              <a:rPr lang="en-US" dirty="0"/>
              <a:t>Use the exact reporting route in the school safeguarding policy.</a:t>
            </a:r>
          </a:p>
          <a:p>
            <a:pPr marL="171450" indent="-171450">
              <a:buFont typeface="Arial"/>
              <a:buChar char="•"/>
            </a:pPr>
            <a:r>
              <a:rPr lang="en-US" dirty="0"/>
              <a:t>Explain what staff should do if the designated safeguarding lead is unavailable.</a:t>
            </a:r>
          </a:p>
          <a:p>
            <a:pPr marL="171450" indent="-171450">
              <a:buFont typeface="Arial"/>
              <a:buChar char="•"/>
            </a:pPr>
            <a:r>
              <a:rPr lang="en-US" dirty="0"/>
              <a:t>If a pupil starts to share personal information in front of others: </a:t>
            </a:r>
          </a:p>
          <a:p>
            <a:pPr marL="628650" lvl="1" indent="-171450">
              <a:buFont typeface="Arial"/>
              <a:buChar char="•"/>
            </a:pPr>
            <a:r>
              <a:rPr lang="en-US" dirty="0"/>
              <a:t>Acknowledge them calmly.</a:t>
            </a:r>
          </a:p>
          <a:p>
            <a:pPr marL="628650" lvl="1" indent="-171450">
              <a:buFont typeface="Arial"/>
              <a:buChar char="•"/>
            </a:pPr>
            <a:r>
              <a:rPr lang="en-US" dirty="0"/>
              <a:t>Avoid asking for further details publicly.</a:t>
            </a:r>
          </a:p>
          <a:p>
            <a:pPr marL="628650" lvl="1" indent="-171450">
              <a:buFont typeface="Arial"/>
              <a:buChar char="•"/>
            </a:pPr>
            <a:r>
              <a:rPr lang="en-US" dirty="0"/>
              <a:t>Arrange an appropriate follow-up.</a:t>
            </a:r>
          </a:p>
          <a:p>
            <a:pPr marL="628650" lvl="1" indent="-171450">
              <a:buFont typeface="Arial"/>
              <a:buChar char="•"/>
            </a:pPr>
            <a:r>
              <a:rPr lang="en-US" dirty="0"/>
              <a:t>Follow safeguarding procedures immediately.</a:t>
            </a:r>
          </a:p>
          <a:p>
            <a:pPr marL="171450" indent="-171450">
              <a:buFont typeface="Arial"/>
              <a:buChar char="•"/>
            </a:pPr>
            <a:r>
              <a:rPr lang="en-US" dirty="0"/>
              <a:t>Record facts accurately, including the pupil’s own words where possible.</a:t>
            </a:r>
          </a:p>
          <a:p>
            <a:pPr marL="171450" indent="-171450">
              <a:buFont typeface="Arial"/>
              <a:buChar char="•"/>
            </a:pPr>
            <a:r>
              <a:rPr lang="en-US" dirty="0"/>
              <a:t>Suggested time: </a:t>
            </a:r>
            <a:r>
              <a:rPr lang="en-US" b="1" dirty="0"/>
              <a:t>6 minutes</a:t>
            </a:r>
            <a:r>
              <a:rPr lang="en-US" dirty="0"/>
              <a:t>.</a:t>
            </a:r>
          </a:p>
          <a:p>
            <a:r>
              <a:rPr lang="en-US" dirty="0"/>
              <a:t>
[Sources]
- Department for Education, Keeping Children Safe in Education 2026: use the current statutory guidance and local school safeguarding procedures.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groups five minutes. Ask them to script the first two sentences the teacher would use, then identify the correct follow-up route. Avoid asking staff to share real pupil cases. Debrief by linking responses to the five-step routine and school procedures.</a:t>
            </a:r>
          </a:p>
          <a:p>
            <a:endParaRPr lang="en-US" dirty="0"/>
          </a:p>
          <a:p>
            <a:r>
              <a:rPr lang="en-US" dirty="0"/>
              <a:t>“We are now going to apply the response routine to three short scenarios.</a:t>
            </a:r>
          </a:p>
          <a:p>
            <a:r>
              <a:rPr lang="en-US" dirty="0"/>
              <a:t>Please focus on the professional process rather than debating the sensitive subject matter.</a:t>
            </a:r>
          </a:p>
          <a:p>
            <a:r>
              <a:rPr lang="en-US" dirty="0"/>
              <a:t>For each scenario, agree the first two sentences you would say. Then decide whether the question belongs in the whole-class setting, requires a later or private response, or should follow the safeguarding route.</a:t>
            </a:r>
          </a:p>
          <a:p>
            <a:r>
              <a:rPr lang="en-US" dirty="0"/>
              <a:t>Please use fictional responses only. Do not introduce real pupils or current safeguarding cases into the discussion.”</a:t>
            </a:r>
          </a:p>
          <a:p>
            <a:r>
              <a:rPr lang="en-US" dirty="0"/>
              <a:t>Suggested responses for the debrief</a:t>
            </a:r>
          </a:p>
          <a:p>
            <a:r>
              <a:rPr lang="en-US" b="1" dirty="0"/>
              <a:t>Scenario A: personal question</a:t>
            </a:r>
            <a:endParaRPr lang="en-US" dirty="0"/>
          </a:p>
          <a:p>
            <a:r>
              <a:rPr lang="en-US" dirty="0"/>
              <a:t>“We do not discuss staff members’ private lives. Let’s return to the factual learning question.”</a:t>
            </a:r>
          </a:p>
          <a:p>
            <a:r>
              <a:rPr lang="en-US" b="1" dirty="0"/>
              <a:t>Scenario B: unexpected term</a:t>
            </a:r>
            <a:endParaRPr lang="en-US" dirty="0"/>
          </a:p>
          <a:p>
            <a:r>
              <a:rPr lang="en-US" dirty="0"/>
              <a:t>“I want to make sure I understand what you are asking. Can you tell me which part you would like clarified, without sharing personal details?”</a:t>
            </a:r>
          </a:p>
          <a:p>
            <a:r>
              <a:rPr lang="en-US" b="1" dirty="0"/>
              <a:t>Scenario C: possible concern</a:t>
            </a:r>
            <a:endParaRPr lang="en-US" dirty="0"/>
          </a:p>
          <a:p>
            <a:r>
              <a:rPr lang="en-US" dirty="0"/>
              <a:t>“Thank you for raising that. I would like to speak with you after the lesson so that we can make sure the right person can help.”</a:t>
            </a:r>
          </a:p>
          <a:p>
            <a:r>
              <a:rPr lang="en-US" dirty="0"/>
              <a:t>Delivery notes</a:t>
            </a:r>
          </a:p>
          <a:p>
            <a:pPr marL="171450" indent="-171450">
              <a:buFont typeface="Arial"/>
              <a:buChar char="•"/>
            </a:pPr>
            <a:r>
              <a:rPr lang="en-US" dirty="0"/>
              <a:t>Allow approximately five minutes for group discussion.</a:t>
            </a:r>
          </a:p>
          <a:p>
            <a:pPr marL="171450" indent="-171450">
              <a:buFont typeface="Arial"/>
              <a:buChar char="•"/>
            </a:pPr>
            <a:r>
              <a:rPr lang="en-US" dirty="0"/>
              <a:t>Ask groups to identify: </a:t>
            </a:r>
          </a:p>
          <a:p>
            <a:pPr marL="628650" lvl="1" indent="-171450">
              <a:buFont typeface="Arial"/>
              <a:buChar char="•"/>
            </a:pPr>
            <a:r>
              <a:rPr lang="en-US" dirty="0"/>
              <a:t>Their opening response.</a:t>
            </a:r>
          </a:p>
          <a:p>
            <a:pPr marL="628650" lvl="1" indent="-171450">
              <a:buFont typeface="Arial"/>
              <a:buChar char="•"/>
            </a:pPr>
            <a:r>
              <a:rPr lang="en-US" dirty="0"/>
              <a:t>The correct setting.</a:t>
            </a:r>
          </a:p>
          <a:p>
            <a:pPr marL="628650" lvl="1" indent="-171450">
              <a:buFont typeface="Arial"/>
              <a:buChar char="•"/>
            </a:pPr>
            <a:r>
              <a:rPr lang="en-US" dirty="0"/>
              <a:t>The required follow-up.</a:t>
            </a:r>
          </a:p>
          <a:p>
            <a:pPr marL="171450" indent="-171450">
              <a:buFont typeface="Arial"/>
              <a:buChar char="•"/>
            </a:pPr>
            <a:r>
              <a:rPr lang="en-US" dirty="0"/>
              <a:t>Debrief by linking responses to the five-step routine.</a:t>
            </a:r>
          </a:p>
          <a:p>
            <a:pPr marL="171450" indent="-171450">
              <a:buFont typeface="Arial"/>
              <a:buChar char="•"/>
            </a:pPr>
            <a:r>
              <a:rPr lang="en-US" dirty="0"/>
              <a:t>Avoid judging staff responses too quickly. Refine them collaboratively.</a:t>
            </a:r>
          </a:p>
          <a:p>
            <a:pPr marL="171450" indent="-171450">
              <a:buFont typeface="Arial"/>
              <a:buChar char="•"/>
            </a:pPr>
            <a:r>
              <a:rPr lang="en-US" dirty="0"/>
              <a:t>Suggested time: </a:t>
            </a:r>
            <a:r>
              <a:rPr lang="en-US" b="1" dirty="0"/>
              <a:t>10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an action-planning slide. Ask staff to choose one realistic improvement and identify the owner and timescale. Suggested actions include reviewing the question-box process, producing a one-page response protocol, or agreeing a bank of approved signposting sources.
“Individual teacher confidence is important, but consistency depends on whole-school systems.</a:t>
            </a:r>
          </a:p>
          <a:p>
            <a:r>
              <a:rPr lang="en-US" dirty="0"/>
              <a:t>Staff need aligned RSHE and safeguarding policies, consistent ground rules and a clear route to the designated safeguarding lead.</a:t>
            </a:r>
          </a:p>
          <a:p>
            <a:r>
              <a:rPr lang="en-US" dirty="0"/>
              <a:t>They also need approved sources, clear arrangements for reviewing question boxes and guidance for non-specialist and cover staff.</a:t>
            </a:r>
          </a:p>
          <a:p>
            <a:r>
              <a:rPr lang="en-US" dirty="0"/>
              <a:t>Staff should know where they can obtain advice or debrief after a difficult lesson.</a:t>
            </a:r>
          </a:p>
          <a:p>
            <a:r>
              <a:rPr lang="en-US" dirty="0"/>
              <a:t>Finally, practice should be reviewed through staff and pupil feedback, while ensuring that pupils are not asked to disclose personal information.</a:t>
            </a:r>
          </a:p>
          <a:p>
            <a:r>
              <a:rPr lang="en-US" dirty="0"/>
              <a:t>Please identify one realistic action that would strengthen consistency in your setting. Agree who will take responsibility and when it will be completed.”</a:t>
            </a:r>
          </a:p>
          <a:p>
            <a:r>
              <a:rPr lang="en-US" dirty="0"/>
              <a:t>Possible actions</a:t>
            </a:r>
          </a:p>
          <a:p>
            <a:pPr marL="171450" indent="-171450">
              <a:buFont typeface="Arial"/>
              <a:buChar char="•"/>
            </a:pPr>
            <a:r>
              <a:rPr lang="en-US" dirty="0"/>
              <a:t>Review the question-box procedure.</a:t>
            </a:r>
          </a:p>
          <a:p>
            <a:pPr marL="171450" indent="-171450">
              <a:buFont typeface="Arial"/>
              <a:buChar char="•"/>
            </a:pPr>
            <a:r>
              <a:rPr lang="en-US" dirty="0"/>
              <a:t>Produce a one-page sensitive-question response protocol.</a:t>
            </a:r>
          </a:p>
          <a:p>
            <a:pPr marL="171450" indent="-171450">
              <a:buFont typeface="Arial"/>
              <a:buChar char="•"/>
            </a:pPr>
            <a:r>
              <a:rPr lang="en-US" dirty="0"/>
              <a:t>Provide agreed holding and boundary phrases.</a:t>
            </a:r>
          </a:p>
          <a:p>
            <a:pPr marL="171450" indent="-171450">
              <a:buFont typeface="Arial"/>
              <a:buChar char="•"/>
            </a:pPr>
            <a:r>
              <a:rPr lang="en-US" dirty="0"/>
              <a:t>Update the list of approved information and support sources.</a:t>
            </a:r>
          </a:p>
          <a:p>
            <a:pPr marL="171450" indent="-171450">
              <a:buFont typeface="Arial"/>
              <a:buChar char="•"/>
            </a:pPr>
            <a:r>
              <a:rPr lang="en-US" dirty="0"/>
              <a:t>Brief non-specialist and cover staff.</a:t>
            </a:r>
          </a:p>
          <a:p>
            <a:pPr marL="171450" indent="-171450">
              <a:buFont typeface="Arial"/>
              <a:buChar char="•"/>
            </a:pPr>
            <a:r>
              <a:rPr lang="en-US" dirty="0"/>
              <a:t>Revisit the route for reporting concerns.</a:t>
            </a:r>
          </a:p>
          <a:p>
            <a:pPr marL="171450" indent="-171450">
              <a:buFont typeface="Arial"/>
              <a:buChar char="•"/>
            </a:pPr>
            <a:r>
              <a:rPr lang="en-US" dirty="0"/>
              <a:t>Include this subject in staff induction.</a:t>
            </a:r>
          </a:p>
          <a:p>
            <a:pPr marL="171450" indent="-171450">
              <a:buFont typeface="Arial"/>
              <a:buChar char="•"/>
            </a:pPr>
            <a:r>
              <a:rPr lang="en-US" dirty="0"/>
              <a:t>Arrange a follow-up practice session.</a:t>
            </a:r>
          </a:p>
          <a:p>
            <a:r>
              <a:rPr lang="en-US" dirty="0"/>
              <a:t>Delivery notes</a:t>
            </a:r>
          </a:p>
          <a:p>
            <a:pPr marL="171450" indent="-171450">
              <a:buFont typeface="Arial"/>
              <a:buChar char="•"/>
            </a:pPr>
            <a:r>
              <a:rPr lang="en-US" dirty="0"/>
              <a:t>Ask staff to select one priority rather than creating an unrealistic list.</a:t>
            </a:r>
          </a:p>
          <a:p>
            <a:pPr marL="171450" indent="-171450">
              <a:buFont typeface="Arial"/>
              <a:buChar char="•"/>
            </a:pPr>
            <a:r>
              <a:rPr lang="en-US" dirty="0"/>
              <a:t>Record the action, responsible person and completion date.</a:t>
            </a:r>
          </a:p>
          <a:p>
            <a:pPr marL="171450" indent="-171450">
              <a:buFont typeface="Arial"/>
              <a:buChar char="•"/>
            </a:pPr>
            <a:r>
              <a:rPr lang="en-US" dirty="0"/>
              <a:t>Encourage senior leadership and safeguarding oversight.</a:t>
            </a:r>
          </a:p>
          <a:p>
            <a:pPr marL="171450" indent="-171450">
              <a:buFont typeface="Arial"/>
              <a:buChar char="•"/>
            </a:pPr>
            <a:r>
              <a:rPr lang="en-US" dirty="0"/>
              <a:t>Suggested time: </a:t>
            </a:r>
            <a:r>
              <a:rPr lang="en-US" b="1" dirty="0"/>
              <a:t>7 minutes</a:t>
            </a:r>
            <a:r>
              <a:rPr lang="en-US" dirty="0"/>
              <a:t>.</a:t>
            </a:r>
          </a:p>
          <a:p>
            <a:endParaRPr lang="en-US" dirty="0"/>
          </a:p>
          <a:p>
            <a:endParaRPr lang="en-US" dirty="0"/>
          </a:p>
          <a:p>
            <a:r>
              <a:rPr lang="en-US" dirty="0"/>
              <a:t>[Sources]
- Department for Education, RSHE statutory guidance, effective 1 September 2026: </a:t>
            </a:r>
            <a:r>
              <a:rPr lang="en-US" dirty="0">
                <a:hlinkClick r:id="rId3"/>
              </a:rPr>
              <a:t>https://www.gov.uk/government/publications/relationships-education-relationships-and-sex-education-rse-and-health-education</a:t>
            </a:r>
            <a:endParaRPr lang="en-US"/>
          </a:p>
          <a:p>
            <a:r>
              <a:rPr lang="en-US" dirty="0"/>
              <a:t>
- NASUWT, Teaching About Relationships, Sex and Health in Schools: </a:t>
            </a:r>
            <a:r>
              <a:rPr lang="en-US" dirty="0">
                <a:hlinkClick r:id="rId4"/>
              </a:rPr>
              <a:t>https://www.nasuwt.org.uk/advice/in-the-classroom/assessment-curriculum-and-qualifications/curriculum-qualifications-england-/teaching-relationships-sex-education-in-schools.html</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repeating the four words: calm, clear, boundaried and connected. Invite final questions about process, policy or staff support. Remind colleagues to use the school’s designated safeguarding route for any current concern.</a:t>
            </a:r>
          </a:p>
          <a:p>
            <a:endParaRPr lang="en-US" dirty="0"/>
          </a:p>
          <a:p>
            <a:r>
              <a:rPr lang="en-US" dirty="0"/>
              <a:t>“The main message from today is that teachers do not need to have every answer. They need a safe and consistent process.</a:t>
            </a:r>
          </a:p>
          <a:p>
            <a:r>
              <a:rPr lang="en-US" dirty="0"/>
              <a:t>Be calm. Pause before responding.</a:t>
            </a:r>
          </a:p>
          <a:p>
            <a:r>
              <a:rPr lang="en-US" dirty="0"/>
              <a:t>Be clear. Use factual and accessible language.</a:t>
            </a:r>
          </a:p>
          <a:p>
            <a:r>
              <a:rPr lang="en-US" dirty="0"/>
              <a:t>Be </a:t>
            </a:r>
            <a:r>
              <a:rPr lang="en-US" dirty="0" err="1"/>
              <a:t>boundaried</a:t>
            </a:r>
            <a:r>
              <a:rPr lang="en-US" dirty="0"/>
              <a:t>. Protect the privacy of pupils and maintain professional boundaries.</a:t>
            </a:r>
          </a:p>
          <a:p>
            <a:r>
              <a:rPr lang="en-US" dirty="0"/>
              <a:t>Be connected. Use the school’s safeguarding, pastoral and specialist support routes.</a:t>
            </a:r>
          </a:p>
          <a:p>
            <a:r>
              <a:rPr lang="en-US" dirty="0"/>
              <a:t>Before we finish, are there any final questions about professional process, school policy or the support available to staff?</a:t>
            </a:r>
          </a:p>
          <a:p>
            <a:r>
              <a:rPr lang="en-US" dirty="0"/>
              <a:t>If today’s discussion has reminded you of a current concern about a pupil, please use the school’s designated safeguarding route promptly.”</a:t>
            </a:r>
          </a:p>
          <a:p>
            <a:r>
              <a:rPr lang="en-US" dirty="0"/>
              <a:t>Delivery notes</a:t>
            </a:r>
          </a:p>
          <a:p>
            <a:pPr marL="171450" indent="-171450">
              <a:buFont typeface="Arial"/>
              <a:buChar char="•"/>
            </a:pPr>
            <a:r>
              <a:rPr lang="en-US" dirty="0"/>
              <a:t>Repeat the four key words: </a:t>
            </a:r>
            <a:r>
              <a:rPr lang="en-US" b="1" dirty="0"/>
              <a:t>calm, clear, </a:t>
            </a:r>
            <a:r>
              <a:rPr lang="en-US" b="1" dirty="0" err="1"/>
              <a:t>boundaried</a:t>
            </a:r>
            <a:r>
              <a:rPr lang="en-US" b="1" dirty="0"/>
              <a:t> and connected</a:t>
            </a:r>
            <a:r>
              <a:rPr lang="en-US" dirty="0"/>
              <a:t>.</a:t>
            </a:r>
          </a:p>
          <a:p>
            <a:pPr marL="171450" indent="-171450">
              <a:buFont typeface="Arial"/>
              <a:buChar char="•"/>
            </a:pPr>
            <a:r>
              <a:rPr lang="en-US" dirty="0"/>
              <a:t>Keep final questions focused on process and policy.</a:t>
            </a:r>
          </a:p>
          <a:p>
            <a:pPr marL="171450" indent="-171450">
              <a:buFont typeface="Arial"/>
              <a:buChar char="•"/>
            </a:pPr>
            <a:r>
              <a:rPr lang="en-US" dirty="0"/>
              <a:t>Do not invite public discussion of current pupil cases.</a:t>
            </a:r>
          </a:p>
          <a:p>
            <a:pPr marL="171450" indent="-171450">
              <a:buFont typeface="Arial"/>
              <a:buChar char="•"/>
            </a:pPr>
            <a:r>
              <a:rPr lang="en-US" dirty="0"/>
              <a:t>Finish by reminding staff where to find: </a:t>
            </a:r>
          </a:p>
          <a:p>
            <a:pPr marL="628650" lvl="1" indent="-171450">
              <a:buFont typeface="Arial"/>
              <a:buChar char="•"/>
            </a:pPr>
            <a:r>
              <a:rPr lang="en-US" dirty="0"/>
              <a:t>The safeguarding policy.</a:t>
            </a:r>
          </a:p>
          <a:p>
            <a:pPr marL="628650" lvl="1" indent="-171450">
              <a:buFont typeface="Arial"/>
              <a:buChar char="•"/>
            </a:pPr>
            <a:r>
              <a:rPr lang="en-US" dirty="0"/>
              <a:t>The RSHE policy.</a:t>
            </a:r>
          </a:p>
          <a:p>
            <a:pPr marL="628650" lvl="1" indent="-171450">
              <a:buFont typeface="Arial"/>
              <a:buChar char="•"/>
            </a:pPr>
            <a:r>
              <a:rPr lang="en-US" dirty="0"/>
              <a:t>Details of the designated safeguarding lead.</a:t>
            </a:r>
          </a:p>
          <a:p>
            <a:pPr marL="628650" lvl="1" indent="-171450">
              <a:buFont typeface="Arial"/>
              <a:buChar char="•"/>
            </a:pPr>
            <a:r>
              <a:rPr lang="en-US" dirty="0"/>
              <a:t>Approved teaching and signposting resources.</a:t>
            </a:r>
          </a:p>
          <a:p>
            <a:pPr marL="171450" indent="-171450">
              <a:buFont typeface="Arial"/>
              <a:buChar char="•"/>
            </a:pPr>
            <a:r>
              <a:rPr lang="en-US" dirty="0"/>
              <a:t>Suggested time: </a:t>
            </a:r>
            <a:r>
              <a:rPr lang="en-US" b="1" dirty="0"/>
              <a:t>3 minutes</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0E7490"/>
          </a:solidFill>
          <a:ln w="12700">
            <a:solidFill>
              <a:srgbClr val="0E7490"/>
            </a:solidFill>
            <a:prstDash val="solid"/>
          </a:ln>
        </p:spPr>
        <p:txBody>
          <a:bodyPr/>
          <a:lstStyle/>
          <a:p>
            <a:endParaRPr lang="en-GB"/>
          </a:p>
        </p:txBody>
      </p:sp>
      <p:sp>
        <p:nvSpPr>
          <p:cNvPr id="3" name="Text 1"/>
          <p:cNvSpPr/>
          <p:nvPr/>
        </p:nvSpPr>
        <p:spPr>
          <a:xfrm>
            <a:off x="502920" y="6528816"/>
            <a:ext cx="6675120" cy="164592"/>
          </a:xfrm>
          <a:prstGeom prst="rect">
            <a:avLst/>
          </a:prstGeom>
          <a:noFill/>
          <a:ln/>
        </p:spPr>
        <p:txBody>
          <a:bodyPr wrap="square" lIns="0" tIns="0" rIns="0" bIns="0" rtlCol="0" anchor="ctr"/>
          <a:lstStyle/>
          <a:p>
            <a:pPr marL="0" indent="0">
              <a:buNone/>
            </a:pPr>
            <a:r>
              <a:rPr lang="en-US" sz="900" dirty="0">
                <a:solidFill>
                  <a:srgbClr val="64748B"/>
                </a:solidFill>
                <a:latin typeface="Aptos" pitchFamily="34" charset="0"/>
                <a:ea typeface="Aptos" pitchFamily="34" charset="-122"/>
                <a:cs typeface="Aptos" pitchFamily="34" charset="-120"/>
              </a:rPr>
              <a:t>GHLL | Secondary RSHE teacher development</a:t>
            </a:r>
            <a:endParaRPr lang="en-US" sz="900" dirty="0"/>
          </a:p>
        </p:txBody>
      </p:sp>
      <p:sp>
        <p:nvSpPr>
          <p:cNvPr id="4" name="Text 2"/>
          <p:cNvSpPr/>
          <p:nvPr/>
        </p:nvSpPr>
        <p:spPr>
          <a:xfrm>
            <a:off x="7360920" y="6528816"/>
            <a:ext cx="4315968" cy="164592"/>
          </a:xfrm>
          <a:prstGeom prst="rect">
            <a:avLst/>
          </a:prstGeom>
          <a:noFill/>
          <a:ln/>
        </p:spPr>
        <p:txBody>
          <a:bodyPr wrap="square" lIns="0" tIns="0" rIns="0" bIns="0" rtlCol="0" anchor="ctr"/>
          <a:lstStyle/>
          <a:p>
            <a:pPr marL="0" indent="0" algn="r">
              <a:buNone/>
            </a:pPr>
            <a:r>
              <a:rPr lang="en-US" sz="900" dirty="0">
                <a:solidFill>
                  <a:srgbClr val="64748B"/>
                </a:solidFill>
                <a:latin typeface="Aptos" pitchFamily="34" charset="0"/>
                <a:ea typeface="Aptos" pitchFamily="34" charset="-122"/>
                <a:cs typeface="Aptos" pitchFamily="34" charset="-120"/>
              </a:rPr>
              <a:t>Managing sensitive questions safely and confidently</a:t>
            </a:r>
            <a:endParaRPr lang="en-US" sz="90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4D"/>
        </a:solidFill>
        <a:effectLst/>
      </p:bgPr>
    </p:bg>
    <p:spTree>
      <p:nvGrpSpPr>
        <p:cNvPr id="1" name=""/>
        <p:cNvGrpSpPr/>
        <p:nvPr/>
      </p:nvGrpSpPr>
      <p:grpSpPr>
        <a:xfrm>
          <a:off x="0" y="0"/>
          <a:ext cx="1" cy="1"/>
          <a:chOff x="0" y="0"/>
          <a:chExt cx="1" cy="1"/>
        </a:xfrm>
      </p:grpSpPr>
      <p:sp>
        <p:nvSpPr>
          <p:cNvPr id="2" name="Shape 0"/>
          <p:cNvSpPr/>
          <p:nvPr/>
        </p:nvSpPr>
        <p:spPr>
          <a:xfrm>
            <a:off x="0" y="0"/>
            <a:ext cx="12191695" cy="6858000"/>
          </a:xfrm>
          <a:prstGeom prst="rect">
            <a:avLst/>
          </a:prstGeom>
          <a:solidFill>
            <a:srgbClr val="17324D"/>
          </a:solidFill>
          <a:ln w="12700">
            <a:solidFill>
              <a:srgbClr val="17324D"/>
            </a:solidFill>
            <a:prstDash val="solid"/>
          </a:ln>
        </p:spPr>
        <p:txBody>
          <a:bodyPr/>
          <a:lstStyle/>
          <a:p>
            <a:endParaRPr lang="en-GB"/>
          </a:p>
        </p:txBody>
      </p:sp>
      <p:sp>
        <p:nvSpPr>
          <p:cNvPr id="3" name="Shape 1"/>
          <p:cNvSpPr/>
          <p:nvPr/>
        </p:nvSpPr>
        <p:spPr>
          <a:xfrm>
            <a:off x="7955280" y="320040"/>
            <a:ext cx="3931920" cy="3931920"/>
          </a:xfrm>
          <a:prstGeom prst="ellipse">
            <a:avLst/>
          </a:prstGeom>
          <a:solidFill>
            <a:srgbClr val="0E7490">
              <a:alpha val="92000"/>
            </a:srgbClr>
          </a:solidFill>
          <a:ln w="12700">
            <a:solidFill>
              <a:srgbClr val="0E7490">
                <a:alpha val="0"/>
              </a:srgbClr>
            </a:solidFill>
            <a:prstDash val="solid"/>
          </a:ln>
        </p:spPr>
        <p:txBody>
          <a:bodyPr/>
          <a:lstStyle/>
          <a:p>
            <a:endParaRPr lang="en-GB"/>
          </a:p>
        </p:txBody>
      </p:sp>
      <p:sp>
        <p:nvSpPr>
          <p:cNvPr id="4" name="Shape 2"/>
          <p:cNvSpPr/>
          <p:nvPr/>
        </p:nvSpPr>
        <p:spPr>
          <a:xfrm>
            <a:off x="8641080" y="3474720"/>
            <a:ext cx="2834640" cy="2834640"/>
          </a:xfrm>
          <a:prstGeom prst="ellipse">
            <a:avLst/>
          </a:prstGeom>
          <a:solidFill>
            <a:srgbClr val="22C55E">
              <a:alpha val="85000"/>
            </a:srgbClr>
          </a:solidFill>
          <a:ln w="12700">
            <a:solidFill>
              <a:srgbClr val="22C55E">
                <a:alpha val="0"/>
              </a:srgbClr>
            </a:solidFill>
            <a:prstDash val="solid"/>
          </a:ln>
        </p:spPr>
        <p:txBody>
          <a:bodyPr/>
          <a:lstStyle/>
          <a:p>
            <a:endParaRPr lang="en-GB"/>
          </a:p>
        </p:txBody>
      </p:sp>
      <p:sp>
        <p:nvSpPr>
          <p:cNvPr id="5" name="Text 3"/>
          <p:cNvSpPr/>
          <p:nvPr/>
        </p:nvSpPr>
        <p:spPr>
          <a:xfrm>
            <a:off x="658368" y="1097280"/>
            <a:ext cx="7498080" cy="1508760"/>
          </a:xfrm>
          <a:prstGeom prst="rect">
            <a:avLst/>
          </a:prstGeom>
          <a:noFill/>
          <a:ln/>
        </p:spPr>
        <p:txBody>
          <a:bodyPr wrap="square" lIns="0" tIns="0" rIns="0" bIns="0" rtlCol="0" anchor="ctr"/>
          <a:lstStyle/>
          <a:p>
            <a:pPr marL="0" indent="0">
              <a:buNone/>
            </a:pPr>
            <a:r>
              <a:rPr lang="en-US" sz="3100" b="1" dirty="0">
                <a:solidFill>
                  <a:srgbClr val="FFFFFF"/>
                </a:solidFill>
                <a:latin typeface="Aptos Display" pitchFamily="34" charset="0"/>
                <a:ea typeface="Aptos Display" pitchFamily="34" charset="-122"/>
                <a:cs typeface="Aptos Display" pitchFamily="34" charset="-120"/>
              </a:rPr>
              <a:t>Managing Sensitive Questions</a:t>
            </a:r>
            <a:endParaRPr lang="en-US" sz="3100" dirty="0"/>
          </a:p>
          <a:p>
            <a:pPr marL="0" indent="0">
              <a:buNone/>
            </a:pPr>
            <a:r>
              <a:rPr lang="en-US" sz="3100" b="1" dirty="0">
                <a:solidFill>
                  <a:srgbClr val="FFFFFF"/>
                </a:solidFill>
                <a:latin typeface="Aptos Display" pitchFamily="34" charset="0"/>
                <a:ea typeface="Aptos Display" pitchFamily="34" charset="-122"/>
                <a:cs typeface="Aptos Display" pitchFamily="34" charset="-120"/>
              </a:rPr>
              <a:t>in Secondary RSHE</a:t>
            </a:r>
            <a:endParaRPr lang="en-US" sz="3100" dirty="0"/>
          </a:p>
        </p:txBody>
      </p:sp>
      <p:sp>
        <p:nvSpPr>
          <p:cNvPr id="6" name="Text 4"/>
          <p:cNvSpPr/>
          <p:nvPr/>
        </p:nvSpPr>
        <p:spPr>
          <a:xfrm>
            <a:off x="694944" y="2880360"/>
            <a:ext cx="6766560" cy="411480"/>
          </a:xfrm>
          <a:prstGeom prst="rect">
            <a:avLst/>
          </a:prstGeom>
          <a:noFill/>
          <a:ln/>
        </p:spPr>
        <p:txBody>
          <a:bodyPr wrap="square" lIns="0" tIns="0" rIns="0" bIns="0" rtlCol="0" anchor="ctr"/>
          <a:lstStyle/>
          <a:p>
            <a:pPr marL="0" indent="0">
              <a:buNone/>
            </a:pPr>
            <a:r>
              <a:rPr lang="en-US" sz="1900" dirty="0">
                <a:solidFill>
                  <a:srgbClr val="CFE8F1"/>
                </a:solidFill>
              </a:rPr>
              <a:t>A practical, safeguarding-focused presentation for teachers</a:t>
            </a:r>
            <a:endParaRPr lang="en-US" sz="1900" dirty="0"/>
          </a:p>
        </p:txBody>
      </p:sp>
      <p:sp>
        <p:nvSpPr>
          <p:cNvPr id="7" name="Shape 5"/>
          <p:cNvSpPr/>
          <p:nvPr/>
        </p:nvSpPr>
        <p:spPr>
          <a:xfrm>
            <a:off x="694944" y="3794760"/>
            <a:ext cx="5852160" cy="1024128"/>
          </a:xfrm>
          <a:prstGeom prst="roundRect">
            <a:avLst/>
          </a:prstGeom>
          <a:solidFill>
            <a:srgbClr val="FFFFFF">
              <a:alpha val="10000"/>
            </a:srgbClr>
          </a:solidFill>
          <a:ln w="12700">
            <a:solidFill>
              <a:srgbClr val="FFFFFF">
                <a:alpha val="28000"/>
              </a:srgbClr>
            </a:solidFill>
            <a:prstDash val="solid"/>
          </a:ln>
        </p:spPr>
        <p:txBody>
          <a:bodyPr/>
          <a:lstStyle/>
          <a:p>
            <a:endParaRPr lang="en-GB"/>
          </a:p>
        </p:txBody>
      </p:sp>
      <p:sp>
        <p:nvSpPr>
          <p:cNvPr id="8" name="Text 6"/>
          <p:cNvSpPr/>
          <p:nvPr/>
        </p:nvSpPr>
        <p:spPr>
          <a:xfrm>
            <a:off x="950976" y="4133088"/>
            <a:ext cx="5349240" cy="219456"/>
          </a:xfrm>
          <a:prstGeom prst="rect">
            <a:avLst/>
          </a:prstGeom>
          <a:noFill/>
          <a:ln/>
        </p:spPr>
        <p:txBody>
          <a:bodyPr wrap="square" lIns="0" tIns="0" rIns="0" bIns="0" rtlCol="0" anchor="ctr"/>
          <a:lstStyle/>
          <a:p>
            <a:pPr algn="ctr"/>
            <a:r>
              <a:rPr lang="en-US" sz="1400" b="1" kern="0" spc="80" dirty="0">
                <a:solidFill>
                  <a:srgbClr val="FFFFFF"/>
                </a:solidFill>
              </a:rPr>
              <a:t>CALM  •  BOUNDARIED  •  FACTUAL  • Student CENTRED</a:t>
            </a:r>
            <a:endParaRPr lang="en-US" sz="1400" dirty="0"/>
          </a:p>
        </p:txBody>
      </p:sp>
      <p:sp>
        <p:nvSpPr>
          <p:cNvPr id="9" name="Text 7"/>
          <p:cNvSpPr/>
          <p:nvPr/>
        </p:nvSpPr>
        <p:spPr>
          <a:xfrm>
            <a:off x="713232" y="5989320"/>
            <a:ext cx="4389120" cy="274320"/>
          </a:xfrm>
          <a:prstGeom prst="rect">
            <a:avLst/>
          </a:prstGeom>
          <a:noFill/>
          <a:ln/>
        </p:spPr>
        <p:txBody>
          <a:bodyPr wrap="square" lIns="0" tIns="0" rIns="0" bIns="0" rtlCol="0" anchor="ctr"/>
          <a:lstStyle/>
          <a:p>
            <a:r>
              <a:rPr lang="en-US" sz="1300" dirty="0">
                <a:solidFill>
                  <a:srgbClr val="CFE8F1"/>
                </a:solidFill>
              </a:rPr>
              <a:t>GHLL -| Secondary /FE schools and colleges</a:t>
            </a:r>
            <a:endParaRPr lang="en-US" sz="130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1</a:t>
            </a:fld>
            <a:endParaRPr lang="en-US"/>
          </a:p>
        </p:txBody>
      </p:sp>
      <p:pic>
        <p:nvPicPr>
          <p:cNvPr id="10" name="Picture 9" descr="Home : Gloucestershire Healthy Living and Learning">
            <a:extLst>
              <a:ext uri="{FF2B5EF4-FFF2-40B4-BE49-F238E27FC236}">
                <a16:creationId xmlns:a16="http://schemas.microsoft.com/office/drawing/2014/main" id="{FFCC2530-9ACB-F6C6-B5CA-F7215F840610}"/>
              </a:ext>
            </a:extLst>
          </p:cNvPr>
          <p:cNvPicPr>
            <a:picLocks noChangeAspect="1"/>
          </p:cNvPicPr>
          <p:nvPr/>
        </p:nvPicPr>
        <p:blipFill>
          <a:blip r:embed="rId3"/>
          <a:stretch>
            <a:fillRect/>
          </a:stretch>
        </p:blipFill>
        <p:spPr>
          <a:xfrm>
            <a:off x="8430113" y="1044819"/>
            <a:ext cx="2990850" cy="22479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Session outcomes</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By the end, staff should be able to respond consistently and safely.</a:t>
            </a:r>
            <a:endParaRPr lang="en-US" sz="1400" dirty="0"/>
          </a:p>
        </p:txBody>
      </p:sp>
      <p:sp>
        <p:nvSpPr>
          <p:cNvPr id="4" name="Shape 2"/>
          <p:cNvSpPr/>
          <p:nvPr/>
        </p:nvSpPr>
        <p:spPr>
          <a:xfrm>
            <a:off x="594360" y="1417320"/>
            <a:ext cx="3520440" cy="1828800"/>
          </a:xfrm>
          <a:prstGeom prst="roundRect">
            <a:avLst>
              <a:gd name="adj" fmla="val 4000"/>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5" name="Shape 3"/>
          <p:cNvSpPr/>
          <p:nvPr/>
        </p:nvSpPr>
        <p:spPr>
          <a:xfrm>
            <a:off x="795528" y="1600200"/>
            <a:ext cx="438912" cy="438912"/>
          </a:xfrm>
          <a:prstGeom prst="ellipse">
            <a:avLst/>
          </a:prstGeom>
          <a:solidFill>
            <a:srgbClr val="0E7490"/>
          </a:solidFill>
          <a:ln w="12700">
            <a:solidFill>
              <a:srgbClr val="0E7490"/>
            </a:solidFill>
            <a:prstDash val="solid"/>
          </a:ln>
        </p:spPr>
        <p:txBody>
          <a:bodyPr/>
          <a:lstStyle/>
          <a:p>
            <a:endParaRPr lang="en-GB"/>
          </a:p>
        </p:txBody>
      </p:sp>
      <p:sp>
        <p:nvSpPr>
          <p:cNvPr id="6" name="Text 4"/>
          <p:cNvSpPr/>
          <p:nvPr/>
        </p:nvSpPr>
        <p:spPr>
          <a:xfrm>
            <a:off x="795528" y="16642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7" name="Text 5"/>
          <p:cNvSpPr/>
          <p:nvPr/>
        </p:nvSpPr>
        <p:spPr>
          <a:xfrm>
            <a:off x="1344168" y="1600200"/>
            <a:ext cx="2560320" cy="292608"/>
          </a:xfrm>
          <a:prstGeom prst="rect">
            <a:avLst/>
          </a:prstGeom>
          <a:noFill/>
          <a:ln/>
        </p:spPr>
        <p:txBody>
          <a:bodyPr wrap="square" lIns="0" tIns="0" rIns="0" bIns="0" rtlCol="0" anchor="ctr"/>
          <a:lstStyle/>
          <a:p>
            <a:pPr marL="0" indent="0">
              <a:buNone/>
            </a:pPr>
            <a:r>
              <a:rPr lang="en-US" sz="1800" b="1" dirty="0">
                <a:solidFill>
                  <a:srgbClr val="17324D"/>
                </a:solidFill>
              </a:rPr>
              <a:t>Create safety</a:t>
            </a:r>
            <a:endParaRPr lang="en-US" sz="1800" dirty="0"/>
          </a:p>
        </p:txBody>
      </p:sp>
      <p:sp>
        <p:nvSpPr>
          <p:cNvPr id="8" name="Text 6"/>
          <p:cNvSpPr/>
          <p:nvPr/>
        </p:nvSpPr>
        <p:spPr>
          <a:xfrm>
            <a:off x="850392" y="2075688"/>
            <a:ext cx="3008376" cy="100584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Set clear expectations so pupils can participate without pressure or embarrassment.</a:t>
            </a:r>
            <a:endParaRPr lang="en-US" sz="1320" dirty="0"/>
          </a:p>
        </p:txBody>
      </p:sp>
      <p:sp>
        <p:nvSpPr>
          <p:cNvPr id="9" name="Shape 7"/>
          <p:cNvSpPr/>
          <p:nvPr/>
        </p:nvSpPr>
        <p:spPr>
          <a:xfrm>
            <a:off x="4334256" y="1417320"/>
            <a:ext cx="3520440" cy="1828800"/>
          </a:xfrm>
          <a:prstGeom prst="roundRect">
            <a:avLst>
              <a:gd name="adj" fmla="val 4000"/>
            </a:avLst>
          </a:prstGeom>
          <a:solidFill>
            <a:srgbClr val="ECFDF3"/>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0" name="Shape 8"/>
          <p:cNvSpPr/>
          <p:nvPr/>
        </p:nvSpPr>
        <p:spPr>
          <a:xfrm>
            <a:off x="4535424" y="1600200"/>
            <a:ext cx="438912" cy="438912"/>
          </a:xfrm>
          <a:prstGeom prst="ellipse">
            <a:avLst/>
          </a:prstGeom>
          <a:solidFill>
            <a:srgbClr val="15803D"/>
          </a:solidFill>
          <a:ln w="12700">
            <a:solidFill>
              <a:srgbClr val="15803D"/>
            </a:solidFill>
            <a:prstDash val="solid"/>
          </a:ln>
        </p:spPr>
        <p:txBody>
          <a:bodyPr/>
          <a:lstStyle/>
          <a:p>
            <a:endParaRPr lang="en-GB"/>
          </a:p>
        </p:txBody>
      </p:sp>
      <p:sp>
        <p:nvSpPr>
          <p:cNvPr id="11" name="Text 9"/>
          <p:cNvSpPr/>
          <p:nvPr/>
        </p:nvSpPr>
        <p:spPr>
          <a:xfrm>
            <a:off x="4535424" y="16642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2" name="Text 10"/>
          <p:cNvSpPr/>
          <p:nvPr/>
        </p:nvSpPr>
        <p:spPr>
          <a:xfrm>
            <a:off x="5084064" y="1600200"/>
            <a:ext cx="2560320" cy="292608"/>
          </a:xfrm>
          <a:prstGeom prst="rect">
            <a:avLst/>
          </a:prstGeom>
          <a:noFill/>
          <a:ln/>
        </p:spPr>
        <p:txBody>
          <a:bodyPr wrap="square" lIns="0" tIns="0" rIns="0" bIns="0" rtlCol="0" anchor="ctr"/>
          <a:lstStyle/>
          <a:p>
            <a:pPr marL="0" indent="0">
              <a:buNone/>
            </a:pPr>
            <a:r>
              <a:rPr lang="en-US" sz="1800" b="1" dirty="0">
                <a:solidFill>
                  <a:srgbClr val="17324D"/>
                </a:solidFill>
              </a:rPr>
              <a:t>Use a response routine</a:t>
            </a:r>
            <a:endParaRPr lang="en-US" sz="1800" dirty="0"/>
          </a:p>
        </p:txBody>
      </p:sp>
      <p:sp>
        <p:nvSpPr>
          <p:cNvPr id="13" name="Text 11"/>
          <p:cNvSpPr/>
          <p:nvPr/>
        </p:nvSpPr>
        <p:spPr>
          <a:xfrm>
            <a:off x="4590288" y="2075688"/>
            <a:ext cx="3008376" cy="100584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Pause, clarify, decide the right level of response, then return to learning.</a:t>
            </a:r>
            <a:endParaRPr lang="en-US" sz="1320" dirty="0"/>
          </a:p>
        </p:txBody>
      </p:sp>
      <p:sp>
        <p:nvSpPr>
          <p:cNvPr id="14" name="Shape 12"/>
          <p:cNvSpPr/>
          <p:nvPr/>
        </p:nvSpPr>
        <p:spPr>
          <a:xfrm>
            <a:off x="8074152" y="1417320"/>
            <a:ext cx="3520440" cy="1828800"/>
          </a:xfrm>
          <a:prstGeom prst="roundRect">
            <a:avLst>
              <a:gd name="adj" fmla="val 4000"/>
            </a:avLst>
          </a:prstGeom>
          <a:solidFill>
            <a:srgbClr val="FFF7E6"/>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5" name="Shape 13"/>
          <p:cNvSpPr/>
          <p:nvPr/>
        </p:nvSpPr>
        <p:spPr>
          <a:xfrm>
            <a:off x="8275320" y="1600200"/>
            <a:ext cx="438912" cy="438912"/>
          </a:xfrm>
          <a:prstGeom prst="ellipse">
            <a:avLst/>
          </a:prstGeom>
          <a:solidFill>
            <a:srgbClr val="D97706"/>
          </a:solidFill>
          <a:ln w="12700">
            <a:solidFill>
              <a:srgbClr val="D97706"/>
            </a:solidFill>
            <a:prstDash val="solid"/>
          </a:ln>
        </p:spPr>
        <p:txBody>
          <a:bodyPr/>
          <a:lstStyle/>
          <a:p>
            <a:endParaRPr lang="en-GB"/>
          </a:p>
        </p:txBody>
      </p:sp>
      <p:sp>
        <p:nvSpPr>
          <p:cNvPr id="16" name="Text 14"/>
          <p:cNvSpPr/>
          <p:nvPr/>
        </p:nvSpPr>
        <p:spPr>
          <a:xfrm>
            <a:off x="8275320" y="16642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7" name="Text 15"/>
          <p:cNvSpPr/>
          <p:nvPr/>
        </p:nvSpPr>
        <p:spPr>
          <a:xfrm>
            <a:off x="8823960" y="1600200"/>
            <a:ext cx="2560320" cy="292608"/>
          </a:xfrm>
          <a:prstGeom prst="rect">
            <a:avLst/>
          </a:prstGeom>
          <a:noFill/>
          <a:ln/>
        </p:spPr>
        <p:txBody>
          <a:bodyPr wrap="square" lIns="0" tIns="0" rIns="0" bIns="0" rtlCol="0" anchor="ctr"/>
          <a:lstStyle/>
          <a:p>
            <a:pPr marL="0" indent="0">
              <a:buNone/>
            </a:pPr>
            <a:r>
              <a:rPr lang="en-US" sz="1800" b="1" dirty="0">
                <a:solidFill>
                  <a:srgbClr val="17324D"/>
                </a:solidFill>
              </a:rPr>
              <a:t>Protect boundaries</a:t>
            </a:r>
            <a:endParaRPr lang="en-US" sz="1800" dirty="0"/>
          </a:p>
        </p:txBody>
      </p:sp>
      <p:sp>
        <p:nvSpPr>
          <p:cNvPr id="18" name="Text 16"/>
          <p:cNvSpPr/>
          <p:nvPr/>
        </p:nvSpPr>
        <p:spPr>
          <a:xfrm>
            <a:off x="8330184" y="2075688"/>
            <a:ext cx="3008376" cy="100584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Avoid personal disclosure and keep answers factual, neutral and age-appropriate.</a:t>
            </a:r>
            <a:endParaRPr lang="en-US" sz="1320" dirty="0"/>
          </a:p>
        </p:txBody>
      </p:sp>
      <p:sp>
        <p:nvSpPr>
          <p:cNvPr id="19" name="Shape 17"/>
          <p:cNvSpPr/>
          <p:nvPr/>
        </p:nvSpPr>
        <p:spPr>
          <a:xfrm>
            <a:off x="2468880" y="3657600"/>
            <a:ext cx="3520440" cy="1645920"/>
          </a:xfrm>
          <a:prstGeom prst="roundRect">
            <a:avLst>
              <a:gd name="adj" fmla="val 4444"/>
            </a:avLst>
          </a:prstGeom>
          <a:solidFill>
            <a:srgbClr val="FFF0F0"/>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20" name="Shape 18"/>
          <p:cNvSpPr/>
          <p:nvPr/>
        </p:nvSpPr>
        <p:spPr>
          <a:xfrm>
            <a:off x="2670048" y="3840480"/>
            <a:ext cx="438912" cy="438912"/>
          </a:xfrm>
          <a:prstGeom prst="ellipse">
            <a:avLst/>
          </a:prstGeom>
          <a:solidFill>
            <a:srgbClr val="B91C1C"/>
          </a:solidFill>
          <a:ln w="12700">
            <a:solidFill>
              <a:srgbClr val="B91C1C"/>
            </a:solidFill>
            <a:prstDash val="solid"/>
          </a:ln>
        </p:spPr>
        <p:txBody>
          <a:bodyPr/>
          <a:lstStyle/>
          <a:p>
            <a:endParaRPr lang="en-GB"/>
          </a:p>
        </p:txBody>
      </p:sp>
      <p:sp>
        <p:nvSpPr>
          <p:cNvPr id="21" name="Text 19"/>
          <p:cNvSpPr/>
          <p:nvPr/>
        </p:nvSpPr>
        <p:spPr>
          <a:xfrm>
            <a:off x="2670048" y="390448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2" name="Text 20"/>
          <p:cNvSpPr/>
          <p:nvPr/>
        </p:nvSpPr>
        <p:spPr>
          <a:xfrm>
            <a:off x="3218688" y="3840480"/>
            <a:ext cx="2560320" cy="292608"/>
          </a:xfrm>
          <a:prstGeom prst="rect">
            <a:avLst/>
          </a:prstGeom>
          <a:noFill/>
          <a:ln/>
        </p:spPr>
        <p:txBody>
          <a:bodyPr wrap="square" lIns="0" tIns="0" rIns="0" bIns="0" rtlCol="0" anchor="ctr"/>
          <a:lstStyle/>
          <a:p>
            <a:pPr marL="0" indent="0">
              <a:buNone/>
            </a:pPr>
            <a:r>
              <a:rPr lang="en-US" sz="1800" b="1" dirty="0">
                <a:solidFill>
                  <a:srgbClr val="17324D"/>
                </a:solidFill>
              </a:rPr>
              <a:t>Recognise concerns</a:t>
            </a:r>
            <a:endParaRPr lang="en-US" sz="1800" dirty="0"/>
          </a:p>
        </p:txBody>
      </p:sp>
      <p:sp>
        <p:nvSpPr>
          <p:cNvPr id="23" name="Text 21"/>
          <p:cNvSpPr/>
          <p:nvPr/>
        </p:nvSpPr>
        <p:spPr>
          <a:xfrm>
            <a:off x="2724912" y="4315968"/>
            <a:ext cx="3008376" cy="82296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Distinguish curiosity from information that may require safeguarding action.</a:t>
            </a:r>
            <a:endParaRPr lang="en-US" sz="1320" dirty="0"/>
          </a:p>
        </p:txBody>
      </p:sp>
      <p:sp>
        <p:nvSpPr>
          <p:cNvPr id="24" name="Shape 22"/>
          <p:cNvSpPr/>
          <p:nvPr/>
        </p:nvSpPr>
        <p:spPr>
          <a:xfrm>
            <a:off x="6217920" y="3657600"/>
            <a:ext cx="3520440" cy="1645920"/>
          </a:xfrm>
          <a:prstGeom prst="roundRect">
            <a:avLst>
              <a:gd name="adj" fmla="val 4444"/>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25" name="Shape 23"/>
          <p:cNvSpPr/>
          <p:nvPr/>
        </p:nvSpPr>
        <p:spPr>
          <a:xfrm>
            <a:off x="6419088" y="3840480"/>
            <a:ext cx="438912" cy="438912"/>
          </a:xfrm>
          <a:prstGeom prst="ellipse">
            <a:avLst/>
          </a:prstGeom>
          <a:solidFill>
            <a:srgbClr val="0E7490"/>
          </a:solidFill>
          <a:ln w="12700">
            <a:solidFill>
              <a:srgbClr val="0E7490"/>
            </a:solidFill>
            <a:prstDash val="solid"/>
          </a:ln>
        </p:spPr>
        <p:txBody>
          <a:bodyPr/>
          <a:lstStyle/>
          <a:p>
            <a:endParaRPr lang="en-GB"/>
          </a:p>
        </p:txBody>
      </p:sp>
      <p:sp>
        <p:nvSpPr>
          <p:cNvPr id="26" name="Text 24"/>
          <p:cNvSpPr/>
          <p:nvPr/>
        </p:nvSpPr>
        <p:spPr>
          <a:xfrm>
            <a:off x="6419088" y="390448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27" name="Text 25"/>
          <p:cNvSpPr/>
          <p:nvPr/>
        </p:nvSpPr>
        <p:spPr>
          <a:xfrm>
            <a:off x="6967728" y="3840480"/>
            <a:ext cx="2560320" cy="292608"/>
          </a:xfrm>
          <a:prstGeom prst="rect">
            <a:avLst/>
          </a:prstGeom>
          <a:noFill/>
          <a:ln/>
        </p:spPr>
        <p:txBody>
          <a:bodyPr wrap="square" lIns="0" tIns="0" rIns="0" bIns="0" rtlCol="0" anchor="ctr"/>
          <a:lstStyle/>
          <a:p>
            <a:pPr marL="0" indent="0">
              <a:buNone/>
            </a:pPr>
            <a:r>
              <a:rPr lang="en-US" sz="1800" b="1" dirty="0">
                <a:solidFill>
                  <a:srgbClr val="17324D"/>
                </a:solidFill>
              </a:rPr>
              <a:t>Follow through</a:t>
            </a:r>
            <a:endParaRPr lang="en-US" sz="1800" dirty="0"/>
          </a:p>
        </p:txBody>
      </p:sp>
      <p:sp>
        <p:nvSpPr>
          <p:cNvPr id="28" name="Text 26"/>
          <p:cNvSpPr/>
          <p:nvPr/>
        </p:nvSpPr>
        <p:spPr>
          <a:xfrm>
            <a:off x="6473952" y="4315968"/>
            <a:ext cx="3008376" cy="82296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Record, refer, signpost and revisit questions when appropriate.</a:t>
            </a:r>
            <a:endParaRPr lang="en-US" sz="1320" dirty="0"/>
          </a:p>
        </p:txBody>
      </p:sp>
      <p:sp>
        <p:nvSpPr>
          <p:cNvPr id="29"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Why challenging questions arise</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A question may reflect curiosity, confusion, peer culture, online exposure or a request for help.</a:t>
            </a:r>
            <a:endParaRPr lang="en-US" sz="1400" dirty="0"/>
          </a:p>
        </p:txBody>
      </p:sp>
      <p:sp>
        <p:nvSpPr>
          <p:cNvPr id="4" name="Shape 2"/>
          <p:cNvSpPr/>
          <p:nvPr/>
        </p:nvSpPr>
        <p:spPr>
          <a:xfrm>
            <a:off x="1335024" y="1417320"/>
            <a:ext cx="1234440" cy="1234440"/>
          </a:xfrm>
          <a:prstGeom prst="ellipse">
            <a:avLst/>
          </a:prstGeom>
          <a:solidFill>
            <a:srgbClr val="CFFAFE"/>
          </a:solidFill>
          <a:ln w="25400">
            <a:solidFill>
              <a:srgbClr val="0E7490"/>
            </a:solidFill>
            <a:prstDash val="solid"/>
          </a:ln>
        </p:spPr>
        <p:txBody>
          <a:bodyPr/>
          <a:lstStyle/>
          <a:p>
            <a:endParaRPr lang="en-GB"/>
          </a:p>
        </p:txBody>
      </p:sp>
      <p:sp>
        <p:nvSpPr>
          <p:cNvPr id="5" name="Text 3"/>
          <p:cNvSpPr/>
          <p:nvPr/>
        </p:nvSpPr>
        <p:spPr>
          <a:xfrm>
            <a:off x="1335024" y="1655064"/>
            <a:ext cx="1234440" cy="457200"/>
          </a:xfrm>
          <a:prstGeom prst="rect">
            <a:avLst/>
          </a:prstGeom>
          <a:noFill/>
          <a:ln/>
        </p:spPr>
        <p:txBody>
          <a:bodyPr wrap="square" lIns="0" tIns="0" rIns="0" bIns="0" rtlCol="0" anchor="ctr"/>
          <a:lstStyle/>
          <a:p>
            <a:pPr marL="0" indent="0" algn="ctr">
              <a:buNone/>
            </a:pPr>
            <a:r>
              <a:rPr lang="en-US" sz="2900" b="1" dirty="0">
                <a:solidFill>
                  <a:srgbClr val="0E7490"/>
                </a:solidFill>
              </a:rPr>
              <a:t>?</a:t>
            </a:r>
            <a:endParaRPr lang="en-US" sz="2900" dirty="0"/>
          </a:p>
        </p:txBody>
      </p:sp>
      <p:sp>
        <p:nvSpPr>
          <p:cNvPr id="6" name="Text 4"/>
          <p:cNvSpPr/>
          <p:nvPr/>
        </p:nvSpPr>
        <p:spPr>
          <a:xfrm>
            <a:off x="731520" y="2880360"/>
            <a:ext cx="2423160" cy="274320"/>
          </a:xfrm>
          <a:prstGeom prst="rect">
            <a:avLst/>
          </a:prstGeom>
          <a:noFill/>
          <a:ln/>
        </p:spPr>
        <p:txBody>
          <a:bodyPr wrap="square" lIns="0" tIns="0" rIns="0" bIns="0" rtlCol="0" anchor="ctr"/>
          <a:lstStyle/>
          <a:p>
            <a:pPr marL="0" indent="0" algn="ctr">
              <a:buNone/>
            </a:pPr>
            <a:r>
              <a:rPr lang="en-US" sz="1600" b="1" dirty="0">
                <a:solidFill>
                  <a:srgbClr val="17324D"/>
                </a:solidFill>
              </a:rPr>
              <a:t>CURIOUS</a:t>
            </a:r>
            <a:endParaRPr lang="en-US" sz="1600" dirty="0"/>
          </a:p>
        </p:txBody>
      </p:sp>
      <p:sp>
        <p:nvSpPr>
          <p:cNvPr id="7" name="Text 5"/>
          <p:cNvSpPr/>
          <p:nvPr/>
        </p:nvSpPr>
        <p:spPr>
          <a:xfrm>
            <a:off x="731520" y="3273552"/>
            <a:ext cx="2423160" cy="685800"/>
          </a:xfrm>
          <a:prstGeom prst="rect">
            <a:avLst/>
          </a:prstGeom>
          <a:noFill/>
          <a:ln/>
        </p:spPr>
        <p:txBody>
          <a:bodyPr wrap="square" lIns="381" tIns="381" rIns="381" bIns="381" rtlCol="0" anchor="ctr">
            <a:normAutofit/>
          </a:bodyPr>
          <a:lstStyle/>
          <a:p>
            <a:pPr marL="0" indent="0" algn="ctr">
              <a:buNone/>
            </a:pPr>
            <a:r>
              <a:rPr lang="en-US" sz="1350" dirty="0">
                <a:solidFill>
                  <a:srgbClr val="1F2937"/>
                </a:solidFill>
              </a:rPr>
              <a:t>Genuine wish to understand</a:t>
            </a:r>
            <a:endParaRPr lang="en-US" sz="1350" dirty="0"/>
          </a:p>
        </p:txBody>
      </p:sp>
      <p:sp>
        <p:nvSpPr>
          <p:cNvPr id="8" name="Shape 6"/>
          <p:cNvSpPr/>
          <p:nvPr/>
        </p:nvSpPr>
        <p:spPr>
          <a:xfrm>
            <a:off x="4123944" y="1417320"/>
            <a:ext cx="1234440" cy="1234440"/>
          </a:xfrm>
          <a:prstGeom prst="ellipse">
            <a:avLst/>
          </a:prstGeom>
          <a:solidFill>
            <a:srgbClr val="FEF3C7"/>
          </a:solidFill>
          <a:ln w="25400">
            <a:solidFill>
              <a:srgbClr val="D97706"/>
            </a:solidFill>
            <a:prstDash val="solid"/>
          </a:ln>
        </p:spPr>
        <p:txBody>
          <a:bodyPr/>
          <a:lstStyle/>
          <a:p>
            <a:endParaRPr lang="en-GB"/>
          </a:p>
        </p:txBody>
      </p:sp>
      <p:sp>
        <p:nvSpPr>
          <p:cNvPr id="9" name="Text 7"/>
          <p:cNvSpPr/>
          <p:nvPr/>
        </p:nvSpPr>
        <p:spPr>
          <a:xfrm>
            <a:off x="4123944" y="1655064"/>
            <a:ext cx="1234440" cy="457200"/>
          </a:xfrm>
          <a:prstGeom prst="rect">
            <a:avLst/>
          </a:prstGeom>
          <a:noFill/>
          <a:ln/>
        </p:spPr>
        <p:txBody>
          <a:bodyPr wrap="square" lIns="0" tIns="0" rIns="0" bIns="0" rtlCol="0" anchor="ctr"/>
          <a:lstStyle/>
          <a:p>
            <a:pPr marL="0" indent="0" algn="ctr">
              <a:buNone/>
            </a:pPr>
            <a:r>
              <a:rPr lang="en-US" sz="2900" b="1" dirty="0">
                <a:solidFill>
                  <a:srgbClr val="D97706"/>
                </a:solidFill>
              </a:rPr>
              <a:t>?</a:t>
            </a:r>
            <a:endParaRPr lang="en-US" sz="2900" dirty="0"/>
          </a:p>
        </p:txBody>
      </p:sp>
      <p:sp>
        <p:nvSpPr>
          <p:cNvPr id="10" name="Text 8"/>
          <p:cNvSpPr/>
          <p:nvPr/>
        </p:nvSpPr>
        <p:spPr>
          <a:xfrm>
            <a:off x="3520440" y="2880360"/>
            <a:ext cx="2423160" cy="274320"/>
          </a:xfrm>
          <a:prstGeom prst="rect">
            <a:avLst/>
          </a:prstGeom>
          <a:noFill/>
          <a:ln/>
        </p:spPr>
        <p:txBody>
          <a:bodyPr wrap="square" lIns="0" tIns="0" rIns="0" bIns="0" rtlCol="0" anchor="ctr"/>
          <a:lstStyle/>
          <a:p>
            <a:pPr marL="0" indent="0" algn="ctr">
              <a:buNone/>
            </a:pPr>
            <a:r>
              <a:rPr lang="en-US" sz="1600" b="1" dirty="0">
                <a:solidFill>
                  <a:srgbClr val="17324D"/>
                </a:solidFill>
              </a:rPr>
              <a:t>TESTING</a:t>
            </a:r>
            <a:endParaRPr lang="en-US" sz="1600" dirty="0"/>
          </a:p>
        </p:txBody>
      </p:sp>
      <p:sp>
        <p:nvSpPr>
          <p:cNvPr id="11" name="Text 9"/>
          <p:cNvSpPr/>
          <p:nvPr/>
        </p:nvSpPr>
        <p:spPr>
          <a:xfrm>
            <a:off x="3520440" y="3273552"/>
            <a:ext cx="2423160" cy="685800"/>
          </a:xfrm>
          <a:prstGeom prst="rect">
            <a:avLst/>
          </a:prstGeom>
          <a:noFill/>
          <a:ln/>
        </p:spPr>
        <p:txBody>
          <a:bodyPr wrap="square" lIns="381" tIns="381" rIns="381" bIns="381" rtlCol="0" anchor="ctr">
            <a:normAutofit/>
          </a:bodyPr>
          <a:lstStyle/>
          <a:p>
            <a:pPr marL="0" indent="0" algn="ctr">
              <a:buNone/>
            </a:pPr>
            <a:r>
              <a:rPr lang="en-US" sz="1350" dirty="0">
                <a:solidFill>
                  <a:srgbClr val="1F2937"/>
                </a:solidFill>
              </a:rPr>
              <a:t>Checking the teacher or group boundary</a:t>
            </a:r>
            <a:endParaRPr lang="en-US" sz="1350" dirty="0"/>
          </a:p>
        </p:txBody>
      </p:sp>
      <p:sp>
        <p:nvSpPr>
          <p:cNvPr id="12" name="Shape 10"/>
          <p:cNvSpPr/>
          <p:nvPr/>
        </p:nvSpPr>
        <p:spPr>
          <a:xfrm>
            <a:off x="6912864" y="1417320"/>
            <a:ext cx="1234440" cy="1234440"/>
          </a:xfrm>
          <a:prstGeom prst="ellipse">
            <a:avLst/>
          </a:prstGeom>
          <a:solidFill>
            <a:srgbClr val="E0F2FE"/>
          </a:solidFill>
          <a:ln w="25400">
            <a:solidFill>
              <a:srgbClr val="0284C7"/>
            </a:solidFill>
            <a:prstDash val="solid"/>
          </a:ln>
        </p:spPr>
        <p:txBody>
          <a:bodyPr/>
          <a:lstStyle/>
          <a:p>
            <a:endParaRPr lang="en-GB"/>
          </a:p>
        </p:txBody>
      </p:sp>
      <p:sp>
        <p:nvSpPr>
          <p:cNvPr id="13" name="Text 11"/>
          <p:cNvSpPr/>
          <p:nvPr/>
        </p:nvSpPr>
        <p:spPr>
          <a:xfrm>
            <a:off x="6912864" y="1655064"/>
            <a:ext cx="1234440" cy="457200"/>
          </a:xfrm>
          <a:prstGeom prst="rect">
            <a:avLst/>
          </a:prstGeom>
          <a:noFill/>
          <a:ln/>
        </p:spPr>
        <p:txBody>
          <a:bodyPr wrap="square" lIns="0" tIns="0" rIns="0" bIns="0" rtlCol="0" anchor="ctr"/>
          <a:lstStyle/>
          <a:p>
            <a:pPr marL="0" indent="0" algn="ctr">
              <a:buNone/>
            </a:pPr>
            <a:r>
              <a:rPr lang="en-US" sz="2900" b="1" dirty="0">
                <a:solidFill>
                  <a:srgbClr val="0284C7"/>
                </a:solidFill>
              </a:rPr>
              <a:t>?</a:t>
            </a:r>
            <a:endParaRPr lang="en-US" sz="2900" dirty="0"/>
          </a:p>
        </p:txBody>
      </p:sp>
      <p:sp>
        <p:nvSpPr>
          <p:cNvPr id="14" name="Text 12"/>
          <p:cNvSpPr/>
          <p:nvPr/>
        </p:nvSpPr>
        <p:spPr>
          <a:xfrm>
            <a:off x="6309360" y="2880360"/>
            <a:ext cx="2423160" cy="274320"/>
          </a:xfrm>
          <a:prstGeom prst="rect">
            <a:avLst/>
          </a:prstGeom>
          <a:noFill/>
          <a:ln/>
        </p:spPr>
        <p:txBody>
          <a:bodyPr wrap="square" lIns="0" tIns="0" rIns="0" bIns="0" rtlCol="0" anchor="ctr"/>
          <a:lstStyle/>
          <a:p>
            <a:pPr marL="0" indent="0" algn="ctr">
              <a:buNone/>
            </a:pPr>
            <a:r>
              <a:rPr lang="en-US" sz="1600" b="1" dirty="0">
                <a:solidFill>
                  <a:srgbClr val="17324D"/>
                </a:solidFill>
              </a:rPr>
              <a:t>CONFUSED</a:t>
            </a:r>
            <a:endParaRPr lang="en-US" sz="1600" dirty="0"/>
          </a:p>
        </p:txBody>
      </p:sp>
      <p:sp>
        <p:nvSpPr>
          <p:cNvPr id="15" name="Text 13"/>
          <p:cNvSpPr/>
          <p:nvPr/>
        </p:nvSpPr>
        <p:spPr>
          <a:xfrm>
            <a:off x="6309360" y="3273552"/>
            <a:ext cx="2423160" cy="685800"/>
          </a:xfrm>
          <a:prstGeom prst="rect">
            <a:avLst/>
          </a:prstGeom>
          <a:noFill/>
          <a:ln/>
        </p:spPr>
        <p:txBody>
          <a:bodyPr wrap="square" lIns="381" tIns="381" rIns="381" bIns="381" rtlCol="0" anchor="ctr">
            <a:normAutofit/>
          </a:bodyPr>
          <a:lstStyle/>
          <a:p>
            <a:pPr marL="0" indent="0" algn="ctr">
              <a:buNone/>
            </a:pPr>
            <a:r>
              <a:rPr lang="en-US" sz="1350" dirty="0">
                <a:solidFill>
                  <a:srgbClr val="1F2937"/>
                </a:solidFill>
              </a:rPr>
              <a:t>Trying to make sense of mixed messages</a:t>
            </a:r>
            <a:endParaRPr lang="en-US" sz="1350" dirty="0"/>
          </a:p>
        </p:txBody>
      </p:sp>
      <p:sp>
        <p:nvSpPr>
          <p:cNvPr id="16" name="Shape 14"/>
          <p:cNvSpPr/>
          <p:nvPr/>
        </p:nvSpPr>
        <p:spPr>
          <a:xfrm>
            <a:off x="9701784" y="1417320"/>
            <a:ext cx="1234440" cy="1234440"/>
          </a:xfrm>
          <a:prstGeom prst="ellipse">
            <a:avLst/>
          </a:prstGeom>
          <a:solidFill>
            <a:srgbClr val="FEE2E2"/>
          </a:solidFill>
          <a:ln w="25400">
            <a:solidFill>
              <a:srgbClr val="B91C1C"/>
            </a:solidFill>
            <a:prstDash val="solid"/>
          </a:ln>
        </p:spPr>
        <p:txBody>
          <a:bodyPr/>
          <a:lstStyle/>
          <a:p>
            <a:endParaRPr lang="en-GB"/>
          </a:p>
        </p:txBody>
      </p:sp>
      <p:sp>
        <p:nvSpPr>
          <p:cNvPr id="17" name="Text 15"/>
          <p:cNvSpPr/>
          <p:nvPr/>
        </p:nvSpPr>
        <p:spPr>
          <a:xfrm>
            <a:off x="9701784" y="1655064"/>
            <a:ext cx="1234440" cy="457200"/>
          </a:xfrm>
          <a:prstGeom prst="rect">
            <a:avLst/>
          </a:prstGeom>
          <a:noFill/>
          <a:ln/>
        </p:spPr>
        <p:txBody>
          <a:bodyPr wrap="square" lIns="0" tIns="0" rIns="0" bIns="0" rtlCol="0" anchor="ctr"/>
          <a:lstStyle/>
          <a:p>
            <a:pPr marL="0" indent="0" algn="ctr">
              <a:buNone/>
            </a:pPr>
            <a:r>
              <a:rPr lang="en-US" sz="2900" b="1" dirty="0">
                <a:solidFill>
                  <a:srgbClr val="B91C1C"/>
                </a:solidFill>
              </a:rPr>
              <a:t>?</a:t>
            </a:r>
            <a:endParaRPr lang="en-US" sz="2900" dirty="0"/>
          </a:p>
        </p:txBody>
      </p:sp>
      <p:sp>
        <p:nvSpPr>
          <p:cNvPr id="18" name="Text 16"/>
          <p:cNvSpPr/>
          <p:nvPr/>
        </p:nvSpPr>
        <p:spPr>
          <a:xfrm>
            <a:off x="9098280" y="2880360"/>
            <a:ext cx="2423160" cy="274320"/>
          </a:xfrm>
          <a:prstGeom prst="rect">
            <a:avLst/>
          </a:prstGeom>
          <a:noFill/>
          <a:ln/>
        </p:spPr>
        <p:txBody>
          <a:bodyPr wrap="square" lIns="0" tIns="0" rIns="0" bIns="0" rtlCol="0" anchor="ctr"/>
          <a:lstStyle/>
          <a:p>
            <a:pPr marL="0" indent="0" algn="ctr">
              <a:buNone/>
            </a:pPr>
            <a:r>
              <a:rPr lang="en-US" sz="1600" b="1" dirty="0">
                <a:solidFill>
                  <a:srgbClr val="17324D"/>
                </a:solidFill>
              </a:rPr>
              <a:t>WORRIED</a:t>
            </a:r>
            <a:endParaRPr lang="en-US" sz="1600" dirty="0"/>
          </a:p>
        </p:txBody>
      </p:sp>
      <p:sp>
        <p:nvSpPr>
          <p:cNvPr id="19" name="Text 17"/>
          <p:cNvSpPr/>
          <p:nvPr/>
        </p:nvSpPr>
        <p:spPr>
          <a:xfrm>
            <a:off x="9098280" y="3273552"/>
            <a:ext cx="2423160" cy="685800"/>
          </a:xfrm>
          <a:prstGeom prst="rect">
            <a:avLst/>
          </a:prstGeom>
          <a:noFill/>
          <a:ln/>
        </p:spPr>
        <p:txBody>
          <a:bodyPr wrap="square" lIns="381" tIns="381" rIns="381" bIns="381" rtlCol="0" anchor="ctr">
            <a:normAutofit/>
          </a:bodyPr>
          <a:lstStyle/>
          <a:p>
            <a:pPr marL="0" indent="0" algn="ctr">
              <a:buNone/>
            </a:pPr>
            <a:r>
              <a:rPr lang="en-US" sz="1350" dirty="0">
                <a:solidFill>
                  <a:srgbClr val="1F2937"/>
                </a:solidFill>
              </a:rPr>
              <a:t>Seeking reassurance or support</a:t>
            </a:r>
            <a:endParaRPr lang="en-US" sz="1350" dirty="0"/>
          </a:p>
        </p:txBody>
      </p:sp>
      <p:sp>
        <p:nvSpPr>
          <p:cNvPr id="20" name="Shape 18"/>
          <p:cNvSpPr/>
          <p:nvPr/>
        </p:nvSpPr>
        <p:spPr>
          <a:xfrm>
            <a:off x="1234440" y="4572000"/>
            <a:ext cx="9738360" cy="822960"/>
          </a:xfrm>
          <a:prstGeom prst="roundRect">
            <a:avLst/>
          </a:prstGeom>
          <a:solidFill>
            <a:srgbClr val="E6F6F8"/>
          </a:solidFill>
          <a:ln w="12700">
            <a:solidFill>
              <a:srgbClr val="A5D9E1"/>
            </a:solidFill>
            <a:prstDash val="solid"/>
          </a:ln>
        </p:spPr>
        <p:txBody>
          <a:bodyPr/>
          <a:lstStyle/>
          <a:p>
            <a:endParaRPr lang="en-GB"/>
          </a:p>
        </p:txBody>
      </p:sp>
      <p:sp>
        <p:nvSpPr>
          <p:cNvPr id="21" name="Text 19"/>
          <p:cNvSpPr/>
          <p:nvPr/>
        </p:nvSpPr>
        <p:spPr>
          <a:xfrm>
            <a:off x="1554480" y="4828032"/>
            <a:ext cx="9098280" cy="256032"/>
          </a:xfrm>
          <a:prstGeom prst="rect">
            <a:avLst/>
          </a:prstGeom>
          <a:noFill/>
          <a:ln/>
        </p:spPr>
        <p:txBody>
          <a:bodyPr wrap="square" lIns="0" tIns="0" rIns="0" bIns="0" rtlCol="0" anchor="ctr"/>
          <a:lstStyle/>
          <a:p>
            <a:pPr marL="0" indent="0" algn="ctr">
              <a:buNone/>
            </a:pPr>
            <a:r>
              <a:rPr lang="en-US" sz="1900" b="1" dirty="0">
                <a:solidFill>
                  <a:srgbClr val="0E7490"/>
                </a:solidFill>
              </a:rPr>
              <a:t>Respond to the need behind the question, not only the words used.</a:t>
            </a:r>
            <a:endParaRPr lang="en-US" sz="190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Build the safe space before questions begin</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Make expectations visible, repeatable and consistent across classes.</a:t>
            </a:r>
            <a:endParaRPr lang="en-US" sz="1400" dirty="0"/>
          </a:p>
        </p:txBody>
      </p:sp>
      <p:sp>
        <p:nvSpPr>
          <p:cNvPr id="4" name="Shape 2"/>
          <p:cNvSpPr/>
          <p:nvPr/>
        </p:nvSpPr>
        <p:spPr>
          <a:xfrm>
            <a:off x="685800" y="1325880"/>
            <a:ext cx="3429000" cy="4297680"/>
          </a:xfrm>
          <a:prstGeom prst="roundRect">
            <a:avLst>
              <a:gd name="adj" fmla="val 2133"/>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5" name="Text 3"/>
          <p:cNvSpPr/>
          <p:nvPr/>
        </p:nvSpPr>
        <p:spPr>
          <a:xfrm>
            <a:off x="941832" y="1508760"/>
            <a:ext cx="2916936" cy="292608"/>
          </a:xfrm>
          <a:prstGeom prst="rect">
            <a:avLst/>
          </a:prstGeom>
          <a:noFill/>
          <a:ln/>
        </p:spPr>
        <p:txBody>
          <a:bodyPr wrap="square" lIns="0" tIns="0" rIns="0" bIns="0" rtlCol="0" anchor="ctr"/>
          <a:lstStyle/>
          <a:p>
            <a:pPr marL="0" indent="0">
              <a:buNone/>
            </a:pPr>
            <a:r>
              <a:rPr lang="en-US" sz="1800" b="1" dirty="0">
                <a:solidFill>
                  <a:srgbClr val="17324D"/>
                </a:solidFill>
              </a:rPr>
              <a:t>Ground rules</a:t>
            </a:r>
            <a:endParaRPr lang="en-US" sz="1800" dirty="0"/>
          </a:p>
        </p:txBody>
      </p:sp>
      <p:sp>
        <p:nvSpPr>
          <p:cNvPr id="6" name="Text 4"/>
          <p:cNvSpPr/>
          <p:nvPr/>
        </p:nvSpPr>
        <p:spPr>
          <a:xfrm>
            <a:off x="941832" y="1984248"/>
            <a:ext cx="2916936" cy="3474720"/>
          </a:xfrm>
          <a:prstGeom prst="rect">
            <a:avLst/>
          </a:prstGeom>
          <a:noFill/>
          <a:ln/>
        </p:spPr>
        <p:txBody>
          <a:bodyPr wrap="square" lIns="508" tIns="508" rIns="508" bIns="508" rtlCol="0" anchor="ctr">
            <a:normAutofit/>
          </a:bodyPr>
          <a:lstStyle/>
          <a:p>
            <a:r>
              <a:rPr lang="en-US" sz="1320" dirty="0">
                <a:solidFill>
                  <a:srgbClr val="1F2937"/>
                </a:solidFill>
              </a:rPr>
              <a:t>Use respectful language</a:t>
            </a:r>
            <a:endParaRPr lang="en-US" sz="1320" dirty="0"/>
          </a:p>
          <a:p>
            <a:r>
              <a:rPr lang="en-US" sz="1320" dirty="0">
                <a:solidFill>
                  <a:srgbClr val="1F2937"/>
                </a:solidFill>
              </a:rPr>
              <a:t>No personal questions or disclosures</a:t>
            </a:r>
            <a:endParaRPr lang="en-US" sz="1320" dirty="0"/>
          </a:p>
          <a:p>
            <a:r>
              <a:rPr lang="en-US" sz="1320" dirty="0">
                <a:solidFill>
                  <a:srgbClr val="1F2937"/>
                </a:solidFill>
              </a:rPr>
              <a:t>No pressure to speak</a:t>
            </a:r>
            <a:endParaRPr lang="en-US" sz="1320" dirty="0"/>
          </a:p>
          <a:p>
            <a:r>
              <a:rPr lang="en-US" sz="1320" dirty="0">
                <a:solidFill>
                  <a:srgbClr val="1F2937"/>
                </a:solidFill>
              </a:rPr>
              <a:t>Listen without ridicule</a:t>
            </a:r>
            <a:endParaRPr lang="en-US" sz="1320" dirty="0"/>
          </a:p>
          <a:p>
            <a:r>
              <a:rPr lang="en-US" sz="1320" dirty="0">
                <a:solidFill>
                  <a:srgbClr val="1F2937"/>
                </a:solidFill>
              </a:rPr>
              <a:t>Questions may be answered later</a:t>
            </a:r>
            <a:endParaRPr lang="en-US" sz="1320" dirty="0"/>
          </a:p>
        </p:txBody>
      </p:sp>
      <p:sp>
        <p:nvSpPr>
          <p:cNvPr id="7" name="Shape 5"/>
          <p:cNvSpPr/>
          <p:nvPr/>
        </p:nvSpPr>
        <p:spPr>
          <a:xfrm>
            <a:off x="4389120" y="1325880"/>
            <a:ext cx="3429000" cy="4297680"/>
          </a:xfrm>
          <a:prstGeom prst="roundRect">
            <a:avLst>
              <a:gd name="adj" fmla="val 2133"/>
            </a:avLst>
          </a:prstGeom>
          <a:solidFill>
            <a:srgbClr val="ECFDF3"/>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8" name="Text 6"/>
          <p:cNvSpPr/>
          <p:nvPr/>
        </p:nvSpPr>
        <p:spPr>
          <a:xfrm>
            <a:off x="4645152" y="1508760"/>
            <a:ext cx="2916936" cy="292608"/>
          </a:xfrm>
          <a:prstGeom prst="rect">
            <a:avLst/>
          </a:prstGeom>
          <a:noFill/>
          <a:ln/>
        </p:spPr>
        <p:txBody>
          <a:bodyPr wrap="square" lIns="0" tIns="0" rIns="0" bIns="0" rtlCol="0" anchor="ctr"/>
          <a:lstStyle/>
          <a:p>
            <a:pPr marL="0" indent="0">
              <a:buNone/>
            </a:pPr>
            <a:r>
              <a:rPr lang="en-US" sz="1800" b="1" dirty="0">
                <a:solidFill>
                  <a:srgbClr val="17324D"/>
                </a:solidFill>
              </a:rPr>
              <a:t>Question routes</a:t>
            </a:r>
            <a:endParaRPr lang="en-US" sz="1800" dirty="0"/>
          </a:p>
        </p:txBody>
      </p:sp>
      <p:sp>
        <p:nvSpPr>
          <p:cNvPr id="9" name="Text 7"/>
          <p:cNvSpPr/>
          <p:nvPr/>
        </p:nvSpPr>
        <p:spPr>
          <a:xfrm>
            <a:off x="4645152" y="1984248"/>
            <a:ext cx="2916936" cy="3474720"/>
          </a:xfrm>
          <a:prstGeom prst="rect">
            <a:avLst/>
          </a:prstGeom>
          <a:noFill/>
          <a:ln/>
        </p:spPr>
        <p:txBody>
          <a:bodyPr wrap="square" lIns="508" tIns="508" rIns="508" bIns="508" rtlCol="0" anchor="ctr">
            <a:normAutofit/>
          </a:bodyPr>
          <a:lstStyle/>
          <a:p>
            <a:r>
              <a:rPr lang="en-US" sz="1320" dirty="0">
                <a:solidFill>
                  <a:srgbClr val="1F2937"/>
                </a:solidFill>
              </a:rPr>
              <a:t>Anonymous question box</a:t>
            </a:r>
            <a:endParaRPr lang="en-US" sz="1320" dirty="0"/>
          </a:p>
          <a:p>
            <a:r>
              <a:rPr lang="en-US" sz="1320" dirty="0">
                <a:solidFill>
                  <a:srgbClr val="1F2937"/>
                </a:solidFill>
              </a:rPr>
              <a:t>Written exit questions</a:t>
            </a:r>
            <a:endParaRPr lang="en-US" sz="1320" dirty="0"/>
          </a:p>
          <a:p>
            <a:r>
              <a:rPr lang="en-US" sz="1320" dirty="0">
                <a:solidFill>
                  <a:srgbClr val="1F2937"/>
                </a:solidFill>
              </a:rPr>
              <a:t>Private follow-up at an agreed time</a:t>
            </a:r>
            <a:endParaRPr lang="en-US" sz="1320" dirty="0"/>
          </a:p>
          <a:p>
            <a:r>
              <a:rPr lang="en-US" sz="1320" dirty="0">
                <a:solidFill>
                  <a:srgbClr val="1F2937"/>
                </a:solidFill>
              </a:rPr>
              <a:t>Named trusted adults</a:t>
            </a:r>
            <a:endParaRPr lang="en-US" sz="1320" dirty="0"/>
          </a:p>
          <a:p>
            <a:r>
              <a:rPr lang="en-US" sz="1320" dirty="0">
                <a:solidFill>
                  <a:srgbClr val="1F2937"/>
                </a:solidFill>
              </a:rPr>
              <a:t>Clear support and referral routes</a:t>
            </a:r>
            <a:endParaRPr lang="en-US" sz="1320" dirty="0"/>
          </a:p>
        </p:txBody>
      </p:sp>
      <p:sp>
        <p:nvSpPr>
          <p:cNvPr id="10" name="Shape 8"/>
          <p:cNvSpPr/>
          <p:nvPr/>
        </p:nvSpPr>
        <p:spPr>
          <a:xfrm>
            <a:off x="8092440" y="1325880"/>
            <a:ext cx="3429000" cy="4297680"/>
          </a:xfrm>
          <a:prstGeom prst="roundRect">
            <a:avLst>
              <a:gd name="adj" fmla="val 2133"/>
            </a:avLst>
          </a:prstGeom>
          <a:solidFill>
            <a:srgbClr val="FFF7E6"/>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1" name="Text 9"/>
          <p:cNvSpPr/>
          <p:nvPr/>
        </p:nvSpPr>
        <p:spPr>
          <a:xfrm>
            <a:off x="8348472" y="1508760"/>
            <a:ext cx="2916936" cy="292608"/>
          </a:xfrm>
          <a:prstGeom prst="rect">
            <a:avLst/>
          </a:prstGeom>
          <a:noFill/>
          <a:ln/>
        </p:spPr>
        <p:txBody>
          <a:bodyPr wrap="square" lIns="0" tIns="0" rIns="0" bIns="0" rtlCol="0" anchor="ctr"/>
          <a:lstStyle/>
          <a:p>
            <a:pPr marL="0" indent="0">
              <a:buNone/>
            </a:pPr>
            <a:r>
              <a:rPr lang="en-US" sz="1800" b="1" dirty="0">
                <a:solidFill>
                  <a:srgbClr val="17324D"/>
                </a:solidFill>
              </a:rPr>
              <a:t>Teacher preparation</a:t>
            </a:r>
            <a:endParaRPr lang="en-US" sz="1800" dirty="0"/>
          </a:p>
        </p:txBody>
      </p:sp>
      <p:sp>
        <p:nvSpPr>
          <p:cNvPr id="12" name="Text 10"/>
          <p:cNvSpPr/>
          <p:nvPr/>
        </p:nvSpPr>
        <p:spPr>
          <a:xfrm>
            <a:off x="8348472" y="1984248"/>
            <a:ext cx="2916936" cy="3474720"/>
          </a:xfrm>
          <a:prstGeom prst="rect">
            <a:avLst/>
          </a:prstGeom>
          <a:noFill/>
          <a:ln/>
        </p:spPr>
        <p:txBody>
          <a:bodyPr wrap="square" lIns="508" tIns="508" rIns="508" bIns="508" rtlCol="0" anchor="ctr">
            <a:normAutofit/>
          </a:bodyPr>
          <a:lstStyle/>
          <a:p>
            <a:r>
              <a:rPr lang="en-US" sz="1320" dirty="0">
                <a:solidFill>
                  <a:srgbClr val="1F2937"/>
                </a:solidFill>
              </a:rPr>
              <a:t>Know the lesson boundaries</a:t>
            </a:r>
            <a:endParaRPr lang="en-US" sz="1320" dirty="0"/>
          </a:p>
          <a:p>
            <a:r>
              <a:rPr lang="en-US" sz="1320" dirty="0">
                <a:solidFill>
                  <a:srgbClr val="1F2937"/>
                </a:solidFill>
              </a:rPr>
              <a:t>Check current policy and guidance</a:t>
            </a:r>
            <a:endParaRPr lang="en-US" sz="1320" dirty="0"/>
          </a:p>
          <a:p>
            <a:r>
              <a:rPr lang="en-US" sz="1320" dirty="0">
                <a:solidFill>
                  <a:srgbClr val="1F2937"/>
                </a:solidFill>
              </a:rPr>
              <a:t>Prepare key factual language</a:t>
            </a:r>
            <a:endParaRPr lang="en-US" sz="1320" dirty="0"/>
          </a:p>
          <a:p>
            <a:r>
              <a:rPr lang="en-US" sz="1320" dirty="0">
                <a:solidFill>
                  <a:srgbClr val="1F2937"/>
                </a:solidFill>
              </a:rPr>
              <a:t>Know the DSL route</a:t>
            </a:r>
            <a:endParaRPr lang="en-US" sz="1320" dirty="0"/>
          </a:p>
          <a:p>
            <a:r>
              <a:rPr lang="en-US" sz="1320" dirty="0">
                <a:solidFill>
                  <a:srgbClr val="1F2937"/>
                </a:solidFill>
              </a:rPr>
              <a:t>Agree who can provide specialist support</a:t>
            </a:r>
            <a:endParaRPr lang="en-US" sz="132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 five-step response routine</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A simple routine reduces pressure and supports consistent professional judgement.</a:t>
            </a:r>
            <a:endParaRPr lang="en-US" sz="1400" dirty="0"/>
          </a:p>
        </p:txBody>
      </p:sp>
      <p:sp>
        <p:nvSpPr>
          <p:cNvPr id="4" name="Shape 2"/>
          <p:cNvSpPr/>
          <p:nvPr/>
        </p:nvSpPr>
        <p:spPr>
          <a:xfrm>
            <a:off x="502920" y="1828800"/>
            <a:ext cx="2011680" cy="2286000"/>
          </a:xfrm>
          <a:prstGeom prst="roundRect">
            <a:avLst/>
          </a:prstGeom>
          <a:solidFill>
            <a:srgbClr val="E6F6F8"/>
          </a:solidFill>
          <a:ln w="17780">
            <a:solidFill>
              <a:srgbClr val="75C2D0"/>
            </a:solidFill>
            <a:prstDash val="solid"/>
          </a:ln>
          <a:effectLst>
            <a:outerShdw blurRad="12700" dist="5080" dir="2700000" algn="bl" rotWithShape="0">
              <a:srgbClr val="000000">
                <a:alpha val="10000"/>
              </a:srgbClr>
            </a:outerShdw>
          </a:effectLst>
        </p:spPr>
        <p:txBody>
          <a:bodyPr/>
          <a:lstStyle/>
          <a:p>
            <a:endParaRPr lang="en-GB"/>
          </a:p>
        </p:txBody>
      </p:sp>
      <p:sp>
        <p:nvSpPr>
          <p:cNvPr id="5" name="Shape 3"/>
          <p:cNvSpPr/>
          <p:nvPr/>
        </p:nvSpPr>
        <p:spPr>
          <a:xfrm>
            <a:off x="1216152" y="1188720"/>
            <a:ext cx="585216" cy="585216"/>
          </a:xfrm>
          <a:prstGeom prst="ellipse">
            <a:avLst/>
          </a:prstGeom>
          <a:solidFill>
            <a:srgbClr val="0E7490"/>
          </a:solidFill>
          <a:ln w="12700">
            <a:solidFill>
              <a:srgbClr val="0E7490"/>
            </a:solidFill>
            <a:prstDash val="solid"/>
          </a:ln>
        </p:spPr>
        <p:txBody>
          <a:bodyPr/>
          <a:lstStyle/>
          <a:p>
            <a:endParaRPr lang="en-GB"/>
          </a:p>
        </p:txBody>
      </p:sp>
      <p:sp>
        <p:nvSpPr>
          <p:cNvPr id="6" name="Text 4"/>
          <p:cNvSpPr/>
          <p:nvPr/>
        </p:nvSpPr>
        <p:spPr>
          <a:xfrm>
            <a:off x="1216152" y="1353312"/>
            <a:ext cx="585216" cy="201168"/>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
        <p:nvSpPr>
          <p:cNvPr id="7" name="Text 5"/>
          <p:cNvSpPr/>
          <p:nvPr/>
        </p:nvSpPr>
        <p:spPr>
          <a:xfrm>
            <a:off x="667512" y="2286000"/>
            <a:ext cx="1682496" cy="274320"/>
          </a:xfrm>
          <a:prstGeom prst="rect">
            <a:avLst/>
          </a:prstGeom>
          <a:noFill/>
          <a:ln/>
        </p:spPr>
        <p:txBody>
          <a:bodyPr wrap="square" lIns="0" tIns="0" rIns="0" bIns="0" rtlCol="0" anchor="ctr"/>
          <a:lstStyle/>
          <a:p>
            <a:pPr marL="0" indent="0" algn="ctr">
              <a:buNone/>
            </a:pPr>
            <a:r>
              <a:rPr lang="en-US" sz="1600" b="1" dirty="0">
                <a:solidFill>
                  <a:srgbClr val="17324D"/>
                </a:solidFill>
              </a:rPr>
              <a:t>PAUSE</a:t>
            </a:r>
            <a:endParaRPr lang="en-US" sz="1600" dirty="0"/>
          </a:p>
        </p:txBody>
      </p:sp>
      <p:sp>
        <p:nvSpPr>
          <p:cNvPr id="8" name="Text 6"/>
          <p:cNvSpPr/>
          <p:nvPr/>
        </p:nvSpPr>
        <p:spPr>
          <a:xfrm>
            <a:off x="704088" y="2907792"/>
            <a:ext cx="1609344" cy="685800"/>
          </a:xfrm>
          <a:prstGeom prst="rect">
            <a:avLst/>
          </a:prstGeom>
          <a:noFill/>
          <a:ln/>
        </p:spPr>
        <p:txBody>
          <a:bodyPr wrap="square" lIns="254" tIns="254" rIns="254" bIns="254" rtlCol="0" anchor="ctr">
            <a:normAutofit/>
          </a:bodyPr>
          <a:lstStyle/>
          <a:p>
            <a:pPr marL="0" indent="0" algn="ctr">
              <a:buNone/>
            </a:pPr>
            <a:r>
              <a:rPr lang="en-US" sz="1350" dirty="0">
                <a:solidFill>
                  <a:srgbClr val="1F2937"/>
                </a:solidFill>
              </a:rPr>
              <a:t>Regulate your response</a:t>
            </a:r>
            <a:endParaRPr lang="en-US" sz="1350" dirty="0"/>
          </a:p>
        </p:txBody>
      </p:sp>
      <p:sp>
        <p:nvSpPr>
          <p:cNvPr id="9" name="Shape 7"/>
          <p:cNvSpPr/>
          <p:nvPr/>
        </p:nvSpPr>
        <p:spPr>
          <a:xfrm>
            <a:off x="2542032" y="2542032"/>
            <a:ext cx="274320" cy="548640"/>
          </a:xfrm>
          <a:prstGeom prst="chevron">
            <a:avLst/>
          </a:prstGeom>
          <a:solidFill>
            <a:srgbClr val="94A3B8"/>
          </a:solidFill>
          <a:ln w="12700">
            <a:solidFill>
              <a:srgbClr val="94A3B8"/>
            </a:solidFill>
            <a:prstDash val="solid"/>
          </a:ln>
        </p:spPr>
        <p:txBody>
          <a:bodyPr/>
          <a:lstStyle/>
          <a:p>
            <a:endParaRPr lang="en-GB"/>
          </a:p>
        </p:txBody>
      </p:sp>
      <p:sp>
        <p:nvSpPr>
          <p:cNvPr id="10" name="Shape 8"/>
          <p:cNvSpPr/>
          <p:nvPr/>
        </p:nvSpPr>
        <p:spPr>
          <a:xfrm>
            <a:off x="2834640" y="1828800"/>
            <a:ext cx="2011680" cy="2286000"/>
          </a:xfrm>
          <a:prstGeom prst="roundRect">
            <a:avLst/>
          </a:prstGeom>
          <a:solidFill>
            <a:srgbClr val="ECFDF3"/>
          </a:solidFill>
          <a:ln w="17780">
            <a:solidFill>
              <a:srgbClr val="86CFA0"/>
            </a:solidFill>
            <a:prstDash val="solid"/>
          </a:ln>
          <a:effectLst>
            <a:outerShdw blurRad="12700" dist="5080" dir="2700000" algn="bl" rotWithShape="0">
              <a:srgbClr val="000000">
                <a:alpha val="10000"/>
              </a:srgbClr>
            </a:outerShdw>
          </a:effectLst>
        </p:spPr>
        <p:txBody>
          <a:bodyPr/>
          <a:lstStyle/>
          <a:p>
            <a:endParaRPr lang="en-GB"/>
          </a:p>
        </p:txBody>
      </p:sp>
      <p:sp>
        <p:nvSpPr>
          <p:cNvPr id="11" name="Shape 9"/>
          <p:cNvSpPr/>
          <p:nvPr/>
        </p:nvSpPr>
        <p:spPr>
          <a:xfrm>
            <a:off x="3547872" y="1188720"/>
            <a:ext cx="585216" cy="585216"/>
          </a:xfrm>
          <a:prstGeom prst="ellipse">
            <a:avLst/>
          </a:prstGeom>
          <a:solidFill>
            <a:srgbClr val="15803D"/>
          </a:solidFill>
          <a:ln w="12700">
            <a:solidFill>
              <a:srgbClr val="15803D"/>
            </a:solidFill>
            <a:prstDash val="solid"/>
          </a:ln>
        </p:spPr>
        <p:txBody>
          <a:bodyPr/>
          <a:lstStyle/>
          <a:p>
            <a:endParaRPr lang="en-GB"/>
          </a:p>
        </p:txBody>
      </p:sp>
      <p:sp>
        <p:nvSpPr>
          <p:cNvPr id="12" name="Text 10"/>
          <p:cNvSpPr/>
          <p:nvPr/>
        </p:nvSpPr>
        <p:spPr>
          <a:xfrm>
            <a:off x="3547872" y="1353312"/>
            <a:ext cx="585216" cy="201168"/>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sp>
        <p:nvSpPr>
          <p:cNvPr id="13" name="Text 11"/>
          <p:cNvSpPr/>
          <p:nvPr/>
        </p:nvSpPr>
        <p:spPr>
          <a:xfrm>
            <a:off x="2999232" y="2286000"/>
            <a:ext cx="1682496" cy="274320"/>
          </a:xfrm>
          <a:prstGeom prst="rect">
            <a:avLst/>
          </a:prstGeom>
          <a:noFill/>
          <a:ln/>
        </p:spPr>
        <p:txBody>
          <a:bodyPr wrap="square" lIns="0" tIns="0" rIns="0" bIns="0" rtlCol="0" anchor="ctr"/>
          <a:lstStyle/>
          <a:p>
            <a:pPr marL="0" indent="0" algn="ctr">
              <a:buNone/>
            </a:pPr>
            <a:r>
              <a:rPr lang="en-US" sz="1600" b="1" dirty="0">
                <a:solidFill>
                  <a:srgbClr val="17324D"/>
                </a:solidFill>
              </a:rPr>
              <a:t>CLARIFY</a:t>
            </a:r>
            <a:endParaRPr lang="en-US" sz="1600" dirty="0"/>
          </a:p>
        </p:txBody>
      </p:sp>
      <p:sp>
        <p:nvSpPr>
          <p:cNvPr id="14" name="Text 12"/>
          <p:cNvSpPr/>
          <p:nvPr/>
        </p:nvSpPr>
        <p:spPr>
          <a:xfrm>
            <a:off x="3035808" y="2907792"/>
            <a:ext cx="1609344" cy="685800"/>
          </a:xfrm>
          <a:prstGeom prst="rect">
            <a:avLst/>
          </a:prstGeom>
          <a:noFill/>
          <a:ln/>
        </p:spPr>
        <p:txBody>
          <a:bodyPr wrap="square" lIns="254" tIns="254" rIns="254" bIns="254" rtlCol="0" anchor="ctr">
            <a:normAutofit/>
          </a:bodyPr>
          <a:lstStyle/>
          <a:p>
            <a:pPr marL="0" indent="0" algn="ctr">
              <a:buNone/>
            </a:pPr>
            <a:r>
              <a:rPr lang="en-US" sz="1350" dirty="0">
                <a:solidFill>
                  <a:srgbClr val="1F2937"/>
                </a:solidFill>
              </a:rPr>
              <a:t>Check what is being asked</a:t>
            </a:r>
            <a:endParaRPr lang="en-US" sz="1350" dirty="0"/>
          </a:p>
        </p:txBody>
      </p:sp>
      <p:sp>
        <p:nvSpPr>
          <p:cNvPr id="15" name="Shape 13"/>
          <p:cNvSpPr/>
          <p:nvPr/>
        </p:nvSpPr>
        <p:spPr>
          <a:xfrm>
            <a:off x="4873752" y="2542032"/>
            <a:ext cx="274320" cy="548640"/>
          </a:xfrm>
          <a:prstGeom prst="chevron">
            <a:avLst/>
          </a:prstGeom>
          <a:solidFill>
            <a:srgbClr val="94A3B8"/>
          </a:solidFill>
          <a:ln w="12700">
            <a:solidFill>
              <a:srgbClr val="94A3B8"/>
            </a:solidFill>
            <a:prstDash val="solid"/>
          </a:ln>
        </p:spPr>
        <p:txBody>
          <a:bodyPr/>
          <a:lstStyle/>
          <a:p>
            <a:endParaRPr lang="en-GB"/>
          </a:p>
        </p:txBody>
      </p:sp>
      <p:sp>
        <p:nvSpPr>
          <p:cNvPr id="16" name="Shape 14"/>
          <p:cNvSpPr/>
          <p:nvPr/>
        </p:nvSpPr>
        <p:spPr>
          <a:xfrm>
            <a:off x="5166360" y="1828800"/>
            <a:ext cx="2011680" cy="2286000"/>
          </a:xfrm>
          <a:prstGeom prst="roundRect">
            <a:avLst/>
          </a:prstGeom>
          <a:solidFill>
            <a:srgbClr val="E6F6F8"/>
          </a:solidFill>
          <a:ln w="17780">
            <a:solidFill>
              <a:srgbClr val="75C2D0"/>
            </a:solidFill>
            <a:prstDash val="solid"/>
          </a:ln>
          <a:effectLst>
            <a:outerShdw blurRad="12700" dist="5080" dir="2700000" algn="bl" rotWithShape="0">
              <a:srgbClr val="000000">
                <a:alpha val="10000"/>
              </a:srgbClr>
            </a:outerShdw>
          </a:effectLst>
        </p:spPr>
        <p:txBody>
          <a:bodyPr/>
          <a:lstStyle/>
          <a:p>
            <a:endParaRPr lang="en-GB"/>
          </a:p>
        </p:txBody>
      </p:sp>
      <p:sp>
        <p:nvSpPr>
          <p:cNvPr id="17" name="Shape 15"/>
          <p:cNvSpPr/>
          <p:nvPr/>
        </p:nvSpPr>
        <p:spPr>
          <a:xfrm>
            <a:off x="5879592" y="1188720"/>
            <a:ext cx="585216" cy="585216"/>
          </a:xfrm>
          <a:prstGeom prst="ellipse">
            <a:avLst/>
          </a:prstGeom>
          <a:solidFill>
            <a:srgbClr val="0E7490"/>
          </a:solidFill>
          <a:ln w="12700">
            <a:solidFill>
              <a:srgbClr val="0E7490"/>
            </a:solidFill>
            <a:prstDash val="solid"/>
          </a:ln>
        </p:spPr>
        <p:txBody>
          <a:bodyPr/>
          <a:lstStyle/>
          <a:p>
            <a:endParaRPr lang="en-GB"/>
          </a:p>
        </p:txBody>
      </p:sp>
      <p:sp>
        <p:nvSpPr>
          <p:cNvPr id="18" name="Text 16"/>
          <p:cNvSpPr/>
          <p:nvPr/>
        </p:nvSpPr>
        <p:spPr>
          <a:xfrm>
            <a:off x="5879592" y="1353312"/>
            <a:ext cx="585216" cy="201168"/>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sp>
        <p:nvSpPr>
          <p:cNvPr id="19" name="Text 17"/>
          <p:cNvSpPr/>
          <p:nvPr/>
        </p:nvSpPr>
        <p:spPr>
          <a:xfrm>
            <a:off x="5330952" y="2286000"/>
            <a:ext cx="1682496" cy="274320"/>
          </a:xfrm>
          <a:prstGeom prst="rect">
            <a:avLst/>
          </a:prstGeom>
          <a:noFill/>
          <a:ln/>
        </p:spPr>
        <p:txBody>
          <a:bodyPr wrap="square" lIns="0" tIns="0" rIns="0" bIns="0" rtlCol="0" anchor="ctr"/>
          <a:lstStyle/>
          <a:p>
            <a:pPr marL="0" indent="0" algn="ctr">
              <a:buNone/>
            </a:pPr>
            <a:r>
              <a:rPr lang="en-US" sz="1600" b="1" dirty="0">
                <a:solidFill>
                  <a:srgbClr val="17324D"/>
                </a:solidFill>
              </a:rPr>
              <a:t>ASSESS</a:t>
            </a:r>
            <a:endParaRPr lang="en-US" sz="1600" dirty="0"/>
          </a:p>
        </p:txBody>
      </p:sp>
      <p:sp>
        <p:nvSpPr>
          <p:cNvPr id="20" name="Text 18"/>
          <p:cNvSpPr/>
          <p:nvPr/>
        </p:nvSpPr>
        <p:spPr>
          <a:xfrm>
            <a:off x="5367528" y="2907792"/>
            <a:ext cx="1609344" cy="685800"/>
          </a:xfrm>
          <a:prstGeom prst="rect">
            <a:avLst/>
          </a:prstGeom>
          <a:noFill/>
          <a:ln/>
        </p:spPr>
        <p:txBody>
          <a:bodyPr wrap="square" lIns="254" tIns="254" rIns="254" bIns="254" rtlCol="0" anchor="ctr">
            <a:normAutofit/>
          </a:bodyPr>
          <a:lstStyle/>
          <a:p>
            <a:pPr marL="0" indent="0" algn="ctr">
              <a:buNone/>
            </a:pPr>
            <a:r>
              <a:rPr lang="en-US" sz="1350" dirty="0">
                <a:solidFill>
                  <a:srgbClr val="1F2937"/>
                </a:solidFill>
              </a:rPr>
              <a:t>Curriculum, private or safeguarding?</a:t>
            </a:r>
            <a:endParaRPr lang="en-US" sz="1350" dirty="0"/>
          </a:p>
        </p:txBody>
      </p:sp>
      <p:sp>
        <p:nvSpPr>
          <p:cNvPr id="21" name="Shape 19"/>
          <p:cNvSpPr/>
          <p:nvPr/>
        </p:nvSpPr>
        <p:spPr>
          <a:xfrm>
            <a:off x="7205472" y="2542032"/>
            <a:ext cx="274320" cy="548640"/>
          </a:xfrm>
          <a:prstGeom prst="chevron">
            <a:avLst/>
          </a:prstGeom>
          <a:solidFill>
            <a:srgbClr val="94A3B8"/>
          </a:solidFill>
          <a:ln w="12700">
            <a:solidFill>
              <a:srgbClr val="94A3B8"/>
            </a:solidFill>
            <a:prstDash val="solid"/>
          </a:ln>
        </p:spPr>
        <p:txBody>
          <a:bodyPr/>
          <a:lstStyle/>
          <a:p>
            <a:endParaRPr lang="en-GB"/>
          </a:p>
        </p:txBody>
      </p:sp>
      <p:sp>
        <p:nvSpPr>
          <p:cNvPr id="22" name="Shape 20"/>
          <p:cNvSpPr/>
          <p:nvPr/>
        </p:nvSpPr>
        <p:spPr>
          <a:xfrm>
            <a:off x="7498080" y="1828800"/>
            <a:ext cx="2011680" cy="2286000"/>
          </a:xfrm>
          <a:prstGeom prst="roundRect">
            <a:avLst/>
          </a:prstGeom>
          <a:solidFill>
            <a:srgbClr val="ECFDF3"/>
          </a:solidFill>
          <a:ln w="17780">
            <a:solidFill>
              <a:srgbClr val="86CFA0"/>
            </a:solidFill>
            <a:prstDash val="solid"/>
          </a:ln>
          <a:effectLst>
            <a:outerShdw blurRad="12700" dist="5080" dir="2700000" algn="bl" rotWithShape="0">
              <a:srgbClr val="000000">
                <a:alpha val="10000"/>
              </a:srgbClr>
            </a:outerShdw>
          </a:effectLst>
        </p:spPr>
        <p:txBody>
          <a:bodyPr/>
          <a:lstStyle/>
          <a:p>
            <a:endParaRPr lang="en-GB"/>
          </a:p>
        </p:txBody>
      </p:sp>
      <p:sp>
        <p:nvSpPr>
          <p:cNvPr id="23" name="Shape 21"/>
          <p:cNvSpPr/>
          <p:nvPr/>
        </p:nvSpPr>
        <p:spPr>
          <a:xfrm>
            <a:off x="8211312" y="1188720"/>
            <a:ext cx="585216" cy="585216"/>
          </a:xfrm>
          <a:prstGeom prst="ellipse">
            <a:avLst/>
          </a:prstGeom>
          <a:solidFill>
            <a:srgbClr val="15803D"/>
          </a:solidFill>
          <a:ln w="12700">
            <a:solidFill>
              <a:srgbClr val="15803D"/>
            </a:solidFill>
            <a:prstDash val="solid"/>
          </a:ln>
        </p:spPr>
        <p:txBody>
          <a:bodyPr/>
          <a:lstStyle/>
          <a:p>
            <a:endParaRPr lang="en-GB"/>
          </a:p>
        </p:txBody>
      </p:sp>
      <p:sp>
        <p:nvSpPr>
          <p:cNvPr id="24" name="Text 22"/>
          <p:cNvSpPr/>
          <p:nvPr/>
        </p:nvSpPr>
        <p:spPr>
          <a:xfrm>
            <a:off x="8211312" y="1353312"/>
            <a:ext cx="585216" cy="201168"/>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sp>
        <p:nvSpPr>
          <p:cNvPr id="25" name="Text 23"/>
          <p:cNvSpPr/>
          <p:nvPr/>
        </p:nvSpPr>
        <p:spPr>
          <a:xfrm>
            <a:off x="7662672" y="2286000"/>
            <a:ext cx="1682496" cy="274320"/>
          </a:xfrm>
          <a:prstGeom prst="rect">
            <a:avLst/>
          </a:prstGeom>
          <a:noFill/>
          <a:ln/>
        </p:spPr>
        <p:txBody>
          <a:bodyPr wrap="square" lIns="0" tIns="0" rIns="0" bIns="0" rtlCol="0" anchor="ctr"/>
          <a:lstStyle/>
          <a:p>
            <a:pPr marL="0" indent="0" algn="ctr">
              <a:buNone/>
            </a:pPr>
            <a:r>
              <a:rPr lang="en-US" sz="1600" b="1" dirty="0">
                <a:solidFill>
                  <a:srgbClr val="17324D"/>
                </a:solidFill>
              </a:rPr>
              <a:t>RESPOND</a:t>
            </a:r>
            <a:endParaRPr lang="en-US" sz="1600" dirty="0"/>
          </a:p>
        </p:txBody>
      </p:sp>
      <p:sp>
        <p:nvSpPr>
          <p:cNvPr id="26" name="Text 24"/>
          <p:cNvSpPr/>
          <p:nvPr/>
        </p:nvSpPr>
        <p:spPr>
          <a:xfrm>
            <a:off x="7699248" y="2907792"/>
            <a:ext cx="1609344" cy="685800"/>
          </a:xfrm>
          <a:prstGeom prst="rect">
            <a:avLst/>
          </a:prstGeom>
          <a:noFill/>
          <a:ln/>
        </p:spPr>
        <p:txBody>
          <a:bodyPr wrap="square" lIns="254" tIns="254" rIns="254" bIns="254" rtlCol="0" anchor="ctr">
            <a:normAutofit/>
          </a:bodyPr>
          <a:lstStyle/>
          <a:p>
            <a:pPr marL="0" indent="0" algn="ctr">
              <a:buNone/>
            </a:pPr>
            <a:r>
              <a:rPr lang="en-US" sz="1350" dirty="0">
                <a:solidFill>
                  <a:srgbClr val="1F2937"/>
                </a:solidFill>
              </a:rPr>
              <a:t>Brief, factual and boundaried</a:t>
            </a:r>
            <a:endParaRPr lang="en-US" sz="1350" dirty="0"/>
          </a:p>
        </p:txBody>
      </p:sp>
      <p:sp>
        <p:nvSpPr>
          <p:cNvPr id="27" name="Shape 25"/>
          <p:cNvSpPr/>
          <p:nvPr/>
        </p:nvSpPr>
        <p:spPr>
          <a:xfrm>
            <a:off x="9537192" y="2542032"/>
            <a:ext cx="274320" cy="548640"/>
          </a:xfrm>
          <a:prstGeom prst="chevron">
            <a:avLst/>
          </a:prstGeom>
          <a:solidFill>
            <a:srgbClr val="94A3B8"/>
          </a:solidFill>
          <a:ln w="12700">
            <a:solidFill>
              <a:srgbClr val="94A3B8"/>
            </a:solidFill>
            <a:prstDash val="solid"/>
          </a:ln>
        </p:spPr>
        <p:txBody>
          <a:bodyPr/>
          <a:lstStyle/>
          <a:p>
            <a:endParaRPr lang="en-GB"/>
          </a:p>
        </p:txBody>
      </p:sp>
      <p:sp>
        <p:nvSpPr>
          <p:cNvPr id="28" name="Shape 26"/>
          <p:cNvSpPr/>
          <p:nvPr/>
        </p:nvSpPr>
        <p:spPr>
          <a:xfrm>
            <a:off x="9829800" y="1828800"/>
            <a:ext cx="2011680" cy="2286000"/>
          </a:xfrm>
          <a:prstGeom prst="roundRect">
            <a:avLst/>
          </a:prstGeom>
          <a:solidFill>
            <a:srgbClr val="E6F6F8"/>
          </a:solidFill>
          <a:ln w="17780">
            <a:solidFill>
              <a:srgbClr val="75C2D0"/>
            </a:solidFill>
            <a:prstDash val="solid"/>
          </a:ln>
          <a:effectLst>
            <a:outerShdw blurRad="12700" dist="5080" dir="2700000" algn="bl" rotWithShape="0">
              <a:srgbClr val="000000">
                <a:alpha val="10000"/>
              </a:srgbClr>
            </a:outerShdw>
          </a:effectLst>
        </p:spPr>
        <p:txBody>
          <a:bodyPr/>
          <a:lstStyle/>
          <a:p>
            <a:endParaRPr lang="en-GB"/>
          </a:p>
        </p:txBody>
      </p:sp>
      <p:sp>
        <p:nvSpPr>
          <p:cNvPr id="29" name="Shape 27"/>
          <p:cNvSpPr/>
          <p:nvPr/>
        </p:nvSpPr>
        <p:spPr>
          <a:xfrm>
            <a:off x="10543032" y="1188720"/>
            <a:ext cx="585216" cy="585216"/>
          </a:xfrm>
          <a:prstGeom prst="ellipse">
            <a:avLst/>
          </a:prstGeom>
          <a:solidFill>
            <a:srgbClr val="0E7490"/>
          </a:solidFill>
          <a:ln w="12700">
            <a:solidFill>
              <a:srgbClr val="0E7490"/>
            </a:solidFill>
            <a:prstDash val="solid"/>
          </a:ln>
        </p:spPr>
        <p:txBody>
          <a:bodyPr/>
          <a:lstStyle/>
          <a:p>
            <a:endParaRPr lang="en-GB"/>
          </a:p>
        </p:txBody>
      </p:sp>
      <p:sp>
        <p:nvSpPr>
          <p:cNvPr id="30" name="Text 28"/>
          <p:cNvSpPr/>
          <p:nvPr/>
        </p:nvSpPr>
        <p:spPr>
          <a:xfrm>
            <a:off x="10543032" y="1353312"/>
            <a:ext cx="585216" cy="201168"/>
          </a:xfrm>
          <a:prstGeom prst="rect">
            <a:avLst/>
          </a:prstGeom>
          <a:noFill/>
          <a:ln/>
        </p:spPr>
        <p:txBody>
          <a:bodyPr wrap="square" lIns="0" tIns="0" rIns="0" bIns="0" rtlCol="0" anchor="ctr"/>
          <a:lstStyle/>
          <a:p>
            <a:pPr marL="0" indent="0" algn="ctr">
              <a:buNone/>
            </a:pPr>
            <a:r>
              <a:rPr lang="en-US" sz="1600" b="1" dirty="0">
                <a:solidFill>
                  <a:srgbClr val="FFFFFF"/>
                </a:solidFill>
              </a:rPr>
              <a:t>5</a:t>
            </a:r>
            <a:endParaRPr lang="en-US" sz="1600" dirty="0"/>
          </a:p>
        </p:txBody>
      </p:sp>
      <p:sp>
        <p:nvSpPr>
          <p:cNvPr id="31" name="Text 29"/>
          <p:cNvSpPr/>
          <p:nvPr/>
        </p:nvSpPr>
        <p:spPr>
          <a:xfrm>
            <a:off x="9994392" y="2286000"/>
            <a:ext cx="1682496" cy="274320"/>
          </a:xfrm>
          <a:prstGeom prst="rect">
            <a:avLst/>
          </a:prstGeom>
          <a:noFill/>
          <a:ln/>
        </p:spPr>
        <p:txBody>
          <a:bodyPr wrap="square" lIns="0" tIns="0" rIns="0" bIns="0" rtlCol="0" anchor="ctr"/>
          <a:lstStyle/>
          <a:p>
            <a:pPr marL="0" indent="0" algn="ctr">
              <a:buNone/>
            </a:pPr>
            <a:r>
              <a:rPr lang="en-US" sz="1600" b="1" dirty="0">
                <a:solidFill>
                  <a:srgbClr val="17324D"/>
                </a:solidFill>
              </a:rPr>
              <a:t>FOLLOW UP</a:t>
            </a:r>
            <a:endParaRPr lang="en-US" sz="1600" dirty="0"/>
          </a:p>
        </p:txBody>
      </p:sp>
      <p:sp>
        <p:nvSpPr>
          <p:cNvPr id="32" name="Text 30"/>
          <p:cNvSpPr/>
          <p:nvPr/>
        </p:nvSpPr>
        <p:spPr>
          <a:xfrm>
            <a:off x="10030968" y="2907792"/>
            <a:ext cx="1609344" cy="685800"/>
          </a:xfrm>
          <a:prstGeom prst="rect">
            <a:avLst/>
          </a:prstGeom>
          <a:noFill/>
          <a:ln/>
        </p:spPr>
        <p:txBody>
          <a:bodyPr wrap="square" lIns="254" tIns="254" rIns="254" bIns="254" rtlCol="0" anchor="ctr">
            <a:normAutofit/>
          </a:bodyPr>
          <a:lstStyle/>
          <a:p>
            <a:pPr marL="0" indent="0" algn="ctr">
              <a:buNone/>
            </a:pPr>
            <a:r>
              <a:rPr lang="en-US" sz="1350" dirty="0">
                <a:solidFill>
                  <a:srgbClr val="1F2937"/>
                </a:solidFill>
              </a:rPr>
              <a:t>Record, refer or revisit</a:t>
            </a:r>
            <a:endParaRPr lang="en-US" sz="1350" dirty="0"/>
          </a:p>
        </p:txBody>
      </p:sp>
      <p:sp>
        <p:nvSpPr>
          <p:cNvPr id="33" name="Text 31"/>
          <p:cNvSpPr/>
          <p:nvPr/>
        </p:nvSpPr>
        <p:spPr>
          <a:xfrm>
            <a:off x="914400" y="4892040"/>
            <a:ext cx="10378440" cy="640080"/>
          </a:xfrm>
          <a:prstGeom prst="rect">
            <a:avLst/>
          </a:prstGeom>
          <a:noFill/>
          <a:ln/>
        </p:spPr>
        <p:txBody>
          <a:bodyPr wrap="square" lIns="508" tIns="508" rIns="508" bIns="508" rtlCol="0" anchor="ctr"/>
          <a:lstStyle/>
          <a:p>
            <a:pPr marL="0" indent="0" algn="ctr">
              <a:buNone/>
            </a:pPr>
            <a:r>
              <a:rPr lang="en-US" sz="1800" i="1" dirty="0">
                <a:solidFill>
                  <a:srgbClr val="0E7490"/>
                </a:solidFill>
              </a:rPr>
              <a:t>Useful holding phrase: “That is an important question. I want to answer it accurately and at the right level.”</a:t>
            </a:r>
            <a:endParaRPr lang="en-US" sz="1800" dirty="0"/>
          </a:p>
        </p:txBody>
      </p:sp>
      <p:sp>
        <p:nvSpPr>
          <p:cNvPr id="34"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Decide where the question belongs</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Not every question should receive a full answer in the whole-class setting.</a:t>
            </a:r>
            <a:endParaRPr lang="en-US" sz="1400" dirty="0"/>
          </a:p>
        </p:txBody>
      </p:sp>
      <p:sp>
        <p:nvSpPr>
          <p:cNvPr id="4" name="Shape 2"/>
          <p:cNvSpPr/>
          <p:nvPr/>
        </p:nvSpPr>
        <p:spPr>
          <a:xfrm>
            <a:off x="822960" y="1325880"/>
            <a:ext cx="10561320" cy="1078992"/>
          </a:xfrm>
          <a:prstGeom prst="roundRect">
            <a:avLst/>
          </a:prstGeom>
          <a:solidFill>
            <a:srgbClr val="E6F6F8"/>
          </a:solidFill>
          <a:ln w="17780">
            <a:solidFill>
              <a:srgbClr val="0E7490"/>
            </a:solidFill>
            <a:prstDash val="solid"/>
          </a:ln>
        </p:spPr>
        <p:txBody>
          <a:bodyPr/>
          <a:lstStyle/>
          <a:p>
            <a:endParaRPr lang="en-GB"/>
          </a:p>
        </p:txBody>
      </p:sp>
      <p:sp>
        <p:nvSpPr>
          <p:cNvPr id="5" name="Text 3"/>
          <p:cNvSpPr/>
          <p:nvPr/>
        </p:nvSpPr>
        <p:spPr>
          <a:xfrm>
            <a:off x="1078992" y="1554480"/>
            <a:ext cx="2103120" cy="320040"/>
          </a:xfrm>
          <a:prstGeom prst="rect">
            <a:avLst/>
          </a:prstGeom>
          <a:noFill/>
          <a:ln/>
        </p:spPr>
        <p:txBody>
          <a:bodyPr wrap="square" lIns="0" tIns="0" rIns="0" bIns="0" rtlCol="0" anchor="ctr"/>
          <a:lstStyle/>
          <a:p>
            <a:pPr marL="0" indent="0">
              <a:buNone/>
            </a:pPr>
            <a:r>
              <a:rPr lang="en-US" sz="1700" b="1" dirty="0">
                <a:solidFill>
                  <a:srgbClr val="0E7490"/>
                </a:solidFill>
              </a:rPr>
              <a:t>WHOLE CLASS</a:t>
            </a:r>
            <a:endParaRPr lang="en-US" sz="1700" dirty="0"/>
          </a:p>
        </p:txBody>
      </p:sp>
      <p:sp>
        <p:nvSpPr>
          <p:cNvPr id="6" name="Text 4"/>
          <p:cNvSpPr/>
          <p:nvPr/>
        </p:nvSpPr>
        <p:spPr>
          <a:xfrm>
            <a:off x="3246120" y="1490472"/>
            <a:ext cx="7635240" cy="566928"/>
          </a:xfrm>
          <a:prstGeom prst="rect">
            <a:avLst/>
          </a:prstGeom>
          <a:noFill/>
          <a:ln/>
        </p:spPr>
        <p:txBody>
          <a:bodyPr wrap="square" lIns="381" tIns="381" rIns="381" bIns="381" rtlCol="0" anchor="ctr">
            <a:normAutofit/>
          </a:bodyPr>
          <a:lstStyle/>
          <a:p>
            <a:pPr marL="0" indent="0">
              <a:buNone/>
            </a:pPr>
            <a:r>
              <a:rPr lang="en-US" sz="1450" dirty="0">
                <a:solidFill>
                  <a:srgbClr val="1F2937"/>
                </a:solidFill>
              </a:rPr>
              <a:t>Relevant to the learning intention; appropriate for the age and group; answer briefly and factually.</a:t>
            </a:r>
            <a:endParaRPr lang="en-US" sz="1450" dirty="0"/>
          </a:p>
        </p:txBody>
      </p:sp>
      <p:sp>
        <p:nvSpPr>
          <p:cNvPr id="7" name="Shape 5"/>
          <p:cNvSpPr/>
          <p:nvPr/>
        </p:nvSpPr>
        <p:spPr>
          <a:xfrm>
            <a:off x="822960" y="2743200"/>
            <a:ext cx="10561320" cy="1078992"/>
          </a:xfrm>
          <a:prstGeom prst="roundRect">
            <a:avLst/>
          </a:prstGeom>
          <a:solidFill>
            <a:srgbClr val="FFF7E6"/>
          </a:solidFill>
          <a:ln w="17780">
            <a:solidFill>
              <a:srgbClr val="D97706"/>
            </a:solidFill>
            <a:prstDash val="solid"/>
          </a:ln>
        </p:spPr>
        <p:txBody>
          <a:bodyPr/>
          <a:lstStyle/>
          <a:p>
            <a:endParaRPr lang="en-GB"/>
          </a:p>
        </p:txBody>
      </p:sp>
      <p:sp>
        <p:nvSpPr>
          <p:cNvPr id="8" name="Text 6"/>
          <p:cNvSpPr/>
          <p:nvPr/>
        </p:nvSpPr>
        <p:spPr>
          <a:xfrm>
            <a:off x="1078992" y="2971800"/>
            <a:ext cx="2103120" cy="320040"/>
          </a:xfrm>
          <a:prstGeom prst="rect">
            <a:avLst/>
          </a:prstGeom>
          <a:noFill/>
          <a:ln/>
        </p:spPr>
        <p:txBody>
          <a:bodyPr wrap="square" lIns="0" tIns="0" rIns="0" bIns="0" rtlCol="0" anchor="ctr"/>
          <a:lstStyle/>
          <a:p>
            <a:pPr marL="0" indent="0">
              <a:buNone/>
            </a:pPr>
            <a:r>
              <a:rPr lang="en-US" sz="1700" b="1" dirty="0">
                <a:solidFill>
                  <a:srgbClr val="D97706"/>
                </a:solidFill>
              </a:rPr>
              <a:t>LATER / PRIVATE</a:t>
            </a:r>
            <a:endParaRPr lang="en-US" sz="1700" dirty="0"/>
          </a:p>
        </p:txBody>
      </p:sp>
      <p:sp>
        <p:nvSpPr>
          <p:cNvPr id="9" name="Text 7"/>
          <p:cNvSpPr/>
          <p:nvPr/>
        </p:nvSpPr>
        <p:spPr>
          <a:xfrm>
            <a:off x="3246120" y="2907792"/>
            <a:ext cx="7635240" cy="566928"/>
          </a:xfrm>
          <a:prstGeom prst="rect">
            <a:avLst/>
          </a:prstGeom>
          <a:noFill/>
          <a:ln/>
        </p:spPr>
        <p:txBody>
          <a:bodyPr wrap="square" lIns="381" tIns="381" rIns="381" bIns="381" rtlCol="0" anchor="ctr">
            <a:normAutofit/>
          </a:bodyPr>
          <a:lstStyle/>
          <a:p>
            <a:pPr marL="0" indent="0">
              <a:buNone/>
            </a:pPr>
            <a:r>
              <a:rPr lang="en-US" sz="1450" dirty="0">
                <a:solidFill>
                  <a:srgbClr val="1F2937"/>
                </a:solidFill>
              </a:rPr>
              <a:t>Personal, very specific, likely to embarrass, or needing time to verify. Arrange a transparent follow-up.</a:t>
            </a:r>
            <a:endParaRPr lang="en-US" sz="1450" dirty="0"/>
          </a:p>
        </p:txBody>
      </p:sp>
      <p:sp>
        <p:nvSpPr>
          <p:cNvPr id="10" name="Shape 8"/>
          <p:cNvSpPr/>
          <p:nvPr/>
        </p:nvSpPr>
        <p:spPr>
          <a:xfrm>
            <a:off x="822960" y="4160520"/>
            <a:ext cx="10561320" cy="1078992"/>
          </a:xfrm>
          <a:prstGeom prst="roundRect">
            <a:avLst/>
          </a:prstGeom>
          <a:solidFill>
            <a:srgbClr val="FFF0F0"/>
          </a:solidFill>
          <a:ln w="17780">
            <a:solidFill>
              <a:srgbClr val="B91C1C"/>
            </a:solidFill>
            <a:prstDash val="solid"/>
          </a:ln>
        </p:spPr>
        <p:txBody>
          <a:bodyPr/>
          <a:lstStyle/>
          <a:p>
            <a:endParaRPr lang="en-GB"/>
          </a:p>
        </p:txBody>
      </p:sp>
      <p:sp>
        <p:nvSpPr>
          <p:cNvPr id="11" name="Text 9"/>
          <p:cNvSpPr/>
          <p:nvPr/>
        </p:nvSpPr>
        <p:spPr>
          <a:xfrm>
            <a:off x="1078992" y="4389120"/>
            <a:ext cx="2103120" cy="320040"/>
          </a:xfrm>
          <a:prstGeom prst="rect">
            <a:avLst/>
          </a:prstGeom>
          <a:noFill/>
          <a:ln/>
        </p:spPr>
        <p:txBody>
          <a:bodyPr wrap="square" lIns="0" tIns="0" rIns="0" bIns="0" rtlCol="0" anchor="ctr"/>
          <a:lstStyle/>
          <a:p>
            <a:pPr marL="0" indent="0">
              <a:buNone/>
            </a:pPr>
            <a:r>
              <a:rPr lang="en-US" sz="1700" b="1" dirty="0">
                <a:solidFill>
                  <a:srgbClr val="B91C1C"/>
                </a:solidFill>
              </a:rPr>
              <a:t>SAFEGUARDING ROUTE</a:t>
            </a:r>
            <a:endParaRPr lang="en-US" sz="1700" dirty="0"/>
          </a:p>
        </p:txBody>
      </p:sp>
      <p:sp>
        <p:nvSpPr>
          <p:cNvPr id="12" name="Text 10"/>
          <p:cNvSpPr/>
          <p:nvPr/>
        </p:nvSpPr>
        <p:spPr>
          <a:xfrm>
            <a:off x="3246120" y="4325112"/>
            <a:ext cx="7635240" cy="566928"/>
          </a:xfrm>
          <a:prstGeom prst="rect">
            <a:avLst/>
          </a:prstGeom>
          <a:noFill/>
          <a:ln/>
        </p:spPr>
        <p:txBody>
          <a:bodyPr wrap="square" lIns="381" tIns="381" rIns="381" bIns="381" rtlCol="0" anchor="ctr">
            <a:normAutofit/>
          </a:bodyPr>
          <a:lstStyle/>
          <a:p>
            <a:pPr marL="0" indent="0">
              <a:buNone/>
            </a:pPr>
            <a:r>
              <a:rPr lang="en-US" sz="1450" dirty="0">
                <a:solidFill>
                  <a:srgbClr val="1F2937"/>
                </a:solidFill>
              </a:rPr>
              <a:t>Suggests harm, coercion, abuse, exploitation, significant distress, or an immediate safety concern.</a:t>
            </a:r>
            <a:endParaRPr lang="en-US" sz="1450" dirty="0"/>
          </a:p>
        </p:txBody>
      </p:sp>
      <p:sp>
        <p:nvSpPr>
          <p:cNvPr id="13" name="Text 11"/>
          <p:cNvSpPr/>
          <p:nvPr/>
        </p:nvSpPr>
        <p:spPr>
          <a:xfrm>
            <a:off x="1325880" y="5577840"/>
            <a:ext cx="9555480" cy="384048"/>
          </a:xfrm>
          <a:prstGeom prst="rect">
            <a:avLst/>
          </a:prstGeom>
          <a:noFill/>
          <a:ln/>
        </p:spPr>
        <p:txBody>
          <a:bodyPr wrap="square" lIns="0" tIns="0" rIns="0" bIns="0" rtlCol="0" anchor="ctr"/>
          <a:lstStyle/>
          <a:p>
            <a:pPr marL="0" indent="0" algn="ctr">
              <a:buNone/>
            </a:pPr>
            <a:r>
              <a:rPr lang="en-US" sz="1700" b="1" dirty="0">
                <a:solidFill>
                  <a:srgbClr val="17324D"/>
                </a:solidFill>
              </a:rPr>
              <a:t>When uncertain, seek advice from the designated safeguarding lead rather than investigating yourself.</a:t>
            </a:r>
            <a:endParaRPr lang="en-US" sz="170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Maintain professional boundaries</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Warmth and openness do not require personal disclosure.</a:t>
            </a:r>
            <a:endParaRPr lang="en-US" sz="1400" dirty="0"/>
          </a:p>
        </p:txBody>
      </p:sp>
      <p:sp>
        <p:nvSpPr>
          <p:cNvPr id="4" name="Shape 2"/>
          <p:cNvSpPr/>
          <p:nvPr/>
        </p:nvSpPr>
        <p:spPr>
          <a:xfrm>
            <a:off x="685800" y="1325880"/>
            <a:ext cx="5303520" cy="4297680"/>
          </a:xfrm>
          <a:prstGeom prst="roundRect">
            <a:avLst>
              <a:gd name="adj" fmla="val 1702"/>
            </a:avLst>
          </a:prstGeom>
          <a:solidFill>
            <a:srgbClr val="ECFDF3"/>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5" name="Text 3"/>
          <p:cNvSpPr/>
          <p:nvPr/>
        </p:nvSpPr>
        <p:spPr>
          <a:xfrm>
            <a:off x="941832" y="1508760"/>
            <a:ext cx="4791456" cy="292608"/>
          </a:xfrm>
          <a:prstGeom prst="rect">
            <a:avLst/>
          </a:prstGeom>
          <a:noFill/>
          <a:ln/>
        </p:spPr>
        <p:txBody>
          <a:bodyPr wrap="square" lIns="0" tIns="0" rIns="0" bIns="0" rtlCol="0" anchor="ctr"/>
          <a:lstStyle/>
          <a:p>
            <a:pPr marL="0" indent="0">
              <a:buNone/>
            </a:pPr>
            <a:r>
              <a:rPr lang="en-US" sz="1800" b="1" dirty="0">
                <a:solidFill>
                  <a:srgbClr val="17324D"/>
                </a:solidFill>
              </a:rPr>
              <a:t>Helpful responses</a:t>
            </a:r>
            <a:endParaRPr lang="en-US" sz="1800" dirty="0"/>
          </a:p>
        </p:txBody>
      </p:sp>
      <p:sp>
        <p:nvSpPr>
          <p:cNvPr id="6" name="Text 4"/>
          <p:cNvSpPr/>
          <p:nvPr/>
        </p:nvSpPr>
        <p:spPr>
          <a:xfrm>
            <a:off x="941832" y="1984248"/>
            <a:ext cx="4791456" cy="3474720"/>
          </a:xfrm>
          <a:prstGeom prst="rect">
            <a:avLst/>
          </a:prstGeom>
          <a:noFill/>
          <a:ln/>
        </p:spPr>
        <p:txBody>
          <a:bodyPr wrap="square" lIns="508" tIns="508" rIns="508" bIns="508" rtlCol="0" anchor="ctr">
            <a:normAutofit/>
          </a:bodyPr>
          <a:lstStyle/>
          <a:p>
            <a:r>
              <a:rPr lang="en-US" sz="1300" dirty="0">
                <a:solidFill>
                  <a:srgbClr val="1F2937"/>
                </a:solidFill>
              </a:rPr>
              <a:t>“</a:t>
            </a:r>
            <a:r>
              <a:rPr lang="en-US" dirty="0">
                <a:solidFill>
                  <a:srgbClr val="1F2937"/>
                </a:solidFill>
              </a:rPr>
              <a:t>We do not discuss staff members’ private lives.”</a:t>
            </a:r>
            <a:endParaRPr lang="en-US"/>
          </a:p>
          <a:p>
            <a:r>
              <a:rPr lang="en-US" dirty="0">
                <a:solidFill>
                  <a:srgbClr val="1F2937"/>
                </a:solidFill>
              </a:rPr>
              <a:t>“Let’s focus on the facts and the learning question.”</a:t>
            </a:r>
            <a:endParaRPr lang="en-US"/>
          </a:p>
          <a:p>
            <a:r>
              <a:rPr lang="en-US" dirty="0">
                <a:solidFill>
                  <a:srgbClr val="1F2937"/>
                </a:solidFill>
              </a:rPr>
              <a:t>“Different people may hold different views; our task is to discuss them respectfully.”</a:t>
            </a:r>
            <a:endParaRPr lang="en-US"/>
          </a:p>
          <a:p>
            <a:r>
              <a:rPr lang="en-US" dirty="0">
                <a:solidFill>
                  <a:srgbClr val="1F2937"/>
                </a:solidFill>
              </a:rPr>
              <a:t>“I can help you find a trusted source of information.”</a:t>
            </a:r>
            <a:endParaRPr lang="en-US"/>
          </a:p>
        </p:txBody>
      </p:sp>
      <p:sp>
        <p:nvSpPr>
          <p:cNvPr id="7" name="Shape 5"/>
          <p:cNvSpPr/>
          <p:nvPr/>
        </p:nvSpPr>
        <p:spPr>
          <a:xfrm>
            <a:off x="6217920" y="1325880"/>
            <a:ext cx="5303520" cy="4297680"/>
          </a:xfrm>
          <a:prstGeom prst="roundRect">
            <a:avLst>
              <a:gd name="adj" fmla="val 1702"/>
            </a:avLst>
          </a:prstGeom>
          <a:solidFill>
            <a:srgbClr val="FFF0F0"/>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8" name="Text 6"/>
          <p:cNvSpPr/>
          <p:nvPr/>
        </p:nvSpPr>
        <p:spPr>
          <a:xfrm>
            <a:off x="6473952" y="1508760"/>
            <a:ext cx="4791456" cy="292608"/>
          </a:xfrm>
          <a:prstGeom prst="rect">
            <a:avLst/>
          </a:prstGeom>
          <a:noFill/>
          <a:ln/>
        </p:spPr>
        <p:txBody>
          <a:bodyPr wrap="square" lIns="0" tIns="0" rIns="0" bIns="0" rtlCol="0" anchor="ctr"/>
          <a:lstStyle/>
          <a:p>
            <a:pPr marL="0" indent="0">
              <a:buNone/>
            </a:pPr>
            <a:r>
              <a:rPr lang="en-US" sz="1800" b="1" dirty="0">
                <a:solidFill>
                  <a:srgbClr val="17324D"/>
                </a:solidFill>
              </a:rPr>
              <a:t>Avoid</a:t>
            </a:r>
            <a:endParaRPr lang="en-US" sz="1800" dirty="0"/>
          </a:p>
        </p:txBody>
      </p:sp>
      <p:sp>
        <p:nvSpPr>
          <p:cNvPr id="9" name="Text 7"/>
          <p:cNvSpPr/>
          <p:nvPr/>
        </p:nvSpPr>
        <p:spPr>
          <a:xfrm>
            <a:off x="6473952" y="1984248"/>
            <a:ext cx="4791456" cy="3474720"/>
          </a:xfrm>
          <a:prstGeom prst="rect">
            <a:avLst/>
          </a:prstGeom>
          <a:noFill/>
          <a:ln/>
        </p:spPr>
        <p:txBody>
          <a:bodyPr wrap="square" lIns="508" tIns="508" rIns="508" bIns="508" rtlCol="0" anchor="ctr">
            <a:normAutofit/>
          </a:bodyPr>
          <a:lstStyle/>
          <a:p>
            <a:r>
              <a:rPr lang="en-US" dirty="0">
                <a:solidFill>
                  <a:srgbClr val="1F2937"/>
                </a:solidFill>
              </a:rPr>
              <a:t>Sharing personal experiences or preferences</a:t>
            </a:r>
            <a:endParaRPr lang="en-US"/>
          </a:p>
          <a:p>
            <a:r>
              <a:rPr lang="en-US" dirty="0">
                <a:solidFill>
                  <a:srgbClr val="1F2937"/>
                </a:solidFill>
              </a:rPr>
              <a:t>Answering under pressure or guessing</a:t>
            </a:r>
            <a:endParaRPr lang="en-US"/>
          </a:p>
          <a:p>
            <a:r>
              <a:rPr lang="en-US" dirty="0">
                <a:solidFill>
                  <a:srgbClr val="1F2937"/>
                </a:solidFill>
              </a:rPr>
              <a:t>Using humour that could shame or minimise</a:t>
            </a:r>
            <a:endParaRPr lang="en-US"/>
          </a:p>
          <a:p>
            <a:r>
              <a:rPr lang="en-US" dirty="0">
                <a:solidFill>
                  <a:srgbClr val="1F2937"/>
                </a:solidFill>
              </a:rPr>
              <a:t>Inviting public disclosure</a:t>
            </a:r>
            <a:endParaRPr lang="en-US"/>
          </a:p>
          <a:p>
            <a:r>
              <a:rPr lang="en-US" dirty="0">
                <a:solidFill>
                  <a:srgbClr val="1F2937"/>
                </a:solidFill>
              </a:rPr>
              <a:t>Presenting personal opinion as fact</a:t>
            </a:r>
            <a:endParaRPr lang="en-US"/>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Use language that is factual, neutral and accessible</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The aim is clarity without judgement, unnecessary detail or ambiguity.</a:t>
            </a:r>
            <a:endParaRPr lang="en-US" sz="1400" dirty="0"/>
          </a:p>
        </p:txBody>
      </p:sp>
      <p:sp>
        <p:nvSpPr>
          <p:cNvPr id="4" name="Shape 2"/>
          <p:cNvSpPr/>
          <p:nvPr/>
        </p:nvSpPr>
        <p:spPr>
          <a:xfrm>
            <a:off x="731520" y="1325880"/>
            <a:ext cx="10972800" cy="4343400"/>
          </a:xfrm>
          <a:prstGeom prst="roundRect">
            <a:avLst/>
          </a:prstGeom>
          <a:solidFill>
            <a:srgbClr val="FFFFFF"/>
          </a:solidFill>
          <a:ln w="12700">
            <a:solidFill>
              <a:srgbClr val="CBD5E1"/>
            </a:solidFill>
            <a:prstDash val="solid"/>
          </a:ln>
          <a:effectLst>
            <a:outerShdw blurRad="12700" dist="5080" dir="2700000" algn="bl" rotWithShape="0">
              <a:srgbClr val="000000">
                <a:alpha val="10000"/>
              </a:srgbClr>
            </a:outerShdw>
          </a:effectLst>
        </p:spPr>
        <p:txBody>
          <a:bodyPr/>
          <a:lstStyle/>
          <a:p>
            <a:endParaRPr lang="en-GB"/>
          </a:p>
        </p:txBody>
      </p:sp>
      <p:sp>
        <p:nvSpPr>
          <p:cNvPr id="5" name="Text 3"/>
          <p:cNvSpPr/>
          <p:nvPr/>
        </p:nvSpPr>
        <p:spPr>
          <a:xfrm>
            <a:off x="1051560" y="1627632"/>
            <a:ext cx="2926080" cy="320040"/>
          </a:xfrm>
          <a:prstGeom prst="rect">
            <a:avLst/>
          </a:prstGeom>
          <a:noFill/>
          <a:ln/>
        </p:spPr>
        <p:txBody>
          <a:bodyPr wrap="square" lIns="0" tIns="0" rIns="0" bIns="0" rtlCol="0" anchor="ctr"/>
          <a:lstStyle/>
          <a:p>
            <a:pPr marL="0" indent="0">
              <a:buNone/>
            </a:pPr>
            <a:r>
              <a:rPr lang="en-US" sz="2000" b="1" dirty="0">
                <a:solidFill>
                  <a:srgbClr val="B91C1C"/>
                </a:solidFill>
              </a:rPr>
              <a:t>Instead of…</a:t>
            </a:r>
            <a:endParaRPr lang="en-US" sz="2000" dirty="0"/>
          </a:p>
        </p:txBody>
      </p:sp>
      <p:sp>
        <p:nvSpPr>
          <p:cNvPr id="6" name="Text 4"/>
          <p:cNvSpPr/>
          <p:nvPr/>
        </p:nvSpPr>
        <p:spPr>
          <a:xfrm>
            <a:off x="6309360" y="1627632"/>
            <a:ext cx="2926080" cy="320040"/>
          </a:xfrm>
          <a:prstGeom prst="rect">
            <a:avLst/>
          </a:prstGeom>
          <a:noFill/>
          <a:ln/>
        </p:spPr>
        <p:txBody>
          <a:bodyPr wrap="square" lIns="0" tIns="0" rIns="0" bIns="0" rtlCol="0" anchor="ctr"/>
          <a:lstStyle/>
          <a:p>
            <a:pPr marL="0" indent="0">
              <a:buNone/>
            </a:pPr>
            <a:r>
              <a:rPr lang="en-US" sz="2000" b="1" dirty="0">
                <a:solidFill>
                  <a:srgbClr val="15803D"/>
                </a:solidFill>
              </a:rPr>
              <a:t>Try…</a:t>
            </a:r>
            <a:endParaRPr lang="en-US" sz="2000" dirty="0"/>
          </a:p>
        </p:txBody>
      </p:sp>
      <p:sp>
        <p:nvSpPr>
          <p:cNvPr id="7" name="Text 5"/>
          <p:cNvSpPr/>
          <p:nvPr/>
        </p:nvSpPr>
        <p:spPr>
          <a:xfrm>
            <a:off x="1051560" y="2176272"/>
            <a:ext cx="4297680" cy="411480"/>
          </a:xfrm>
          <a:prstGeom prst="rect">
            <a:avLst/>
          </a:prstGeom>
          <a:noFill/>
          <a:ln/>
        </p:spPr>
        <p:txBody>
          <a:bodyPr wrap="square" lIns="254" tIns="254" rIns="254" bIns="254" rtlCol="0" anchor="ctr">
            <a:normAutofit/>
          </a:bodyPr>
          <a:lstStyle/>
          <a:p>
            <a:pPr marL="0" indent="0">
              <a:buNone/>
            </a:pPr>
            <a:r>
              <a:rPr lang="en-US" dirty="0">
                <a:solidFill>
                  <a:srgbClr val="1F2937"/>
                </a:solidFill>
              </a:rPr>
              <a:t>“That is inappropriate.”</a:t>
            </a:r>
            <a:endParaRPr lang="en-US"/>
          </a:p>
        </p:txBody>
      </p:sp>
      <p:sp>
        <p:nvSpPr>
          <p:cNvPr id="8" name="Shape 6"/>
          <p:cNvSpPr/>
          <p:nvPr/>
        </p:nvSpPr>
        <p:spPr>
          <a:xfrm>
            <a:off x="5596128" y="2194560"/>
            <a:ext cx="384048" cy="365760"/>
          </a:xfrm>
          <a:prstGeom prst="chevron">
            <a:avLst/>
          </a:prstGeom>
          <a:solidFill>
            <a:srgbClr val="94A3B8"/>
          </a:solidFill>
          <a:ln w="12700">
            <a:solidFill>
              <a:srgbClr val="94A3B8"/>
            </a:solidFill>
            <a:prstDash val="solid"/>
          </a:ln>
        </p:spPr>
        <p:txBody>
          <a:bodyPr/>
          <a:lstStyle/>
          <a:p>
            <a:endParaRPr lang="en-GB"/>
          </a:p>
        </p:txBody>
      </p:sp>
      <p:sp>
        <p:nvSpPr>
          <p:cNvPr id="9" name="Text 7"/>
          <p:cNvSpPr/>
          <p:nvPr/>
        </p:nvSpPr>
        <p:spPr>
          <a:xfrm>
            <a:off x="6309360" y="2176272"/>
            <a:ext cx="4572000" cy="475488"/>
          </a:xfrm>
          <a:prstGeom prst="rect">
            <a:avLst/>
          </a:prstGeom>
          <a:noFill/>
          <a:ln/>
        </p:spPr>
        <p:txBody>
          <a:bodyPr wrap="square" lIns="254" tIns="254" rIns="254" bIns="254" rtlCol="0" anchor="ctr">
            <a:noAutofit/>
          </a:bodyPr>
          <a:lstStyle/>
          <a:p>
            <a:pPr marL="0" indent="0">
              <a:buNone/>
            </a:pPr>
            <a:r>
              <a:rPr lang="en-US" dirty="0">
                <a:solidFill>
                  <a:srgbClr val="1F2937"/>
                </a:solidFill>
              </a:rPr>
              <a:t>“That question needs a different setting or level of detail.”</a:t>
            </a:r>
            <a:endParaRPr lang="en-US"/>
          </a:p>
        </p:txBody>
      </p:sp>
      <p:sp>
        <p:nvSpPr>
          <p:cNvPr id="10" name="Text 8"/>
          <p:cNvSpPr/>
          <p:nvPr/>
        </p:nvSpPr>
        <p:spPr>
          <a:xfrm>
            <a:off x="1051560" y="2926080"/>
            <a:ext cx="4297680" cy="411480"/>
          </a:xfrm>
          <a:prstGeom prst="rect">
            <a:avLst/>
          </a:prstGeom>
          <a:noFill/>
          <a:ln/>
        </p:spPr>
        <p:txBody>
          <a:bodyPr wrap="square" lIns="254" tIns="254" rIns="254" bIns="254" rtlCol="0" anchor="ctr">
            <a:normAutofit/>
          </a:bodyPr>
          <a:lstStyle/>
          <a:p>
            <a:pPr marL="0" indent="0">
              <a:buNone/>
            </a:pPr>
            <a:r>
              <a:rPr lang="en-US" dirty="0">
                <a:solidFill>
                  <a:srgbClr val="1F2937"/>
                </a:solidFill>
              </a:rPr>
              <a:t>“Everyone knows…”</a:t>
            </a:r>
            <a:endParaRPr lang="en-US"/>
          </a:p>
        </p:txBody>
      </p:sp>
      <p:sp>
        <p:nvSpPr>
          <p:cNvPr id="11" name="Shape 9"/>
          <p:cNvSpPr/>
          <p:nvPr/>
        </p:nvSpPr>
        <p:spPr>
          <a:xfrm>
            <a:off x="5596128" y="2944368"/>
            <a:ext cx="384048" cy="365760"/>
          </a:xfrm>
          <a:prstGeom prst="chevron">
            <a:avLst/>
          </a:prstGeom>
          <a:solidFill>
            <a:srgbClr val="94A3B8"/>
          </a:solidFill>
          <a:ln w="12700">
            <a:solidFill>
              <a:srgbClr val="94A3B8"/>
            </a:solidFill>
            <a:prstDash val="solid"/>
          </a:ln>
        </p:spPr>
        <p:txBody>
          <a:bodyPr/>
          <a:lstStyle/>
          <a:p>
            <a:endParaRPr lang="en-GB"/>
          </a:p>
        </p:txBody>
      </p:sp>
      <p:sp>
        <p:nvSpPr>
          <p:cNvPr id="12" name="Text 10"/>
          <p:cNvSpPr/>
          <p:nvPr/>
        </p:nvSpPr>
        <p:spPr>
          <a:xfrm>
            <a:off x="6309360" y="2926080"/>
            <a:ext cx="4572000" cy="475488"/>
          </a:xfrm>
          <a:prstGeom prst="rect">
            <a:avLst/>
          </a:prstGeom>
          <a:noFill/>
          <a:ln/>
        </p:spPr>
        <p:txBody>
          <a:bodyPr wrap="square" lIns="254" tIns="254" rIns="254" bIns="254" rtlCol="0" anchor="ctr">
            <a:normAutofit/>
          </a:bodyPr>
          <a:lstStyle/>
          <a:p>
            <a:pPr marL="0" indent="0">
              <a:buNone/>
            </a:pPr>
            <a:r>
              <a:rPr lang="en-US" dirty="0">
                <a:solidFill>
                  <a:srgbClr val="1F2937"/>
                </a:solidFill>
              </a:rPr>
              <a:t>“Let’s check the reliable information.”</a:t>
            </a:r>
            <a:endParaRPr lang="en-US"/>
          </a:p>
        </p:txBody>
      </p:sp>
      <p:sp>
        <p:nvSpPr>
          <p:cNvPr id="13" name="Text 11"/>
          <p:cNvSpPr/>
          <p:nvPr/>
        </p:nvSpPr>
        <p:spPr>
          <a:xfrm>
            <a:off x="1051560" y="3675888"/>
            <a:ext cx="4297680" cy="411480"/>
          </a:xfrm>
          <a:prstGeom prst="rect">
            <a:avLst/>
          </a:prstGeom>
          <a:noFill/>
          <a:ln/>
        </p:spPr>
        <p:txBody>
          <a:bodyPr wrap="square" lIns="254" tIns="254" rIns="254" bIns="254" rtlCol="0" anchor="ctr">
            <a:normAutofit/>
          </a:bodyPr>
          <a:lstStyle/>
          <a:p>
            <a:pPr marL="0" indent="0">
              <a:buNone/>
            </a:pPr>
            <a:r>
              <a:rPr lang="en-US" sz="1500" dirty="0">
                <a:solidFill>
                  <a:srgbClr val="1F2937"/>
                </a:solidFill>
              </a:rPr>
              <a:t>“</a:t>
            </a:r>
            <a:r>
              <a:rPr lang="en-US" dirty="0">
                <a:solidFill>
                  <a:srgbClr val="1F2937"/>
                </a:solidFill>
              </a:rPr>
              <a:t>Why would you ask that?”</a:t>
            </a:r>
            <a:endParaRPr lang="en-US"/>
          </a:p>
        </p:txBody>
      </p:sp>
      <p:sp>
        <p:nvSpPr>
          <p:cNvPr id="14" name="Shape 12"/>
          <p:cNvSpPr/>
          <p:nvPr/>
        </p:nvSpPr>
        <p:spPr>
          <a:xfrm>
            <a:off x="5596128" y="3694176"/>
            <a:ext cx="384048" cy="365760"/>
          </a:xfrm>
          <a:prstGeom prst="chevron">
            <a:avLst/>
          </a:prstGeom>
          <a:solidFill>
            <a:srgbClr val="94A3B8"/>
          </a:solidFill>
          <a:ln w="12700">
            <a:solidFill>
              <a:srgbClr val="94A3B8"/>
            </a:solidFill>
            <a:prstDash val="solid"/>
          </a:ln>
        </p:spPr>
        <p:txBody>
          <a:bodyPr/>
          <a:lstStyle/>
          <a:p>
            <a:endParaRPr lang="en-GB"/>
          </a:p>
        </p:txBody>
      </p:sp>
      <p:sp>
        <p:nvSpPr>
          <p:cNvPr id="15" name="Text 13"/>
          <p:cNvSpPr/>
          <p:nvPr/>
        </p:nvSpPr>
        <p:spPr>
          <a:xfrm>
            <a:off x="6309360" y="3675888"/>
            <a:ext cx="4572000" cy="475488"/>
          </a:xfrm>
          <a:prstGeom prst="rect">
            <a:avLst/>
          </a:prstGeom>
          <a:noFill/>
          <a:ln/>
        </p:spPr>
        <p:txBody>
          <a:bodyPr wrap="square" lIns="254" tIns="254" rIns="254" bIns="254" rtlCol="0" anchor="ctr">
            <a:noAutofit/>
          </a:bodyPr>
          <a:lstStyle/>
          <a:p>
            <a:pPr marL="0" indent="0">
              <a:buNone/>
            </a:pPr>
            <a:r>
              <a:rPr lang="en-US" dirty="0">
                <a:solidFill>
                  <a:srgbClr val="1F2937"/>
                </a:solidFill>
              </a:rPr>
              <a:t>“Can you tell me which part you want clarified?”</a:t>
            </a:r>
            <a:endParaRPr lang="en-US"/>
          </a:p>
        </p:txBody>
      </p:sp>
      <p:sp>
        <p:nvSpPr>
          <p:cNvPr id="16" name="Text 14"/>
          <p:cNvSpPr/>
          <p:nvPr/>
        </p:nvSpPr>
        <p:spPr>
          <a:xfrm>
            <a:off x="1051560" y="4425696"/>
            <a:ext cx="4297680" cy="411480"/>
          </a:xfrm>
          <a:prstGeom prst="rect">
            <a:avLst/>
          </a:prstGeom>
          <a:noFill/>
          <a:ln/>
        </p:spPr>
        <p:txBody>
          <a:bodyPr wrap="square" lIns="254" tIns="254" rIns="254" bIns="254" rtlCol="0" anchor="ctr">
            <a:normAutofit/>
          </a:bodyPr>
          <a:lstStyle/>
          <a:p>
            <a:pPr marL="0" indent="0">
              <a:buNone/>
            </a:pPr>
            <a:r>
              <a:rPr lang="en-US" sz="1500" dirty="0">
                <a:solidFill>
                  <a:srgbClr val="1F2937"/>
                </a:solidFill>
              </a:rPr>
              <a:t>“</a:t>
            </a:r>
            <a:r>
              <a:rPr lang="en-US" dirty="0">
                <a:solidFill>
                  <a:srgbClr val="1F2937"/>
                </a:solidFill>
              </a:rPr>
              <a:t>I think…”</a:t>
            </a:r>
            <a:endParaRPr lang="en-US"/>
          </a:p>
        </p:txBody>
      </p:sp>
      <p:sp>
        <p:nvSpPr>
          <p:cNvPr id="17" name="Shape 15"/>
          <p:cNvSpPr/>
          <p:nvPr/>
        </p:nvSpPr>
        <p:spPr>
          <a:xfrm>
            <a:off x="5596128" y="4443984"/>
            <a:ext cx="384048" cy="365760"/>
          </a:xfrm>
          <a:prstGeom prst="chevron">
            <a:avLst/>
          </a:prstGeom>
          <a:solidFill>
            <a:srgbClr val="94A3B8"/>
          </a:solidFill>
          <a:ln w="12700">
            <a:solidFill>
              <a:srgbClr val="94A3B8"/>
            </a:solidFill>
            <a:prstDash val="solid"/>
          </a:ln>
        </p:spPr>
        <p:txBody>
          <a:bodyPr/>
          <a:lstStyle/>
          <a:p>
            <a:endParaRPr lang="en-GB"/>
          </a:p>
        </p:txBody>
      </p:sp>
      <p:sp>
        <p:nvSpPr>
          <p:cNvPr id="18" name="Text 16"/>
          <p:cNvSpPr/>
          <p:nvPr/>
        </p:nvSpPr>
        <p:spPr>
          <a:xfrm>
            <a:off x="6309360" y="4425696"/>
            <a:ext cx="4572000" cy="475488"/>
          </a:xfrm>
          <a:prstGeom prst="rect">
            <a:avLst/>
          </a:prstGeom>
          <a:noFill/>
          <a:ln/>
        </p:spPr>
        <p:txBody>
          <a:bodyPr wrap="square" lIns="254" tIns="254" rIns="254" bIns="254" rtlCol="0" anchor="ctr">
            <a:normAutofit/>
          </a:bodyPr>
          <a:lstStyle/>
          <a:p>
            <a:pPr marL="0" indent="0">
              <a:buNone/>
            </a:pPr>
            <a:r>
              <a:rPr lang="en-US" sz="1500" dirty="0">
                <a:solidFill>
                  <a:srgbClr val="1F2937"/>
                </a:solidFill>
              </a:rPr>
              <a:t>“</a:t>
            </a:r>
            <a:r>
              <a:rPr lang="en-US" dirty="0">
                <a:solidFill>
                  <a:srgbClr val="1F2937"/>
                </a:solidFill>
              </a:rPr>
              <a:t>The guidance, evidence or law says…”</a:t>
            </a:r>
            <a:endParaRPr lang="en-US"/>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When you do not know the answer</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Accuracy and follow-through build more trust than an immediate guess.</a:t>
            </a:r>
            <a:endParaRPr lang="en-US" sz="1400" dirty="0"/>
          </a:p>
        </p:txBody>
      </p:sp>
      <p:sp>
        <p:nvSpPr>
          <p:cNvPr id="4" name="Shape 2"/>
          <p:cNvSpPr/>
          <p:nvPr/>
        </p:nvSpPr>
        <p:spPr>
          <a:xfrm>
            <a:off x="777240" y="1298448"/>
            <a:ext cx="10652760" cy="1051560"/>
          </a:xfrm>
          <a:prstGeom prst="roundRect">
            <a:avLst/>
          </a:prstGeom>
          <a:solidFill>
            <a:srgbClr val="E6F6F8"/>
          </a:solidFill>
          <a:ln w="12700">
            <a:solidFill>
              <a:srgbClr val="75C2D0"/>
            </a:solidFill>
            <a:prstDash val="solid"/>
          </a:ln>
        </p:spPr>
        <p:txBody>
          <a:bodyPr/>
          <a:lstStyle/>
          <a:p>
            <a:endParaRPr lang="en-GB"/>
          </a:p>
        </p:txBody>
      </p:sp>
      <p:sp>
        <p:nvSpPr>
          <p:cNvPr id="5" name="Text 3"/>
          <p:cNvSpPr/>
          <p:nvPr/>
        </p:nvSpPr>
        <p:spPr>
          <a:xfrm>
            <a:off x="1143000" y="1618488"/>
            <a:ext cx="9966960" cy="347472"/>
          </a:xfrm>
          <a:prstGeom prst="rect">
            <a:avLst/>
          </a:prstGeom>
          <a:noFill/>
          <a:ln/>
        </p:spPr>
        <p:txBody>
          <a:bodyPr wrap="square" lIns="0" tIns="0" rIns="0" bIns="0" rtlCol="0" anchor="ctr"/>
          <a:lstStyle/>
          <a:p>
            <a:pPr marL="0" indent="0" algn="ctr">
              <a:buNone/>
            </a:pPr>
            <a:r>
              <a:rPr lang="en-US" sz="1900" b="1" i="1" dirty="0">
                <a:solidFill>
                  <a:srgbClr val="0E7490"/>
                </a:solidFill>
              </a:rPr>
              <a:t>“I’m not certain, so I’m going to check a reliable source and come back to this by our next lesson.”</a:t>
            </a:r>
            <a:endParaRPr lang="en-US" sz="1900" dirty="0"/>
          </a:p>
        </p:txBody>
      </p:sp>
      <p:sp>
        <p:nvSpPr>
          <p:cNvPr id="6" name="Shape 4"/>
          <p:cNvSpPr/>
          <p:nvPr/>
        </p:nvSpPr>
        <p:spPr>
          <a:xfrm>
            <a:off x="685800" y="2788920"/>
            <a:ext cx="2606040" cy="2194560"/>
          </a:xfrm>
          <a:prstGeom prst="roundRect">
            <a:avLst>
              <a:gd name="adj" fmla="val 3333"/>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7" name="Shape 5"/>
          <p:cNvSpPr/>
          <p:nvPr/>
        </p:nvSpPr>
        <p:spPr>
          <a:xfrm>
            <a:off x="886968" y="2971800"/>
            <a:ext cx="438912" cy="438912"/>
          </a:xfrm>
          <a:prstGeom prst="ellipse">
            <a:avLst/>
          </a:prstGeom>
          <a:solidFill>
            <a:srgbClr val="0E7490"/>
          </a:solidFill>
          <a:ln w="12700">
            <a:solidFill>
              <a:srgbClr val="0E7490"/>
            </a:solidFill>
            <a:prstDash val="solid"/>
          </a:ln>
        </p:spPr>
        <p:txBody>
          <a:bodyPr/>
          <a:lstStyle/>
          <a:p>
            <a:endParaRPr lang="en-GB"/>
          </a:p>
        </p:txBody>
      </p:sp>
      <p:sp>
        <p:nvSpPr>
          <p:cNvPr id="8" name="Text 6"/>
          <p:cNvSpPr/>
          <p:nvPr/>
        </p:nvSpPr>
        <p:spPr>
          <a:xfrm>
            <a:off x="886968" y="30358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9" name="Text 7"/>
          <p:cNvSpPr/>
          <p:nvPr/>
        </p:nvSpPr>
        <p:spPr>
          <a:xfrm>
            <a:off x="1435608" y="2971800"/>
            <a:ext cx="1645920" cy="292608"/>
          </a:xfrm>
          <a:prstGeom prst="rect">
            <a:avLst/>
          </a:prstGeom>
          <a:noFill/>
          <a:ln/>
        </p:spPr>
        <p:txBody>
          <a:bodyPr wrap="square" lIns="0" tIns="0" rIns="0" bIns="0" rtlCol="0" anchor="ctr"/>
          <a:lstStyle/>
          <a:p>
            <a:pPr marL="0" indent="0">
              <a:buNone/>
            </a:pPr>
            <a:r>
              <a:rPr lang="en-US" sz="1800" b="1" dirty="0">
                <a:solidFill>
                  <a:srgbClr val="17324D"/>
                </a:solidFill>
              </a:rPr>
              <a:t>Be specific</a:t>
            </a:r>
            <a:endParaRPr lang="en-US" sz="1800" dirty="0"/>
          </a:p>
        </p:txBody>
      </p:sp>
      <p:sp>
        <p:nvSpPr>
          <p:cNvPr id="10" name="Text 8"/>
          <p:cNvSpPr/>
          <p:nvPr/>
        </p:nvSpPr>
        <p:spPr>
          <a:xfrm>
            <a:off x="941832" y="3447288"/>
            <a:ext cx="2093976" cy="137160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Say when and how you will return to the question.</a:t>
            </a:r>
            <a:endParaRPr lang="en-US" sz="1320" dirty="0"/>
          </a:p>
        </p:txBody>
      </p:sp>
      <p:sp>
        <p:nvSpPr>
          <p:cNvPr id="11" name="Shape 9"/>
          <p:cNvSpPr/>
          <p:nvPr/>
        </p:nvSpPr>
        <p:spPr>
          <a:xfrm>
            <a:off x="3520440" y="2788920"/>
            <a:ext cx="2606040" cy="2194560"/>
          </a:xfrm>
          <a:prstGeom prst="roundRect">
            <a:avLst>
              <a:gd name="adj" fmla="val 3333"/>
            </a:avLst>
          </a:prstGeom>
          <a:solidFill>
            <a:srgbClr val="ECFDF3"/>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2" name="Shape 10"/>
          <p:cNvSpPr/>
          <p:nvPr/>
        </p:nvSpPr>
        <p:spPr>
          <a:xfrm>
            <a:off x="3721608" y="2971800"/>
            <a:ext cx="438912" cy="438912"/>
          </a:xfrm>
          <a:prstGeom prst="ellipse">
            <a:avLst/>
          </a:prstGeom>
          <a:solidFill>
            <a:srgbClr val="15803D"/>
          </a:solidFill>
          <a:ln w="12700">
            <a:solidFill>
              <a:srgbClr val="15803D"/>
            </a:solidFill>
            <a:prstDash val="solid"/>
          </a:ln>
        </p:spPr>
        <p:txBody>
          <a:bodyPr/>
          <a:lstStyle/>
          <a:p>
            <a:endParaRPr lang="en-GB"/>
          </a:p>
        </p:txBody>
      </p:sp>
      <p:sp>
        <p:nvSpPr>
          <p:cNvPr id="13" name="Text 11"/>
          <p:cNvSpPr/>
          <p:nvPr/>
        </p:nvSpPr>
        <p:spPr>
          <a:xfrm>
            <a:off x="3721608" y="30358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4" name="Text 12"/>
          <p:cNvSpPr/>
          <p:nvPr/>
        </p:nvSpPr>
        <p:spPr>
          <a:xfrm>
            <a:off x="4270248" y="2971800"/>
            <a:ext cx="1645920" cy="292608"/>
          </a:xfrm>
          <a:prstGeom prst="rect">
            <a:avLst/>
          </a:prstGeom>
          <a:noFill/>
          <a:ln/>
        </p:spPr>
        <p:txBody>
          <a:bodyPr wrap="square" lIns="0" tIns="0" rIns="0" bIns="0" rtlCol="0" anchor="ctr"/>
          <a:lstStyle/>
          <a:p>
            <a:pPr marL="0" indent="0">
              <a:buNone/>
            </a:pPr>
            <a:r>
              <a:rPr lang="en-US" sz="1800" b="1" dirty="0">
                <a:solidFill>
                  <a:srgbClr val="17324D"/>
                </a:solidFill>
              </a:rPr>
              <a:t>Verify</a:t>
            </a:r>
            <a:endParaRPr lang="en-US" sz="1800" dirty="0"/>
          </a:p>
        </p:txBody>
      </p:sp>
      <p:sp>
        <p:nvSpPr>
          <p:cNvPr id="15" name="Text 13"/>
          <p:cNvSpPr/>
          <p:nvPr/>
        </p:nvSpPr>
        <p:spPr>
          <a:xfrm>
            <a:off x="3776472" y="3447288"/>
            <a:ext cx="2093976" cy="137160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Use approved, current and authoritative sources.</a:t>
            </a:r>
            <a:endParaRPr lang="en-US" sz="1320" dirty="0"/>
          </a:p>
        </p:txBody>
      </p:sp>
      <p:sp>
        <p:nvSpPr>
          <p:cNvPr id="16" name="Shape 14"/>
          <p:cNvSpPr/>
          <p:nvPr/>
        </p:nvSpPr>
        <p:spPr>
          <a:xfrm>
            <a:off x="6355080" y="2788920"/>
            <a:ext cx="2606040" cy="2194560"/>
          </a:xfrm>
          <a:prstGeom prst="roundRect">
            <a:avLst>
              <a:gd name="adj" fmla="val 3333"/>
            </a:avLst>
          </a:prstGeom>
          <a:solidFill>
            <a:srgbClr val="FFF7E6"/>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7" name="Shape 15"/>
          <p:cNvSpPr/>
          <p:nvPr/>
        </p:nvSpPr>
        <p:spPr>
          <a:xfrm>
            <a:off x="6556248" y="2971800"/>
            <a:ext cx="438912" cy="438912"/>
          </a:xfrm>
          <a:prstGeom prst="ellipse">
            <a:avLst/>
          </a:prstGeom>
          <a:solidFill>
            <a:srgbClr val="D97706"/>
          </a:solidFill>
          <a:ln w="12700">
            <a:solidFill>
              <a:srgbClr val="D97706"/>
            </a:solidFill>
            <a:prstDash val="solid"/>
          </a:ln>
        </p:spPr>
        <p:txBody>
          <a:bodyPr/>
          <a:lstStyle/>
          <a:p>
            <a:endParaRPr lang="en-GB"/>
          </a:p>
        </p:txBody>
      </p:sp>
      <p:sp>
        <p:nvSpPr>
          <p:cNvPr id="18" name="Text 16"/>
          <p:cNvSpPr/>
          <p:nvPr/>
        </p:nvSpPr>
        <p:spPr>
          <a:xfrm>
            <a:off x="6556248" y="30358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9" name="Text 17"/>
          <p:cNvSpPr/>
          <p:nvPr/>
        </p:nvSpPr>
        <p:spPr>
          <a:xfrm>
            <a:off x="7104888" y="2971800"/>
            <a:ext cx="1645920" cy="292608"/>
          </a:xfrm>
          <a:prstGeom prst="rect">
            <a:avLst/>
          </a:prstGeom>
          <a:noFill/>
          <a:ln/>
        </p:spPr>
        <p:txBody>
          <a:bodyPr wrap="square" lIns="0" tIns="0" rIns="0" bIns="0" rtlCol="0" anchor="ctr"/>
          <a:lstStyle/>
          <a:p>
            <a:pPr marL="0" indent="0">
              <a:buNone/>
            </a:pPr>
            <a:r>
              <a:rPr lang="en-US" sz="1800" b="1" dirty="0">
                <a:solidFill>
                  <a:srgbClr val="17324D"/>
                </a:solidFill>
              </a:rPr>
              <a:t>Consult</a:t>
            </a:r>
            <a:endParaRPr lang="en-US" sz="1800" dirty="0"/>
          </a:p>
        </p:txBody>
      </p:sp>
      <p:sp>
        <p:nvSpPr>
          <p:cNvPr id="20" name="Text 18"/>
          <p:cNvSpPr/>
          <p:nvPr/>
        </p:nvSpPr>
        <p:spPr>
          <a:xfrm>
            <a:off x="6611112" y="3447288"/>
            <a:ext cx="2093976" cy="137160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Ask the RSHE lead, DSL, pastoral or health professional as appropriate.</a:t>
            </a:r>
            <a:endParaRPr lang="en-US" sz="1320" dirty="0"/>
          </a:p>
        </p:txBody>
      </p:sp>
      <p:sp>
        <p:nvSpPr>
          <p:cNvPr id="21" name="Shape 19"/>
          <p:cNvSpPr/>
          <p:nvPr/>
        </p:nvSpPr>
        <p:spPr>
          <a:xfrm>
            <a:off x="9189720" y="2788920"/>
            <a:ext cx="2606040" cy="2194560"/>
          </a:xfrm>
          <a:prstGeom prst="roundRect">
            <a:avLst>
              <a:gd name="adj" fmla="val 3333"/>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22" name="Shape 20"/>
          <p:cNvSpPr/>
          <p:nvPr/>
        </p:nvSpPr>
        <p:spPr>
          <a:xfrm>
            <a:off x="9390888" y="2971800"/>
            <a:ext cx="438912" cy="438912"/>
          </a:xfrm>
          <a:prstGeom prst="ellipse">
            <a:avLst/>
          </a:prstGeom>
          <a:solidFill>
            <a:srgbClr val="0E7490"/>
          </a:solidFill>
          <a:ln w="12700">
            <a:solidFill>
              <a:srgbClr val="0E7490"/>
            </a:solidFill>
            <a:prstDash val="solid"/>
          </a:ln>
        </p:spPr>
        <p:txBody>
          <a:bodyPr/>
          <a:lstStyle/>
          <a:p>
            <a:endParaRPr lang="en-GB"/>
          </a:p>
        </p:txBody>
      </p:sp>
      <p:sp>
        <p:nvSpPr>
          <p:cNvPr id="23" name="Text 21"/>
          <p:cNvSpPr/>
          <p:nvPr/>
        </p:nvSpPr>
        <p:spPr>
          <a:xfrm>
            <a:off x="9390888" y="3035808"/>
            <a:ext cx="438912" cy="164592"/>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4" name="Text 22"/>
          <p:cNvSpPr/>
          <p:nvPr/>
        </p:nvSpPr>
        <p:spPr>
          <a:xfrm>
            <a:off x="9939528" y="2971800"/>
            <a:ext cx="1645920" cy="292608"/>
          </a:xfrm>
          <a:prstGeom prst="rect">
            <a:avLst/>
          </a:prstGeom>
          <a:noFill/>
          <a:ln/>
        </p:spPr>
        <p:txBody>
          <a:bodyPr wrap="square" lIns="0" tIns="0" rIns="0" bIns="0" rtlCol="0" anchor="ctr"/>
          <a:lstStyle/>
          <a:p>
            <a:pPr marL="0" indent="0">
              <a:buNone/>
            </a:pPr>
            <a:r>
              <a:rPr lang="en-US" sz="1800" b="1" dirty="0">
                <a:solidFill>
                  <a:srgbClr val="17324D"/>
                </a:solidFill>
              </a:rPr>
              <a:t>Close the loop</a:t>
            </a:r>
            <a:endParaRPr lang="en-US" sz="1800" dirty="0"/>
          </a:p>
        </p:txBody>
      </p:sp>
      <p:sp>
        <p:nvSpPr>
          <p:cNvPr id="25" name="Text 23"/>
          <p:cNvSpPr/>
          <p:nvPr/>
        </p:nvSpPr>
        <p:spPr>
          <a:xfrm>
            <a:off x="9445752" y="3447288"/>
            <a:ext cx="2093976" cy="1371600"/>
          </a:xfrm>
          <a:prstGeom prst="rect">
            <a:avLst/>
          </a:prstGeom>
          <a:noFill/>
          <a:ln/>
        </p:spPr>
        <p:txBody>
          <a:bodyPr wrap="square" lIns="508" tIns="508" rIns="508" bIns="508" rtlCol="0" anchor="ctr">
            <a:normAutofit/>
          </a:bodyPr>
          <a:lstStyle/>
          <a:p>
            <a:pPr marL="0" indent="0">
              <a:buNone/>
            </a:pPr>
            <a:r>
              <a:rPr lang="en-US" sz="1320" dirty="0">
                <a:solidFill>
                  <a:srgbClr val="1F2937"/>
                </a:solidFill>
              </a:rPr>
              <a:t>Return to the pupil or class, while protecting privacy.</a:t>
            </a:r>
            <a:endParaRPr lang="en-US" sz="1320" dirty="0"/>
          </a:p>
        </p:txBody>
      </p:sp>
      <p:sp>
        <p:nvSpPr>
          <p:cNvPr id="26"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Safeguarding: notice, respond, report</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The teacher’s role is to listen and pass on concerns, not to investigate.</a:t>
            </a:r>
            <a:endParaRPr lang="en-US" sz="1400" dirty="0"/>
          </a:p>
        </p:txBody>
      </p:sp>
      <p:sp>
        <p:nvSpPr>
          <p:cNvPr id="4" name="Shape 2"/>
          <p:cNvSpPr/>
          <p:nvPr/>
        </p:nvSpPr>
        <p:spPr>
          <a:xfrm>
            <a:off x="594360" y="1417320"/>
            <a:ext cx="2514600" cy="3429000"/>
          </a:xfrm>
          <a:prstGeom prst="roundRect">
            <a:avLst/>
          </a:prstGeom>
          <a:solidFill>
            <a:srgbClr val="FFFFFF"/>
          </a:solidFill>
          <a:ln w="12700">
            <a:solidFill>
              <a:srgbClr val="CBD5E1"/>
            </a:solidFill>
            <a:prstDash val="solid"/>
          </a:ln>
          <a:effectLst>
            <a:outerShdw blurRad="12700" dist="5080" dir="2700000" algn="bl" rotWithShape="0">
              <a:srgbClr val="000000">
                <a:alpha val="10000"/>
              </a:srgbClr>
            </a:outerShdw>
          </a:effectLst>
        </p:spPr>
        <p:txBody>
          <a:bodyPr/>
          <a:lstStyle/>
          <a:p>
            <a:endParaRPr lang="en-GB"/>
          </a:p>
        </p:txBody>
      </p:sp>
      <p:sp>
        <p:nvSpPr>
          <p:cNvPr id="5" name="Shape 3"/>
          <p:cNvSpPr/>
          <p:nvPr/>
        </p:nvSpPr>
        <p:spPr>
          <a:xfrm>
            <a:off x="1344168" y="1737360"/>
            <a:ext cx="1005840" cy="1005840"/>
          </a:xfrm>
          <a:prstGeom prst="ellipse">
            <a:avLst/>
          </a:prstGeom>
          <a:solidFill>
            <a:srgbClr val="0E7490"/>
          </a:solidFill>
          <a:ln w="12700">
            <a:solidFill>
              <a:srgbClr val="0E7490"/>
            </a:solidFill>
            <a:prstDash val="solid"/>
          </a:ln>
        </p:spPr>
        <p:txBody>
          <a:bodyPr/>
          <a:lstStyle/>
          <a:p>
            <a:endParaRPr lang="en-GB"/>
          </a:p>
        </p:txBody>
      </p:sp>
      <p:sp>
        <p:nvSpPr>
          <p:cNvPr id="6" name="Text 4"/>
          <p:cNvSpPr/>
          <p:nvPr/>
        </p:nvSpPr>
        <p:spPr>
          <a:xfrm>
            <a:off x="1344168" y="2011680"/>
            <a:ext cx="1005840" cy="274320"/>
          </a:xfrm>
          <a:prstGeom prst="rect">
            <a:avLst/>
          </a:prstGeom>
          <a:noFill/>
          <a:ln/>
        </p:spPr>
        <p:txBody>
          <a:bodyPr wrap="square" lIns="0" tIns="0" rIns="0" bIns="0" rtlCol="0" anchor="ctr"/>
          <a:lstStyle/>
          <a:p>
            <a:pPr marL="0" indent="0" algn="ctr">
              <a:buNone/>
            </a:pPr>
            <a:r>
              <a:rPr lang="en-US" sz="2100" b="1" dirty="0">
                <a:solidFill>
                  <a:srgbClr val="FFFFFF"/>
                </a:solidFill>
              </a:rPr>
              <a:t>1</a:t>
            </a:r>
            <a:endParaRPr lang="en-US" sz="2100" dirty="0"/>
          </a:p>
        </p:txBody>
      </p:sp>
      <p:sp>
        <p:nvSpPr>
          <p:cNvPr id="7" name="Text 5"/>
          <p:cNvSpPr/>
          <p:nvPr/>
        </p:nvSpPr>
        <p:spPr>
          <a:xfrm>
            <a:off x="822960" y="3063240"/>
            <a:ext cx="2057400" cy="274320"/>
          </a:xfrm>
          <a:prstGeom prst="rect">
            <a:avLst/>
          </a:prstGeom>
          <a:noFill/>
          <a:ln/>
        </p:spPr>
        <p:txBody>
          <a:bodyPr wrap="square" lIns="0" tIns="0" rIns="0" bIns="0" rtlCol="0" anchor="ctr"/>
          <a:lstStyle/>
          <a:p>
            <a:pPr marL="0" indent="0" algn="ctr">
              <a:buNone/>
            </a:pPr>
            <a:r>
              <a:rPr lang="en-US" sz="1700" b="1" dirty="0">
                <a:solidFill>
                  <a:srgbClr val="17324D"/>
                </a:solidFill>
              </a:rPr>
              <a:t>NOTICE</a:t>
            </a:r>
            <a:endParaRPr lang="en-US" sz="1700" dirty="0"/>
          </a:p>
        </p:txBody>
      </p:sp>
      <p:sp>
        <p:nvSpPr>
          <p:cNvPr id="8" name="Text 6"/>
          <p:cNvSpPr/>
          <p:nvPr/>
        </p:nvSpPr>
        <p:spPr>
          <a:xfrm>
            <a:off x="850392" y="3566160"/>
            <a:ext cx="1993392" cy="786384"/>
          </a:xfrm>
          <a:prstGeom prst="rect">
            <a:avLst/>
          </a:prstGeom>
          <a:noFill/>
          <a:ln/>
        </p:spPr>
        <p:txBody>
          <a:bodyPr wrap="square" lIns="254" tIns="254" rIns="254" bIns="254" rtlCol="0" anchor="ctr">
            <a:noAutofit/>
          </a:bodyPr>
          <a:lstStyle/>
          <a:p>
            <a:pPr marL="0" indent="0" algn="ctr">
              <a:buNone/>
            </a:pPr>
            <a:r>
              <a:rPr lang="en-US" dirty="0">
                <a:solidFill>
                  <a:srgbClr val="1F2937"/>
                </a:solidFill>
              </a:rPr>
              <a:t>A question, comment or behaviour causes concern.</a:t>
            </a:r>
            <a:endParaRPr lang="en-US"/>
          </a:p>
        </p:txBody>
      </p:sp>
      <p:sp>
        <p:nvSpPr>
          <p:cNvPr id="9" name="Shape 7"/>
          <p:cNvSpPr/>
          <p:nvPr/>
        </p:nvSpPr>
        <p:spPr>
          <a:xfrm>
            <a:off x="3474720" y="1417320"/>
            <a:ext cx="2514600" cy="3429000"/>
          </a:xfrm>
          <a:prstGeom prst="roundRect">
            <a:avLst/>
          </a:prstGeom>
          <a:solidFill>
            <a:srgbClr val="FFFFFF"/>
          </a:solidFill>
          <a:ln w="12700">
            <a:solidFill>
              <a:srgbClr val="CBD5E1"/>
            </a:solidFill>
            <a:prstDash val="solid"/>
          </a:ln>
          <a:effectLst>
            <a:outerShdw blurRad="12700" dist="5080" dir="2700000" algn="bl" rotWithShape="0">
              <a:srgbClr val="000000">
                <a:alpha val="10000"/>
              </a:srgbClr>
            </a:outerShdw>
          </a:effectLst>
        </p:spPr>
        <p:txBody>
          <a:bodyPr/>
          <a:lstStyle/>
          <a:p>
            <a:endParaRPr lang="en-GB"/>
          </a:p>
        </p:txBody>
      </p:sp>
      <p:sp>
        <p:nvSpPr>
          <p:cNvPr id="10" name="Shape 8"/>
          <p:cNvSpPr/>
          <p:nvPr/>
        </p:nvSpPr>
        <p:spPr>
          <a:xfrm>
            <a:off x="4224528" y="1737360"/>
            <a:ext cx="1005840" cy="1005840"/>
          </a:xfrm>
          <a:prstGeom prst="ellipse">
            <a:avLst/>
          </a:prstGeom>
          <a:solidFill>
            <a:srgbClr val="0E7490"/>
          </a:solidFill>
          <a:ln w="12700">
            <a:solidFill>
              <a:srgbClr val="0E7490"/>
            </a:solidFill>
            <a:prstDash val="solid"/>
          </a:ln>
        </p:spPr>
        <p:txBody>
          <a:bodyPr/>
          <a:lstStyle/>
          <a:p>
            <a:endParaRPr lang="en-GB"/>
          </a:p>
        </p:txBody>
      </p:sp>
      <p:sp>
        <p:nvSpPr>
          <p:cNvPr id="11" name="Text 9"/>
          <p:cNvSpPr/>
          <p:nvPr/>
        </p:nvSpPr>
        <p:spPr>
          <a:xfrm>
            <a:off x="4224528" y="2011680"/>
            <a:ext cx="1005840" cy="274320"/>
          </a:xfrm>
          <a:prstGeom prst="rect">
            <a:avLst/>
          </a:prstGeom>
          <a:noFill/>
          <a:ln/>
        </p:spPr>
        <p:txBody>
          <a:bodyPr wrap="square" lIns="0" tIns="0" rIns="0" bIns="0" rtlCol="0" anchor="ctr"/>
          <a:lstStyle/>
          <a:p>
            <a:pPr marL="0" indent="0" algn="ctr">
              <a:buNone/>
            </a:pPr>
            <a:r>
              <a:rPr lang="en-US" sz="2100" b="1" dirty="0">
                <a:solidFill>
                  <a:srgbClr val="FFFFFF"/>
                </a:solidFill>
              </a:rPr>
              <a:t>2</a:t>
            </a:r>
            <a:endParaRPr lang="en-US" sz="2100" dirty="0"/>
          </a:p>
        </p:txBody>
      </p:sp>
      <p:sp>
        <p:nvSpPr>
          <p:cNvPr id="12" name="Text 10"/>
          <p:cNvSpPr/>
          <p:nvPr/>
        </p:nvSpPr>
        <p:spPr>
          <a:xfrm>
            <a:off x="3703320" y="3063240"/>
            <a:ext cx="2057400" cy="274320"/>
          </a:xfrm>
          <a:prstGeom prst="rect">
            <a:avLst/>
          </a:prstGeom>
          <a:noFill/>
          <a:ln/>
        </p:spPr>
        <p:txBody>
          <a:bodyPr wrap="square" lIns="0" tIns="0" rIns="0" bIns="0" rtlCol="0" anchor="ctr"/>
          <a:lstStyle/>
          <a:p>
            <a:pPr marL="0" indent="0" algn="ctr">
              <a:buNone/>
            </a:pPr>
            <a:r>
              <a:rPr lang="en-US" sz="1700" b="1" dirty="0">
                <a:solidFill>
                  <a:srgbClr val="17324D"/>
                </a:solidFill>
              </a:rPr>
              <a:t>RESPOND</a:t>
            </a:r>
            <a:endParaRPr lang="en-US" sz="1700" dirty="0"/>
          </a:p>
        </p:txBody>
      </p:sp>
      <p:sp>
        <p:nvSpPr>
          <p:cNvPr id="13" name="Text 11"/>
          <p:cNvSpPr/>
          <p:nvPr/>
        </p:nvSpPr>
        <p:spPr>
          <a:xfrm>
            <a:off x="3730752" y="3566160"/>
            <a:ext cx="1993392" cy="786384"/>
          </a:xfrm>
          <a:prstGeom prst="rect">
            <a:avLst/>
          </a:prstGeom>
          <a:noFill/>
          <a:ln/>
        </p:spPr>
        <p:txBody>
          <a:bodyPr wrap="square" lIns="254" tIns="254" rIns="254" bIns="254" rtlCol="0" anchor="ctr">
            <a:noAutofit/>
          </a:bodyPr>
          <a:lstStyle/>
          <a:p>
            <a:pPr marL="0" indent="0" algn="ctr">
              <a:buNone/>
            </a:pPr>
            <a:r>
              <a:rPr lang="en-US" dirty="0">
                <a:solidFill>
                  <a:srgbClr val="1F2937"/>
                </a:solidFill>
              </a:rPr>
              <a:t>Stay calm, listen, use minimal prompts and avoid promises of secrecy.</a:t>
            </a:r>
            <a:endParaRPr lang="en-US"/>
          </a:p>
        </p:txBody>
      </p:sp>
      <p:sp>
        <p:nvSpPr>
          <p:cNvPr id="14" name="Shape 12"/>
          <p:cNvSpPr/>
          <p:nvPr/>
        </p:nvSpPr>
        <p:spPr>
          <a:xfrm>
            <a:off x="6355080" y="1417320"/>
            <a:ext cx="2514600" cy="3429000"/>
          </a:xfrm>
          <a:prstGeom prst="roundRect">
            <a:avLst/>
          </a:prstGeom>
          <a:solidFill>
            <a:srgbClr val="FFF0F0"/>
          </a:solidFill>
          <a:ln w="25400">
            <a:solidFill>
              <a:srgbClr val="B91C1C"/>
            </a:solidFill>
            <a:prstDash val="solid"/>
          </a:ln>
          <a:effectLst>
            <a:outerShdw blurRad="12700" dist="5080" dir="2700000" algn="bl" rotWithShape="0">
              <a:srgbClr val="000000">
                <a:alpha val="10000"/>
              </a:srgbClr>
            </a:outerShdw>
          </a:effectLst>
        </p:spPr>
        <p:txBody>
          <a:bodyPr/>
          <a:lstStyle/>
          <a:p>
            <a:endParaRPr lang="en-GB"/>
          </a:p>
        </p:txBody>
      </p:sp>
      <p:sp>
        <p:nvSpPr>
          <p:cNvPr id="15" name="Shape 13"/>
          <p:cNvSpPr/>
          <p:nvPr/>
        </p:nvSpPr>
        <p:spPr>
          <a:xfrm>
            <a:off x="7104888" y="1737360"/>
            <a:ext cx="1005840" cy="1005840"/>
          </a:xfrm>
          <a:prstGeom prst="ellipse">
            <a:avLst/>
          </a:prstGeom>
          <a:solidFill>
            <a:srgbClr val="B91C1C"/>
          </a:solidFill>
          <a:ln w="12700">
            <a:solidFill>
              <a:srgbClr val="B91C1C"/>
            </a:solidFill>
            <a:prstDash val="solid"/>
          </a:ln>
        </p:spPr>
        <p:txBody>
          <a:bodyPr/>
          <a:lstStyle/>
          <a:p>
            <a:endParaRPr lang="en-GB"/>
          </a:p>
        </p:txBody>
      </p:sp>
      <p:sp>
        <p:nvSpPr>
          <p:cNvPr id="16" name="Text 14"/>
          <p:cNvSpPr/>
          <p:nvPr/>
        </p:nvSpPr>
        <p:spPr>
          <a:xfrm>
            <a:off x="7104888" y="2011680"/>
            <a:ext cx="1005840" cy="274320"/>
          </a:xfrm>
          <a:prstGeom prst="rect">
            <a:avLst/>
          </a:prstGeom>
          <a:noFill/>
          <a:ln/>
        </p:spPr>
        <p:txBody>
          <a:bodyPr wrap="square" lIns="0" tIns="0" rIns="0" bIns="0" rtlCol="0" anchor="ctr"/>
          <a:lstStyle/>
          <a:p>
            <a:pPr marL="0" indent="0" algn="ctr">
              <a:buNone/>
            </a:pPr>
            <a:r>
              <a:rPr lang="en-US" sz="2100" b="1" dirty="0">
                <a:solidFill>
                  <a:srgbClr val="FFFFFF"/>
                </a:solidFill>
              </a:rPr>
              <a:t>3</a:t>
            </a:r>
            <a:endParaRPr lang="en-US" sz="2100" dirty="0"/>
          </a:p>
        </p:txBody>
      </p:sp>
      <p:sp>
        <p:nvSpPr>
          <p:cNvPr id="17" name="Text 15"/>
          <p:cNvSpPr/>
          <p:nvPr/>
        </p:nvSpPr>
        <p:spPr>
          <a:xfrm>
            <a:off x="6583680" y="3063240"/>
            <a:ext cx="2057400" cy="274320"/>
          </a:xfrm>
          <a:prstGeom prst="rect">
            <a:avLst/>
          </a:prstGeom>
          <a:noFill/>
          <a:ln/>
        </p:spPr>
        <p:txBody>
          <a:bodyPr wrap="square" lIns="0" tIns="0" rIns="0" bIns="0" rtlCol="0" anchor="ctr"/>
          <a:lstStyle/>
          <a:p>
            <a:pPr marL="0" indent="0" algn="ctr">
              <a:buNone/>
            </a:pPr>
            <a:r>
              <a:rPr lang="en-US" sz="1700" b="1" dirty="0">
                <a:solidFill>
                  <a:srgbClr val="B91C1C"/>
                </a:solidFill>
              </a:rPr>
              <a:t>REPORT</a:t>
            </a:r>
            <a:endParaRPr lang="en-US" sz="1700" dirty="0"/>
          </a:p>
        </p:txBody>
      </p:sp>
      <p:sp>
        <p:nvSpPr>
          <p:cNvPr id="18" name="Text 16"/>
          <p:cNvSpPr/>
          <p:nvPr/>
        </p:nvSpPr>
        <p:spPr>
          <a:xfrm>
            <a:off x="6611112" y="3566160"/>
            <a:ext cx="1993392" cy="786384"/>
          </a:xfrm>
          <a:prstGeom prst="rect">
            <a:avLst/>
          </a:prstGeom>
          <a:noFill/>
          <a:ln/>
        </p:spPr>
        <p:txBody>
          <a:bodyPr wrap="square" lIns="254" tIns="254" rIns="254" bIns="254" rtlCol="0" anchor="ctr">
            <a:noAutofit/>
          </a:bodyPr>
          <a:lstStyle/>
          <a:p>
            <a:pPr marL="0" indent="0" algn="ctr">
              <a:buNone/>
            </a:pPr>
            <a:r>
              <a:rPr lang="en-US" dirty="0">
                <a:solidFill>
                  <a:srgbClr val="1F2937"/>
                </a:solidFill>
              </a:rPr>
              <a:t>Follow the school procedure promptly and accurately.</a:t>
            </a:r>
            <a:endParaRPr lang="en-US"/>
          </a:p>
        </p:txBody>
      </p:sp>
      <p:sp>
        <p:nvSpPr>
          <p:cNvPr id="19" name="Shape 17"/>
          <p:cNvSpPr/>
          <p:nvPr/>
        </p:nvSpPr>
        <p:spPr>
          <a:xfrm>
            <a:off x="9235440" y="1417320"/>
            <a:ext cx="2514600" cy="3429000"/>
          </a:xfrm>
          <a:prstGeom prst="roundRect">
            <a:avLst/>
          </a:prstGeom>
          <a:solidFill>
            <a:srgbClr val="FFFFFF"/>
          </a:solidFill>
          <a:ln w="12700">
            <a:solidFill>
              <a:srgbClr val="CBD5E1"/>
            </a:solidFill>
            <a:prstDash val="solid"/>
          </a:ln>
          <a:effectLst>
            <a:outerShdw blurRad="12700" dist="5080" dir="2700000" algn="bl" rotWithShape="0">
              <a:srgbClr val="000000">
                <a:alpha val="10000"/>
              </a:srgbClr>
            </a:outerShdw>
          </a:effectLst>
        </p:spPr>
        <p:txBody>
          <a:bodyPr/>
          <a:lstStyle/>
          <a:p>
            <a:endParaRPr lang="en-GB"/>
          </a:p>
        </p:txBody>
      </p:sp>
      <p:sp>
        <p:nvSpPr>
          <p:cNvPr id="20" name="Shape 18"/>
          <p:cNvSpPr/>
          <p:nvPr/>
        </p:nvSpPr>
        <p:spPr>
          <a:xfrm>
            <a:off x="9985248" y="1737360"/>
            <a:ext cx="1005840" cy="1005840"/>
          </a:xfrm>
          <a:prstGeom prst="ellipse">
            <a:avLst/>
          </a:prstGeom>
          <a:solidFill>
            <a:srgbClr val="0E7490"/>
          </a:solidFill>
          <a:ln w="12700">
            <a:solidFill>
              <a:srgbClr val="0E7490"/>
            </a:solidFill>
            <a:prstDash val="solid"/>
          </a:ln>
        </p:spPr>
        <p:txBody>
          <a:bodyPr/>
          <a:lstStyle/>
          <a:p>
            <a:endParaRPr lang="en-GB"/>
          </a:p>
        </p:txBody>
      </p:sp>
      <p:sp>
        <p:nvSpPr>
          <p:cNvPr id="21" name="Text 19"/>
          <p:cNvSpPr/>
          <p:nvPr/>
        </p:nvSpPr>
        <p:spPr>
          <a:xfrm>
            <a:off x="9985248" y="2011680"/>
            <a:ext cx="1005840" cy="274320"/>
          </a:xfrm>
          <a:prstGeom prst="rect">
            <a:avLst/>
          </a:prstGeom>
          <a:noFill/>
          <a:ln/>
        </p:spPr>
        <p:txBody>
          <a:bodyPr wrap="square" lIns="0" tIns="0" rIns="0" bIns="0" rtlCol="0" anchor="ctr"/>
          <a:lstStyle/>
          <a:p>
            <a:pPr marL="0" indent="0" algn="ctr">
              <a:buNone/>
            </a:pPr>
            <a:r>
              <a:rPr lang="en-US" sz="2100" b="1" dirty="0">
                <a:solidFill>
                  <a:srgbClr val="FFFFFF"/>
                </a:solidFill>
              </a:rPr>
              <a:t>4</a:t>
            </a:r>
            <a:endParaRPr lang="en-US" sz="2100" dirty="0"/>
          </a:p>
        </p:txBody>
      </p:sp>
      <p:sp>
        <p:nvSpPr>
          <p:cNvPr id="22" name="Text 20"/>
          <p:cNvSpPr/>
          <p:nvPr/>
        </p:nvSpPr>
        <p:spPr>
          <a:xfrm>
            <a:off x="9464040" y="3063240"/>
            <a:ext cx="2057400" cy="274320"/>
          </a:xfrm>
          <a:prstGeom prst="rect">
            <a:avLst/>
          </a:prstGeom>
          <a:noFill/>
          <a:ln/>
        </p:spPr>
        <p:txBody>
          <a:bodyPr wrap="square" lIns="0" tIns="0" rIns="0" bIns="0" rtlCol="0" anchor="ctr"/>
          <a:lstStyle/>
          <a:p>
            <a:pPr marL="0" indent="0" algn="ctr">
              <a:buNone/>
            </a:pPr>
            <a:r>
              <a:rPr lang="en-US" sz="1700" b="1" dirty="0">
                <a:solidFill>
                  <a:srgbClr val="17324D"/>
                </a:solidFill>
              </a:rPr>
              <a:t>SUPPORT</a:t>
            </a:r>
            <a:endParaRPr lang="en-US" sz="1700" dirty="0"/>
          </a:p>
        </p:txBody>
      </p:sp>
      <p:sp>
        <p:nvSpPr>
          <p:cNvPr id="23" name="Text 21"/>
          <p:cNvSpPr/>
          <p:nvPr/>
        </p:nvSpPr>
        <p:spPr>
          <a:xfrm>
            <a:off x="9491472" y="3566160"/>
            <a:ext cx="1993392" cy="786384"/>
          </a:xfrm>
          <a:prstGeom prst="rect">
            <a:avLst/>
          </a:prstGeom>
          <a:noFill/>
          <a:ln/>
        </p:spPr>
        <p:txBody>
          <a:bodyPr wrap="square" lIns="254" tIns="254" rIns="254" bIns="254" rtlCol="0" anchor="ctr">
            <a:noAutofit/>
          </a:bodyPr>
          <a:lstStyle/>
          <a:p>
            <a:pPr marL="0" indent="0" algn="ctr">
              <a:buNone/>
            </a:pPr>
            <a:r>
              <a:rPr lang="en-US" dirty="0">
                <a:solidFill>
                  <a:srgbClr val="1F2937"/>
                </a:solidFill>
              </a:rPr>
              <a:t>Maintain normality, dignity and appropriate pastoral support.</a:t>
            </a:r>
            <a:endParaRPr lang="en-US"/>
          </a:p>
        </p:txBody>
      </p:sp>
      <p:sp>
        <p:nvSpPr>
          <p:cNvPr id="24" name="Shape 22"/>
          <p:cNvSpPr/>
          <p:nvPr/>
        </p:nvSpPr>
        <p:spPr>
          <a:xfrm>
            <a:off x="1371600" y="5257800"/>
            <a:ext cx="9418320" cy="530352"/>
          </a:xfrm>
          <a:prstGeom prst="roundRect">
            <a:avLst/>
          </a:prstGeom>
          <a:solidFill>
            <a:srgbClr val="FEF3C7"/>
          </a:solidFill>
          <a:ln w="12700">
            <a:solidFill>
              <a:srgbClr val="F2C96D"/>
            </a:solidFill>
            <a:prstDash val="solid"/>
          </a:ln>
        </p:spPr>
        <p:txBody>
          <a:bodyPr/>
          <a:lstStyle/>
          <a:p>
            <a:endParaRPr lang="en-GB"/>
          </a:p>
        </p:txBody>
      </p:sp>
      <p:sp>
        <p:nvSpPr>
          <p:cNvPr id="25" name="Text 23"/>
          <p:cNvSpPr/>
          <p:nvPr/>
        </p:nvSpPr>
        <p:spPr>
          <a:xfrm>
            <a:off x="1645920" y="5422392"/>
            <a:ext cx="8869680" cy="201168"/>
          </a:xfrm>
          <a:prstGeom prst="rect">
            <a:avLst/>
          </a:prstGeom>
          <a:noFill/>
          <a:ln/>
        </p:spPr>
        <p:txBody>
          <a:bodyPr wrap="square" lIns="0" tIns="0" rIns="0" bIns="0" rtlCol="0" anchor="ctr"/>
          <a:lstStyle/>
          <a:p>
            <a:pPr marL="0" indent="0" algn="ctr">
              <a:buNone/>
            </a:pPr>
            <a:r>
              <a:rPr lang="en-US" sz="1550" b="1" dirty="0">
                <a:solidFill>
                  <a:srgbClr val="92400E"/>
                </a:solidFill>
              </a:rPr>
              <a:t>Do not promise confidentiality. Explain that you may need to share information to help keep someone safe.</a:t>
            </a:r>
            <a:endParaRPr lang="en-US" sz="1550" dirty="0"/>
          </a:p>
        </p:txBody>
      </p:sp>
      <p:sp>
        <p:nvSpPr>
          <p:cNvPr id="26"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Practice scenarios for staff discussion</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Focus on process, not on debating sensitive content.</a:t>
            </a:r>
            <a:endParaRPr lang="en-US" sz="1400" dirty="0"/>
          </a:p>
        </p:txBody>
      </p:sp>
      <p:sp>
        <p:nvSpPr>
          <p:cNvPr id="4" name="Shape 2"/>
          <p:cNvSpPr/>
          <p:nvPr/>
        </p:nvSpPr>
        <p:spPr>
          <a:xfrm>
            <a:off x="658368" y="1298448"/>
            <a:ext cx="3520440" cy="4389120"/>
          </a:xfrm>
          <a:prstGeom prst="roundRect">
            <a:avLst>
              <a:gd name="adj" fmla="val 2078"/>
            </a:avLst>
          </a:prstGeom>
          <a:solidFill>
            <a:srgbClr val="E6F6F8"/>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5" name="Text 3"/>
          <p:cNvSpPr/>
          <p:nvPr/>
        </p:nvSpPr>
        <p:spPr>
          <a:xfrm>
            <a:off x="914400" y="1481328"/>
            <a:ext cx="3008376" cy="292608"/>
          </a:xfrm>
          <a:prstGeom prst="rect">
            <a:avLst/>
          </a:prstGeom>
          <a:noFill/>
          <a:ln/>
        </p:spPr>
        <p:txBody>
          <a:bodyPr wrap="square" lIns="0" tIns="0" rIns="0" bIns="0" rtlCol="0" anchor="ctr"/>
          <a:lstStyle/>
          <a:p>
            <a:pPr marL="0" indent="0">
              <a:buNone/>
            </a:pPr>
            <a:r>
              <a:rPr lang="en-US" sz="1800" b="1" dirty="0">
                <a:solidFill>
                  <a:srgbClr val="17324D"/>
                </a:solidFill>
              </a:rPr>
              <a:t>Scenario A: personal question</a:t>
            </a:r>
            <a:endParaRPr lang="en-US" sz="1800" dirty="0"/>
          </a:p>
        </p:txBody>
      </p:sp>
      <p:sp>
        <p:nvSpPr>
          <p:cNvPr id="6" name="Text 4"/>
          <p:cNvSpPr/>
          <p:nvPr/>
        </p:nvSpPr>
        <p:spPr>
          <a:xfrm>
            <a:off x="914400" y="1956816"/>
            <a:ext cx="3008376" cy="3566160"/>
          </a:xfrm>
          <a:prstGeom prst="rect">
            <a:avLst/>
          </a:prstGeom>
          <a:noFill/>
          <a:ln/>
        </p:spPr>
        <p:txBody>
          <a:bodyPr wrap="square" lIns="508" tIns="508" rIns="508" bIns="508" rtlCol="0" anchor="ctr">
            <a:normAutofit/>
          </a:bodyPr>
          <a:lstStyle/>
          <a:p>
            <a:r>
              <a:rPr lang="en-US" sz="1300">
                <a:solidFill>
                  <a:srgbClr val="1F2937"/>
                </a:solidFill>
              </a:rPr>
              <a:t>AA</a:t>
            </a:r>
            <a:r>
              <a:rPr lang="en-US">
                <a:solidFill>
                  <a:srgbClr val="1F2937"/>
                </a:solidFill>
              </a:rPr>
              <a:t>pupil asks the teacher to </a:t>
            </a:r>
            <a:r>
              <a:rPr lang="en-US" dirty="0">
                <a:solidFill>
                  <a:srgbClr val="1F2937"/>
                </a:solidFill>
              </a:rPr>
              <a:t>share a personal view or experience.</a:t>
            </a:r>
            <a:endParaRPr lang="en-US" dirty="0"/>
          </a:p>
          <a:p>
            <a:endParaRPr lang="en-US" dirty="0"/>
          </a:p>
          <a:p>
            <a:r>
              <a:rPr lang="en-US" dirty="0">
                <a:solidFill>
                  <a:srgbClr val="1F2937"/>
                </a:solidFill>
              </a:rPr>
              <a:t>Discuss:</a:t>
            </a:r>
            <a:endParaRPr lang="en-US" dirty="0"/>
          </a:p>
          <a:p>
            <a:r>
              <a:rPr lang="en-US" dirty="0">
                <a:solidFill>
                  <a:srgbClr val="1F2937"/>
                </a:solidFill>
              </a:rPr>
              <a:t>• What boundary phrase would you use?</a:t>
            </a:r>
            <a:endParaRPr lang="en-US" dirty="0"/>
          </a:p>
          <a:p>
            <a:r>
              <a:rPr lang="en-US" dirty="0">
                <a:solidFill>
                  <a:srgbClr val="1F2937"/>
                </a:solidFill>
              </a:rPr>
              <a:t>• How would you redirect learning?</a:t>
            </a:r>
            <a:endParaRPr lang="en-US" dirty="0"/>
          </a:p>
        </p:txBody>
      </p:sp>
      <p:sp>
        <p:nvSpPr>
          <p:cNvPr id="7" name="Shape 5"/>
          <p:cNvSpPr/>
          <p:nvPr/>
        </p:nvSpPr>
        <p:spPr>
          <a:xfrm>
            <a:off x="4343400" y="1298448"/>
            <a:ext cx="3520440" cy="4389120"/>
          </a:xfrm>
          <a:prstGeom prst="roundRect">
            <a:avLst>
              <a:gd name="adj" fmla="val 2078"/>
            </a:avLst>
          </a:prstGeom>
          <a:solidFill>
            <a:srgbClr val="FFF7E6"/>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8" name="Text 6"/>
          <p:cNvSpPr/>
          <p:nvPr/>
        </p:nvSpPr>
        <p:spPr>
          <a:xfrm>
            <a:off x="4599432" y="1481328"/>
            <a:ext cx="3008376" cy="292608"/>
          </a:xfrm>
          <a:prstGeom prst="rect">
            <a:avLst/>
          </a:prstGeom>
          <a:noFill/>
          <a:ln/>
        </p:spPr>
        <p:txBody>
          <a:bodyPr wrap="square" lIns="0" tIns="0" rIns="0" bIns="0" rtlCol="0" anchor="ctr"/>
          <a:lstStyle/>
          <a:p>
            <a:pPr marL="0" indent="0">
              <a:buNone/>
            </a:pPr>
            <a:r>
              <a:rPr lang="en-US" sz="1800" b="1" dirty="0">
                <a:solidFill>
                  <a:srgbClr val="17324D"/>
                </a:solidFill>
              </a:rPr>
              <a:t>Scenario B: unexpected term</a:t>
            </a:r>
            <a:endParaRPr lang="en-US" sz="1800" dirty="0"/>
          </a:p>
        </p:txBody>
      </p:sp>
      <p:sp>
        <p:nvSpPr>
          <p:cNvPr id="9" name="Text 7"/>
          <p:cNvSpPr/>
          <p:nvPr/>
        </p:nvSpPr>
        <p:spPr>
          <a:xfrm>
            <a:off x="4599432" y="1956816"/>
            <a:ext cx="3008376" cy="3566160"/>
          </a:xfrm>
          <a:prstGeom prst="rect">
            <a:avLst/>
          </a:prstGeom>
          <a:noFill/>
          <a:ln/>
        </p:spPr>
        <p:txBody>
          <a:bodyPr wrap="square" lIns="508" tIns="508" rIns="508" bIns="508" rtlCol="0" anchor="ctr">
            <a:normAutofit/>
          </a:bodyPr>
          <a:lstStyle/>
          <a:p>
            <a:r>
              <a:rPr lang="en-US" sz="1320" dirty="0">
                <a:solidFill>
                  <a:srgbClr val="1F2937"/>
                </a:solidFill>
              </a:rPr>
              <a:t>A pupil uses unfamiliar slang or refers to something seen online.</a:t>
            </a:r>
            <a:endParaRPr lang="en-US" sz="1320" dirty="0"/>
          </a:p>
          <a:p>
            <a:endParaRPr lang="en-US" sz="1320" dirty="0"/>
          </a:p>
          <a:p>
            <a:r>
              <a:rPr lang="en-US" sz="1320" dirty="0">
                <a:solidFill>
                  <a:srgbClr val="1F2937"/>
                </a:solidFill>
              </a:rPr>
              <a:t>Discuss:</a:t>
            </a:r>
            <a:endParaRPr lang="en-US" sz="1320" dirty="0"/>
          </a:p>
          <a:p>
            <a:r>
              <a:rPr lang="en-US" sz="1320" dirty="0">
                <a:solidFill>
                  <a:srgbClr val="1F2937"/>
                </a:solidFill>
              </a:rPr>
              <a:t>• How would you clarify safely?</a:t>
            </a:r>
            <a:endParaRPr lang="en-US" sz="1320" dirty="0"/>
          </a:p>
          <a:p>
            <a:r>
              <a:rPr lang="en-US" sz="1320" dirty="0">
                <a:solidFill>
                  <a:srgbClr val="1F2937"/>
                </a:solidFill>
              </a:rPr>
              <a:t>• Whole class, later, or safeguarding route?</a:t>
            </a:r>
            <a:endParaRPr lang="en-US" sz="1320" dirty="0"/>
          </a:p>
        </p:txBody>
      </p:sp>
      <p:sp>
        <p:nvSpPr>
          <p:cNvPr id="10" name="Shape 8"/>
          <p:cNvSpPr/>
          <p:nvPr/>
        </p:nvSpPr>
        <p:spPr>
          <a:xfrm>
            <a:off x="8028432" y="1298448"/>
            <a:ext cx="3520440" cy="4389120"/>
          </a:xfrm>
          <a:prstGeom prst="roundRect">
            <a:avLst>
              <a:gd name="adj" fmla="val 2078"/>
            </a:avLst>
          </a:prstGeom>
          <a:solidFill>
            <a:srgbClr val="FFF0F0"/>
          </a:solidFill>
          <a:ln w="12700">
            <a:solidFill>
              <a:srgbClr val="D8E3EA"/>
            </a:solidFill>
            <a:prstDash val="solid"/>
          </a:ln>
          <a:effectLst>
            <a:outerShdw blurRad="15240" dist="6350" dir="2700000" algn="bl" rotWithShape="0">
              <a:srgbClr val="000000">
                <a:alpha val="12000"/>
              </a:srgbClr>
            </a:outerShdw>
          </a:effectLst>
        </p:spPr>
        <p:txBody>
          <a:bodyPr/>
          <a:lstStyle/>
          <a:p>
            <a:endParaRPr lang="en-GB"/>
          </a:p>
        </p:txBody>
      </p:sp>
      <p:sp>
        <p:nvSpPr>
          <p:cNvPr id="11" name="Text 9"/>
          <p:cNvSpPr/>
          <p:nvPr/>
        </p:nvSpPr>
        <p:spPr>
          <a:xfrm>
            <a:off x="8284464" y="1481328"/>
            <a:ext cx="3008376" cy="292608"/>
          </a:xfrm>
          <a:prstGeom prst="rect">
            <a:avLst/>
          </a:prstGeom>
          <a:noFill/>
          <a:ln/>
        </p:spPr>
        <p:txBody>
          <a:bodyPr wrap="square" lIns="0" tIns="0" rIns="0" bIns="0" rtlCol="0" anchor="ctr"/>
          <a:lstStyle/>
          <a:p>
            <a:pPr marL="0" indent="0">
              <a:buNone/>
            </a:pPr>
            <a:r>
              <a:rPr lang="en-US" sz="1800" b="1" dirty="0">
                <a:solidFill>
                  <a:srgbClr val="17324D"/>
                </a:solidFill>
              </a:rPr>
              <a:t>Scenario C: possible concern</a:t>
            </a:r>
            <a:endParaRPr lang="en-US" sz="1800" dirty="0"/>
          </a:p>
        </p:txBody>
      </p:sp>
      <p:sp>
        <p:nvSpPr>
          <p:cNvPr id="12" name="Text 10"/>
          <p:cNvSpPr/>
          <p:nvPr/>
        </p:nvSpPr>
        <p:spPr>
          <a:xfrm>
            <a:off x="8284464" y="1956816"/>
            <a:ext cx="3008376" cy="3566160"/>
          </a:xfrm>
          <a:prstGeom prst="rect">
            <a:avLst/>
          </a:prstGeom>
          <a:noFill/>
          <a:ln/>
        </p:spPr>
        <p:txBody>
          <a:bodyPr wrap="square" lIns="508" tIns="508" rIns="508" bIns="508" rtlCol="0" anchor="ctr">
            <a:normAutofit/>
          </a:bodyPr>
          <a:lstStyle/>
          <a:p>
            <a:r>
              <a:rPr lang="en-US" sz="1320" dirty="0">
                <a:solidFill>
                  <a:srgbClr val="1F2937"/>
                </a:solidFill>
              </a:rPr>
              <a:t>A question suggests that a pupil or peer may be unsafe or distressed.</a:t>
            </a:r>
            <a:endParaRPr lang="en-US" sz="1320" dirty="0"/>
          </a:p>
          <a:p>
            <a:endParaRPr lang="en-US" sz="1320" dirty="0"/>
          </a:p>
          <a:p>
            <a:r>
              <a:rPr lang="en-US" sz="1320" dirty="0">
                <a:solidFill>
                  <a:srgbClr val="1F2937"/>
                </a:solidFill>
              </a:rPr>
              <a:t>Discuss:</a:t>
            </a:r>
            <a:endParaRPr lang="en-US" sz="1320" dirty="0"/>
          </a:p>
          <a:p>
            <a:r>
              <a:rPr lang="en-US" sz="1320" dirty="0">
                <a:solidFill>
                  <a:srgbClr val="1F2937"/>
                </a:solidFill>
              </a:rPr>
              <a:t>• What would you say now?</a:t>
            </a:r>
            <a:endParaRPr lang="en-US" sz="1320" dirty="0"/>
          </a:p>
          <a:p>
            <a:r>
              <a:rPr lang="en-US" sz="1320" dirty="0">
                <a:solidFill>
                  <a:srgbClr val="1F2937"/>
                </a:solidFill>
              </a:rPr>
              <a:t>• Who must be informed, and when?</a:t>
            </a:r>
            <a:endParaRPr lang="en-US" sz="132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66928" y="384048"/>
            <a:ext cx="11064240" cy="475488"/>
          </a:xfrm>
          <a:prstGeom prst="rect">
            <a:avLst/>
          </a:prstGeom>
          <a:noFill/>
          <a:ln/>
        </p:spPr>
        <p:txBody>
          <a:bodyPr wrap="square" lIns="0" tIns="0" rIns="0" bIns="0" rtlCol="0" anchor="ct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Whole-school readiness checklist</a:t>
            </a:r>
            <a:endParaRPr lang="en-US" sz="2800" dirty="0"/>
          </a:p>
        </p:txBody>
      </p:sp>
      <p:sp>
        <p:nvSpPr>
          <p:cNvPr id="3" name="Text 1"/>
          <p:cNvSpPr/>
          <p:nvPr/>
        </p:nvSpPr>
        <p:spPr>
          <a:xfrm>
            <a:off x="585216" y="914400"/>
            <a:ext cx="10698480" cy="292608"/>
          </a:xfrm>
          <a:prstGeom prst="rect">
            <a:avLst/>
          </a:prstGeom>
          <a:noFill/>
          <a:ln/>
        </p:spPr>
        <p:txBody>
          <a:bodyPr wrap="square" lIns="0" tIns="0" rIns="0" bIns="0" rtlCol="0" anchor="ctr"/>
          <a:lstStyle/>
          <a:p>
            <a:pPr marL="0" indent="0">
              <a:buNone/>
            </a:pPr>
            <a:r>
              <a:rPr lang="en-US" sz="1400" dirty="0">
                <a:solidFill>
                  <a:srgbClr val="64748B"/>
                </a:solidFill>
              </a:rPr>
              <a:t>Consistency depends on systems, not individual confidence alone.</a:t>
            </a:r>
            <a:endParaRPr lang="en-US" sz="1400" dirty="0"/>
          </a:p>
        </p:txBody>
      </p:sp>
      <p:sp>
        <p:nvSpPr>
          <p:cNvPr id="4" name="Shape 2"/>
          <p:cNvSpPr/>
          <p:nvPr/>
        </p:nvSpPr>
        <p:spPr>
          <a:xfrm>
            <a:off x="822960" y="1353312"/>
            <a:ext cx="384048" cy="384048"/>
          </a:xfrm>
          <a:prstGeom prst="ellipse">
            <a:avLst/>
          </a:prstGeom>
          <a:solidFill>
            <a:srgbClr val="DCFCE7"/>
          </a:solidFill>
          <a:ln w="16510">
            <a:solidFill>
              <a:srgbClr val="15803D"/>
            </a:solidFill>
            <a:prstDash val="solid"/>
          </a:ln>
        </p:spPr>
        <p:txBody>
          <a:bodyPr/>
          <a:lstStyle/>
          <a:p>
            <a:endParaRPr lang="en-GB"/>
          </a:p>
        </p:txBody>
      </p:sp>
      <p:sp>
        <p:nvSpPr>
          <p:cNvPr id="5" name="Text 3"/>
          <p:cNvSpPr/>
          <p:nvPr/>
        </p:nvSpPr>
        <p:spPr>
          <a:xfrm>
            <a:off x="841248" y="1417320"/>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6" name="Text 4"/>
          <p:cNvSpPr/>
          <p:nvPr/>
        </p:nvSpPr>
        <p:spPr>
          <a:xfrm>
            <a:off x="1389888" y="1325880"/>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RSHE and safeguarding policies align</a:t>
            </a:r>
            <a:endParaRPr lang="en-US" sz="1550" dirty="0"/>
          </a:p>
        </p:txBody>
      </p:sp>
      <p:sp>
        <p:nvSpPr>
          <p:cNvPr id="7" name="Shape 5"/>
          <p:cNvSpPr/>
          <p:nvPr/>
        </p:nvSpPr>
        <p:spPr>
          <a:xfrm>
            <a:off x="822960" y="2468880"/>
            <a:ext cx="384048" cy="384048"/>
          </a:xfrm>
          <a:prstGeom prst="ellipse">
            <a:avLst/>
          </a:prstGeom>
          <a:solidFill>
            <a:srgbClr val="DCFCE7"/>
          </a:solidFill>
          <a:ln w="16510">
            <a:solidFill>
              <a:srgbClr val="15803D"/>
            </a:solidFill>
            <a:prstDash val="solid"/>
          </a:ln>
        </p:spPr>
        <p:txBody>
          <a:bodyPr/>
          <a:lstStyle/>
          <a:p>
            <a:endParaRPr lang="en-GB"/>
          </a:p>
        </p:txBody>
      </p:sp>
      <p:sp>
        <p:nvSpPr>
          <p:cNvPr id="8" name="Text 6"/>
          <p:cNvSpPr/>
          <p:nvPr/>
        </p:nvSpPr>
        <p:spPr>
          <a:xfrm>
            <a:off x="841248" y="2532888"/>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9" name="Text 7"/>
          <p:cNvSpPr/>
          <p:nvPr/>
        </p:nvSpPr>
        <p:spPr>
          <a:xfrm>
            <a:off x="1389888" y="2441448"/>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Ground rules are used consistently</a:t>
            </a:r>
            <a:endParaRPr lang="en-US" sz="1550" dirty="0"/>
          </a:p>
        </p:txBody>
      </p:sp>
      <p:sp>
        <p:nvSpPr>
          <p:cNvPr id="10" name="Shape 8"/>
          <p:cNvSpPr/>
          <p:nvPr/>
        </p:nvSpPr>
        <p:spPr>
          <a:xfrm>
            <a:off x="822960" y="3584448"/>
            <a:ext cx="384048" cy="384048"/>
          </a:xfrm>
          <a:prstGeom prst="ellipse">
            <a:avLst/>
          </a:prstGeom>
          <a:solidFill>
            <a:srgbClr val="DCFCE7"/>
          </a:solidFill>
          <a:ln w="16510">
            <a:solidFill>
              <a:srgbClr val="15803D"/>
            </a:solidFill>
            <a:prstDash val="solid"/>
          </a:ln>
        </p:spPr>
        <p:txBody>
          <a:bodyPr/>
          <a:lstStyle/>
          <a:p>
            <a:endParaRPr lang="en-GB"/>
          </a:p>
        </p:txBody>
      </p:sp>
      <p:sp>
        <p:nvSpPr>
          <p:cNvPr id="11" name="Text 9"/>
          <p:cNvSpPr/>
          <p:nvPr/>
        </p:nvSpPr>
        <p:spPr>
          <a:xfrm>
            <a:off x="841248" y="3648456"/>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12" name="Text 10"/>
          <p:cNvSpPr/>
          <p:nvPr/>
        </p:nvSpPr>
        <p:spPr>
          <a:xfrm>
            <a:off x="1389888" y="3557016"/>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Staff know the DSL and referral route</a:t>
            </a:r>
            <a:endParaRPr lang="en-US" sz="1550" dirty="0"/>
          </a:p>
        </p:txBody>
      </p:sp>
      <p:sp>
        <p:nvSpPr>
          <p:cNvPr id="13" name="Shape 11"/>
          <p:cNvSpPr/>
          <p:nvPr/>
        </p:nvSpPr>
        <p:spPr>
          <a:xfrm>
            <a:off x="822960" y="4700016"/>
            <a:ext cx="384048" cy="384048"/>
          </a:xfrm>
          <a:prstGeom prst="ellipse">
            <a:avLst/>
          </a:prstGeom>
          <a:solidFill>
            <a:srgbClr val="DCFCE7"/>
          </a:solidFill>
          <a:ln w="16510">
            <a:solidFill>
              <a:srgbClr val="15803D"/>
            </a:solidFill>
            <a:prstDash val="solid"/>
          </a:ln>
        </p:spPr>
        <p:txBody>
          <a:bodyPr/>
          <a:lstStyle/>
          <a:p>
            <a:endParaRPr lang="en-GB"/>
          </a:p>
        </p:txBody>
      </p:sp>
      <p:sp>
        <p:nvSpPr>
          <p:cNvPr id="14" name="Text 12"/>
          <p:cNvSpPr/>
          <p:nvPr/>
        </p:nvSpPr>
        <p:spPr>
          <a:xfrm>
            <a:off x="841248" y="4764024"/>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15" name="Text 13"/>
          <p:cNvSpPr/>
          <p:nvPr/>
        </p:nvSpPr>
        <p:spPr>
          <a:xfrm>
            <a:off x="1389888" y="4672584"/>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Approved sources and signposting are available</a:t>
            </a:r>
            <a:endParaRPr lang="en-US" sz="1550" dirty="0"/>
          </a:p>
        </p:txBody>
      </p:sp>
      <p:sp>
        <p:nvSpPr>
          <p:cNvPr id="16" name="Shape 14"/>
          <p:cNvSpPr/>
          <p:nvPr/>
        </p:nvSpPr>
        <p:spPr>
          <a:xfrm>
            <a:off x="6400800" y="1353312"/>
            <a:ext cx="384048" cy="384048"/>
          </a:xfrm>
          <a:prstGeom prst="ellipse">
            <a:avLst/>
          </a:prstGeom>
          <a:solidFill>
            <a:srgbClr val="DCFCE7"/>
          </a:solidFill>
          <a:ln w="16510">
            <a:solidFill>
              <a:srgbClr val="15803D"/>
            </a:solidFill>
            <a:prstDash val="solid"/>
          </a:ln>
        </p:spPr>
        <p:txBody>
          <a:bodyPr/>
          <a:lstStyle/>
          <a:p>
            <a:endParaRPr lang="en-GB"/>
          </a:p>
        </p:txBody>
      </p:sp>
      <p:sp>
        <p:nvSpPr>
          <p:cNvPr id="17" name="Text 15"/>
          <p:cNvSpPr/>
          <p:nvPr/>
        </p:nvSpPr>
        <p:spPr>
          <a:xfrm>
            <a:off x="6419088" y="1417320"/>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18" name="Text 16"/>
          <p:cNvSpPr/>
          <p:nvPr/>
        </p:nvSpPr>
        <p:spPr>
          <a:xfrm>
            <a:off x="6967728" y="1325880"/>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Question boxes have a clear review process</a:t>
            </a:r>
            <a:endParaRPr lang="en-US" sz="1550" dirty="0"/>
          </a:p>
        </p:txBody>
      </p:sp>
      <p:sp>
        <p:nvSpPr>
          <p:cNvPr id="19" name="Shape 17"/>
          <p:cNvSpPr/>
          <p:nvPr/>
        </p:nvSpPr>
        <p:spPr>
          <a:xfrm>
            <a:off x="6400800" y="2468880"/>
            <a:ext cx="384048" cy="384048"/>
          </a:xfrm>
          <a:prstGeom prst="ellipse">
            <a:avLst/>
          </a:prstGeom>
          <a:solidFill>
            <a:srgbClr val="DCFCE7"/>
          </a:solidFill>
          <a:ln w="16510">
            <a:solidFill>
              <a:srgbClr val="15803D"/>
            </a:solidFill>
            <a:prstDash val="solid"/>
          </a:ln>
        </p:spPr>
        <p:txBody>
          <a:bodyPr/>
          <a:lstStyle/>
          <a:p>
            <a:endParaRPr lang="en-GB"/>
          </a:p>
        </p:txBody>
      </p:sp>
      <p:sp>
        <p:nvSpPr>
          <p:cNvPr id="20" name="Text 18"/>
          <p:cNvSpPr/>
          <p:nvPr/>
        </p:nvSpPr>
        <p:spPr>
          <a:xfrm>
            <a:off x="6419088" y="2532888"/>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21" name="Text 19"/>
          <p:cNvSpPr/>
          <p:nvPr/>
        </p:nvSpPr>
        <p:spPr>
          <a:xfrm>
            <a:off x="6967728" y="2441448"/>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Non-specialist and cover staff receive guidance</a:t>
            </a:r>
            <a:endParaRPr lang="en-US" sz="1550" dirty="0"/>
          </a:p>
        </p:txBody>
      </p:sp>
      <p:sp>
        <p:nvSpPr>
          <p:cNvPr id="22" name="Shape 20"/>
          <p:cNvSpPr/>
          <p:nvPr/>
        </p:nvSpPr>
        <p:spPr>
          <a:xfrm>
            <a:off x="6400800" y="3584448"/>
            <a:ext cx="384048" cy="384048"/>
          </a:xfrm>
          <a:prstGeom prst="ellipse">
            <a:avLst/>
          </a:prstGeom>
          <a:solidFill>
            <a:srgbClr val="DCFCE7"/>
          </a:solidFill>
          <a:ln w="16510">
            <a:solidFill>
              <a:srgbClr val="15803D"/>
            </a:solidFill>
            <a:prstDash val="solid"/>
          </a:ln>
        </p:spPr>
        <p:txBody>
          <a:bodyPr/>
          <a:lstStyle/>
          <a:p>
            <a:endParaRPr lang="en-GB"/>
          </a:p>
        </p:txBody>
      </p:sp>
      <p:sp>
        <p:nvSpPr>
          <p:cNvPr id="23" name="Text 21"/>
          <p:cNvSpPr/>
          <p:nvPr/>
        </p:nvSpPr>
        <p:spPr>
          <a:xfrm>
            <a:off x="6419088" y="3648456"/>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24" name="Text 22"/>
          <p:cNvSpPr/>
          <p:nvPr/>
        </p:nvSpPr>
        <p:spPr>
          <a:xfrm>
            <a:off x="6967728" y="3557016"/>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Staff can access consultation and debrief</a:t>
            </a:r>
            <a:endParaRPr lang="en-US" sz="1550" dirty="0"/>
          </a:p>
        </p:txBody>
      </p:sp>
      <p:sp>
        <p:nvSpPr>
          <p:cNvPr id="25" name="Shape 23"/>
          <p:cNvSpPr/>
          <p:nvPr/>
        </p:nvSpPr>
        <p:spPr>
          <a:xfrm>
            <a:off x="6400800" y="4700016"/>
            <a:ext cx="384048" cy="384048"/>
          </a:xfrm>
          <a:prstGeom prst="ellipse">
            <a:avLst/>
          </a:prstGeom>
          <a:solidFill>
            <a:srgbClr val="DCFCE7"/>
          </a:solidFill>
          <a:ln w="16510">
            <a:solidFill>
              <a:srgbClr val="15803D"/>
            </a:solidFill>
            <a:prstDash val="solid"/>
          </a:ln>
        </p:spPr>
        <p:txBody>
          <a:bodyPr/>
          <a:lstStyle/>
          <a:p>
            <a:endParaRPr lang="en-GB"/>
          </a:p>
        </p:txBody>
      </p:sp>
      <p:sp>
        <p:nvSpPr>
          <p:cNvPr id="26" name="Text 24"/>
          <p:cNvSpPr/>
          <p:nvPr/>
        </p:nvSpPr>
        <p:spPr>
          <a:xfrm>
            <a:off x="6419088" y="4764024"/>
            <a:ext cx="347472" cy="182880"/>
          </a:xfrm>
          <a:prstGeom prst="rect">
            <a:avLst/>
          </a:prstGeom>
          <a:noFill/>
          <a:ln/>
        </p:spPr>
        <p:txBody>
          <a:bodyPr wrap="square" lIns="0" tIns="0" rIns="0" bIns="0" rtlCol="0" anchor="ctr"/>
          <a:lstStyle/>
          <a:p>
            <a:pPr marL="0" indent="0" algn="ctr">
              <a:buNone/>
            </a:pPr>
            <a:r>
              <a:rPr lang="en-US" sz="1400" b="1" dirty="0">
                <a:solidFill>
                  <a:srgbClr val="15803D"/>
                </a:solidFill>
              </a:rPr>
              <a:t>✓</a:t>
            </a:r>
            <a:endParaRPr lang="en-US" sz="1400" dirty="0"/>
          </a:p>
        </p:txBody>
      </p:sp>
      <p:sp>
        <p:nvSpPr>
          <p:cNvPr id="27" name="Text 25"/>
          <p:cNvSpPr/>
          <p:nvPr/>
        </p:nvSpPr>
        <p:spPr>
          <a:xfrm>
            <a:off x="6967728" y="4672584"/>
            <a:ext cx="4617720" cy="502920"/>
          </a:xfrm>
          <a:prstGeom prst="rect">
            <a:avLst/>
          </a:prstGeom>
          <a:noFill/>
          <a:ln/>
        </p:spPr>
        <p:txBody>
          <a:bodyPr wrap="square" lIns="254" tIns="254" rIns="254" bIns="254" rtlCol="0" anchor="ctr">
            <a:normAutofit/>
          </a:bodyPr>
          <a:lstStyle/>
          <a:p>
            <a:pPr marL="0" indent="0">
              <a:buNone/>
            </a:pPr>
            <a:r>
              <a:rPr lang="en-US" sz="1550" dirty="0">
                <a:solidFill>
                  <a:srgbClr val="1F2937"/>
                </a:solidFill>
              </a:rPr>
              <a:t>Practice is reviewed using pupil and staff feedback</a:t>
            </a:r>
            <a:endParaRPr lang="en-US" sz="1550" dirty="0"/>
          </a:p>
        </p:txBody>
      </p:sp>
      <p:sp>
        <p:nvSpPr>
          <p:cNvPr id="28" name="Shape 26"/>
          <p:cNvSpPr/>
          <p:nvPr/>
        </p:nvSpPr>
        <p:spPr>
          <a:xfrm>
            <a:off x="1554480" y="5623560"/>
            <a:ext cx="9098280" cy="493776"/>
          </a:xfrm>
          <a:prstGeom prst="roundRect">
            <a:avLst/>
          </a:prstGeom>
          <a:solidFill>
            <a:srgbClr val="17324D"/>
          </a:solidFill>
          <a:ln w="12700">
            <a:solidFill>
              <a:srgbClr val="17324D"/>
            </a:solidFill>
            <a:prstDash val="solid"/>
          </a:ln>
        </p:spPr>
        <p:txBody>
          <a:bodyPr/>
          <a:lstStyle/>
          <a:p>
            <a:endParaRPr lang="en-GB"/>
          </a:p>
        </p:txBody>
      </p:sp>
      <p:sp>
        <p:nvSpPr>
          <p:cNvPr id="29" name="Text 27"/>
          <p:cNvSpPr/>
          <p:nvPr/>
        </p:nvSpPr>
        <p:spPr>
          <a:xfrm>
            <a:off x="1828800" y="5769864"/>
            <a:ext cx="8549640" cy="201168"/>
          </a:xfrm>
          <a:prstGeom prst="rect">
            <a:avLst/>
          </a:prstGeom>
          <a:noFill/>
          <a:ln/>
        </p:spPr>
        <p:txBody>
          <a:bodyPr wrap="square" lIns="0" tIns="0" rIns="0" bIns="0" rtlCol="0" anchor="ctr"/>
          <a:lstStyle/>
          <a:p>
            <a:pPr marL="0" indent="0" algn="ctr">
              <a:buNone/>
            </a:pPr>
            <a:r>
              <a:rPr lang="en-US" sz="1600" b="1" dirty="0">
                <a:solidFill>
                  <a:srgbClr val="FFFFFF"/>
                </a:solidFill>
              </a:rPr>
              <a:t>Next step: agree one action to strengthen consistency before the next RSHE lesson.</a:t>
            </a:r>
            <a:endParaRPr lang="en-US" sz="1600" dirty="0"/>
          </a:p>
        </p:txBody>
      </p:sp>
      <p:sp>
        <p:nvSpPr>
          <p:cNvPr id="30"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7324D"/>
        </a:solidFill>
        <a:effectLst/>
      </p:bgPr>
    </p:bg>
    <p:spTree>
      <p:nvGrpSpPr>
        <p:cNvPr id="1" name=""/>
        <p:cNvGrpSpPr/>
        <p:nvPr/>
      </p:nvGrpSpPr>
      <p:grpSpPr>
        <a:xfrm>
          <a:off x="0" y="0"/>
          <a:ext cx="1" cy="1"/>
          <a:chOff x="0" y="0"/>
          <a:chExt cx="1" cy="1"/>
        </a:xfrm>
      </p:grpSpPr>
      <p:sp>
        <p:nvSpPr>
          <p:cNvPr id="2" name="Shape 0"/>
          <p:cNvSpPr/>
          <p:nvPr/>
        </p:nvSpPr>
        <p:spPr>
          <a:xfrm>
            <a:off x="0" y="0"/>
            <a:ext cx="12191695" cy="6858000"/>
          </a:xfrm>
          <a:prstGeom prst="rect">
            <a:avLst/>
          </a:prstGeom>
          <a:solidFill>
            <a:srgbClr val="17324D"/>
          </a:solidFill>
          <a:ln w="12700">
            <a:solidFill>
              <a:srgbClr val="17324D"/>
            </a:solidFill>
            <a:prstDash val="solid"/>
          </a:ln>
        </p:spPr>
        <p:txBody>
          <a:bodyPr/>
          <a:lstStyle/>
          <a:p>
            <a:endParaRPr lang="en-GB"/>
          </a:p>
        </p:txBody>
      </p:sp>
      <p:sp>
        <p:nvSpPr>
          <p:cNvPr id="3" name="Text 1"/>
          <p:cNvSpPr/>
          <p:nvPr/>
        </p:nvSpPr>
        <p:spPr>
          <a:xfrm>
            <a:off x="777240" y="868680"/>
            <a:ext cx="3931920" cy="411480"/>
          </a:xfrm>
          <a:prstGeom prst="rect">
            <a:avLst/>
          </a:prstGeom>
          <a:noFill/>
          <a:ln/>
        </p:spPr>
        <p:txBody>
          <a:bodyPr wrap="square" lIns="0" tIns="0" rIns="0" bIns="0" rtlCol="0" anchor="ctr"/>
          <a:lstStyle/>
          <a:p>
            <a:pPr marL="0" indent="0">
              <a:buNone/>
            </a:pPr>
            <a:r>
              <a:rPr lang="en-US" sz="2200" b="1" dirty="0">
                <a:solidFill>
                  <a:srgbClr val="7DD3FC"/>
                </a:solidFill>
              </a:rPr>
              <a:t>Key message</a:t>
            </a:r>
            <a:endParaRPr lang="en-US" sz="2200" dirty="0"/>
          </a:p>
        </p:txBody>
      </p:sp>
      <p:sp>
        <p:nvSpPr>
          <p:cNvPr id="4" name="Text 2"/>
          <p:cNvSpPr/>
          <p:nvPr/>
        </p:nvSpPr>
        <p:spPr>
          <a:xfrm>
            <a:off x="777240" y="1600200"/>
            <a:ext cx="9875520" cy="141732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Teachers do not need every answer.</a:t>
            </a:r>
            <a:endParaRPr lang="en-US" sz="3200" dirty="0"/>
          </a:p>
          <a:p>
            <a:pPr marL="0" indent="0">
              <a:buNone/>
            </a:pPr>
            <a:r>
              <a:rPr lang="en-US" sz="3200" b="1" dirty="0">
                <a:solidFill>
                  <a:srgbClr val="FFFFFF"/>
                </a:solidFill>
                <a:latin typeface="Aptos Display" pitchFamily="34" charset="0"/>
                <a:ea typeface="Aptos Display" pitchFamily="34" charset="-122"/>
                <a:cs typeface="Aptos Display" pitchFamily="34" charset="-120"/>
              </a:rPr>
              <a:t>They need a safe, consistent process.</a:t>
            </a:r>
            <a:endParaRPr lang="en-US" sz="3200" dirty="0"/>
          </a:p>
        </p:txBody>
      </p:sp>
      <p:sp>
        <p:nvSpPr>
          <p:cNvPr id="5" name="Text 3"/>
          <p:cNvSpPr/>
          <p:nvPr/>
        </p:nvSpPr>
        <p:spPr>
          <a:xfrm>
            <a:off x="777240" y="3703320"/>
            <a:ext cx="1600200" cy="256032"/>
          </a:xfrm>
          <a:prstGeom prst="rect">
            <a:avLst/>
          </a:prstGeom>
          <a:noFill/>
          <a:ln/>
        </p:spPr>
        <p:txBody>
          <a:bodyPr wrap="square" lIns="0" tIns="0" rIns="0" bIns="0" rtlCol="0" anchor="ctr"/>
          <a:lstStyle/>
          <a:p>
            <a:pPr marL="0" indent="0">
              <a:buNone/>
            </a:pPr>
            <a:r>
              <a:rPr lang="en-US" sz="1500" b="1" dirty="0">
                <a:solidFill>
                  <a:srgbClr val="7DD3FC"/>
                </a:solidFill>
              </a:rPr>
              <a:t>CALM</a:t>
            </a:r>
            <a:endParaRPr lang="en-US" sz="1500" dirty="0"/>
          </a:p>
        </p:txBody>
      </p:sp>
      <p:sp>
        <p:nvSpPr>
          <p:cNvPr id="6" name="Text 4"/>
          <p:cNvSpPr/>
          <p:nvPr/>
        </p:nvSpPr>
        <p:spPr>
          <a:xfrm>
            <a:off x="2423160" y="3703320"/>
            <a:ext cx="3611880" cy="274320"/>
          </a:xfrm>
          <a:prstGeom prst="rect">
            <a:avLst/>
          </a:prstGeom>
          <a:noFill/>
          <a:ln/>
        </p:spPr>
        <p:txBody>
          <a:bodyPr wrap="square" lIns="0" tIns="0" rIns="0" bIns="0" rtlCol="0" anchor="ctr"/>
          <a:lstStyle/>
          <a:p>
            <a:pPr marL="0" indent="0">
              <a:buNone/>
            </a:pPr>
            <a:r>
              <a:rPr lang="en-US" sz="1450" dirty="0">
                <a:solidFill>
                  <a:srgbClr val="DCE9F2"/>
                </a:solidFill>
              </a:rPr>
              <a:t>Pause before responding</a:t>
            </a:r>
            <a:endParaRPr lang="en-US" sz="1450" dirty="0"/>
          </a:p>
        </p:txBody>
      </p:sp>
      <p:sp>
        <p:nvSpPr>
          <p:cNvPr id="7" name="Text 5"/>
          <p:cNvSpPr/>
          <p:nvPr/>
        </p:nvSpPr>
        <p:spPr>
          <a:xfrm>
            <a:off x="6263640" y="3703320"/>
            <a:ext cx="1600200" cy="256032"/>
          </a:xfrm>
          <a:prstGeom prst="rect">
            <a:avLst/>
          </a:prstGeom>
          <a:noFill/>
          <a:ln/>
        </p:spPr>
        <p:txBody>
          <a:bodyPr wrap="square" lIns="0" tIns="0" rIns="0" bIns="0" rtlCol="0" anchor="ctr"/>
          <a:lstStyle/>
          <a:p>
            <a:pPr marL="0" indent="0">
              <a:buNone/>
            </a:pPr>
            <a:r>
              <a:rPr lang="en-US" sz="1500" b="1" dirty="0">
                <a:solidFill>
                  <a:srgbClr val="7DD3FC"/>
                </a:solidFill>
              </a:rPr>
              <a:t>CLEAR</a:t>
            </a:r>
            <a:endParaRPr lang="en-US" sz="1500" dirty="0"/>
          </a:p>
        </p:txBody>
      </p:sp>
      <p:sp>
        <p:nvSpPr>
          <p:cNvPr id="8" name="Text 6"/>
          <p:cNvSpPr/>
          <p:nvPr/>
        </p:nvSpPr>
        <p:spPr>
          <a:xfrm>
            <a:off x="7909560" y="3703320"/>
            <a:ext cx="3611880" cy="274320"/>
          </a:xfrm>
          <a:prstGeom prst="rect">
            <a:avLst/>
          </a:prstGeom>
          <a:noFill/>
          <a:ln/>
        </p:spPr>
        <p:txBody>
          <a:bodyPr wrap="square" lIns="0" tIns="0" rIns="0" bIns="0" rtlCol="0" anchor="ctr"/>
          <a:lstStyle/>
          <a:p>
            <a:pPr marL="0" indent="0">
              <a:buNone/>
            </a:pPr>
            <a:r>
              <a:rPr lang="en-US" sz="1450" dirty="0">
                <a:solidFill>
                  <a:srgbClr val="DCE9F2"/>
                </a:solidFill>
              </a:rPr>
              <a:t>Use factual, accessible language</a:t>
            </a:r>
            <a:endParaRPr lang="en-US" sz="1450" dirty="0"/>
          </a:p>
        </p:txBody>
      </p:sp>
      <p:sp>
        <p:nvSpPr>
          <p:cNvPr id="9" name="Text 7"/>
          <p:cNvSpPr/>
          <p:nvPr/>
        </p:nvSpPr>
        <p:spPr>
          <a:xfrm>
            <a:off x="777240" y="4663440"/>
            <a:ext cx="1600200" cy="256032"/>
          </a:xfrm>
          <a:prstGeom prst="rect">
            <a:avLst/>
          </a:prstGeom>
          <a:noFill/>
          <a:ln/>
        </p:spPr>
        <p:txBody>
          <a:bodyPr wrap="square" lIns="0" tIns="0" rIns="0" bIns="0" rtlCol="0" anchor="ctr"/>
          <a:lstStyle/>
          <a:p>
            <a:pPr marL="0" indent="0">
              <a:buNone/>
            </a:pPr>
            <a:r>
              <a:rPr lang="en-US" sz="1500" b="1" dirty="0">
                <a:solidFill>
                  <a:srgbClr val="7DD3FC"/>
                </a:solidFill>
              </a:rPr>
              <a:t>BOUNDARIED</a:t>
            </a:r>
            <a:endParaRPr lang="en-US" sz="1500" dirty="0"/>
          </a:p>
        </p:txBody>
      </p:sp>
      <p:sp>
        <p:nvSpPr>
          <p:cNvPr id="10" name="Text 8"/>
          <p:cNvSpPr/>
          <p:nvPr/>
        </p:nvSpPr>
        <p:spPr>
          <a:xfrm>
            <a:off x="2423160" y="4663440"/>
            <a:ext cx="3611880" cy="274320"/>
          </a:xfrm>
          <a:prstGeom prst="rect">
            <a:avLst/>
          </a:prstGeom>
          <a:noFill/>
          <a:ln/>
        </p:spPr>
        <p:txBody>
          <a:bodyPr wrap="square" lIns="0" tIns="0" rIns="0" bIns="0" rtlCol="0" anchor="ctr"/>
          <a:lstStyle/>
          <a:p>
            <a:pPr marL="0" indent="0">
              <a:buNone/>
            </a:pPr>
            <a:r>
              <a:rPr lang="en-US" sz="1450" dirty="0">
                <a:solidFill>
                  <a:srgbClr val="DCE9F2"/>
                </a:solidFill>
              </a:rPr>
              <a:t>Protect privacy and professionalism</a:t>
            </a:r>
            <a:endParaRPr lang="en-US" sz="1450" dirty="0"/>
          </a:p>
        </p:txBody>
      </p:sp>
      <p:sp>
        <p:nvSpPr>
          <p:cNvPr id="11" name="Text 9"/>
          <p:cNvSpPr/>
          <p:nvPr/>
        </p:nvSpPr>
        <p:spPr>
          <a:xfrm>
            <a:off x="6263640" y="4663440"/>
            <a:ext cx="1600200" cy="256032"/>
          </a:xfrm>
          <a:prstGeom prst="rect">
            <a:avLst/>
          </a:prstGeom>
          <a:noFill/>
          <a:ln/>
        </p:spPr>
        <p:txBody>
          <a:bodyPr wrap="square" lIns="0" tIns="0" rIns="0" bIns="0" rtlCol="0" anchor="ctr"/>
          <a:lstStyle/>
          <a:p>
            <a:pPr marL="0" indent="0">
              <a:buNone/>
            </a:pPr>
            <a:r>
              <a:rPr lang="en-US" sz="1500" b="1" dirty="0">
                <a:solidFill>
                  <a:srgbClr val="7DD3FC"/>
                </a:solidFill>
              </a:rPr>
              <a:t>CONNECTED</a:t>
            </a:r>
            <a:endParaRPr lang="en-US" sz="1500" dirty="0"/>
          </a:p>
        </p:txBody>
      </p:sp>
      <p:sp>
        <p:nvSpPr>
          <p:cNvPr id="12" name="Text 10"/>
          <p:cNvSpPr/>
          <p:nvPr/>
        </p:nvSpPr>
        <p:spPr>
          <a:xfrm>
            <a:off x="7909560" y="4663440"/>
            <a:ext cx="3611880" cy="274320"/>
          </a:xfrm>
          <a:prstGeom prst="rect">
            <a:avLst/>
          </a:prstGeom>
          <a:noFill/>
          <a:ln/>
        </p:spPr>
        <p:txBody>
          <a:bodyPr wrap="square" lIns="0" tIns="0" rIns="0" bIns="0" rtlCol="0" anchor="ctr"/>
          <a:lstStyle/>
          <a:p>
            <a:pPr marL="0" indent="0">
              <a:buNone/>
            </a:pPr>
            <a:r>
              <a:rPr lang="en-US" sz="1450" dirty="0">
                <a:solidFill>
                  <a:srgbClr val="DCE9F2"/>
                </a:solidFill>
              </a:rPr>
              <a:t>Follow safeguarding and support routes</a:t>
            </a:r>
            <a:endParaRPr lang="en-US" sz="1450" dirty="0"/>
          </a:p>
        </p:txBody>
      </p:sp>
      <p:sp>
        <p:nvSpPr>
          <p:cNvPr id="13" name="Text 11"/>
          <p:cNvSpPr/>
          <p:nvPr/>
        </p:nvSpPr>
        <p:spPr>
          <a:xfrm>
            <a:off x="9418320" y="6080760"/>
            <a:ext cx="1920240" cy="320040"/>
          </a:xfrm>
          <a:prstGeom prst="rect">
            <a:avLst/>
          </a:prstGeom>
          <a:noFill/>
          <a:ln/>
        </p:spPr>
        <p:txBody>
          <a:bodyPr wrap="square" lIns="0" tIns="0" rIns="0" bIns="0" rtlCol="0" anchor="ctr"/>
          <a:lstStyle/>
          <a:p>
            <a:pPr marL="0" indent="0" algn="r">
              <a:buNone/>
            </a:pPr>
            <a:r>
              <a:rPr lang="en-US" sz="1500" dirty="0">
                <a:solidFill>
                  <a:srgbClr val="CFE8F1"/>
                </a:solidFill>
              </a:rPr>
              <a:t>Thank you</a:t>
            </a:r>
            <a:endParaRPr lang="en-US" sz="1500" dirty="0"/>
          </a:p>
        </p:txBody>
      </p:sp>
      <p:sp>
        <p:nvSpPr>
          <p:cNvPr id="25" name="Slide Number Placeholder 0"/>
          <p:cNvSpPr>
            <a:spLocks noGrp="1"/>
          </p:cNvSpPr>
          <p:nvPr>
            <p:ph type="sldNum" sz="quarter" idx="4294967295"/>
          </p:nvPr>
        </p:nvSpPr>
        <p:spPr>
          <a:xfrm>
            <a:off x="11731752"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4748B"/>
                </a:solidFill>
                <a:latin typeface="Aptos"/>
                <a:ea typeface="Aptos"/>
                <a:cs typeface="Aptos"/>
              </a:defRPr>
            </a:lvl1pPr>
          </a:lstStyle>
          <a:p>
            <a:pPr algn="l"/>
            <a:fld id="{F7021451-1387-4CA6-816F-3879F97B5CBC}" type="slidenum">
              <a:rPr lang="en-US" b="0"/>
              <a:t>13</a:t>
            </a:fld>
            <a:endParaRPr lang="en-US"/>
          </a:p>
        </p:txBody>
      </p:sp>
      <p:pic>
        <p:nvPicPr>
          <p:cNvPr id="15" name="Picture 14">
            <a:extLst>
              <a:ext uri="{FF2B5EF4-FFF2-40B4-BE49-F238E27FC236}">
                <a16:creationId xmlns:a16="http://schemas.microsoft.com/office/drawing/2014/main" id="{74E7423D-9FF4-2C9C-2342-E8F59091B4CB}"/>
              </a:ext>
            </a:extLst>
          </p:cNvPr>
          <p:cNvPicPr>
            <a:picLocks noChangeAspect="1"/>
          </p:cNvPicPr>
          <p:nvPr/>
        </p:nvPicPr>
        <p:blipFill>
          <a:blip r:embed="rId3"/>
          <a:stretch>
            <a:fillRect/>
          </a:stretch>
        </p:blipFill>
        <p:spPr>
          <a:xfrm>
            <a:off x="8675088" y="214592"/>
            <a:ext cx="2993395" cy="224961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4372</Words>
  <Application>Microsoft Office PowerPoint</Application>
  <PresentationFormat>Widescreen</PresentationFormat>
  <Paragraphs>425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GHLL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Sensitive Questions in Secondary RSHE</dc:title>
  <dc:subject>Teacher training: managing sensitive and challenging questions in secondary RSHE</dc:subject>
  <dc:creator>QUAN, Fiona</dc:creator>
  <cp:lastModifiedBy>Diane Harrill</cp:lastModifiedBy>
  <cp:revision>66</cp:revision>
  <dcterms:created xsi:type="dcterms:W3CDTF">2026-09-22T08:41:22Z</dcterms:created>
  <dcterms:modified xsi:type="dcterms:W3CDTF">2026-09-24T08:46:58Z</dcterms:modified>
</cp:coreProperties>
</file>