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p:scale>
          <a:sx n="89" d="100"/>
          <a:sy n="89" d="100"/>
        </p:scale>
        <p:origin x="-1440" y="-6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8.svg"/><Relationship Id="rId1" Type="http://schemas.openxmlformats.org/officeDocument/2006/relationships/image" Target="../media/image22.png"/><Relationship Id="rId6" Type="http://schemas.openxmlformats.org/officeDocument/2006/relationships/image" Target="../media/image32.svg"/><Relationship Id="rId5" Type="http://schemas.openxmlformats.org/officeDocument/2006/relationships/image" Target="../media/image24.png"/><Relationship Id="rId4"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8.svg"/><Relationship Id="rId1" Type="http://schemas.openxmlformats.org/officeDocument/2006/relationships/image" Target="../media/image22.png"/><Relationship Id="rId6" Type="http://schemas.openxmlformats.org/officeDocument/2006/relationships/image" Target="../media/image32.svg"/><Relationship Id="rId5" Type="http://schemas.openxmlformats.org/officeDocument/2006/relationships/image" Target="../media/image24.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9E5D9014-340B-46EC-A372-C765E96A901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1A7B1B2-4D02-4E16-9D90-A098BAC69661}">
      <dgm:prSet/>
      <dgm:spPr/>
      <dgm:t>
        <a:bodyPr/>
        <a:lstStyle/>
        <a:p>
          <a:pPr>
            <a:lnSpc>
              <a:spcPct val="100000"/>
            </a:lnSpc>
          </a:pPr>
          <a:r>
            <a:rPr lang="en-GB"/>
            <a:t>Remember you can use the ‘worry box’ / ‘question box’ or tell yout teacher/teaching partner if you want to ask questions about coming back to school</a:t>
          </a:r>
          <a:endParaRPr lang="en-US"/>
        </a:p>
      </dgm:t>
    </dgm:pt>
    <dgm:pt modelId="{99F37BA5-6C78-46B6-8311-CF583131DA7D}" type="parTrans" cxnId="{A3E11057-FBB0-4CF3-8154-493FB9FBE577}">
      <dgm:prSet/>
      <dgm:spPr/>
      <dgm:t>
        <a:bodyPr/>
        <a:lstStyle/>
        <a:p>
          <a:endParaRPr lang="en-US"/>
        </a:p>
      </dgm:t>
    </dgm:pt>
    <dgm:pt modelId="{BB4C3805-3728-4A18-84D6-E1B8F922363E}" type="sibTrans" cxnId="{A3E11057-FBB0-4CF3-8154-493FB9FBE577}">
      <dgm:prSet/>
      <dgm:spPr/>
      <dgm:t>
        <a:bodyPr/>
        <a:lstStyle/>
        <a:p>
          <a:endParaRPr lang="en-US"/>
        </a:p>
      </dgm:t>
    </dgm:pt>
    <dgm:pt modelId="{B039B59D-DABD-4A4F-87BD-53D5B081DA92}">
      <dgm:prSet/>
      <dgm:spPr/>
      <dgm:t>
        <a:bodyPr/>
        <a:lstStyle/>
        <a:p>
          <a:pPr>
            <a:lnSpc>
              <a:spcPct val="100000"/>
            </a:lnSpc>
          </a:pPr>
          <a:r>
            <a:rPr lang="en-GB" dirty="0"/>
            <a:t>Each class will be doing some tasks together to tell their partner/group 2 good things they have done during ‘lockdown’ either at school or while home-schooling</a:t>
          </a:r>
          <a:endParaRPr lang="en-US" dirty="0"/>
        </a:p>
      </dgm:t>
    </dgm:pt>
    <dgm:pt modelId="{8806F875-0A8C-481F-89E9-0F2B9A163FA9}" type="parTrans" cxnId="{1FCEFE68-2BE5-43BD-BE03-5D592391B567}">
      <dgm:prSet/>
      <dgm:spPr/>
      <dgm:t>
        <a:bodyPr/>
        <a:lstStyle/>
        <a:p>
          <a:endParaRPr lang="en-US"/>
        </a:p>
      </dgm:t>
    </dgm:pt>
    <dgm:pt modelId="{A3CABD93-926D-4ECE-BE01-915E9A85297C}" type="sibTrans" cxnId="{1FCEFE68-2BE5-43BD-BE03-5D592391B567}">
      <dgm:prSet/>
      <dgm:spPr/>
      <dgm:t>
        <a:bodyPr/>
        <a:lstStyle/>
        <a:p>
          <a:endParaRPr lang="en-US"/>
        </a:p>
      </dgm:t>
    </dgm:pt>
    <dgm:pt modelId="{737F1395-690A-49AD-B034-B5A46E241EFD}">
      <dgm:prSet/>
      <dgm:spPr/>
      <dgm:t>
        <a:bodyPr/>
        <a:lstStyle/>
        <a:p>
          <a:pPr>
            <a:lnSpc>
              <a:spcPct val="100000"/>
            </a:lnSpc>
          </a:pPr>
          <a:endParaRPr lang="en-US"/>
        </a:p>
      </dgm:t>
    </dgm:pt>
    <dgm:pt modelId="{903E75F7-2894-4C6D-AF0F-8903FC6DA164}" type="parTrans" cxnId="{D8585FDB-8FC3-4CD9-9B5B-EF69CC8F2B93}">
      <dgm:prSet/>
      <dgm:spPr/>
    </dgm:pt>
    <dgm:pt modelId="{4C8709FF-582A-4260-ACDD-AFFA63F516E3}" type="sibTrans" cxnId="{D8585FDB-8FC3-4CD9-9B5B-EF69CC8F2B93}">
      <dgm:prSet/>
      <dgm:spPr/>
    </dgm:pt>
    <dgm:pt modelId="{C5109630-78C5-4CD1-953D-073C21C15B41}" type="pres">
      <dgm:prSet presAssocID="{9E5D9014-340B-46EC-A372-C765E96A9014}" presName="root" presStyleCnt="0">
        <dgm:presLayoutVars>
          <dgm:dir/>
          <dgm:resizeHandles val="exact"/>
        </dgm:presLayoutVars>
      </dgm:prSet>
      <dgm:spPr/>
      <dgm:t>
        <a:bodyPr/>
        <a:lstStyle/>
        <a:p>
          <a:endParaRPr lang="en-GB"/>
        </a:p>
      </dgm:t>
    </dgm:pt>
    <dgm:pt modelId="{D5011228-A3E3-4AF6-9E81-E48E2291A014}" type="pres">
      <dgm:prSet presAssocID="{C1A7B1B2-4D02-4E16-9D90-A098BAC69661}" presName="compNode" presStyleCnt="0"/>
      <dgm:spPr/>
    </dgm:pt>
    <dgm:pt modelId="{F4630EC4-0CD4-468E-BCB0-DAE449325BB3}" type="pres">
      <dgm:prSet presAssocID="{C1A7B1B2-4D02-4E16-9D90-A098BAC69661}" presName="bgRect" presStyleLbl="bgShp" presStyleIdx="0" presStyleCnt="3"/>
      <dgm:spPr/>
    </dgm:pt>
    <dgm:pt modelId="{CE20474B-AB63-41D9-B36E-D6B4A2E5925B}" type="pres">
      <dgm:prSet presAssocID="{C1A7B1B2-4D02-4E16-9D90-A098BAC69661}"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a:noFill/>
        </a:ln>
      </dgm:spPr>
      <dgm:extLst>
        <a:ext uri="{E40237B7-FDA0-4F09-8148-C483321AD2D9}">
          <dgm14:cNvPr xmlns:dgm14="http://schemas.microsoft.com/office/drawing/2010/diagram" id="0" name="" descr="Filing Box Archive with solid fill"/>
        </a:ext>
      </dgm:extLst>
    </dgm:pt>
    <dgm:pt modelId="{8A88DFA7-3A6C-479D-BFFE-775103466728}" type="pres">
      <dgm:prSet presAssocID="{C1A7B1B2-4D02-4E16-9D90-A098BAC69661}" presName="spaceRect" presStyleCnt="0"/>
      <dgm:spPr/>
    </dgm:pt>
    <dgm:pt modelId="{84978726-377F-49F7-8B4D-381D8AA49C8C}" type="pres">
      <dgm:prSet presAssocID="{C1A7B1B2-4D02-4E16-9D90-A098BAC69661}" presName="parTx" presStyleLbl="revTx" presStyleIdx="0" presStyleCnt="3">
        <dgm:presLayoutVars>
          <dgm:chMax val="0"/>
          <dgm:chPref val="0"/>
        </dgm:presLayoutVars>
      </dgm:prSet>
      <dgm:spPr/>
      <dgm:t>
        <a:bodyPr/>
        <a:lstStyle/>
        <a:p>
          <a:endParaRPr lang="en-GB"/>
        </a:p>
      </dgm:t>
    </dgm:pt>
    <dgm:pt modelId="{274BE5BE-30D4-4C1A-9E4A-295310EBD7D8}" type="pres">
      <dgm:prSet presAssocID="{BB4C3805-3728-4A18-84D6-E1B8F922363E}" presName="sibTrans" presStyleCnt="0"/>
      <dgm:spPr/>
    </dgm:pt>
    <dgm:pt modelId="{3BC3AF90-1160-4AF6-B400-0C053C205561}" type="pres">
      <dgm:prSet presAssocID="{B039B59D-DABD-4A4F-87BD-53D5B081DA92}" presName="compNode" presStyleCnt="0"/>
      <dgm:spPr/>
    </dgm:pt>
    <dgm:pt modelId="{AD306E21-49D3-4E13-9C5E-014E8B06916D}" type="pres">
      <dgm:prSet presAssocID="{B039B59D-DABD-4A4F-87BD-53D5B081DA92}" presName="bgRect" presStyleLbl="bgShp" presStyleIdx="1" presStyleCnt="3"/>
      <dgm:spPr/>
    </dgm:pt>
    <dgm:pt modelId="{30482E27-6BAE-464A-B6DA-C931451032FF}" type="pres">
      <dgm:prSet presAssocID="{B039B59D-DABD-4A4F-87BD-53D5B081DA92}"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t>
        <a:bodyPr/>
        <a:lstStyle/>
        <a:p>
          <a:endParaRPr lang="en-GB"/>
        </a:p>
      </dgm:t>
      <dgm:extLst>
        <a:ext uri="{E40237B7-FDA0-4F09-8148-C483321AD2D9}">
          <dgm14:cNvPr xmlns:dgm14="http://schemas.microsoft.com/office/drawing/2010/diagram" id="0" name="" descr="Boardroom with solid fill"/>
        </a:ext>
      </dgm:extLst>
    </dgm:pt>
    <dgm:pt modelId="{40DFA318-AA72-46B5-B1B2-5ED2E5422E36}" type="pres">
      <dgm:prSet presAssocID="{B039B59D-DABD-4A4F-87BD-53D5B081DA92}" presName="spaceRect" presStyleCnt="0"/>
      <dgm:spPr/>
    </dgm:pt>
    <dgm:pt modelId="{67B026D1-A563-4677-8BAE-008B00A4981A}" type="pres">
      <dgm:prSet presAssocID="{B039B59D-DABD-4A4F-87BD-53D5B081DA92}" presName="parTx" presStyleLbl="revTx" presStyleIdx="1" presStyleCnt="3">
        <dgm:presLayoutVars>
          <dgm:chMax val="0"/>
          <dgm:chPref val="0"/>
        </dgm:presLayoutVars>
      </dgm:prSet>
      <dgm:spPr/>
      <dgm:t>
        <a:bodyPr/>
        <a:lstStyle/>
        <a:p>
          <a:endParaRPr lang="en-GB"/>
        </a:p>
      </dgm:t>
    </dgm:pt>
    <dgm:pt modelId="{2277BB91-2F05-4787-BE72-FDF033095DEB}" type="pres">
      <dgm:prSet presAssocID="{A3CABD93-926D-4ECE-BE01-915E9A85297C}" presName="sibTrans" presStyleCnt="0"/>
      <dgm:spPr/>
    </dgm:pt>
    <dgm:pt modelId="{55B087E8-87D9-4329-8E80-515F1BA61418}" type="pres">
      <dgm:prSet presAssocID="{737F1395-690A-49AD-B034-B5A46E241EFD}" presName="compNode" presStyleCnt="0"/>
      <dgm:spPr/>
    </dgm:pt>
    <dgm:pt modelId="{F7275ECF-2A80-4A0E-9CA3-887DC184DF15}" type="pres">
      <dgm:prSet presAssocID="{737F1395-690A-49AD-B034-B5A46E241EFD}" presName="bgRect" presStyleLbl="bgShp" presStyleIdx="2" presStyleCnt="3"/>
      <dgm:spPr/>
    </dgm:pt>
    <dgm:pt modelId="{2E3EAC80-D773-4D8B-99AC-F8B75D31A121}" type="pres">
      <dgm:prSet presAssocID="{737F1395-690A-49AD-B034-B5A46E241EFD}"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id="0" name="" descr="Classroom with solid fill"/>
        </a:ext>
      </dgm:extLst>
    </dgm:pt>
    <dgm:pt modelId="{26585B45-E200-4366-B471-EF3E951DBB11}" type="pres">
      <dgm:prSet presAssocID="{737F1395-690A-49AD-B034-B5A46E241EFD}" presName="spaceRect" presStyleCnt="0"/>
      <dgm:spPr/>
    </dgm:pt>
    <dgm:pt modelId="{4E8B1BD8-E24A-4F01-BD17-ADB2189D43AA}" type="pres">
      <dgm:prSet presAssocID="{737F1395-690A-49AD-B034-B5A46E241EFD}" presName="parTx" presStyleLbl="revTx" presStyleIdx="2" presStyleCnt="3">
        <dgm:presLayoutVars>
          <dgm:chMax val="0"/>
          <dgm:chPref val="0"/>
        </dgm:presLayoutVars>
      </dgm:prSet>
      <dgm:spPr/>
      <dgm:t>
        <a:bodyPr/>
        <a:lstStyle/>
        <a:p>
          <a:endParaRPr lang="en-GB"/>
        </a:p>
      </dgm:t>
    </dgm:pt>
  </dgm:ptLst>
  <dgm:cxnLst>
    <dgm:cxn modelId="{2A323836-E955-4017-94DC-985A6FD8CAD1}" type="presOf" srcId="{9E5D9014-340B-46EC-A372-C765E96A9014}" destId="{C5109630-78C5-4CD1-953D-073C21C15B41}" srcOrd="0" destOrd="0" presId="urn:microsoft.com/office/officeart/2018/2/layout/IconVerticalSolidList"/>
    <dgm:cxn modelId="{1FCEFE68-2BE5-43BD-BE03-5D592391B567}" srcId="{9E5D9014-340B-46EC-A372-C765E96A9014}" destId="{B039B59D-DABD-4A4F-87BD-53D5B081DA92}" srcOrd="1" destOrd="0" parTransId="{8806F875-0A8C-481F-89E9-0F2B9A163FA9}" sibTransId="{A3CABD93-926D-4ECE-BE01-915E9A85297C}"/>
    <dgm:cxn modelId="{3024E370-BAC6-4B36-A72A-45FBDFA4124D}" type="presOf" srcId="{B039B59D-DABD-4A4F-87BD-53D5B081DA92}" destId="{67B026D1-A563-4677-8BAE-008B00A4981A}" srcOrd="0" destOrd="0" presId="urn:microsoft.com/office/officeart/2018/2/layout/IconVerticalSolidList"/>
    <dgm:cxn modelId="{D8585FDB-8FC3-4CD9-9B5B-EF69CC8F2B93}" srcId="{9E5D9014-340B-46EC-A372-C765E96A9014}" destId="{737F1395-690A-49AD-B034-B5A46E241EFD}" srcOrd="2" destOrd="0" parTransId="{903E75F7-2894-4C6D-AF0F-8903FC6DA164}" sibTransId="{4C8709FF-582A-4260-ACDD-AFFA63F516E3}"/>
    <dgm:cxn modelId="{EF5EFF5A-B7C8-4B32-B9A6-A0C2550A9B87}" type="presOf" srcId="{C1A7B1B2-4D02-4E16-9D90-A098BAC69661}" destId="{84978726-377F-49F7-8B4D-381D8AA49C8C}" srcOrd="0" destOrd="0" presId="urn:microsoft.com/office/officeart/2018/2/layout/IconVerticalSolidList"/>
    <dgm:cxn modelId="{A3E11057-FBB0-4CF3-8154-493FB9FBE577}" srcId="{9E5D9014-340B-46EC-A372-C765E96A9014}" destId="{C1A7B1B2-4D02-4E16-9D90-A098BAC69661}" srcOrd="0" destOrd="0" parTransId="{99F37BA5-6C78-46B6-8311-CF583131DA7D}" sibTransId="{BB4C3805-3728-4A18-84D6-E1B8F922363E}"/>
    <dgm:cxn modelId="{95C7C094-E99D-4366-948A-46AF795F77BB}" type="presOf" srcId="{737F1395-690A-49AD-B034-B5A46E241EFD}" destId="{4E8B1BD8-E24A-4F01-BD17-ADB2189D43AA}" srcOrd="0" destOrd="0" presId="urn:microsoft.com/office/officeart/2018/2/layout/IconVerticalSolidList"/>
    <dgm:cxn modelId="{D0B5D8BD-070F-4884-9AC8-F467413E1686}" type="presParOf" srcId="{C5109630-78C5-4CD1-953D-073C21C15B41}" destId="{D5011228-A3E3-4AF6-9E81-E48E2291A014}" srcOrd="0" destOrd="0" presId="urn:microsoft.com/office/officeart/2018/2/layout/IconVerticalSolidList"/>
    <dgm:cxn modelId="{3A8801FF-9A95-48F2-A464-D68FD58E94FA}" type="presParOf" srcId="{D5011228-A3E3-4AF6-9E81-E48E2291A014}" destId="{F4630EC4-0CD4-468E-BCB0-DAE449325BB3}" srcOrd="0" destOrd="0" presId="urn:microsoft.com/office/officeart/2018/2/layout/IconVerticalSolidList"/>
    <dgm:cxn modelId="{C596B2F0-728D-40AF-A152-4992F1818376}" type="presParOf" srcId="{D5011228-A3E3-4AF6-9E81-E48E2291A014}" destId="{CE20474B-AB63-41D9-B36E-D6B4A2E5925B}" srcOrd="1" destOrd="0" presId="urn:microsoft.com/office/officeart/2018/2/layout/IconVerticalSolidList"/>
    <dgm:cxn modelId="{BA173091-3B20-4494-8B80-6D447B74D2B3}" type="presParOf" srcId="{D5011228-A3E3-4AF6-9E81-E48E2291A014}" destId="{8A88DFA7-3A6C-479D-BFFE-775103466728}" srcOrd="2" destOrd="0" presId="urn:microsoft.com/office/officeart/2018/2/layout/IconVerticalSolidList"/>
    <dgm:cxn modelId="{DA0224C9-0DC5-47B7-BAED-AEDD846A5A90}" type="presParOf" srcId="{D5011228-A3E3-4AF6-9E81-E48E2291A014}" destId="{84978726-377F-49F7-8B4D-381D8AA49C8C}" srcOrd="3" destOrd="0" presId="urn:microsoft.com/office/officeart/2018/2/layout/IconVerticalSolidList"/>
    <dgm:cxn modelId="{2B5CF592-E3A9-4D10-AC38-730C1E3307AF}" type="presParOf" srcId="{C5109630-78C5-4CD1-953D-073C21C15B41}" destId="{274BE5BE-30D4-4C1A-9E4A-295310EBD7D8}" srcOrd="1" destOrd="0" presId="urn:microsoft.com/office/officeart/2018/2/layout/IconVerticalSolidList"/>
    <dgm:cxn modelId="{C3B3C3CC-FCC4-49FB-8B5C-CA309A855EDD}" type="presParOf" srcId="{C5109630-78C5-4CD1-953D-073C21C15B41}" destId="{3BC3AF90-1160-4AF6-B400-0C053C205561}" srcOrd="2" destOrd="0" presId="urn:microsoft.com/office/officeart/2018/2/layout/IconVerticalSolidList"/>
    <dgm:cxn modelId="{AED4D299-0F92-40CC-92EA-8DC5D889930B}" type="presParOf" srcId="{3BC3AF90-1160-4AF6-B400-0C053C205561}" destId="{AD306E21-49D3-4E13-9C5E-014E8B06916D}" srcOrd="0" destOrd="0" presId="urn:microsoft.com/office/officeart/2018/2/layout/IconVerticalSolidList"/>
    <dgm:cxn modelId="{002EC685-4B07-439B-B77B-93CD766B2973}" type="presParOf" srcId="{3BC3AF90-1160-4AF6-B400-0C053C205561}" destId="{30482E27-6BAE-464A-B6DA-C931451032FF}" srcOrd="1" destOrd="0" presId="urn:microsoft.com/office/officeart/2018/2/layout/IconVerticalSolidList"/>
    <dgm:cxn modelId="{3F35FBEB-FAC6-4F4F-9400-52EAFDC62FB2}" type="presParOf" srcId="{3BC3AF90-1160-4AF6-B400-0C053C205561}" destId="{40DFA318-AA72-46B5-B1B2-5ED2E5422E36}" srcOrd="2" destOrd="0" presId="urn:microsoft.com/office/officeart/2018/2/layout/IconVerticalSolidList"/>
    <dgm:cxn modelId="{352FB9EB-8843-4C36-844B-2205C3EEE89C}" type="presParOf" srcId="{3BC3AF90-1160-4AF6-B400-0C053C205561}" destId="{67B026D1-A563-4677-8BAE-008B00A4981A}" srcOrd="3" destOrd="0" presId="urn:microsoft.com/office/officeart/2018/2/layout/IconVerticalSolidList"/>
    <dgm:cxn modelId="{D73027B9-A796-4E3A-B147-A209C0514816}" type="presParOf" srcId="{C5109630-78C5-4CD1-953D-073C21C15B41}" destId="{2277BB91-2F05-4787-BE72-FDF033095DEB}" srcOrd="3" destOrd="0" presId="urn:microsoft.com/office/officeart/2018/2/layout/IconVerticalSolidList"/>
    <dgm:cxn modelId="{5D55CBA7-91AD-4C45-BC91-210CA5440B32}" type="presParOf" srcId="{C5109630-78C5-4CD1-953D-073C21C15B41}" destId="{55B087E8-87D9-4329-8E80-515F1BA61418}" srcOrd="4" destOrd="0" presId="urn:microsoft.com/office/officeart/2018/2/layout/IconVerticalSolidList"/>
    <dgm:cxn modelId="{D6661627-AD8A-49A8-A639-76F44A8E37B7}" type="presParOf" srcId="{55B087E8-87D9-4329-8E80-515F1BA61418}" destId="{F7275ECF-2A80-4A0E-9CA3-887DC184DF15}" srcOrd="0" destOrd="0" presId="urn:microsoft.com/office/officeart/2018/2/layout/IconVerticalSolidList"/>
    <dgm:cxn modelId="{D1A60292-F110-4D5A-9B3B-23A37DBBE14E}" type="presParOf" srcId="{55B087E8-87D9-4329-8E80-515F1BA61418}" destId="{2E3EAC80-D773-4D8B-99AC-F8B75D31A121}" srcOrd="1" destOrd="0" presId="urn:microsoft.com/office/officeart/2018/2/layout/IconVerticalSolidList"/>
    <dgm:cxn modelId="{BAC0D3AF-4C20-473A-B08D-71EA63D769DF}" type="presParOf" srcId="{55B087E8-87D9-4329-8E80-515F1BA61418}" destId="{26585B45-E200-4366-B471-EF3E951DBB11}" srcOrd="2" destOrd="0" presId="urn:microsoft.com/office/officeart/2018/2/layout/IconVerticalSolidList"/>
    <dgm:cxn modelId="{4DCBA04A-FC6B-40A3-AC01-4B8D89C8FD47}" type="presParOf" srcId="{55B087E8-87D9-4329-8E80-515F1BA61418}" destId="{4E8B1BD8-E24A-4F01-BD17-ADB2189D43A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30EC4-0CD4-468E-BCB0-DAE449325BB3}">
      <dsp:nvSpPr>
        <dsp:cNvPr id="0" name=""/>
        <dsp:cNvSpPr/>
      </dsp:nvSpPr>
      <dsp:spPr>
        <a:xfrm>
          <a:off x="0" y="640"/>
          <a:ext cx="5914209" cy="149925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20474B-AB63-41D9-B36E-D6B4A2E5925B}">
      <dsp:nvSpPr>
        <dsp:cNvPr id="0" name=""/>
        <dsp:cNvSpPr/>
      </dsp:nvSpPr>
      <dsp:spPr>
        <a:xfrm>
          <a:off x="453523" y="337971"/>
          <a:ext cx="824587" cy="824587"/>
        </a:xfrm>
        <a:prstGeom prst="rect">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978726-377F-49F7-8B4D-381D8AA49C8C}">
      <dsp:nvSpPr>
        <dsp:cNvPr id="0" name=""/>
        <dsp:cNvSpPr/>
      </dsp:nvSpPr>
      <dsp:spPr>
        <a:xfrm>
          <a:off x="1731633" y="640"/>
          <a:ext cx="4182575" cy="149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71" tIns="158671" rIns="158671" bIns="158671" numCol="1" spcCol="1270" anchor="ctr" anchorCtr="0">
          <a:noAutofit/>
        </a:bodyPr>
        <a:lstStyle/>
        <a:p>
          <a:pPr lvl="0" algn="l" defTabSz="755650">
            <a:lnSpc>
              <a:spcPct val="100000"/>
            </a:lnSpc>
            <a:spcBef>
              <a:spcPct val="0"/>
            </a:spcBef>
            <a:spcAft>
              <a:spcPct val="35000"/>
            </a:spcAft>
          </a:pPr>
          <a:r>
            <a:rPr lang="en-GB" sz="1700" kern="1200"/>
            <a:t>Remember you can use the ‘worry box’ / ‘question box’ or tell yout teacher/teaching partner if you want to ask questions about coming back to school</a:t>
          </a:r>
          <a:endParaRPr lang="en-US" sz="1700" kern="1200"/>
        </a:p>
      </dsp:txBody>
      <dsp:txXfrm>
        <a:off x="1731633" y="640"/>
        <a:ext cx="4182575" cy="1499250"/>
      </dsp:txXfrm>
    </dsp:sp>
    <dsp:sp modelId="{AD306E21-49D3-4E13-9C5E-014E8B06916D}">
      <dsp:nvSpPr>
        <dsp:cNvPr id="0" name=""/>
        <dsp:cNvSpPr/>
      </dsp:nvSpPr>
      <dsp:spPr>
        <a:xfrm>
          <a:off x="0" y="1874703"/>
          <a:ext cx="5914209" cy="149925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482E27-6BAE-464A-B6DA-C931451032FF}">
      <dsp:nvSpPr>
        <dsp:cNvPr id="0" name=""/>
        <dsp:cNvSpPr/>
      </dsp:nvSpPr>
      <dsp:spPr>
        <a:xfrm>
          <a:off x="453523" y="2212034"/>
          <a:ext cx="824587" cy="82458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B026D1-A563-4677-8BAE-008B00A4981A}">
      <dsp:nvSpPr>
        <dsp:cNvPr id="0" name=""/>
        <dsp:cNvSpPr/>
      </dsp:nvSpPr>
      <dsp:spPr>
        <a:xfrm>
          <a:off x="1731633" y="1874703"/>
          <a:ext cx="4182575" cy="149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71" tIns="158671" rIns="158671" bIns="158671" numCol="1" spcCol="1270" anchor="ctr" anchorCtr="0">
          <a:noAutofit/>
        </a:bodyPr>
        <a:lstStyle/>
        <a:p>
          <a:pPr lvl="0" algn="l" defTabSz="755650">
            <a:lnSpc>
              <a:spcPct val="100000"/>
            </a:lnSpc>
            <a:spcBef>
              <a:spcPct val="0"/>
            </a:spcBef>
            <a:spcAft>
              <a:spcPct val="35000"/>
            </a:spcAft>
          </a:pPr>
          <a:r>
            <a:rPr lang="en-GB" sz="1700" kern="1200" dirty="0"/>
            <a:t>Each class will be doing some tasks together to tell their partner/group 2 good things they have done during ‘lockdown’ either at school or while home-schooling</a:t>
          </a:r>
          <a:endParaRPr lang="en-US" sz="1700" kern="1200" dirty="0"/>
        </a:p>
      </dsp:txBody>
      <dsp:txXfrm>
        <a:off x="1731633" y="1874703"/>
        <a:ext cx="4182575" cy="1499250"/>
      </dsp:txXfrm>
    </dsp:sp>
    <dsp:sp modelId="{F7275ECF-2A80-4A0E-9CA3-887DC184DF15}">
      <dsp:nvSpPr>
        <dsp:cNvPr id="0" name=""/>
        <dsp:cNvSpPr/>
      </dsp:nvSpPr>
      <dsp:spPr>
        <a:xfrm>
          <a:off x="0" y="3748766"/>
          <a:ext cx="5914209" cy="149925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3EAC80-D773-4D8B-99AC-F8B75D31A121}">
      <dsp:nvSpPr>
        <dsp:cNvPr id="0" name=""/>
        <dsp:cNvSpPr/>
      </dsp:nvSpPr>
      <dsp:spPr>
        <a:xfrm>
          <a:off x="453523" y="4086097"/>
          <a:ext cx="824587" cy="824587"/>
        </a:xfrm>
        <a:prstGeom prst="rect">
          <a:avLst/>
        </a:prstGeom>
        <a:blipFill>
          <a:blip xmlns:r="http://schemas.openxmlformats.org/officeDocument/2006/relationships" r:embed="rId5">
            <a:extLst>
              <a:ext uri="{96DAC541-7B7A-43D3-8B79-37D633B846F1}">
                <asvg:svgBlip xmlns:asvg="http://schemas.microsoft.com/office/drawing/2016/SVG/main" xmlns="" r:embed="rId6"/>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8B1BD8-E24A-4F01-BD17-ADB2189D43AA}">
      <dsp:nvSpPr>
        <dsp:cNvPr id="0" name=""/>
        <dsp:cNvSpPr/>
      </dsp:nvSpPr>
      <dsp:spPr>
        <a:xfrm>
          <a:off x="1731633" y="3748766"/>
          <a:ext cx="4182575" cy="149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71" tIns="158671" rIns="158671" bIns="158671" numCol="1" spcCol="1270" anchor="ctr" anchorCtr="0">
          <a:noAutofit/>
        </a:bodyPr>
        <a:lstStyle/>
        <a:p>
          <a:pPr lvl="0" algn="l" defTabSz="755650">
            <a:lnSpc>
              <a:spcPct val="100000"/>
            </a:lnSpc>
            <a:spcBef>
              <a:spcPct val="0"/>
            </a:spcBef>
            <a:spcAft>
              <a:spcPct val="35000"/>
            </a:spcAft>
          </a:pPr>
          <a:endParaRPr lang="en-US" sz="1700" kern="1200"/>
        </a:p>
      </dsp:txBody>
      <dsp:txXfrm>
        <a:off x="1731633" y="3748766"/>
        <a:ext cx="4182575" cy="149925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39DD5D-8674-4CD9-A392-D5934A856404}" type="datetimeFigureOut">
              <a:rPr lang="en-US" smtClean="0"/>
              <a:t>8/11/2021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0AA6FB-01DC-4B15-9FB3-48C685A230AD}" type="slidenum">
              <a:rPr lang="en-US" smtClean="0"/>
              <a:t>‹#›</a:t>
            </a:fld>
            <a:endParaRPr lang="en-US"/>
          </a:p>
        </p:txBody>
      </p:sp>
    </p:spTree>
    <p:extLst>
      <p:ext uri="{BB962C8B-B14F-4D97-AF65-F5344CB8AC3E}">
        <p14:creationId xmlns:p14="http://schemas.microsoft.com/office/powerpoint/2010/main" val="873267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change the photos and details to create your own ready-made PowerPoint to be shared with pupils on the return. Feel free to adapt to meet the school’s needs</a:t>
            </a:r>
            <a:endParaRPr lang="en-US" dirty="0"/>
          </a:p>
        </p:txBody>
      </p:sp>
      <p:sp>
        <p:nvSpPr>
          <p:cNvPr id="4" name="Slide Number Placeholder 3"/>
          <p:cNvSpPr>
            <a:spLocks noGrp="1"/>
          </p:cNvSpPr>
          <p:nvPr>
            <p:ph type="sldNum" sz="quarter" idx="5"/>
          </p:nvPr>
        </p:nvSpPr>
        <p:spPr/>
        <p:txBody>
          <a:bodyPr/>
          <a:lstStyle/>
          <a:p>
            <a:fld id="{9E0AA6FB-01DC-4B15-9FB3-48C685A230AD}" type="slidenum">
              <a:rPr lang="en-US" smtClean="0"/>
              <a:t>1</a:t>
            </a:fld>
            <a:endParaRPr lang="en-US"/>
          </a:p>
        </p:txBody>
      </p:sp>
    </p:spTree>
    <p:extLst>
      <p:ext uri="{BB962C8B-B14F-4D97-AF65-F5344CB8AC3E}">
        <p14:creationId xmlns:p14="http://schemas.microsoft.com/office/powerpoint/2010/main" val="1117501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is to give a chance for the staff delivering this to welcome the children back together and to share some </a:t>
            </a:r>
            <a:endParaRPr lang="en-US" dirty="0"/>
          </a:p>
        </p:txBody>
      </p:sp>
      <p:sp>
        <p:nvSpPr>
          <p:cNvPr id="4" name="Slide Number Placeholder 3"/>
          <p:cNvSpPr>
            <a:spLocks noGrp="1"/>
          </p:cNvSpPr>
          <p:nvPr>
            <p:ph type="sldNum" sz="quarter" idx="5"/>
          </p:nvPr>
        </p:nvSpPr>
        <p:spPr/>
        <p:txBody>
          <a:bodyPr/>
          <a:lstStyle/>
          <a:p>
            <a:fld id="{9E0AA6FB-01DC-4B15-9FB3-48C685A230AD}" type="slidenum">
              <a:rPr lang="en-US" smtClean="0"/>
              <a:t>2</a:t>
            </a:fld>
            <a:endParaRPr lang="en-US"/>
          </a:p>
        </p:txBody>
      </p:sp>
    </p:spTree>
    <p:extLst>
      <p:ext uri="{BB962C8B-B14F-4D97-AF65-F5344CB8AC3E}">
        <p14:creationId xmlns:p14="http://schemas.microsoft.com/office/powerpoint/2010/main" val="188347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allows the staff to share routines which are the same and new ones or changes to help them to know what is happening and feel secure. Here are some examples to share</a:t>
            </a:r>
          </a:p>
        </p:txBody>
      </p:sp>
      <p:sp>
        <p:nvSpPr>
          <p:cNvPr id="4" name="Slide Number Placeholder 3"/>
          <p:cNvSpPr>
            <a:spLocks noGrp="1"/>
          </p:cNvSpPr>
          <p:nvPr>
            <p:ph type="sldNum" sz="quarter" idx="5"/>
          </p:nvPr>
        </p:nvSpPr>
        <p:spPr/>
        <p:txBody>
          <a:bodyPr/>
          <a:lstStyle/>
          <a:p>
            <a:fld id="{9E0AA6FB-01DC-4B15-9FB3-48C685A230AD}" type="slidenum">
              <a:rPr lang="en-US" smtClean="0"/>
              <a:t>3</a:t>
            </a:fld>
            <a:endParaRPr lang="en-US"/>
          </a:p>
        </p:txBody>
      </p:sp>
    </p:spTree>
    <p:extLst>
      <p:ext uri="{BB962C8B-B14F-4D97-AF65-F5344CB8AC3E}">
        <p14:creationId xmlns:p14="http://schemas.microsoft.com/office/powerpoint/2010/main" val="894908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could be the school ethos or values as part of the school values which can be shared and reiterated with examples of how pupils and staff have continued this/will continue this to share expectations and remind pupils of lots of the lovely behaviours we see from them at school</a:t>
            </a:r>
            <a:endParaRPr lang="en-US" dirty="0"/>
          </a:p>
        </p:txBody>
      </p:sp>
      <p:sp>
        <p:nvSpPr>
          <p:cNvPr id="4" name="Slide Number Placeholder 3"/>
          <p:cNvSpPr>
            <a:spLocks noGrp="1"/>
          </p:cNvSpPr>
          <p:nvPr>
            <p:ph type="sldNum" sz="quarter" idx="5"/>
          </p:nvPr>
        </p:nvSpPr>
        <p:spPr/>
        <p:txBody>
          <a:bodyPr/>
          <a:lstStyle/>
          <a:p>
            <a:fld id="{9E0AA6FB-01DC-4B15-9FB3-48C685A230AD}" type="slidenum">
              <a:rPr lang="en-US" smtClean="0"/>
              <a:t>4</a:t>
            </a:fld>
            <a:endParaRPr lang="en-US"/>
          </a:p>
        </p:txBody>
      </p:sp>
    </p:spTree>
    <p:extLst>
      <p:ext uri="{BB962C8B-B14F-4D97-AF65-F5344CB8AC3E}">
        <p14:creationId xmlns:p14="http://schemas.microsoft.com/office/powerpoint/2010/main" val="1248303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some examples of ways for the school to connect and build relationships, using the approach of every ‘interaction is an intervention’ </a:t>
            </a:r>
            <a:endParaRPr lang="en-US" dirty="0"/>
          </a:p>
        </p:txBody>
      </p:sp>
      <p:sp>
        <p:nvSpPr>
          <p:cNvPr id="4" name="Slide Number Placeholder 3"/>
          <p:cNvSpPr>
            <a:spLocks noGrp="1"/>
          </p:cNvSpPr>
          <p:nvPr>
            <p:ph type="sldNum" sz="quarter" idx="5"/>
          </p:nvPr>
        </p:nvSpPr>
        <p:spPr/>
        <p:txBody>
          <a:bodyPr/>
          <a:lstStyle/>
          <a:p>
            <a:fld id="{9E0AA6FB-01DC-4B15-9FB3-48C685A230AD}" type="slidenum">
              <a:rPr lang="en-US" smtClean="0"/>
              <a:t>5</a:t>
            </a:fld>
            <a:endParaRPr lang="en-US"/>
          </a:p>
        </p:txBody>
      </p:sp>
    </p:spTree>
    <p:extLst>
      <p:ext uri="{BB962C8B-B14F-4D97-AF65-F5344CB8AC3E}">
        <p14:creationId xmlns:p14="http://schemas.microsoft.com/office/powerpoint/2010/main" val="2169809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will be useful for staff to be able to detail when and how pupils will be able to communicate with adults or with each other about their experiences if they want to, to let them know it is okay to talk if they want to or not if they don’t however there are opportunities to discuss or be supported by adults</a:t>
            </a:r>
            <a:endParaRPr lang="en-US" dirty="0"/>
          </a:p>
        </p:txBody>
      </p:sp>
      <p:sp>
        <p:nvSpPr>
          <p:cNvPr id="4" name="Slide Number Placeholder 3"/>
          <p:cNvSpPr>
            <a:spLocks noGrp="1"/>
          </p:cNvSpPr>
          <p:nvPr>
            <p:ph type="sldNum" sz="quarter" idx="5"/>
          </p:nvPr>
        </p:nvSpPr>
        <p:spPr/>
        <p:txBody>
          <a:bodyPr/>
          <a:lstStyle/>
          <a:p>
            <a:fld id="{9E0AA6FB-01DC-4B15-9FB3-48C685A230AD}" type="slidenum">
              <a:rPr lang="en-US" smtClean="0"/>
              <a:t>6</a:t>
            </a:fld>
            <a:endParaRPr lang="en-US"/>
          </a:p>
        </p:txBody>
      </p:sp>
    </p:spTree>
    <p:extLst>
      <p:ext uri="{BB962C8B-B14F-4D97-AF65-F5344CB8AC3E}">
        <p14:creationId xmlns:p14="http://schemas.microsoft.com/office/powerpoint/2010/main" val="23103920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3E5FD50-0366-4487-AB36-4A7A9A7D092A}" type="datetimeFigureOut">
              <a:rPr lang="en-US" smtClean="0"/>
              <a:t>8/11/2021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9603FC4-C882-46EB-9D13-CA621CEBB8DB}"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8509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E5FD50-0366-4487-AB36-4A7A9A7D092A}" type="datetimeFigureOut">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03FC4-C882-46EB-9D13-CA621CEBB8DB}" type="slidenum">
              <a:rPr lang="en-US" smtClean="0"/>
              <a:t>‹#›</a:t>
            </a:fld>
            <a:endParaRPr lang="en-US"/>
          </a:p>
        </p:txBody>
      </p:sp>
    </p:spTree>
    <p:extLst>
      <p:ext uri="{BB962C8B-B14F-4D97-AF65-F5344CB8AC3E}">
        <p14:creationId xmlns:p14="http://schemas.microsoft.com/office/powerpoint/2010/main" val="1845262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E5FD50-0366-4487-AB36-4A7A9A7D092A}"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03FC4-C882-46EB-9D13-CA621CEBB8DB}"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0339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E5FD50-0366-4487-AB36-4A7A9A7D092A}"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03FC4-C882-46EB-9D13-CA621CEBB8DB}"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5616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E5FD50-0366-4487-AB36-4A7A9A7D092A}"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03FC4-C882-46EB-9D13-CA621CEBB8DB}" type="slidenum">
              <a:rPr lang="en-US" smtClean="0"/>
              <a:t>‹#›</a:t>
            </a:fld>
            <a:endParaRPr lang="en-US"/>
          </a:p>
        </p:txBody>
      </p:sp>
    </p:spTree>
    <p:extLst>
      <p:ext uri="{BB962C8B-B14F-4D97-AF65-F5344CB8AC3E}">
        <p14:creationId xmlns:p14="http://schemas.microsoft.com/office/powerpoint/2010/main" val="2709355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E5FD50-0366-4487-AB36-4A7A9A7D092A}"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03FC4-C882-46EB-9D13-CA621CEBB8DB}"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151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E5FD50-0366-4487-AB36-4A7A9A7D092A}"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03FC4-C882-46EB-9D13-CA621CEBB8DB}"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8735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E5FD50-0366-4487-AB36-4A7A9A7D092A}"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03FC4-C882-46EB-9D13-CA621CEBB8D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1919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E5FD50-0366-4487-AB36-4A7A9A7D092A}"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03FC4-C882-46EB-9D13-CA621CEBB8DB}"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7414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E5FD50-0366-4487-AB36-4A7A9A7D092A}"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03FC4-C882-46EB-9D13-CA621CEBB8DB}" type="slidenum">
              <a:rPr lang="en-US" smtClean="0"/>
              <a:t>‹#›</a:t>
            </a:fld>
            <a:endParaRPr lang="en-US"/>
          </a:p>
        </p:txBody>
      </p:sp>
    </p:spTree>
    <p:extLst>
      <p:ext uri="{BB962C8B-B14F-4D97-AF65-F5344CB8AC3E}">
        <p14:creationId xmlns:p14="http://schemas.microsoft.com/office/powerpoint/2010/main" val="1291181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E5FD50-0366-4487-AB36-4A7A9A7D092A}"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03FC4-C882-46EB-9D13-CA621CEBB8DB}"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6056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E5FD50-0366-4487-AB36-4A7A9A7D092A}" type="datetimeFigureOut">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03FC4-C882-46EB-9D13-CA621CEBB8DB}" type="slidenum">
              <a:rPr lang="en-US" smtClean="0"/>
              <a:t>‹#›</a:t>
            </a:fld>
            <a:endParaRPr lang="en-US"/>
          </a:p>
        </p:txBody>
      </p:sp>
    </p:spTree>
    <p:extLst>
      <p:ext uri="{BB962C8B-B14F-4D97-AF65-F5344CB8AC3E}">
        <p14:creationId xmlns:p14="http://schemas.microsoft.com/office/powerpoint/2010/main" val="4009358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E5FD50-0366-4487-AB36-4A7A9A7D092A}" type="datetimeFigureOut">
              <a:rPr lang="en-US" smtClean="0"/>
              <a:t>8/11/2021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603FC4-C882-46EB-9D13-CA621CEBB8DB}"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1056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E5FD50-0366-4487-AB36-4A7A9A7D092A}" type="datetimeFigureOut">
              <a:rPr lang="en-US" smtClean="0"/>
              <a:t>8/11/2021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603FC4-C882-46EB-9D13-CA621CEBB8D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432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E5FD50-0366-4487-AB36-4A7A9A7D092A}" type="datetimeFigureOut">
              <a:rPr lang="en-US" smtClean="0"/>
              <a:t>8/11/2021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603FC4-C882-46EB-9D13-CA621CEBB8DB}" type="slidenum">
              <a:rPr lang="en-US" smtClean="0"/>
              <a:t>‹#›</a:t>
            </a:fld>
            <a:endParaRPr lang="en-US"/>
          </a:p>
        </p:txBody>
      </p:sp>
    </p:spTree>
    <p:extLst>
      <p:ext uri="{BB962C8B-B14F-4D97-AF65-F5344CB8AC3E}">
        <p14:creationId xmlns:p14="http://schemas.microsoft.com/office/powerpoint/2010/main" val="2757402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E5FD50-0366-4487-AB36-4A7A9A7D092A}" type="datetimeFigureOut">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03FC4-C882-46EB-9D13-CA621CEBB8DB}"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438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E5FD50-0366-4487-AB36-4A7A9A7D092A}" type="datetimeFigureOut">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03FC4-C882-46EB-9D13-CA621CEBB8DB}" type="slidenum">
              <a:rPr lang="en-US" smtClean="0"/>
              <a:t>‹#›</a:t>
            </a:fld>
            <a:endParaRPr lang="en-US"/>
          </a:p>
        </p:txBody>
      </p:sp>
    </p:spTree>
    <p:extLst>
      <p:ext uri="{BB962C8B-B14F-4D97-AF65-F5344CB8AC3E}">
        <p14:creationId xmlns:p14="http://schemas.microsoft.com/office/powerpoint/2010/main" val="1038489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3E5FD50-0366-4487-AB36-4A7A9A7D092A}" type="datetimeFigureOut">
              <a:rPr lang="en-US" smtClean="0"/>
              <a:t>8/11/2021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9603FC4-C882-46EB-9D13-CA621CEBB8DB}" type="slidenum">
              <a:rPr lang="en-US" smtClean="0"/>
              <a:t>‹#›</a:t>
            </a:fld>
            <a:endParaRPr lang="en-US"/>
          </a:p>
        </p:txBody>
      </p:sp>
    </p:spTree>
    <p:extLst>
      <p:ext uri="{BB962C8B-B14F-4D97-AF65-F5344CB8AC3E}">
        <p14:creationId xmlns:p14="http://schemas.microsoft.com/office/powerpoint/2010/main" val="1262427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8.svg"/><Relationship Id="rId12" Type="http://schemas.openxmlformats.org/officeDocument/2006/relationships/image" Target="../media/image13.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10.svg"/></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5.svg"/><Relationship Id="rId10" Type="http://schemas.openxmlformats.org/officeDocument/2006/relationships/image" Target="../media/image20.svg"/><Relationship Id="rId4" Type="http://schemas.openxmlformats.org/officeDocument/2006/relationships/image" Target="../media/image11.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jpe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0.pn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1.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tel:03003038080" TargetMode="Externa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xmlns="" id="{75C7CCCA-64D0-42EB-B5ED-93521E5D11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xmlns="" id="{03C9B984-B1ED-4F81-8692-A5D24D50CD5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229962" cy="6856214"/>
            <a:chOff x="-15736" y="0"/>
            <a:chExt cx="12229962" cy="6856214"/>
          </a:xfrm>
        </p:grpSpPr>
        <p:pic>
          <p:nvPicPr>
            <p:cNvPr id="76" name="Picture 75">
              <a:extLst>
                <a:ext uri="{FF2B5EF4-FFF2-40B4-BE49-F238E27FC236}">
                  <a16:creationId xmlns:a16="http://schemas.microsoft.com/office/drawing/2014/main" xmlns="" id="{D6794FBD-70F2-408F-B516-BCD745B7185B}"/>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7" name="Rectangle 76">
              <a:extLst>
                <a:ext uri="{FF2B5EF4-FFF2-40B4-BE49-F238E27FC236}">
                  <a16:creationId xmlns:a16="http://schemas.microsoft.com/office/drawing/2014/main" xmlns="" id="{12FAA38B-D821-41D0-A35C-CEF9542287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8" name="Picture 77">
              <a:extLst>
                <a:ext uri="{FF2B5EF4-FFF2-40B4-BE49-F238E27FC236}">
                  <a16:creationId xmlns:a16="http://schemas.microsoft.com/office/drawing/2014/main" xmlns="" id="{72A4BACF-2DE5-496B-B327-13C0E820F815}"/>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79" name="Picture 78">
              <a:extLst>
                <a:ext uri="{FF2B5EF4-FFF2-40B4-BE49-F238E27FC236}">
                  <a16:creationId xmlns:a16="http://schemas.microsoft.com/office/drawing/2014/main" xmlns="" id="{256D847A-8775-4360-8770-E259855EFBB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xmlns="" id="{41C4AEB4-42B0-4E36-985B-E78FB649C8EA}"/>
              </a:ext>
            </a:extLst>
          </p:cNvPr>
          <p:cNvSpPr>
            <a:spLocks noGrp="1"/>
          </p:cNvSpPr>
          <p:nvPr>
            <p:ph type="ctrTitle"/>
          </p:nvPr>
        </p:nvSpPr>
        <p:spPr>
          <a:xfrm>
            <a:off x="1086988" y="1041401"/>
            <a:ext cx="4510109" cy="2345264"/>
          </a:xfrm>
        </p:spPr>
        <p:txBody>
          <a:bodyPr>
            <a:normAutofit/>
          </a:bodyPr>
          <a:lstStyle/>
          <a:p>
            <a:r>
              <a:rPr lang="en-GB" dirty="0"/>
              <a:t>Reconnecting &amp; Returning</a:t>
            </a:r>
            <a:endParaRPr lang="en-US" dirty="0"/>
          </a:p>
        </p:txBody>
      </p:sp>
      <p:sp>
        <p:nvSpPr>
          <p:cNvPr id="3" name="Subtitle 2">
            <a:extLst>
              <a:ext uri="{FF2B5EF4-FFF2-40B4-BE49-F238E27FC236}">
                <a16:creationId xmlns:a16="http://schemas.microsoft.com/office/drawing/2014/main" xmlns="" id="{15672545-CDCC-482F-8EF4-60E704B69E4A}"/>
              </a:ext>
            </a:extLst>
          </p:cNvPr>
          <p:cNvSpPr>
            <a:spLocks noGrp="1"/>
          </p:cNvSpPr>
          <p:nvPr>
            <p:ph type="subTitle" idx="1"/>
          </p:nvPr>
        </p:nvSpPr>
        <p:spPr>
          <a:xfrm>
            <a:off x="1082040" y="3657597"/>
            <a:ext cx="4520005" cy="2079174"/>
          </a:xfrm>
        </p:spPr>
        <p:txBody>
          <a:bodyPr>
            <a:normAutofit/>
          </a:bodyPr>
          <a:lstStyle/>
          <a:p>
            <a:r>
              <a:rPr lang="en-GB" dirty="0"/>
              <a:t>XXXX School</a:t>
            </a:r>
          </a:p>
          <a:p>
            <a:r>
              <a:rPr lang="en-GB" dirty="0"/>
              <a:t>8</a:t>
            </a:r>
            <a:r>
              <a:rPr lang="en-GB" baseline="30000" dirty="0"/>
              <a:t>th</a:t>
            </a:r>
            <a:r>
              <a:rPr lang="en-GB" dirty="0"/>
              <a:t> March 2021</a:t>
            </a:r>
          </a:p>
          <a:p>
            <a:endParaRPr lang="en-US" dirty="0"/>
          </a:p>
        </p:txBody>
      </p:sp>
      <p:sp>
        <p:nvSpPr>
          <p:cNvPr id="81" name="Rectangle 80">
            <a:extLst>
              <a:ext uri="{FF2B5EF4-FFF2-40B4-BE49-F238E27FC236}">
                <a16:creationId xmlns:a16="http://schemas.microsoft.com/office/drawing/2014/main" xmlns="" id="{0707A494-6A2A-4F5A-9B68-E200D396FA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73230" y="1371794"/>
            <a:ext cx="2329992" cy="1962613"/>
          </a:xfrm>
          <a:prstGeom prst="rect">
            <a:avLst/>
          </a:prstGeom>
          <a:solidFill>
            <a:srgbClr val="FFFFFF"/>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Classroom with solid fill">
            <a:extLst>
              <a:ext uri="{FF2B5EF4-FFF2-40B4-BE49-F238E27FC236}">
                <a16:creationId xmlns:a16="http://schemas.microsoft.com/office/drawing/2014/main" xmlns="" id="{4A561E4C-8929-49D9-9E55-CFE3281B8A7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445667" y="1570229"/>
            <a:ext cx="1583603" cy="1583603"/>
          </a:xfrm>
          <a:prstGeom prst="rect">
            <a:avLst/>
          </a:prstGeom>
        </p:spPr>
      </p:pic>
      <p:sp>
        <p:nvSpPr>
          <p:cNvPr id="83" name="Rectangle 82">
            <a:extLst>
              <a:ext uri="{FF2B5EF4-FFF2-40B4-BE49-F238E27FC236}">
                <a16:creationId xmlns:a16="http://schemas.microsoft.com/office/drawing/2014/main" xmlns="" id="{8924F71E-9517-4BB7-BC91-D263168360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2510" y="1371793"/>
            <a:ext cx="2186166" cy="1962614"/>
          </a:xfrm>
          <a:prstGeom prst="rect">
            <a:avLst/>
          </a:prstGeom>
          <a:solidFill>
            <a:srgbClr val="FFFFFF"/>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Schoolhouse outline">
            <a:extLst>
              <a:ext uri="{FF2B5EF4-FFF2-40B4-BE49-F238E27FC236}">
                <a16:creationId xmlns:a16="http://schemas.microsoft.com/office/drawing/2014/main" xmlns="" id="{4EE7F2ED-982A-4BB2-9DDC-BDC63892CB8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8900044" y="1570229"/>
            <a:ext cx="1583603" cy="1583603"/>
          </a:xfrm>
          <a:prstGeom prst="rect">
            <a:avLst/>
          </a:prstGeom>
        </p:spPr>
      </p:pic>
      <p:cxnSp>
        <p:nvCxnSpPr>
          <p:cNvPr id="85" name="Straight Connector 84">
            <a:extLst>
              <a:ext uri="{FF2B5EF4-FFF2-40B4-BE49-F238E27FC236}">
                <a16:creationId xmlns:a16="http://schemas.microsoft.com/office/drawing/2014/main" xmlns="" id="{925AE87C-C7DF-4125-8E8D-64A75A04BE9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330362" y="3522131"/>
            <a:ext cx="4023360" cy="0"/>
          </a:xfrm>
          <a:prstGeom prst="line">
            <a:avLst/>
          </a:prstGeom>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xmlns="" id="{9B9E1B6A-5331-45DE-8D28-8A3E553A4C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73230" y="3537570"/>
            <a:ext cx="2329992" cy="1962613"/>
          </a:xfrm>
          <a:prstGeom prst="rect">
            <a:avLst/>
          </a:prstGeom>
          <a:solidFill>
            <a:srgbClr val="FFFFFF"/>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Image result for clip art school building uk">
            <a:extLst>
              <a:ext uri="{FF2B5EF4-FFF2-40B4-BE49-F238E27FC236}">
                <a16:creationId xmlns:a16="http://schemas.microsoft.com/office/drawing/2014/main" xmlns="" id="{C5CCDD8A-0432-428C-A127-287B3C0E82A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256867" y="3900221"/>
            <a:ext cx="1961204" cy="1255170"/>
          </a:xfrm>
          <a:prstGeom prst="rect">
            <a:avLst/>
          </a:prstGeom>
          <a:noFill/>
          <a:extLst>
            <a:ext uri="{909E8E84-426E-40DD-AFC4-6F175D3DCCD1}">
              <a14:hiddenFill xmlns:a14="http://schemas.microsoft.com/office/drawing/2010/main">
                <a:solidFill>
                  <a:srgbClr val="FFFFFF"/>
                </a:solidFill>
              </a14:hiddenFill>
            </a:ext>
          </a:extLst>
        </p:spPr>
      </p:pic>
      <p:sp>
        <p:nvSpPr>
          <p:cNvPr id="89" name="Rectangle 88">
            <a:extLst>
              <a:ext uri="{FF2B5EF4-FFF2-40B4-BE49-F238E27FC236}">
                <a16:creationId xmlns:a16="http://schemas.microsoft.com/office/drawing/2014/main" xmlns="" id="{53681095-5D1B-4BFD-BE64-3A6C43B986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2510" y="3530000"/>
            <a:ext cx="2186166" cy="1954418"/>
          </a:xfrm>
          <a:prstGeom prst="rect">
            <a:avLst/>
          </a:prstGeom>
          <a:solidFill>
            <a:srgbClr val="FFFFFF"/>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Schoolhouse with solid fill">
            <a:extLst>
              <a:ext uri="{FF2B5EF4-FFF2-40B4-BE49-F238E27FC236}">
                <a16:creationId xmlns:a16="http://schemas.microsoft.com/office/drawing/2014/main" xmlns="" id="{023FDCDB-392C-4217-8575-38BBCE36A2F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8900044" y="3716724"/>
            <a:ext cx="1583603" cy="1583603"/>
          </a:xfrm>
          <a:prstGeom prst="rect">
            <a:avLst/>
          </a:prstGeom>
        </p:spPr>
      </p:pic>
    </p:spTree>
    <p:extLst>
      <p:ext uri="{BB962C8B-B14F-4D97-AF65-F5344CB8AC3E}">
        <p14:creationId xmlns:p14="http://schemas.microsoft.com/office/powerpoint/2010/main" val="4160148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E002732-CBB5-405C-BDDC-37C39BF6E9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AA492AF-9B08-416A-9BEC-1EC284C5B2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4662" y="469900"/>
            <a:ext cx="11239500"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BAE770C-2B15-4943-A508-EA2408AB98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FA70A595-F182-46B1-B31F-F44675A0847D}"/>
              </a:ext>
            </a:extLst>
          </p:cNvPr>
          <p:cNvSpPr>
            <a:spLocks noGrp="1"/>
          </p:cNvSpPr>
          <p:nvPr>
            <p:ph type="title"/>
          </p:nvPr>
        </p:nvSpPr>
        <p:spPr>
          <a:xfrm>
            <a:off x="1295402" y="982132"/>
            <a:ext cx="9601196" cy="1303867"/>
          </a:xfrm>
        </p:spPr>
        <p:txBody>
          <a:bodyPr>
            <a:normAutofit/>
          </a:bodyPr>
          <a:lstStyle/>
          <a:p>
            <a:pPr>
              <a:lnSpc>
                <a:spcPct val="90000"/>
              </a:lnSpc>
            </a:pPr>
            <a:r>
              <a:rPr lang="en-GB" sz="4100" dirty="0"/>
              <a:t>XXXX School are pleased to have you all in school together</a:t>
            </a:r>
            <a:endParaRPr lang="en-US" sz="4100" dirty="0"/>
          </a:p>
        </p:txBody>
      </p:sp>
      <p:cxnSp>
        <p:nvCxnSpPr>
          <p:cNvPr id="14" name="Straight Connector 13">
            <a:extLst>
              <a:ext uri="{FF2B5EF4-FFF2-40B4-BE49-F238E27FC236}">
                <a16:creationId xmlns:a16="http://schemas.microsoft.com/office/drawing/2014/main" xmlns="" id="{7955E33A-07BE-426F-B937-739F88BFB02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xmlns="" id="{559CC706-500F-4798-8580-AD6274C142E0}"/>
              </a:ext>
            </a:extLst>
          </p:cNvPr>
          <p:cNvSpPr>
            <a:spLocks noGrp="1"/>
          </p:cNvSpPr>
          <p:nvPr>
            <p:ph idx="1"/>
          </p:nvPr>
        </p:nvSpPr>
        <p:spPr>
          <a:xfrm>
            <a:off x="1295401" y="2556932"/>
            <a:ext cx="9601196" cy="3318936"/>
          </a:xfrm>
        </p:spPr>
        <p:txBody>
          <a:bodyPr>
            <a:normAutofit/>
          </a:bodyPr>
          <a:lstStyle/>
          <a:p>
            <a:r>
              <a:rPr lang="en-GB" dirty="0"/>
              <a:t>Welcomes to new pupils/returning pupils</a:t>
            </a:r>
          </a:p>
          <a:p>
            <a:r>
              <a:rPr lang="en-GB" dirty="0"/>
              <a:t>Changes to groups</a:t>
            </a:r>
          </a:p>
          <a:p>
            <a:r>
              <a:rPr lang="en-GB" dirty="0"/>
              <a:t>Sharing updates &amp; good news e.g. successes of pupils and staff during the  period of ‘lockdown’</a:t>
            </a:r>
            <a:endParaRPr lang="en-US" dirty="0"/>
          </a:p>
        </p:txBody>
      </p:sp>
      <p:pic>
        <p:nvPicPr>
          <p:cNvPr id="5" name="Graphic 4" descr="Children with solid fill">
            <a:extLst>
              <a:ext uri="{FF2B5EF4-FFF2-40B4-BE49-F238E27FC236}">
                <a16:creationId xmlns:a16="http://schemas.microsoft.com/office/drawing/2014/main" xmlns="" id="{97230C69-0FF4-4782-A44B-6F78F15162C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927978" y="4766288"/>
            <a:ext cx="1380513" cy="1380513"/>
          </a:xfrm>
          <a:prstGeom prst="rect">
            <a:avLst/>
          </a:prstGeom>
        </p:spPr>
      </p:pic>
      <p:pic>
        <p:nvPicPr>
          <p:cNvPr id="7" name="Picture 6" descr="Hands holding each other">
            <a:extLst>
              <a:ext uri="{FF2B5EF4-FFF2-40B4-BE49-F238E27FC236}">
                <a16:creationId xmlns:a16="http://schemas.microsoft.com/office/drawing/2014/main" xmlns="" id="{E37F2A0A-138A-4BC7-9D37-23515BAF1D3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24738" y="1684325"/>
            <a:ext cx="1943718" cy="1396935"/>
          </a:xfrm>
          <a:prstGeom prst="rect">
            <a:avLst/>
          </a:prstGeom>
        </p:spPr>
      </p:pic>
      <p:pic>
        <p:nvPicPr>
          <p:cNvPr id="19" name="Picture 18" descr="Circle of young friends">
            <a:extLst>
              <a:ext uri="{FF2B5EF4-FFF2-40B4-BE49-F238E27FC236}">
                <a16:creationId xmlns:a16="http://schemas.microsoft.com/office/drawing/2014/main" xmlns="" id="{16D40C6B-0255-4A17-83F6-2D3AB471B5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37846" y="4590640"/>
            <a:ext cx="2630610" cy="1754622"/>
          </a:xfrm>
          <a:prstGeom prst="rect">
            <a:avLst/>
          </a:prstGeom>
        </p:spPr>
      </p:pic>
      <p:pic>
        <p:nvPicPr>
          <p:cNvPr id="21" name="Picture 20" descr="Smiling school boys sharing a tablet">
            <a:extLst>
              <a:ext uri="{FF2B5EF4-FFF2-40B4-BE49-F238E27FC236}">
                <a16:creationId xmlns:a16="http://schemas.microsoft.com/office/drawing/2014/main" xmlns="" id="{FF67D772-8A7F-4326-84B2-2C969F7A42C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7845" y="4585459"/>
            <a:ext cx="2632577" cy="1754623"/>
          </a:xfrm>
          <a:prstGeom prst="rect">
            <a:avLst/>
          </a:prstGeom>
        </p:spPr>
      </p:pic>
      <p:pic>
        <p:nvPicPr>
          <p:cNvPr id="25" name="Graphic 24" descr="Diploma with solid fill">
            <a:extLst>
              <a:ext uri="{FF2B5EF4-FFF2-40B4-BE49-F238E27FC236}">
                <a16:creationId xmlns:a16="http://schemas.microsoft.com/office/drawing/2014/main" xmlns="" id="{2D301325-0E53-4604-941F-49B4B342CF5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6541967" y="4578788"/>
            <a:ext cx="1784252" cy="1784252"/>
          </a:xfrm>
          <a:prstGeom prst="rect">
            <a:avLst/>
          </a:prstGeom>
        </p:spPr>
      </p:pic>
    </p:spTree>
    <p:extLst>
      <p:ext uri="{BB962C8B-B14F-4D97-AF65-F5344CB8AC3E}">
        <p14:creationId xmlns:p14="http://schemas.microsoft.com/office/powerpoint/2010/main" val="63787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27CD33-1045-46BE-89B4-37380FBA174B}"/>
              </a:ext>
            </a:extLst>
          </p:cNvPr>
          <p:cNvSpPr>
            <a:spLocks noGrp="1"/>
          </p:cNvSpPr>
          <p:nvPr>
            <p:ph type="title"/>
          </p:nvPr>
        </p:nvSpPr>
        <p:spPr/>
        <p:txBody>
          <a:bodyPr/>
          <a:lstStyle/>
          <a:p>
            <a:r>
              <a:rPr lang="en-GB" dirty="0"/>
              <a:t>Information for you to know</a:t>
            </a:r>
            <a:endParaRPr lang="en-US" dirty="0"/>
          </a:p>
        </p:txBody>
      </p:sp>
      <p:sp>
        <p:nvSpPr>
          <p:cNvPr id="4" name="Text Placeholder 3">
            <a:extLst>
              <a:ext uri="{FF2B5EF4-FFF2-40B4-BE49-F238E27FC236}">
                <a16:creationId xmlns:a16="http://schemas.microsoft.com/office/drawing/2014/main" xmlns="" id="{F46CAF5E-B79E-42F1-9A0B-9DE192EE949A}"/>
              </a:ext>
            </a:extLst>
          </p:cNvPr>
          <p:cNvSpPr>
            <a:spLocks noGrp="1"/>
          </p:cNvSpPr>
          <p:nvPr>
            <p:ph type="body" idx="1"/>
          </p:nvPr>
        </p:nvSpPr>
        <p:spPr>
          <a:xfrm>
            <a:off x="1293026" y="2852738"/>
            <a:ext cx="4718304" cy="576262"/>
          </a:xfrm>
        </p:spPr>
        <p:txBody>
          <a:bodyPr/>
          <a:lstStyle/>
          <a:p>
            <a:r>
              <a:rPr lang="en-GB" dirty="0">
                <a:solidFill>
                  <a:srgbClr val="00B050"/>
                </a:solidFill>
              </a:rPr>
              <a:t>Things which are the same as before</a:t>
            </a:r>
            <a:endParaRPr lang="en-US" dirty="0">
              <a:solidFill>
                <a:srgbClr val="00B050"/>
              </a:solidFill>
            </a:endParaRPr>
          </a:p>
        </p:txBody>
      </p:sp>
      <p:sp>
        <p:nvSpPr>
          <p:cNvPr id="5" name="Content Placeholder 4">
            <a:extLst>
              <a:ext uri="{FF2B5EF4-FFF2-40B4-BE49-F238E27FC236}">
                <a16:creationId xmlns:a16="http://schemas.microsoft.com/office/drawing/2014/main" xmlns="" id="{8E800EA3-9A9A-4ED1-8742-8D5D3CAB0C28}"/>
              </a:ext>
            </a:extLst>
          </p:cNvPr>
          <p:cNvSpPr>
            <a:spLocks noGrp="1"/>
          </p:cNvSpPr>
          <p:nvPr>
            <p:ph sz="half" idx="2"/>
          </p:nvPr>
        </p:nvSpPr>
        <p:spPr>
          <a:xfrm>
            <a:off x="1293026" y="3429000"/>
            <a:ext cx="4718304" cy="2632605"/>
          </a:xfrm>
        </p:spPr>
        <p:txBody>
          <a:bodyPr/>
          <a:lstStyle/>
          <a:p>
            <a:r>
              <a:rPr lang="en-GB" dirty="0"/>
              <a:t>Classrooms are the same for pupils</a:t>
            </a:r>
          </a:p>
          <a:p>
            <a:r>
              <a:rPr lang="en-GB" dirty="0"/>
              <a:t>Same use of toilets</a:t>
            </a:r>
          </a:p>
          <a:p>
            <a:endParaRPr lang="en-US" dirty="0"/>
          </a:p>
        </p:txBody>
      </p:sp>
      <p:sp>
        <p:nvSpPr>
          <p:cNvPr id="6" name="Text Placeholder 5">
            <a:extLst>
              <a:ext uri="{FF2B5EF4-FFF2-40B4-BE49-F238E27FC236}">
                <a16:creationId xmlns:a16="http://schemas.microsoft.com/office/drawing/2014/main" xmlns="" id="{1C5198D8-46E1-4ABE-A726-6737C334171B}"/>
              </a:ext>
            </a:extLst>
          </p:cNvPr>
          <p:cNvSpPr>
            <a:spLocks noGrp="1"/>
          </p:cNvSpPr>
          <p:nvPr>
            <p:ph type="body" sz="quarter" idx="3"/>
          </p:nvPr>
        </p:nvSpPr>
        <p:spPr>
          <a:xfrm>
            <a:off x="6178294" y="2476499"/>
            <a:ext cx="4718304" cy="576262"/>
          </a:xfrm>
        </p:spPr>
        <p:txBody>
          <a:bodyPr/>
          <a:lstStyle/>
          <a:p>
            <a:r>
              <a:rPr lang="en-GB" dirty="0">
                <a:solidFill>
                  <a:srgbClr val="0070C0"/>
                </a:solidFill>
              </a:rPr>
              <a:t>Things which are different</a:t>
            </a:r>
            <a:endParaRPr lang="en-US" dirty="0">
              <a:solidFill>
                <a:srgbClr val="0070C0"/>
              </a:solidFill>
            </a:endParaRPr>
          </a:p>
        </p:txBody>
      </p:sp>
      <p:sp>
        <p:nvSpPr>
          <p:cNvPr id="7" name="Content Placeholder 6">
            <a:extLst>
              <a:ext uri="{FF2B5EF4-FFF2-40B4-BE49-F238E27FC236}">
                <a16:creationId xmlns:a16="http://schemas.microsoft.com/office/drawing/2014/main" xmlns="" id="{6564DFBA-5B17-4B13-8FD3-984F27809F36}"/>
              </a:ext>
            </a:extLst>
          </p:cNvPr>
          <p:cNvSpPr>
            <a:spLocks noGrp="1"/>
          </p:cNvSpPr>
          <p:nvPr>
            <p:ph sz="quarter" idx="4"/>
          </p:nvPr>
        </p:nvSpPr>
        <p:spPr>
          <a:xfrm>
            <a:off x="6178294" y="3428999"/>
            <a:ext cx="4718304" cy="2632605"/>
          </a:xfrm>
        </p:spPr>
        <p:txBody>
          <a:bodyPr/>
          <a:lstStyle/>
          <a:p>
            <a:r>
              <a:rPr lang="en-GB" dirty="0"/>
              <a:t>New playground area for KS1</a:t>
            </a:r>
          </a:p>
          <a:p>
            <a:r>
              <a:rPr lang="en-GB" dirty="0"/>
              <a:t>Different entrances to come in from</a:t>
            </a:r>
          </a:p>
          <a:p>
            <a:r>
              <a:rPr lang="en-GB" dirty="0"/>
              <a:t>One way system in lunch hall</a:t>
            </a:r>
            <a:endParaRPr lang="en-US" dirty="0"/>
          </a:p>
        </p:txBody>
      </p:sp>
    </p:spTree>
    <p:extLst>
      <p:ext uri="{BB962C8B-B14F-4D97-AF65-F5344CB8AC3E}">
        <p14:creationId xmlns:p14="http://schemas.microsoft.com/office/powerpoint/2010/main" val="3034165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B2ABF641-B59E-4DCE-936C-45E2593206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xmlns="" id="{B3B07250-CCED-4350-BC55-46F640C20ED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736" y="0"/>
            <a:ext cx="12229962" cy="6856214"/>
            <a:chOff x="-15736" y="0"/>
            <a:chExt cx="12229962" cy="6856214"/>
          </a:xfrm>
        </p:grpSpPr>
        <p:pic>
          <p:nvPicPr>
            <p:cNvPr id="27" name="Picture 26">
              <a:extLst>
                <a:ext uri="{FF2B5EF4-FFF2-40B4-BE49-F238E27FC236}">
                  <a16:creationId xmlns:a16="http://schemas.microsoft.com/office/drawing/2014/main" xmlns="" id="{F703DAFF-BCF0-4438-ABC0-9CACD268660B}"/>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8" name="Rectangle 27">
              <a:extLst>
                <a:ext uri="{FF2B5EF4-FFF2-40B4-BE49-F238E27FC236}">
                  <a16:creationId xmlns:a16="http://schemas.microsoft.com/office/drawing/2014/main" xmlns="" id="{0BD60FB0-8F44-4034-8D31-74618FF51E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9" name="Picture 28">
              <a:extLst>
                <a:ext uri="{FF2B5EF4-FFF2-40B4-BE49-F238E27FC236}">
                  <a16:creationId xmlns:a16="http://schemas.microsoft.com/office/drawing/2014/main" xmlns="" id="{D1CA9E5D-B5F0-487E-B029-3B4DFB743A71}"/>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0" name="Picture 29">
              <a:extLst>
                <a:ext uri="{FF2B5EF4-FFF2-40B4-BE49-F238E27FC236}">
                  <a16:creationId xmlns:a16="http://schemas.microsoft.com/office/drawing/2014/main" xmlns="" id="{4E32A033-3230-47BE-ABC1-C3C540F878CC}"/>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7" name="Title 6">
            <a:extLst>
              <a:ext uri="{FF2B5EF4-FFF2-40B4-BE49-F238E27FC236}">
                <a16:creationId xmlns:a16="http://schemas.microsoft.com/office/drawing/2014/main" xmlns="" id="{E0FC5A5D-D999-42CF-893E-AD40860B9667}"/>
              </a:ext>
            </a:extLst>
          </p:cNvPr>
          <p:cNvSpPr>
            <a:spLocks noGrp="1"/>
          </p:cNvSpPr>
          <p:nvPr>
            <p:ph type="title"/>
          </p:nvPr>
        </p:nvSpPr>
        <p:spPr>
          <a:xfrm>
            <a:off x="1256858" y="982132"/>
            <a:ext cx="4842190" cy="1350363"/>
          </a:xfrm>
        </p:spPr>
        <p:txBody>
          <a:bodyPr anchor="b">
            <a:normAutofit/>
          </a:bodyPr>
          <a:lstStyle/>
          <a:p>
            <a:pPr>
              <a:lnSpc>
                <a:spcPct val="90000"/>
              </a:lnSpc>
            </a:pPr>
            <a:r>
              <a:rPr lang="en-GB"/>
              <a:t>School values/key beliefs</a:t>
            </a:r>
            <a:endParaRPr lang="en-US"/>
          </a:p>
        </p:txBody>
      </p:sp>
      <p:cxnSp>
        <p:nvCxnSpPr>
          <p:cNvPr id="32" name="Straight Connector 31">
            <a:extLst>
              <a:ext uri="{FF2B5EF4-FFF2-40B4-BE49-F238E27FC236}">
                <a16:creationId xmlns:a16="http://schemas.microsoft.com/office/drawing/2014/main" xmlns="" id="{E78C0DC0-3AE7-4C10-96E0-02E4FB0FF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346233" y="2504621"/>
            <a:ext cx="4663440" cy="0"/>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11" descr="Two hikers cheering at mountain summit">
            <a:extLst>
              <a:ext uri="{FF2B5EF4-FFF2-40B4-BE49-F238E27FC236}">
                <a16:creationId xmlns:a16="http://schemas.microsoft.com/office/drawing/2014/main" xmlns="" id="{BB784F86-DF18-4AC8-BB1E-5DB610A8A49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5366" r="16883" b="-2"/>
          <a:stretch/>
        </p:blipFill>
        <p:spPr>
          <a:xfrm>
            <a:off x="1256856" y="2837793"/>
            <a:ext cx="2489294" cy="2877237"/>
          </a:xfrm>
          <a:prstGeom prst="rect">
            <a:avLst/>
          </a:prstGeom>
        </p:spPr>
      </p:pic>
      <p:pic>
        <p:nvPicPr>
          <p:cNvPr id="10" name="Picture 9" descr="Two people holding each other's hands">
            <a:extLst>
              <a:ext uri="{FF2B5EF4-FFF2-40B4-BE49-F238E27FC236}">
                <a16:creationId xmlns:a16="http://schemas.microsoft.com/office/drawing/2014/main" xmlns="" id="{E0E0BA71-DF4A-4089-8B5A-DFB2766DE5F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7743" r="-4" b="6311"/>
          <a:stretch/>
        </p:blipFill>
        <p:spPr>
          <a:xfrm>
            <a:off x="3825012" y="2837793"/>
            <a:ext cx="2405307" cy="1374675"/>
          </a:xfrm>
          <a:prstGeom prst="rect">
            <a:avLst/>
          </a:prstGeom>
        </p:spPr>
      </p:pic>
      <p:pic>
        <p:nvPicPr>
          <p:cNvPr id="16" name="Picture 15" descr="Parent teaching scooter">
            <a:extLst>
              <a:ext uri="{FF2B5EF4-FFF2-40B4-BE49-F238E27FC236}">
                <a16:creationId xmlns:a16="http://schemas.microsoft.com/office/drawing/2014/main" xmlns="" id="{7C8DBEC6-ED63-4F10-A538-2B2FD4FB901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4" b="11399"/>
          <a:stretch/>
        </p:blipFill>
        <p:spPr>
          <a:xfrm>
            <a:off x="3825012" y="4292566"/>
            <a:ext cx="2405307" cy="1422465"/>
          </a:xfrm>
          <a:prstGeom prst="rect">
            <a:avLst/>
          </a:prstGeom>
        </p:spPr>
      </p:pic>
      <p:sp>
        <p:nvSpPr>
          <p:cNvPr id="8" name="Content Placeholder 7">
            <a:extLst>
              <a:ext uri="{FF2B5EF4-FFF2-40B4-BE49-F238E27FC236}">
                <a16:creationId xmlns:a16="http://schemas.microsoft.com/office/drawing/2014/main" xmlns="" id="{B4B48D1A-AC3B-47DA-8F0E-E67199D12D41}"/>
              </a:ext>
            </a:extLst>
          </p:cNvPr>
          <p:cNvSpPr>
            <a:spLocks noGrp="1"/>
          </p:cNvSpPr>
          <p:nvPr>
            <p:ph idx="1"/>
          </p:nvPr>
        </p:nvSpPr>
        <p:spPr>
          <a:xfrm>
            <a:off x="6604033" y="1158023"/>
            <a:ext cx="4528947" cy="4696335"/>
          </a:xfrm>
        </p:spPr>
        <p:txBody>
          <a:bodyPr anchor="ctr">
            <a:normAutofit/>
          </a:bodyPr>
          <a:lstStyle/>
          <a:p>
            <a:r>
              <a:rPr lang="en-GB" sz="2000"/>
              <a:t>Supportive – we like to work together to help each other </a:t>
            </a:r>
          </a:p>
          <a:p>
            <a:r>
              <a:rPr lang="en-GB" sz="2000"/>
              <a:t>Thoughtful – at xxx school, we think of others and care for each other</a:t>
            </a:r>
          </a:p>
          <a:p>
            <a:r>
              <a:rPr lang="en-GB" sz="2000"/>
              <a:t>Kind – we are kind to our friends and families</a:t>
            </a:r>
          </a:p>
          <a:p>
            <a:r>
              <a:rPr lang="en-GB" sz="2000"/>
              <a:t>Polite – we treat others as we want to be treated</a:t>
            </a:r>
          </a:p>
          <a:p>
            <a:r>
              <a:rPr lang="en-GB" sz="2000"/>
              <a:t>Persevere – we always try hard and do our best, even when things are hard</a:t>
            </a:r>
          </a:p>
          <a:p>
            <a:endParaRPr lang="en-US" sz="2000"/>
          </a:p>
        </p:txBody>
      </p:sp>
    </p:spTree>
    <p:extLst>
      <p:ext uri="{BB962C8B-B14F-4D97-AF65-F5344CB8AC3E}">
        <p14:creationId xmlns:p14="http://schemas.microsoft.com/office/powerpoint/2010/main" val="148122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5" name="Picture 4" descr="Puzzle pieces">
            <a:extLst>
              <a:ext uri="{FF2B5EF4-FFF2-40B4-BE49-F238E27FC236}">
                <a16:creationId xmlns:a16="http://schemas.microsoft.com/office/drawing/2014/main" xmlns="" id="{84C8DC4D-B681-4C53-AB9B-FE230587E93B}"/>
              </a:ext>
            </a:extLst>
          </p:cNvPr>
          <p:cNvPicPr>
            <a:picLocks noChangeAspect="1"/>
          </p:cNvPicPr>
          <p:nvPr/>
        </p:nvPicPr>
        <p:blipFill rotWithShape="1">
          <a:blip r:embed="rId4"/>
          <a:srcRect t="4793" b="10620"/>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xmlns="" id="{8243CDD5-F82E-454F-8486-578A477A86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6138" y="496088"/>
            <a:ext cx="11227442" cy="5883295"/>
          </a:xfrm>
          <a:prstGeom prst="rect">
            <a:avLst/>
          </a:prstGeom>
          <a:blipFill dpi="0" rotWithShape="1">
            <a:blip r:embed="rId5">
              <a:alphaModFix amt="90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125408EF-EA7D-413B-B27F-B1FCD06FAC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28534555-06CB-4E04-BFE7-3AC80AE0F22B}"/>
              </a:ext>
            </a:extLst>
          </p:cNvPr>
          <p:cNvSpPr>
            <a:spLocks noGrp="1"/>
          </p:cNvSpPr>
          <p:nvPr>
            <p:ph type="title"/>
          </p:nvPr>
        </p:nvSpPr>
        <p:spPr>
          <a:xfrm>
            <a:off x="1295402" y="982132"/>
            <a:ext cx="9601196" cy="1303867"/>
          </a:xfrm>
        </p:spPr>
        <p:txBody>
          <a:bodyPr>
            <a:normAutofit/>
          </a:bodyPr>
          <a:lstStyle/>
          <a:p>
            <a:r>
              <a:rPr lang="en-GB"/>
              <a:t>Reconnecting</a:t>
            </a:r>
            <a:endParaRPr lang="en-US"/>
          </a:p>
        </p:txBody>
      </p:sp>
      <p:cxnSp>
        <p:nvCxnSpPr>
          <p:cNvPr id="20" name="Straight Connector 19">
            <a:extLst>
              <a:ext uri="{FF2B5EF4-FFF2-40B4-BE49-F238E27FC236}">
                <a16:creationId xmlns:a16="http://schemas.microsoft.com/office/drawing/2014/main" xmlns="" id="{98C14DAD-9B93-4225-B89C-5D0B5BD3A2E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396169" y="2421466"/>
            <a:ext cx="9407298" cy="0"/>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grpSp>
        <p:nvGrpSpPr>
          <p:cNvPr id="22" name="Group 21">
            <a:extLst>
              <a:ext uri="{FF2B5EF4-FFF2-40B4-BE49-F238E27FC236}">
                <a16:creationId xmlns:a16="http://schemas.microsoft.com/office/drawing/2014/main" xmlns="" id="{9CA11A81-0344-4F96-8A6F-BBBB25E6E96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8288" y="3128956"/>
            <a:ext cx="12234672" cy="658368"/>
            <a:chOff x="-18288" y="3128956"/>
            <a:chExt cx="12234672" cy="658368"/>
          </a:xfrm>
        </p:grpSpPr>
        <p:sp>
          <p:nvSpPr>
            <p:cNvPr id="23" name="Rounded Rectangle 22">
              <a:extLst>
                <a:ext uri="{FF2B5EF4-FFF2-40B4-BE49-F238E27FC236}">
                  <a16:creationId xmlns:a16="http://schemas.microsoft.com/office/drawing/2014/main" xmlns="" id="{AD8DC422-CE88-4B6D-8A13-70E10AD980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32303" y="3128956"/>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xmlns="" id="{ED55CCD7-8FE9-47DC-B8F9-5C25DA7A78C1}"/>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p:nvSpPr>
            <p:cNvPr id="25" name="Rounded Rectangle 24">
              <a:extLst>
                <a:ext uri="{FF2B5EF4-FFF2-40B4-BE49-F238E27FC236}">
                  <a16:creationId xmlns:a16="http://schemas.microsoft.com/office/drawing/2014/main" xmlns="" id="{B1D46D73-0ACA-4770-9E9F-D36420B9F3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414377" y="3128956"/>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xmlns="" id="{3E2AA42B-5DF9-462B-9D27-B7E8C0B6B470}"/>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3" name="Content Placeholder 2">
            <a:extLst>
              <a:ext uri="{FF2B5EF4-FFF2-40B4-BE49-F238E27FC236}">
                <a16:creationId xmlns:a16="http://schemas.microsoft.com/office/drawing/2014/main" xmlns="" id="{F00AD4A4-2D51-4EDD-99C7-170EB22C6016}"/>
              </a:ext>
            </a:extLst>
          </p:cNvPr>
          <p:cNvSpPr>
            <a:spLocks noGrp="1"/>
          </p:cNvSpPr>
          <p:nvPr>
            <p:ph idx="1"/>
          </p:nvPr>
        </p:nvSpPr>
        <p:spPr>
          <a:xfrm>
            <a:off x="1295401" y="2556932"/>
            <a:ext cx="9601196" cy="3318936"/>
          </a:xfrm>
        </p:spPr>
        <p:txBody>
          <a:bodyPr>
            <a:normAutofit/>
          </a:bodyPr>
          <a:lstStyle/>
          <a:p>
            <a:pPr marL="0" indent="0">
              <a:buNone/>
            </a:pPr>
            <a:r>
              <a:rPr lang="en-GB" sz="2200"/>
              <a:t>There will be time for us to come together to build our friendships and relationships:</a:t>
            </a:r>
          </a:p>
          <a:p>
            <a:pPr>
              <a:buFont typeface="Arial" panose="020B0604020202020204" pitchFamily="34" charset="0"/>
              <a:buChar char="•"/>
            </a:pPr>
            <a:r>
              <a:rPr lang="en-GB" sz="2200"/>
              <a:t>Extra tutor time/circle time </a:t>
            </a:r>
          </a:p>
          <a:p>
            <a:pPr>
              <a:buFont typeface="Arial" panose="020B0604020202020204" pitchFamily="34" charset="0"/>
              <a:buChar char="•"/>
            </a:pPr>
            <a:r>
              <a:rPr lang="en-GB" sz="2200"/>
              <a:t>Time to focus on friendships and relationships with key adults</a:t>
            </a:r>
          </a:p>
          <a:p>
            <a:pPr>
              <a:buFont typeface="Arial" panose="020B0604020202020204" pitchFamily="34" charset="0"/>
              <a:buChar char="•"/>
            </a:pPr>
            <a:r>
              <a:rPr lang="en-GB" sz="2200"/>
              <a:t>More group tasks and activities to encourage working together</a:t>
            </a:r>
          </a:p>
          <a:p>
            <a:pPr>
              <a:buFont typeface="Arial" panose="020B0604020202020204" pitchFamily="34" charset="0"/>
              <a:buChar char="•"/>
            </a:pPr>
            <a:r>
              <a:rPr lang="en-GB" sz="2200"/>
              <a:t>Assemblies and whole school groups using technology</a:t>
            </a:r>
          </a:p>
          <a:p>
            <a:pPr>
              <a:buFont typeface="Arial" panose="020B0604020202020204" pitchFamily="34" charset="0"/>
              <a:buChar char="•"/>
            </a:pPr>
            <a:r>
              <a:rPr lang="en-GB" sz="2200"/>
              <a:t>Having time to talk about your feelings about coming back – excitement and worries</a:t>
            </a:r>
            <a:endParaRPr lang="en-US" sz="2200"/>
          </a:p>
        </p:txBody>
      </p:sp>
    </p:spTree>
    <p:extLst>
      <p:ext uri="{BB962C8B-B14F-4D97-AF65-F5344CB8AC3E}">
        <p14:creationId xmlns:p14="http://schemas.microsoft.com/office/powerpoint/2010/main" val="1999885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2BE4420-3B5F-4549-8B4A-77855B8215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A75876F6-95D4-48CB-8E3E-4401A96E25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6138" y="496088"/>
            <a:ext cx="3823215"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D1B84719-90BB-4D0C-92D8-61DC5512B3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F1B1FE5C-2723-49DF-AA8A-1D65B94E4165}"/>
              </a:ext>
            </a:extLst>
          </p:cNvPr>
          <p:cNvSpPr>
            <a:spLocks noGrp="1"/>
          </p:cNvSpPr>
          <p:nvPr>
            <p:ph type="title"/>
          </p:nvPr>
        </p:nvSpPr>
        <p:spPr>
          <a:xfrm>
            <a:off x="1055599" y="1055077"/>
            <a:ext cx="2532909" cy="4794578"/>
          </a:xfrm>
        </p:spPr>
        <p:txBody>
          <a:bodyPr>
            <a:normAutofit/>
          </a:bodyPr>
          <a:lstStyle/>
          <a:p>
            <a:r>
              <a:rPr lang="en-GB">
                <a:solidFill>
                  <a:srgbClr val="262626"/>
                </a:solidFill>
              </a:rPr>
              <a:t>Sharing together</a:t>
            </a:r>
            <a:endParaRPr lang="en-US">
              <a:solidFill>
                <a:srgbClr val="262626"/>
              </a:solidFill>
            </a:endParaRPr>
          </a:p>
        </p:txBody>
      </p:sp>
      <p:sp useBgFill="1">
        <p:nvSpPr>
          <p:cNvPr id="15" name="Rectangle 14">
            <a:extLst>
              <a:ext uri="{FF2B5EF4-FFF2-40B4-BE49-F238E27FC236}">
                <a16:creationId xmlns:a16="http://schemas.microsoft.com/office/drawing/2014/main" xmlns="" id="{7B407EC4-5D16-4845-9840-4E28622B65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9068984B-F393-4280-8827-C485F2F38DC6}"/>
              </a:ext>
            </a:extLst>
          </p:cNvPr>
          <p:cNvGraphicFramePr>
            <a:graphicFrameLocks noGrp="1"/>
          </p:cNvGraphicFramePr>
          <p:nvPr>
            <p:ph idx="1"/>
            <p:extLst>
              <p:ext uri="{D42A27DB-BD31-4B8C-83A1-F6EECF244321}">
                <p14:modId xmlns:p14="http://schemas.microsoft.com/office/powerpoint/2010/main" val="1961770477"/>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xmlns="" id="{49C50685-3A54-4F9B-A0CD-8FE911977BF7}"/>
              </a:ext>
            </a:extLst>
          </p:cNvPr>
          <p:cNvSpPr txBox="1"/>
          <p:nvPr/>
        </p:nvSpPr>
        <p:spPr>
          <a:xfrm>
            <a:off x="7219374" y="4575999"/>
            <a:ext cx="3863404" cy="1477328"/>
          </a:xfrm>
          <a:prstGeom prst="rect">
            <a:avLst/>
          </a:prstGeom>
          <a:noFill/>
        </p:spPr>
        <p:txBody>
          <a:bodyPr wrap="square" rtlCol="0">
            <a:spAutoFit/>
          </a:bodyPr>
          <a:lstStyle/>
          <a:p>
            <a:r>
              <a:rPr lang="en-GB" dirty="0">
                <a:solidFill>
                  <a:schemeClr val="bg1"/>
                </a:solidFill>
              </a:rPr>
              <a:t>Your teacher and key adults will be spending some time which all of you to help you to feel safe and happy at school. You can tell them if you need help or are worried</a:t>
            </a:r>
            <a:endParaRPr lang="en-US" dirty="0">
              <a:solidFill>
                <a:schemeClr val="bg1"/>
              </a:solidFill>
            </a:endParaRPr>
          </a:p>
        </p:txBody>
      </p:sp>
    </p:spTree>
    <p:extLst>
      <p:ext uri="{BB962C8B-B14F-4D97-AF65-F5344CB8AC3E}">
        <p14:creationId xmlns:p14="http://schemas.microsoft.com/office/powerpoint/2010/main" val="2296128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Can Help?</a:t>
            </a:r>
            <a:endParaRPr lang="en-GB" dirty="0"/>
          </a:p>
        </p:txBody>
      </p:sp>
      <p:sp>
        <p:nvSpPr>
          <p:cNvPr id="3" name="TextBox 2"/>
          <p:cNvSpPr txBox="1"/>
          <p:nvPr/>
        </p:nvSpPr>
        <p:spPr>
          <a:xfrm>
            <a:off x="2345167" y="2490614"/>
            <a:ext cx="8961120" cy="4524315"/>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Your parent(s)/carers/grandparent or  </a:t>
            </a:r>
            <a:r>
              <a:rPr lang="en-GB" sz="2400" dirty="0"/>
              <a:t>other  trusted adult </a:t>
            </a:r>
            <a:endParaRPr lang="en-GB" sz="2400" dirty="0" smtClean="0"/>
          </a:p>
          <a:p>
            <a:pPr marL="285750" indent="-285750">
              <a:buFont typeface="Arial" panose="020B0604020202020204" pitchFamily="34" charset="0"/>
              <a:buChar char="•"/>
            </a:pPr>
            <a:r>
              <a:rPr lang="en-GB" sz="2400" dirty="0" smtClean="0"/>
              <a:t>Ask your class teacher  in your school </a:t>
            </a:r>
          </a:p>
          <a:p>
            <a:pPr marL="285750" indent="-285750">
              <a:buFont typeface="Arial" panose="020B0604020202020204" pitchFamily="34" charset="0"/>
              <a:buChar char="•"/>
            </a:pPr>
            <a:r>
              <a:rPr lang="en-GB" sz="2400" dirty="0" smtClean="0"/>
              <a:t>&lt;insert name of Wellbeing lead &gt; which room they are located in?</a:t>
            </a:r>
          </a:p>
          <a:p>
            <a:pPr marL="285750" indent="-285750">
              <a:buFont typeface="Arial" panose="020B0604020202020204" pitchFamily="34" charset="0"/>
              <a:buChar char="•"/>
            </a:pPr>
            <a:r>
              <a:rPr lang="en-GB" sz="2400" dirty="0" smtClean="0"/>
              <a:t>Tic+ Helpline for children age 9years up - </a:t>
            </a:r>
            <a:r>
              <a:rPr lang="en-GB" sz="2400" b="1" dirty="0">
                <a:hlinkClick r:id="rId2" tooltip="CALL NOW"/>
              </a:rPr>
              <a:t>CALL: 0300 303 </a:t>
            </a:r>
            <a:r>
              <a:rPr lang="en-GB" sz="2400" b="1" dirty="0" smtClean="0">
                <a:hlinkClick r:id="rId2" tooltip="CALL NOW"/>
              </a:rPr>
              <a:t>8080</a:t>
            </a:r>
            <a:r>
              <a:rPr lang="en-GB" sz="2400" b="1" dirty="0" smtClean="0"/>
              <a:t> </a:t>
            </a:r>
          </a:p>
          <a:p>
            <a:r>
              <a:rPr lang="en-GB" sz="2400" b="1" dirty="0"/>
              <a:t> </a:t>
            </a:r>
            <a:r>
              <a:rPr lang="en-GB" sz="2400" b="1" dirty="0" smtClean="0"/>
              <a:t>     free and confidential </a:t>
            </a:r>
          </a:p>
          <a:p>
            <a:pPr marL="285750" indent="-285750">
              <a:buFont typeface="Arial" panose="020B0604020202020204" pitchFamily="34" charset="0"/>
              <a:buChar char="•"/>
            </a:pPr>
            <a:r>
              <a:rPr lang="en-GB" sz="2400" dirty="0" smtClean="0"/>
              <a:t>Child line </a:t>
            </a:r>
            <a:r>
              <a:rPr lang="en-GB" sz="2400" b="1" dirty="0" smtClean="0"/>
              <a:t>- </a:t>
            </a:r>
            <a:r>
              <a:rPr lang="en-GB" sz="2400" dirty="0"/>
              <a:t>Call 0800 </a:t>
            </a:r>
            <a:r>
              <a:rPr lang="en-GB" sz="2400" dirty="0" smtClean="0"/>
              <a:t>1111 </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smtClean="0"/>
          </a:p>
          <a:p>
            <a:endParaRPr lang="en-GB" dirty="0"/>
          </a:p>
          <a:p>
            <a:endParaRPr lang="en-GB" dirty="0" smtClean="0"/>
          </a:p>
          <a:p>
            <a:endParaRPr lang="en-GB" dirty="0"/>
          </a:p>
          <a:p>
            <a:endParaRPr lang="en-GB" dirty="0" smtClean="0"/>
          </a:p>
          <a:p>
            <a:endParaRPr lang="en-GB" dirty="0"/>
          </a:p>
          <a:p>
            <a:endParaRPr lang="en-GB"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3998" y="4691626"/>
            <a:ext cx="2417221" cy="1360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32" y="4478825"/>
            <a:ext cx="1853396" cy="1785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8851" y="482185"/>
            <a:ext cx="2008429" cy="2008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0181" y="482185"/>
            <a:ext cx="2458172" cy="1820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16581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601</Words>
  <Application>Microsoft Office PowerPoint</Application>
  <PresentationFormat>Custom</PresentationFormat>
  <Paragraphs>57</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Organic</vt:lpstr>
      <vt:lpstr>Reconnecting &amp; Returning</vt:lpstr>
      <vt:lpstr>XXXX School are pleased to have you all in school together</vt:lpstr>
      <vt:lpstr>Information for you to know</vt:lpstr>
      <vt:lpstr>School values/key beliefs</vt:lpstr>
      <vt:lpstr>Reconnecting</vt:lpstr>
      <vt:lpstr>Sharing together</vt:lpstr>
      <vt:lpstr>Who Can Help?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Reconnecting &amp; Returning</dc:title>
  <dc:creator>Penguin</dc:creator>
  <cp:lastModifiedBy>MEREDITH, Karen</cp:lastModifiedBy>
  <cp:revision>6</cp:revision>
  <dcterms:created xsi:type="dcterms:W3CDTF">2021-02-15T08:53:19Z</dcterms:created>
  <dcterms:modified xsi:type="dcterms:W3CDTF">2021-08-11T11:13:59Z</dcterms:modified>
</cp:coreProperties>
</file>